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2.xml" ContentType="application/vnd.openxmlformats-officedocument.presentationml.notesSlide+xml"/>
  <Override PartName="/ppt/charts/chart2.xml" ContentType="application/vnd.openxmlformats-officedocument.drawingml.chart+xml"/>
  <Override PartName="/ppt/notesSlides/notesSlide3.xml" ContentType="application/vnd.openxmlformats-officedocument.presentationml.notesSlide+xml"/>
  <Override PartName="/ppt/charts/chart3.xml" ContentType="application/vnd.openxmlformats-officedocument.drawingml.chart+xml"/>
  <Override PartName="/ppt/notesSlides/notesSlide4.xml" ContentType="application/vnd.openxmlformats-officedocument.presentationml.notesSlide+xml"/>
  <Override PartName="/ppt/charts/chart4.xml" ContentType="application/vnd.openxmlformats-officedocument.drawingml.chart+xml"/>
  <Override PartName="/ppt/notesSlides/notesSlide5.xml" ContentType="application/vnd.openxmlformats-officedocument.presentationml.notesSlide+xml"/>
  <Override PartName="/ppt/charts/chart5.xml" ContentType="application/vnd.openxmlformats-officedocument.drawingml.chart+xml"/>
  <Override PartName="/ppt/notesSlides/notesSlide6.xml" ContentType="application/vnd.openxmlformats-officedocument.presentationml.notesSlide+xml"/>
  <Override PartName="/ppt/charts/chart6.xml" ContentType="application/vnd.openxmlformats-officedocument.drawingml.chart+xml"/>
  <Override PartName="/ppt/notesSlides/notesSlide7.xml" ContentType="application/vnd.openxmlformats-officedocument.presentationml.notesSlide+xml"/>
  <Override PartName="/ppt/charts/chart7.xml" ContentType="application/vnd.openxmlformats-officedocument.drawingml.chart+xml"/>
  <Override PartName="/ppt/notesSlides/notesSlide8.xml" ContentType="application/vnd.openxmlformats-officedocument.presentationml.notesSlide+xml"/>
  <Override PartName="/ppt/charts/chart8.xml" ContentType="application/vnd.openxmlformats-officedocument.drawingml.chart+xml"/>
  <Override PartName="/ppt/notesSlides/notesSlide9.xml" ContentType="application/vnd.openxmlformats-officedocument.presentationml.notesSlide+xml"/>
  <Override PartName="/ppt/charts/chart9.xml" ContentType="application/vnd.openxmlformats-officedocument.drawingml.chart+xml"/>
  <Override PartName="/ppt/notesSlides/notesSlide10.xml" ContentType="application/vnd.openxmlformats-officedocument.presentationml.notesSlide+xml"/>
  <Override PartName="/ppt/charts/chart10.xml" ContentType="application/vnd.openxmlformats-officedocument.drawingml.chart+xml"/>
  <Override PartName="/ppt/notesSlides/notesSlide11.xml" ContentType="application/vnd.openxmlformats-officedocument.presentationml.notesSlide+xml"/>
  <Override PartName="/ppt/charts/chart11.xml" ContentType="application/vnd.openxmlformats-officedocument.drawingml.chart+xml"/>
  <Override PartName="/ppt/notesSlides/notesSlide12.xml" ContentType="application/vnd.openxmlformats-officedocument.presentationml.notesSlide+xml"/>
  <Override PartName="/ppt/charts/chart12.xml" ContentType="application/vnd.openxmlformats-officedocument.drawingml.chart+xml"/>
  <Override PartName="/ppt/notesSlides/notesSlide13.xml" ContentType="application/vnd.openxmlformats-officedocument.presentationml.notesSlide+xml"/>
  <Override PartName="/ppt/charts/chart13.xml" ContentType="application/vnd.openxmlformats-officedocument.drawingml.chart+xml"/>
  <Override PartName="/ppt/notesSlides/notesSlide14.xml" ContentType="application/vnd.openxmlformats-officedocument.presentationml.notesSlide+xml"/>
  <Override PartName="/ppt/charts/chart14.xml" ContentType="application/vnd.openxmlformats-officedocument.drawingml.chart+xml"/>
  <Override PartName="/ppt/notesSlides/notesSlide15.xml" ContentType="application/vnd.openxmlformats-officedocument.presentationml.notesSlide+xml"/>
  <Override PartName="/ppt/charts/chart15.xml" ContentType="application/vnd.openxmlformats-officedocument.drawingml.chart+xml"/>
  <Override PartName="/ppt/notesSlides/notesSlide16.xml" ContentType="application/vnd.openxmlformats-officedocument.presentationml.notesSlide+xml"/>
  <Override PartName="/ppt/charts/chart16.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7.xml" ContentType="application/vnd.openxmlformats-officedocument.drawingml.chart+xml"/>
  <Override PartName="/ppt/notesSlides/notesSlide19.xml" ContentType="application/vnd.openxmlformats-officedocument.presentationml.notesSlide+xml"/>
  <Override PartName="/ppt/charts/chart18.xml" ContentType="application/vnd.openxmlformats-officedocument.drawingml.chart+xml"/>
  <Override PartName="/ppt/notesSlides/notesSlide20.xml" ContentType="application/vnd.openxmlformats-officedocument.presentationml.notesSlide+xml"/>
  <Override PartName="/ppt/charts/chart19.xml" ContentType="application/vnd.openxmlformats-officedocument.drawingml.chart+xml"/>
  <Override PartName="/ppt/notesSlides/notesSlide21.xml" ContentType="application/vnd.openxmlformats-officedocument.presentationml.notesSlide+xml"/>
  <Override PartName="/ppt/charts/chart20.xml" ContentType="application/vnd.openxmlformats-officedocument.drawingml.chart+xml"/>
  <Override PartName="/ppt/notesSlides/notesSlide22.xml" ContentType="application/vnd.openxmlformats-officedocument.presentationml.notesSlide+xml"/>
  <Override PartName="/ppt/charts/chart21.xml" ContentType="application/vnd.openxmlformats-officedocument.drawingml.chart+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5"/>
    <p:sldMasterId id="2147483648" r:id="rId6"/>
  </p:sldMasterIdLst>
  <p:notesMasterIdLst>
    <p:notesMasterId r:id="rId36"/>
  </p:notesMasterIdLst>
  <p:handoutMasterIdLst>
    <p:handoutMasterId r:id="rId37"/>
  </p:handoutMasterIdLst>
  <p:sldIdLst>
    <p:sldId id="391" r:id="rId7"/>
    <p:sldId id="394" r:id="rId8"/>
    <p:sldId id="403" r:id="rId9"/>
    <p:sldId id="404" r:id="rId10"/>
    <p:sldId id="406" r:id="rId11"/>
    <p:sldId id="418" r:id="rId12"/>
    <p:sldId id="407" r:id="rId13"/>
    <p:sldId id="408" r:id="rId14"/>
    <p:sldId id="422" r:id="rId15"/>
    <p:sldId id="409" r:id="rId16"/>
    <p:sldId id="423" r:id="rId17"/>
    <p:sldId id="367" r:id="rId18"/>
    <p:sldId id="424" r:id="rId19"/>
    <p:sldId id="419" r:id="rId20"/>
    <p:sldId id="410" r:id="rId21"/>
    <p:sldId id="411" r:id="rId22"/>
    <p:sldId id="412" r:id="rId23"/>
    <p:sldId id="420" r:id="rId24"/>
    <p:sldId id="374" r:id="rId25"/>
    <p:sldId id="428" r:id="rId26"/>
    <p:sldId id="421" r:id="rId27"/>
    <p:sldId id="416" r:id="rId28"/>
    <p:sldId id="425" r:id="rId29"/>
    <p:sldId id="426" r:id="rId30"/>
    <p:sldId id="427" r:id="rId31"/>
    <p:sldId id="429" r:id="rId32"/>
    <p:sldId id="430" r:id="rId33"/>
    <p:sldId id="431" r:id="rId34"/>
    <p:sldId id="383" r:id="rId3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9" clrIdx="0">
    <p:extLst>
      <p:ext uri="{19B8F6BF-5375-455C-9EA6-DF929625EA0E}">
        <p15:presenceInfo xmlns:p15="http://schemas.microsoft.com/office/powerpoint/2012/main" userId="S-1-5-21-2338163137-2684688362-157462135-81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5A3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9D2B02-E90D-4071-BB21-73E13B334FC3}" v="5" dt="2022-06-15T21:40:34.2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229" autoAdjust="0"/>
    <p:restoredTop sz="79686" autoAdjust="0"/>
  </p:normalViewPr>
  <p:slideViewPr>
    <p:cSldViewPr>
      <p:cViewPr varScale="1">
        <p:scale>
          <a:sx n="64" d="100"/>
          <a:sy n="64" d="100"/>
        </p:scale>
        <p:origin x="624" y="3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1914"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microsoft.com/office/2016/11/relationships/changesInfo" Target="changesInfos/changesInfo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alian" userId="b3b060d9-4d34-479b-ad68-688eaebf93c5" providerId="ADAL" clId="{269D2B02-E90D-4071-BB21-73E13B334FC3}"/>
    <pc:docChg chg="custSel modSld modMainMaster">
      <pc:chgData name="Sarah Balian" userId="b3b060d9-4d34-479b-ad68-688eaebf93c5" providerId="ADAL" clId="{269D2B02-E90D-4071-BB21-73E13B334FC3}" dt="2022-06-15T22:17:29.044" v="142" actId="207"/>
      <pc:docMkLst>
        <pc:docMk/>
      </pc:docMkLst>
      <pc:sldChg chg="modSp mod">
        <pc:chgData name="Sarah Balian" userId="b3b060d9-4d34-479b-ad68-688eaebf93c5" providerId="ADAL" clId="{269D2B02-E90D-4071-BB21-73E13B334FC3}" dt="2022-06-15T22:00:58.053" v="82" actId="27918"/>
        <pc:sldMkLst>
          <pc:docMk/>
          <pc:sldMk cId="0" sldId="367"/>
        </pc:sldMkLst>
        <pc:graphicFrameChg chg="mod">
          <ac:chgData name="Sarah Balian" userId="b3b060d9-4d34-479b-ad68-688eaebf93c5" providerId="ADAL" clId="{269D2B02-E90D-4071-BB21-73E13B334FC3}" dt="2022-06-15T21:59:43.346" v="75" actId="6549"/>
          <ac:graphicFrameMkLst>
            <pc:docMk/>
            <pc:sldMk cId="0" sldId="367"/>
            <ac:graphicFrameMk id="9" creationId="{00000000-0000-0000-0000-000000000000}"/>
          </ac:graphicFrameMkLst>
        </pc:graphicFrameChg>
      </pc:sldChg>
      <pc:sldChg chg="modSp mod">
        <pc:chgData name="Sarah Balian" userId="b3b060d9-4d34-479b-ad68-688eaebf93c5" providerId="ADAL" clId="{269D2B02-E90D-4071-BB21-73E13B334FC3}" dt="2022-06-15T22:17:29.044" v="142" actId="207"/>
        <pc:sldMkLst>
          <pc:docMk/>
          <pc:sldMk cId="0" sldId="383"/>
        </pc:sldMkLst>
        <pc:spChg chg="mod">
          <ac:chgData name="Sarah Balian" userId="b3b060d9-4d34-479b-ad68-688eaebf93c5" providerId="ADAL" clId="{269D2B02-E90D-4071-BB21-73E13B334FC3}" dt="2022-06-15T22:17:29.044" v="142" actId="207"/>
          <ac:spMkLst>
            <pc:docMk/>
            <pc:sldMk cId="0" sldId="383"/>
            <ac:spMk id="55299" creationId="{00000000-0000-0000-0000-000000000000}"/>
          </ac:spMkLst>
        </pc:spChg>
      </pc:sldChg>
      <pc:sldChg chg="modSp mod">
        <pc:chgData name="Sarah Balian" userId="b3b060d9-4d34-479b-ad68-688eaebf93c5" providerId="ADAL" clId="{269D2B02-E90D-4071-BB21-73E13B334FC3}" dt="2022-06-15T21:40:45.664" v="21" actId="113"/>
        <pc:sldMkLst>
          <pc:docMk/>
          <pc:sldMk cId="0" sldId="391"/>
        </pc:sldMkLst>
        <pc:spChg chg="mod">
          <ac:chgData name="Sarah Balian" userId="b3b060d9-4d34-479b-ad68-688eaebf93c5" providerId="ADAL" clId="{269D2B02-E90D-4071-BB21-73E13B334FC3}" dt="2022-06-15T21:40:45.664" v="21" actId="113"/>
          <ac:spMkLst>
            <pc:docMk/>
            <pc:sldMk cId="0" sldId="391"/>
            <ac:spMk id="2" creationId="{00000000-0000-0000-0000-000000000000}"/>
          </ac:spMkLst>
        </pc:spChg>
      </pc:sldChg>
      <pc:sldChg chg="delSp mod">
        <pc:chgData name="Sarah Balian" userId="b3b060d9-4d34-479b-ad68-688eaebf93c5" providerId="ADAL" clId="{269D2B02-E90D-4071-BB21-73E13B334FC3}" dt="2022-06-15T21:40:49.614" v="22" actId="21"/>
        <pc:sldMkLst>
          <pc:docMk/>
          <pc:sldMk cId="2923026435" sldId="394"/>
        </pc:sldMkLst>
        <pc:spChg chg="del">
          <ac:chgData name="Sarah Balian" userId="b3b060d9-4d34-479b-ad68-688eaebf93c5" providerId="ADAL" clId="{269D2B02-E90D-4071-BB21-73E13B334FC3}" dt="2022-06-15T21:40:49.614" v="22" actId="21"/>
          <ac:spMkLst>
            <pc:docMk/>
            <pc:sldMk cId="2923026435" sldId="394"/>
            <ac:spMk id="5" creationId="{00000000-0000-0000-0000-000000000000}"/>
          </ac:spMkLst>
        </pc:spChg>
        <pc:picChg chg="del">
          <ac:chgData name="Sarah Balian" userId="b3b060d9-4d34-479b-ad68-688eaebf93c5" providerId="ADAL" clId="{269D2B02-E90D-4071-BB21-73E13B334FC3}" dt="2022-06-15T21:40:49.614" v="22" actId="21"/>
          <ac:picMkLst>
            <pc:docMk/>
            <pc:sldMk cId="2923026435" sldId="394"/>
            <ac:picMk id="4" creationId="{00000000-0000-0000-0000-000000000000}"/>
          </ac:picMkLst>
        </pc:picChg>
      </pc:sldChg>
      <pc:sldChg chg="modSp mod">
        <pc:chgData name="Sarah Balian" userId="b3b060d9-4d34-479b-ad68-688eaebf93c5" providerId="ADAL" clId="{269D2B02-E90D-4071-BB21-73E13B334FC3}" dt="2022-06-15T21:51:34.089" v="53" actId="20577"/>
        <pc:sldMkLst>
          <pc:docMk/>
          <pc:sldMk cId="494982059" sldId="403"/>
        </pc:sldMkLst>
        <pc:spChg chg="mod">
          <ac:chgData name="Sarah Balian" userId="b3b060d9-4d34-479b-ad68-688eaebf93c5" providerId="ADAL" clId="{269D2B02-E90D-4071-BB21-73E13B334FC3}" dt="2022-06-15T21:50:25.752" v="49" actId="1076"/>
          <ac:spMkLst>
            <pc:docMk/>
            <pc:sldMk cId="494982059" sldId="403"/>
            <ac:spMk id="8" creationId="{00000000-0000-0000-0000-000000000000}"/>
          </ac:spMkLst>
        </pc:spChg>
        <pc:spChg chg="mod">
          <ac:chgData name="Sarah Balian" userId="b3b060d9-4d34-479b-ad68-688eaebf93c5" providerId="ADAL" clId="{269D2B02-E90D-4071-BB21-73E13B334FC3}" dt="2022-06-15T21:50:34.178" v="52" actId="1038"/>
          <ac:spMkLst>
            <pc:docMk/>
            <pc:sldMk cId="494982059" sldId="403"/>
            <ac:spMk id="9" creationId="{00000000-0000-0000-0000-000000000000}"/>
          </ac:spMkLst>
        </pc:spChg>
        <pc:graphicFrameChg chg="mod">
          <ac:chgData name="Sarah Balian" userId="b3b060d9-4d34-479b-ad68-688eaebf93c5" providerId="ADAL" clId="{269D2B02-E90D-4071-BB21-73E13B334FC3}" dt="2022-06-15T21:51:34.089" v="53" actId="20577"/>
          <ac:graphicFrameMkLst>
            <pc:docMk/>
            <pc:sldMk cId="494982059" sldId="403"/>
            <ac:graphicFrameMk id="7" creationId="{00000000-0000-0000-0000-000000000000}"/>
          </ac:graphicFrameMkLst>
        </pc:graphicFrameChg>
      </pc:sldChg>
      <pc:sldChg chg="modSp">
        <pc:chgData name="Sarah Balian" userId="b3b060d9-4d34-479b-ad68-688eaebf93c5" providerId="ADAL" clId="{269D2B02-E90D-4071-BB21-73E13B334FC3}" dt="2022-06-15T21:52:20.075" v="55" actId="207"/>
        <pc:sldMkLst>
          <pc:docMk/>
          <pc:sldMk cId="2388127071" sldId="404"/>
        </pc:sldMkLst>
        <pc:graphicFrameChg chg="mod">
          <ac:chgData name="Sarah Balian" userId="b3b060d9-4d34-479b-ad68-688eaebf93c5" providerId="ADAL" clId="{269D2B02-E90D-4071-BB21-73E13B334FC3}" dt="2022-06-15T21:52:20.075" v="55" actId="207"/>
          <ac:graphicFrameMkLst>
            <pc:docMk/>
            <pc:sldMk cId="2388127071" sldId="404"/>
            <ac:graphicFrameMk id="7" creationId="{00000000-0000-0000-0000-000000000000}"/>
          </ac:graphicFrameMkLst>
        </pc:graphicFrameChg>
      </pc:sldChg>
      <pc:sldChg chg="modSp">
        <pc:chgData name="Sarah Balian" userId="b3b060d9-4d34-479b-ad68-688eaebf93c5" providerId="ADAL" clId="{269D2B02-E90D-4071-BB21-73E13B334FC3}" dt="2022-06-15T21:47:41.073" v="45" actId="207"/>
        <pc:sldMkLst>
          <pc:docMk/>
          <pc:sldMk cId="1766094821" sldId="407"/>
        </pc:sldMkLst>
        <pc:graphicFrameChg chg="mod">
          <ac:chgData name="Sarah Balian" userId="b3b060d9-4d34-479b-ad68-688eaebf93c5" providerId="ADAL" clId="{269D2B02-E90D-4071-BB21-73E13B334FC3}" dt="2022-06-15T21:47:41.073" v="45" actId="207"/>
          <ac:graphicFrameMkLst>
            <pc:docMk/>
            <pc:sldMk cId="1766094821" sldId="407"/>
            <ac:graphicFrameMk id="6" creationId="{00000000-0000-0000-0000-000000000000}"/>
          </ac:graphicFrameMkLst>
        </pc:graphicFrameChg>
      </pc:sldChg>
      <pc:sldChg chg="modSp mod">
        <pc:chgData name="Sarah Balian" userId="b3b060d9-4d34-479b-ad68-688eaebf93c5" providerId="ADAL" clId="{269D2B02-E90D-4071-BB21-73E13B334FC3}" dt="2022-06-15T21:46:45.584" v="42" actId="207"/>
        <pc:sldMkLst>
          <pc:docMk/>
          <pc:sldMk cId="3221246956" sldId="408"/>
        </pc:sldMkLst>
        <pc:spChg chg="mod">
          <ac:chgData name="Sarah Balian" userId="b3b060d9-4d34-479b-ad68-688eaebf93c5" providerId="ADAL" clId="{269D2B02-E90D-4071-BB21-73E13B334FC3}" dt="2022-06-15T21:45:49.414" v="32" actId="1076"/>
          <ac:spMkLst>
            <pc:docMk/>
            <pc:sldMk cId="3221246956" sldId="408"/>
            <ac:spMk id="7" creationId="{00000000-0000-0000-0000-000000000000}"/>
          </ac:spMkLst>
        </pc:spChg>
        <pc:graphicFrameChg chg="mod">
          <ac:chgData name="Sarah Balian" userId="b3b060d9-4d34-479b-ad68-688eaebf93c5" providerId="ADAL" clId="{269D2B02-E90D-4071-BB21-73E13B334FC3}" dt="2022-06-15T21:46:45.584" v="42" actId="207"/>
          <ac:graphicFrameMkLst>
            <pc:docMk/>
            <pc:sldMk cId="3221246956" sldId="408"/>
            <ac:graphicFrameMk id="8" creationId="{00000000-0000-0000-0000-000000000000}"/>
          </ac:graphicFrameMkLst>
        </pc:graphicFrameChg>
      </pc:sldChg>
      <pc:sldChg chg="modSp mod">
        <pc:chgData name="Sarah Balian" userId="b3b060d9-4d34-479b-ad68-688eaebf93c5" providerId="ADAL" clId="{269D2B02-E90D-4071-BB21-73E13B334FC3}" dt="2022-06-15T21:54:48.813" v="62"/>
        <pc:sldMkLst>
          <pc:docMk/>
          <pc:sldMk cId="1503797709" sldId="409"/>
        </pc:sldMkLst>
        <pc:graphicFrameChg chg="mod">
          <ac:chgData name="Sarah Balian" userId="b3b060d9-4d34-479b-ad68-688eaebf93c5" providerId="ADAL" clId="{269D2B02-E90D-4071-BB21-73E13B334FC3}" dt="2022-06-15T21:54:48.813" v="62"/>
          <ac:graphicFrameMkLst>
            <pc:docMk/>
            <pc:sldMk cId="1503797709" sldId="409"/>
            <ac:graphicFrameMk id="9" creationId="{00000000-0000-0000-0000-000000000000}"/>
          </ac:graphicFrameMkLst>
        </pc:graphicFrameChg>
      </pc:sldChg>
      <pc:sldChg chg="modSp mod">
        <pc:chgData name="Sarah Balian" userId="b3b060d9-4d34-479b-ad68-688eaebf93c5" providerId="ADAL" clId="{269D2B02-E90D-4071-BB21-73E13B334FC3}" dt="2022-06-15T22:06:28.061" v="103" actId="27918"/>
        <pc:sldMkLst>
          <pc:docMk/>
          <pc:sldMk cId="1732526102" sldId="410"/>
        </pc:sldMkLst>
        <pc:spChg chg="mod">
          <ac:chgData name="Sarah Balian" userId="b3b060d9-4d34-479b-ad68-688eaebf93c5" providerId="ADAL" clId="{269D2B02-E90D-4071-BB21-73E13B334FC3}" dt="2022-06-15T22:01:55.308" v="94" actId="6549"/>
          <ac:spMkLst>
            <pc:docMk/>
            <pc:sldMk cId="1732526102" sldId="410"/>
            <ac:spMk id="4" creationId="{00000000-0000-0000-0000-000000000000}"/>
          </ac:spMkLst>
        </pc:spChg>
        <pc:graphicFrameChg chg="mod">
          <ac:chgData name="Sarah Balian" userId="b3b060d9-4d34-479b-ad68-688eaebf93c5" providerId="ADAL" clId="{269D2B02-E90D-4071-BB21-73E13B334FC3}" dt="2022-06-15T22:01:47.626" v="93" actId="403"/>
          <ac:graphicFrameMkLst>
            <pc:docMk/>
            <pc:sldMk cId="1732526102" sldId="410"/>
            <ac:graphicFrameMk id="7" creationId="{00000000-0000-0000-0000-000000000000}"/>
          </ac:graphicFrameMkLst>
        </pc:graphicFrameChg>
      </pc:sldChg>
      <pc:sldChg chg="modSp">
        <pc:chgData name="Sarah Balian" userId="b3b060d9-4d34-479b-ad68-688eaebf93c5" providerId="ADAL" clId="{269D2B02-E90D-4071-BB21-73E13B334FC3}" dt="2022-06-15T22:04:00.083" v="95" actId="20577"/>
        <pc:sldMkLst>
          <pc:docMk/>
          <pc:sldMk cId="259786257" sldId="416"/>
        </pc:sldMkLst>
        <pc:graphicFrameChg chg="mod">
          <ac:chgData name="Sarah Balian" userId="b3b060d9-4d34-479b-ad68-688eaebf93c5" providerId="ADAL" clId="{269D2B02-E90D-4071-BB21-73E13B334FC3}" dt="2022-06-15T22:04:00.083" v="95" actId="20577"/>
          <ac:graphicFrameMkLst>
            <pc:docMk/>
            <pc:sldMk cId="259786257" sldId="416"/>
            <ac:graphicFrameMk id="6" creationId="{00000000-0000-0000-0000-000000000000}"/>
          </ac:graphicFrameMkLst>
        </pc:graphicFrameChg>
      </pc:sldChg>
      <pc:sldChg chg="delSp mod">
        <pc:chgData name="Sarah Balian" userId="b3b060d9-4d34-479b-ad68-688eaebf93c5" providerId="ADAL" clId="{269D2B02-E90D-4071-BB21-73E13B334FC3}" dt="2022-06-15T21:40:53.764" v="23" actId="21"/>
        <pc:sldMkLst>
          <pc:docMk/>
          <pc:sldMk cId="543741061" sldId="418"/>
        </pc:sldMkLst>
        <pc:spChg chg="del">
          <ac:chgData name="Sarah Balian" userId="b3b060d9-4d34-479b-ad68-688eaebf93c5" providerId="ADAL" clId="{269D2B02-E90D-4071-BB21-73E13B334FC3}" dt="2022-06-15T21:40:53.764" v="23" actId="21"/>
          <ac:spMkLst>
            <pc:docMk/>
            <pc:sldMk cId="543741061" sldId="418"/>
            <ac:spMk id="5" creationId="{00000000-0000-0000-0000-000000000000}"/>
          </ac:spMkLst>
        </pc:spChg>
        <pc:picChg chg="del">
          <ac:chgData name="Sarah Balian" userId="b3b060d9-4d34-479b-ad68-688eaebf93c5" providerId="ADAL" clId="{269D2B02-E90D-4071-BB21-73E13B334FC3}" dt="2022-06-15T21:40:53.764" v="23" actId="21"/>
          <ac:picMkLst>
            <pc:docMk/>
            <pc:sldMk cId="543741061" sldId="418"/>
            <ac:picMk id="4" creationId="{00000000-0000-0000-0000-000000000000}"/>
          </ac:picMkLst>
        </pc:picChg>
      </pc:sldChg>
      <pc:sldChg chg="delSp mod">
        <pc:chgData name="Sarah Balian" userId="b3b060d9-4d34-479b-ad68-688eaebf93c5" providerId="ADAL" clId="{269D2B02-E90D-4071-BB21-73E13B334FC3}" dt="2022-06-15T21:41:01.392" v="24" actId="21"/>
        <pc:sldMkLst>
          <pc:docMk/>
          <pc:sldMk cId="1658228757" sldId="419"/>
        </pc:sldMkLst>
        <pc:spChg chg="del">
          <ac:chgData name="Sarah Balian" userId="b3b060d9-4d34-479b-ad68-688eaebf93c5" providerId="ADAL" clId="{269D2B02-E90D-4071-BB21-73E13B334FC3}" dt="2022-06-15T21:41:01.392" v="24" actId="21"/>
          <ac:spMkLst>
            <pc:docMk/>
            <pc:sldMk cId="1658228757" sldId="419"/>
            <ac:spMk id="5" creationId="{00000000-0000-0000-0000-000000000000}"/>
          </ac:spMkLst>
        </pc:spChg>
        <pc:picChg chg="del">
          <ac:chgData name="Sarah Balian" userId="b3b060d9-4d34-479b-ad68-688eaebf93c5" providerId="ADAL" clId="{269D2B02-E90D-4071-BB21-73E13B334FC3}" dt="2022-06-15T21:41:01.392" v="24" actId="21"/>
          <ac:picMkLst>
            <pc:docMk/>
            <pc:sldMk cId="1658228757" sldId="419"/>
            <ac:picMk id="4" creationId="{00000000-0000-0000-0000-000000000000}"/>
          </ac:picMkLst>
        </pc:picChg>
      </pc:sldChg>
      <pc:sldChg chg="delSp mod">
        <pc:chgData name="Sarah Balian" userId="b3b060d9-4d34-479b-ad68-688eaebf93c5" providerId="ADAL" clId="{269D2B02-E90D-4071-BB21-73E13B334FC3}" dt="2022-06-15T21:41:06.193" v="25" actId="21"/>
        <pc:sldMkLst>
          <pc:docMk/>
          <pc:sldMk cId="1954831694" sldId="420"/>
        </pc:sldMkLst>
        <pc:spChg chg="del">
          <ac:chgData name="Sarah Balian" userId="b3b060d9-4d34-479b-ad68-688eaebf93c5" providerId="ADAL" clId="{269D2B02-E90D-4071-BB21-73E13B334FC3}" dt="2022-06-15T21:41:06.193" v="25" actId="21"/>
          <ac:spMkLst>
            <pc:docMk/>
            <pc:sldMk cId="1954831694" sldId="420"/>
            <ac:spMk id="5" creationId="{00000000-0000-0000-0000-000000000000}"/>
          </ac:spMkLst>
        </pc:spChg>
        <pc:picChg chg="del">
          <ac:chgData name="Sarah Balian" userId="b3b060d9-4d34-479b-ad68-688eaebf93c5" providerId="ADAL" clId="{269D2B02-E90D-4071-BB21-73E13B334FC3}" dt="2022-06-15T21:41:06.193" v="25" actId="21"/>
          <ac:picMkLst>
            <pc:docMk/>
            <pc:sldMk cId="1954831694" sldId="420"/>
            <ac:picMk id="4" creationId="{00000000-0000-0000-0000-000000000000}"/>
          </ac:picMkLst>
        </pc:picChg>
      </pc:sldChg>
      <pc:sldChg chg="delSp modSp mod">
        <pc:chgData name="Sarah Balian" userId="b3b060d9-4d34-479b-ad68-688eaebf93c5" providerId="ADAL" clId="{269D2B02-E90D-4071-BB21-73E13B334FC3}" dt="2022-06-15T22:05:19.116" v="96" actId="207"/>
        <pc:sldMkLst>
          <pc:docMk/>
          <pc:sldMk cId="2096307097" sldId="421"/>
        </pc:sldMkLst>
        <pc:spChg chg="mod">
          <ac:chgData name="Sarah Balian" userId="b3b060d9-4d34-479b-ad68-688eaebf93c5" providerId="ADAL" clId="{269D2B02-E90D-4071-BB21-73E13B334FC3}" dt="2022-06-15T22:05:19.116" v="96" actId="207"/>
          <ac:spMkLst>
            <pc:docMk/>
            <pc:sldMk cId="2096307097" sldId="421"/>
            <ac:spMk id="3" creationId="{00000000-0000-0000-0000-000000000000}"/>
          </ac:spMkLst>
        </pc:spChg>
        <pc:spChg chg="del">
          <ac:chgData name="Sarah Balian" userId="b3b060d9-4d34-479b-ad68-688eaebf93c5" providerId="ADAL" clId="{269D2B02-E90D-4071-BB21-73E13B334FC3}" dt="2022-06-15T21:41:09.749" v="26" actId="21"/>
          <ac:spMkLst>
            <pc:docMk/>
            <pc:sldMk cId="2096307097" sldId="421"/>
            <ac:spMk id="5" creationId="{00000000-0000-0000-0000-000000000000}"/>
          </ac:spMkLst>
        </pc:spChg>
        <pc:picChg chg="del">
          <ac:chgData name="Sarah Balian" userId="b3b060d9-4d34-479b-ad68-688eaebf93c5" providerId="ADAL" clId="{269D2B02-E90D-4071-BB21-73E13B334FC3}" dt="2022-06-15T21:41:09.749" v="26" actId="21"/>
          <ac:picMkLst>
            <pc:docMk/>
            <pc:sldMk cId="2096307097" sldId="421"/>
            <ac:picMk id="4" creationId="{00000000-0000-0000-0000-000000000000}"/>
          </ac:picMkLst>
        </pc:picChg>
      </pc:sldChg>
      <pc:sldChg chg="modSp">
        <pc:chgData name="Sarah Balian" userId="b3b060d9-4d34-479b-ad68-688eaebf93c5" providerId="ADAL" clId="{269D2B02-E90D-4071-BB21-73E13B334FC3}" dt="2022-06-15T21:49:00.745" v="47" actId="207"/>
        <pc:sldMkLst>
          <pc:docMk/>
          <pc:sldMk cId="2686312875" sldId="422"/>
        </pc:sldMkLst>
        <pc:graphicFrameChg chg="mod">
          <ac:chgData name="Sarah Balian" userId="b3b060d9-4d34-479b-ad68-688eaebf93c5" providerId="ADAL" clId="{269D2B02-E90D-4071-BB21-73E13B334FC3}" dt="2022-06-15T21:49:00.745" v="47" actId="207"/>
          <ac:graphicFrameMkLst>
            <pc:docMk/>
            <pc:sldMk cId="2686312875" sldId="422"/>
            <ac:graphicFrameMk id="9" creationId="{00000000-0000-0000-0000-000000000000}"/>
          </ac:graphicFrameMkLst>
        </pc:graphicFrameChg>
      </pc:sldChg>
      <pc:sldChg chg="modSp mod">
        <pc:chgData name="Sarah Balian" userId="b3b060d9-4d34-479b-ad68-688eaebf93c5" providerId="ADAL" clId="{269D2B02-E90D-4071-BB21-73E13B334FC3}" dt="2022-06-15T21:57:59.605" v="66" actId="27918"/>
        <pc:sldMkLst>
          <pc:docMk/>
          <pc:sldMk cId="2518933045" sldId="423"/>
        </pc:sldMkLst>
        <pc:graphicFrameChg chg="mod">
          <ac:chgData name="Sarah Balian" userId="b3b060d9-4d34-479b-ad68-688eaebf93c5" providerId="ADAL" clId="{269D2B02-E90D-4071-BB21-73E13B334FC3}" dt="2022-06-15T21:57:08.526" v="64" actId="207"/>
          <ac:graphicFrameMkLst>
            <pc:docMk/>
            <pc:sldMk cId="2518933045" sldId="423"/>
            <ac:graphicFrameMk id="9" creationId="{00000000-0000-0000-0000-000000000000}"/>
          </ac:graphicFrameMkLst>
        </pc:graphicFrameChg>
      </pc:sldChg>
      <pc:sldChg chg="delSp modSp mod">
        <pc:chgData name="Sarah Balian" userId="b3b060d9-4d34-479b-ad68-688eaebf93c5" providerId="ADAL" clId="{269D2B02-E90D-4071-BB21-73E13B334FC3}" dt="2022-06-15T22:05:28.479" v="97" actId="207"/>
        <pc:sldMkLst>
          <pc:docMk/>
          <pc:sldMk cId="300037496" sldId="425"/>
        </pc:sldMkLst>
        <pc:spChg chg="mod">
          <ac:chgData name="Sarah Balian" userId="b3b060d9-4d34-479b-ad68-688eaebf93c5" providerId="ADAL" clId="{269D2B02-E90D-4071-BB21-73E13B334FC3}" dt="2022-06-15T22:05:28.479" v="97" actId="207"/>
          <ac:spMkLst>
            <pc:docMk/>
            <pc:sldMk cId="300037496" sldId="425"/>
            <ac:spMk id="3" creationId="{00000000-0000-0000-0000-000000000000}"/>
          </ac:spMkLst>
        </pc:spChg>
        <pc:spChg chg="del">
          <ac:chgData name="Sarah Balian" userId="b3b060d9-4d34-479b-ad68-688eaebf93c5" providerId="ADAL" clId="{269D2B02-E90D-4071-BB21-73E13B334FC3}" dt="2022-06-15T21:41:14.045" v="27" actId="21"/>
          <ac:spMkLst>
            <pc:docMk/>
            <pc:sldMk cId="300037496" sldId="425"/>
            <ac:spMk id="5" creationId="{00000000-0000-0000-0000-000000000000}"/>
          </ac:spMkLst>
        </pc:spChg>
        <pc:picChg chg="del">
          <ac:chgData name="Sarah Balian" userId="b3b060d9-4d34-479b-ad68-688eaebf93c5" providerId="ADAL" clId="{269D2B02-E90D-4071-BB21-73E13B334FC3}" dt="2022-06-15T21:41:14.045" v="27" actId="21"/>
          <ac:picMkLst>
            <pc:docMk/>
            <pc:sldMk cId="300037496" sldId="425"/>
            <ac:picMk id="4" creationId="{00000000-0000-0000-0000-000000000000}"/>
          </ac:picMkLst>
        </pc:picChg>
      </pc:sldChg>
      <pc:sldChg chg="mod">
        <pc:chgData name="Sarah Balian" userId="b3b060d9-4d34-479b-ad68-688eaebf93c5" providerId="ADAL" clId="{269D2B02-E90D-4071-BB21-73E13B334FC3}" dt="2022-06-15T22:12:38.460" v="105" actId="27918"/>
        <pc:sldMkLst>
          <pc:docMk/>
          <pc:sldMk cId="1879875364" sldId="426"/>
        </pc:sldMkLst>
      </pc:sldChg>
      <pc:sldChg chg="modSp mod">
        <pc:chgData name="Sarah Balian" userId="b3b060d9-4d34-479b-ad68-688eaebf93c5" providerId="ADAL" clId="{269D2B02-E90D-4071-BB21-73E13B334FC3}" dt="2022-06-15T22:15:04.754" v="120" actId="20577"/>
        <pc:sldMkLst>
          <pc:docMk/>
          <pc:sldMk cId="731589794" sldId="427"/>
        </pc:sldMkLst>
        <pc:spChg chg="mod">
          <ac:chgData name="Sarah Balian" userId="b3b060d9-4d34-479b-ad68-688eaebf93c5" providerId="ADAL" clId="{269D2B02-E90D-4071-BB21-73E13B334FC3}" dt="2022-06-15T22:15:04.754" v="120" actId="20577"/>
          <ac:spMkLst>
            <pc:docMk/>
            <pc:sldMk cId="731589794" sldId="427"/>
            <ac:spMk id="7" creationId="{00000000-0000-0000-0000-000000000000}"/>
          </ac:spMkLst>
        </pc:spChg>
      </pc:sldChg>
      <pc:sldMasterChg chg="setBg">
        <pc:chgData name="Sarah Balian" userId="b3b060d9-4d34-479b-ad68-688eaebf93c5" providerId="ADAL" clId="{269D2B02-E90D-4071-BB21-73E13B334FC3}" dt="2022-06-15T00:03:18.695" v="9"/>
        <pc:sldMasterMkLst>
          <pc:docMk/>
          <pc:sldMasterMk cId="0" sldId="2147483648"/>
        </pc:sldMasterMkLst>
      </pc:sldMasterChg>
      <pc:sldMasterChg chg="addSp delSp modSp mod">
        <pc:chgData name="Sarah Balian" userId="b3b060d9-4d34-479b-ad68-688eaebf93c5" providerId="ADAL" clId="{269D2B02-E90D-4071-BB21-73E13B334FC3}" dt="2022-06-15T21:40:34.296" v="18"/>
        <pc:sldMasterMkLst>
          <pc:docMk/>
          <pc:sldMasterMk cId="0" sldId="2147483661"/>
        </pc:sldMasterMkLst>
        <pc:spChg chg="del mod">
          <ac:chgData name="Sarah Balian" userId="b3b060d9-4d34-479b-ad68-688eaebf93c5" providerId="ADAL" clId="{269D2B02-E90D-4071-BB21-73E13B334FC3}" dt="2022-06-15T21:40:27.963" v="17" actId="478"/>
          <ac:spMkLst>
            <pc:docMk/>
            <pc:sldMasterMk cId="0" sldId="2147483661"/>
            <ac:spMk id="2" creationId="{00000000-0000-0000-0000-000000000000}"/>
          </ac:spMkLst>
        </pc:spChg>
        <pc:spChg chg="mod">
          <ac:chgData name="Sarah Balian" userId="b3b060d9-4d34-479b-ad68-688eaebf93c5" providerId="ADAL" clId="{269D2B02-E90D-4071-BB21-73E13B334FC3}" dt="2022-06-15T00:03:25.733" v="10"/>
          <ac:spMkLst>
            <pc:docMk/>
            <pc:sldMasterMk cId="0" sldId="2147483661"/>
            <ac:spMk id="11" creationId="{69A10FC6-E97B-45F2-A767-621831BDF6C8}"/>
          </ac:spMkLst>
        </pc:spChg>
        <pc:spChg chg="mod">
          <ac:chgData name="Sarah Balian" userId="b3b060d9-4d34-479b-ad68-688eaebf93c5" providerId="ADAL" clId="{269D2B02-E90D-4071-BB21-73E13B334FC3}" dt="2022-06-15T00:03:25.733" v="10"/>
          <ac:spMkLst>
            <pc:docMk/>
            <pc:sldMasterMk cId="0" sldId="2147483661"/>
            <ac:spMk id="17" creationId="{2D797AC7-5C77-479D-8294-844199EEFA16}"/>
          </ac:spMkLst>
        </pc:spChg>
        <pc:spChg chg="add mod">
          <ac:chgData name="Sarah Balian" userId="b3b060d9-4d34-479b-ad68-688eaebf93c5" providerId="ADAL" clId="{269D2B02-E90D-4071-BB21-73E13B334FC3}" dt="2022-06-15T21:40:34.296" v="18"/>
          <ac:spMkLst>
            <pc:docMk/>
            <pc:sldMasterMk cId="0" sldId="2147483661"/>
            <ac:spMk id="24" creationId="{67B2388A-9A91-46EB-B83F-3A5DC7EA6FED}"/>
          </ac:spMkLst>
        </pc:spChg>
        <pc:spChg chg="mod">
          <ac:chgData name="Sarah Balian" userId="b3b060d9-4d34-479b-ad68-688eaebf93c5" providerId="ADAL" clId="{269D2B02-E90D-4071-BB21-73E13B334FC3}" dt="2022-06-15T21:40:34.296" v="18"/>
          <ac:spMkLst>
            <pc:docMk/>
            <pc:sldMasterMk cId="0" sldId="2147483661"/>
            <ac:spMk id="31" creationId="{A1A8A12D-5375-49CC-AFBE-955AC43E4416}"/>
          </ac:spMkLst>
        </pc:spChg>
        <pc:spChg chg="add mod">
          <ac:chgData name="Sarah Balian" userId="b3b060d9-4d34-479b-ad68-688eaebf93c5" providerId="ADAL" clId="{269D2B02-E90D-4071-BB21-73E13B334FC3}" dt="2022-06-15T21:40:34.296" v="18"/>
          <ac:spMkLst>
            <pc:docMk/>
            <pc:sldMasterMk cId="0" sldId="2147483661"/>
            <ac:spMk id="33" creationId="{80424DAA-114E-4F44-B357-9B3D9B51409C}"/>
          </ac:spMkLst>
        </pc:spChg>
        <pc:grpChg chg="del">
          <ac:chgData name="Sarah Balian" userId="b3b060d9-4d34-479b-ad68-688eaebf93c5" providerId="ADAL" clId="{269D2B02-E90D-4071-BB21-73E13B334FC3}" dt="2022-06-15T00:02:58.370" v="2" actId="478"/>
          <ac:grpSpMkLst>
            <pc:docMk/>
            <pc:sldMasterMk cId="0" sldId="2147483661"/>
            <ac:grpSpMk id="5" creationId="{00000000-0000-0000-0000-000000000000}"/>
          </ac:grpSpMkLst>
        </pc:grpChg>
        <pc:grpChg chg="add del mod">
          <ac:chgData name="Sarah Balian" userId="b3b060d9-4d34-479b-ad68-688eaebf93c5" providerId="ADAL" clId="{269D2B02-E90D-4071-BB21-73E13B334FC3}" dt="2022-06-15T21:40:24.843" v="13" actId="478"/>
          <ac:grpSpMkLst>
            <pc:docMk/>
            <pc:sldMasterMk cId="0" sldId="2147483661"/>
            <ac:grpSpMk id="10" creationId="{0AD47411-F454-4B2E-AE68-892A55A71574}"/>
          </ac:grpSpMkLst>
        </pc:grpChg>
        <pc:grpChg chg="add del mod">
          <ac:chgData name="Sarah Balian" userId="b3b060d9-4d34-479b-ad68-688eaebf93c5" providerId="ADAL" clId="{269D2B02-E90D-4071-BB21-73E13B334FC3}" dt="2022-06-15T21:40:25.460" v="14" actId="478"/>
          <ac:grpSpMkLst>
            <pc:docMk/>
            <pc:sldMasterMk cId="0" sldId="2147483661"/>
            <ac:grpSpMk id="18" creationId="{655BBC73-03DC-4551-A83D-5BCBF2B37788}"/>
          </ac:grpSpMkLst>
        </pc:grpChg>
        <pc:grpChg chg="add del mod">
          <ac:chgData name="Sarah Balian" userId="b3b060d9-4d34-479b-ad68-688eaebf93c5" providerId="ADAL" clId="{269D2B02-E90D-4071-BB21-73E13B334FC3}" dt="2022-06-15T21:40:24.259" v="12" actId="478"/>
          <ac:grpSpMkLst>
            <pc:docMk/>
            <pc:sldMasterMk cId="0" sldId="2147483661"/>
            <ac:grpSpMk id="21" creationId="{9299BAF9-4284-41EA-A64B-B1B7A8F010E3}"/>
          </ac:grpSpMkLst>
        </pc:grpChg>
        <pc:grpChg chg="add mod">
          <ac:chgData name="Sarah Balian" userId="b3b060d9-4d34-479b-ad68-688eaebf93c5" providerId="ADAL" clId="{269D2B02-E90D-4071-BB21-73E13B334FC3}" dt="2022-06-15T21:40:34.296" v="18"/>
          <ac:grpSpMkLst>
            <pc:docMk/>
            <pc:sldMasterMk cId="0" sldId="2147483661"/>
            <ac:grpSpMk id="25" creationId="{38EAB1CD-5833-4465-939B-0E2F91004D7B}"/>
          </ac:grpSpMkLst>
        </pc:grpChg>
        <pc:picChg chg="del mod">
          <ac:chgData name="Sarah Balian" userId="b3b060d9-4d34-479b-ad68-688eaebf93c5" providerId="ADAL" clId="{269D2B02-E90D-4071-BB21-73E13B334FC3}" dt="2022-06-15T00:02:57.794" v="1" actId="478"/>
          <ac:picMkLst>
            <pc:docMk/>
            <pc:sldMasterMk cId="0" sldId="2147483661"/>
            <ac:picMk id="3" creationId="{00000000-0000-0000-0000-000000000000}"/>
          </ac:picMkLst>
        </pc:picChg>
        <pc:picChg chg="del">
          <ac:chgData name="Sarah Balian" userId="b3b060d9-4d34-479b-ad68-688eaebf93c5" providerId="ADAL" clId="{269D2B02-E90D-4071-BB21-73E13B334FC3}" dt="2022-06-15T00:02:59.417" v="3" actId="478"/>
          <ac:picMkLst>
            <pc:docMk/>
            <pc:sldMasterMk cId="0" sldId="2147483661"/>
            <ac:picMk id="4" creationId="{00000000-0000-0000-0000-000000000000}"/>
          </ac:picMkLst>
        </pc:picChg>
        <pc:picChg chg="mod">
          <ac:chgData name="Sarah Balian" userId="b3b060d9-4d34-479b-ad68-688eaebf93c5" providerId="ADAL" clId="{269D2B02-E90D-4071-BB21-73E13B334FC3}" dt="2022-06-15T00:03:25.733" v="10"/>
          <ac:picMkLst>
            <pc:docMk/>
            <pc:sldMasterMk cId="0" sldId="2147483661"/>
            <ac:picMk id="12" creationId="{39C50495-BE3E-483E-8F77-B22BFE298668}"/>
          </ac:picMkLst>
        </pc:picChg>
        <pc:picChg chg="mod">
          <ac:chgData name="Sarah Balian" userId="b3b060d9-4d34-479b-ad68-688eaebf93c5" providerId="ADAL" clId="{269D2B02-E90D-4071-BB21-73E13B334FC3}" dt="2022-06-15T00:03:25.733" v="10"/>
          <ac:picMkLst>
            <pc:docMk/>
            <pc:sldMasterMk cId="0" sldId="2147483661"/>
            <ac:picMk id="13" creationId="{BD16C98F-9D7E-4B0B-A753-4015804A4AC7}"/>
          </ac:picMkLst>
        </pc:picChg>
        <pc:picChg chg="mod">
          <ac:chgData name="Sarah Balian" userId="b3b060d9-4d34-479b-ad68-688eaebf93c5" providerId="ADAL" clId="{269D2B02-E90D-4071-BB21-73E13B334FC3}" dt="2022-06-15T00:03:25.733" v="10"/>
          <ac:picMkLst>
            <pc:docMk/>
            <pc:sldMasterMk cId="0" sldId="2147483661"/>
            <ac:picMk id="14" creationId="{4871E448-6A1F-4AB0-BDE1-4A241CCD7326}"/>
          </ac:picMkLst>
        </pc:picChg>
        <pc:picChg chg="mod">
          <ac:chgData name="Sarah Balian" userId="b3b060d9-4d34-479b-ad68-688eaebf93c5" providerId="ADAL" clId="{269D2B02-E90D-4071-BB21-73E13B334FC3}" dt="2022-06-15T00:03:25.733" v="10"/>
          <ac:picMkLst>
            <pc:docMk/>
            <pc:sldMasterMk cId="0" sldId="2147483661"/>
            <ac:picMk id="15" creationId="{43DDD8FB-F03C-45E6-9DC5-27758039B8DA}"/>
          </ac:picMkLst>
        </pc:picChg>
        <pc:picChg chg="mod">
          <ac:chgData name="Sarah Balian" userId="b3b060d9-4d34-479b-ad68-688eaebf93c5" providerId="ADAL" clId="{269D2B02-E90D-4071-BB21-73E13B334FC3}" dt="2022-06-15T00:03:25.733" v="10"/>
          <ac:picMkLst>
            <pc:docMk/>
            <pc:sldMasterMk cId="0" sldId="2147483661"/>
            <ac:picMk id="16" creationId="{4738F4AE-0BF8-4F9C-B4FB-3695FCEB99EE}"/>
          </ac:picMkLst>
        </pc:picChg>
        <pc:picChg chg="mod">
          <ac:chgData name="Sarah Balian" userId="b3b060d9-4d34-479b-ad68-688eaebf93c5" providerId="ADAL" clId="{269D2B02-E90D-4071-BB21-73E13B334FC3}" dt="2022-06-15T00:03:25.733" v="10"/>
          <ac:picMkLst>
            <pc:docMk/>
            <pc:sldMasterMk cId="0" sldId="2147483661"/>
            <ac:picMk id="19" creationId="{975D1816-8E7F-43B3-A2FD-6C3DE407F342}"/>
          </ac:picMkLst>
        </pc:picChg>
        <pc:picChg chg="mod">
          <ac:chgData name="Sarah Balian" userId="b3b060d9-4d34-479b-ad68-688eaebf93c5" providerId="ADAL" clId="{269D2B02-E90D-4071-BB21-73E13B334FC3}" dt="2022-06-15T00:03:25.733" v="10"/>
          <ac:picMkLst>
            <pc:docMk/>
            <pc:sldMasterMk cId="0" sldId="2147483661"/>
            <ac:picMk id="20" creationId="{54B25B90-57A9-43A6-BDF4-002582F9BFC1}"/>
          </ac:picMkLst>
        </pc:picChg>
        <pc:picChg chg="mod">
          <ac:chgData name="Sarah Balian" userId="b3b060d9-4d34-479b-ad68-688eaebf93c5" providerId="ADAL" clId="{269D2B02-E90D-4071-BB21-73E13B334FC3}" dt="2022-06-15T00:03:25.733" v="10"/>
          <ac:picMkLst>
            <pc:docMk/>
            <pc:sldMasterMk cId="0" sldId="2147483661"/>
            <ac:picMk id="22" creationId="{BD0DC7E1-912C-4103-B94D-1F14A67BE56D}"/>
          </ac:picMkLst>
        </pc:picChg>
        <pc:picChg chg="mod">
          <ac:chgData name="Sarah Balian" userId="b3b060d9-4d34-479b-ad68-688eaebf93c5" providerId="ADAL" clId="{269D2B02-E90D-4071-BB21-73E13B334FC3}" dt="2022-06-15T00:03:25.733" v="10"/>
          <ac:picMkLst>
            <pc:docMk/>
            <pc:sldMasterMk cId="0" sldId="2147483661"/>
            <ac:picMk id="23" creationId="{25118873-96CC-41F9-B1BD-D767487D9276}"/>
          </ac:picMkLst>
        </pc:picChg>
        <pc:picChg chg="mod">
          <ac:chgData name="Sarah Balian" userId="b3b060d9-4d34-479b-ad68-688eaebf93c5" providerId="ADAL" clId="{269D2B02-E90D-4071-BB21-73E13B334FC3}" dt="2022-06-15T21:40:34.296" v="18"/>
          <ac:picMkLst>
            <pc:docMk/>
            <pc:sldMasterMk cId="0" sldId="2147483661"/>
            <ac:picMk id="26" creationId="{7568A9A2-C568-41FA-A23F-0084CA336166}"/>
          </ac:picMkLst>
        </pc:picChg>
        <pc:picChg chg="mod">
          <ac:chgData name="Sarah Balian" userId="b3b060d9-4d34-479b-ad68-688eaebf93c5" providerId="ADAL" clId="{269D2B02-E90D-4071-BB21-73E13B334FC3}" dt="2022-06-15T21:40:34.296" v="18"/>
          <ac:picMkLst>
            <pc:docMk/>
            <pc:sldMasterMk cId="0" sldId="2147483661"/>
            <ac:picMk id="27" creationId="{AA2F6CFD-3C0C-401A-B28F-7C10496ACCB8}"/>
          </ac:picMkLst>
        </pc:picChg>
        <pc:picChg chg="mod">
          <ac:chgData name="Sarah Balian" userId="b3b060d9-4d34-479b-ad68-688eaebf93c5" providerId="ADAL" clId="{269D2B02-E90D-4071-BB21-73E13B334FC3}" dt="2022-06-15T21:40:34.296" v="18"/>
          <ac:picMkLst>
            <pc:docMk/>
            <pc:sldMasterMk cId="0" sldId="2147483661"/>
            <ac:picMk id="28" creationId="{A268A446-E68B-4BC6-A85B-6C43A9E84DF4}"/>
          </ac:picMkLst>
        </pc:picChg>
        <pc:picChg chg="mod">
          <ac:chgData name="Sarah Balian" userId="b3b060d9-4d34-479b-ad68-688eaebf93c5" providerId="ADAL" clId="{269D2B02-E90D-4071-BB21-73E13B334FC3}" dt="2022-06-15T21:40:34.296" v="18"/>
          <ac:picMkLst>
            <pc:docMk/>
            <pc:sldMasterMk cId="0" sldId="2147483661"/>
            <ac:picMk id="29" creationId="{C5CCFE14-A7A4-47BE-BA48-79A03DE42F33}"/>
          </ac:picMkLst>
        </pc:picChg>
        <pc:picChg chg="mod">
          <ac:chgData name="Sarah Balian" userId="b3b060d9-4d34-479b-ad68-688eaebf93c5" providerId="ADAL" clId="{269D2B02-E90D-4071-BB21-73E13B334FC3}" dt="2022-06-15T21:40:34.296" v="18"/>
          <ac:picMkLst>
            <pc:docMk/>
            <pc:sldMasterMk cId="0" sldId="2147483661"/>
            <ac:picMk id="30" creationId="{382A7274-F73E-4088-8DE8-5D87484A92B3}"/>
          </ac:picMkLst>
        </pc:picChg>
        <pc:picChg chg="add mod">
          <ac:chgData name="Sarah Balian" userId="b3b060d9-4d34-479b-ad68-688eaebf93c5" providerId="ADAL" clId="{269D2B02-E90D-4071-BB21-73E13B334FC3}" dt="2022-06-15T21:40:34.296" v="18"/>
          <ac:picMkLst>
            <pc:docMk/>
            <pc:sldMasterMk cId="0" sldId="2147483661"/>
            <ac:picMk id="32" creationId="{E1B83DD5-45F1-43C8-87C1-228A5EE28311}"/>
          </ac:picMkLst>
        </pc:picChg>
      </pc:sldMasterChg>
    </pc:docChg>
  </pc:docChgLst>
  <pc:docChgLst>
    <pc:chgData name="Vadnais, Sabina" userId="e0a5976f-0446-4474-aa64-fce0035d6983" providerId="ADAL" clId="{A6A00D82-0A7D-46F0-B06D-E8FE566117BE}"/>
    <pc:docChg chg="undo custSel addSld delSld modSld sldOrd">
      <pc:chgData name="Vadnais, Sabina" userId="e0a5976f-0446-4474-aa64-fce0035d6983" providerId="ADAL" clId="{A6A00D82-0A7D-46F0-B06D-E8FE566117BE}" dt="2022-06-03T20:16:02.500" v="3032" actId="113"/>
      <pc:docMkLst>
        <pc:docMk/>
      </pc:docMkLst>
      <pc:sldChg chg="modSp mod modNotesTx">
        <pc:chgData name="Vadnais, Sabina" userId="e0a5976f-0446-4474-aa64-fce0035d6983" providerId="ADAL" clId="{A6A00D82-0A7D-46F0-B06D-E8FE566117BE}" dt="2022-05-31T18:18:25.740" v="865" actId="20577"/>
        <pc:sldMkLst>
          <pc:docMk/>
          <pc:sldMk cId="0" sldId="367"/>
        </pc:sldMkLst>
        <pc:spChg chg="mod">
          <ac:chgData name="Vadnais, Sabina" userId="e0a5976f-0446-4474-aa64-fce0035d6983" providerId="ADAL" clId="{A6A00D82-0A7D-46F0-B06D-E8FE566117BE}" dt="2022-05-31T18:11:21.555" v="646" actId="20577"/>
          <ac:spMkLst>
            <pc:docMk/>
            <pc:sldMk cId="0" sldId="367"/>
            <ac:spMk id="7" creationId="{00000000-0000-0000-0000-000000000000}"/>
          </ac:spMkLst>
        </pc:spChg>
        <pc:graphicFrameChg chg="mod">
          <ac:chgData name="Vadnais, Sabina" userId="e0a5976f-0446-4474-aa64-fce0035d6983" providerId="ADAL" clId="{A6A00D82-0A7D-46F0-B06D-E8FE566117BE}" dt="2022-05-31T18:15:43.545" v="686"/>
          <ac:graphicFrameMkLst>
            <pc:docMk/>
            <pc:sldMk cId="0" sldId="367"/>
            <ac:graphicFrameMk id="9" creationId="{00000000-0000-0000-0000-000000000000}"/>
          </ac:graphicFrameMkLst>
        </pc:graphicFrameChg>
      </pc:sldChg>
      <pc:sldChg chg="modSp mod modNotesTx">
        <pc:chgData name="Vadnais, Sabina" userId="e0a5976f-0446-4474-aa64-fce0035d6983" providerId="ADAL" clId="{A6A00D82-0A7D-46F0-B06D-E8FE566117BE}" dt="2022-06-03T19:44:01.438" v="1379" actId="27918"/>
        <pc:sldMkLst>
          <pc:docMk/>
          <pc:sldMk cId="0" sldId="374"/>
        </pc:sldMkLst>
        <pc:spChg chg="mod">
          <ac:chgData name="Vadnais, Sabina" userId="e0a5976f-0446-4474-aa64-fce0035d6983" providerId="ADAL" clId="{A6A00D82-0A7D-46F0-B06D-E8FE566117BE}" dt="2022-05-31T18:54:14.038" v="1105" actId="20577"/>
          <ac:spMkLst>
            <pc:docMk/>
            <pc:sldMk cId="0" sldId="374"/>
            <ac:spMk id="37893" creationId="{00000000-0000-0000-0000-000000000000}"/>
          </ac:spMkLst>
        </pc:spChg>
      </pc:sldChg>
      <pc:sldChg chg="modSp mod">
        <pc:chgData name="Vadnais, Sabina" userId="e0a5976f-0446-4474-aa64-fce0035d6983" providerId="ADAL" clId="{A6A00D82-0A7D-46F0-B06D-E8FE566117BE}" dt="2022-06-03T20:16:02.500" v="3032" actId="113"/>
        <pc:sldMkLst>
          <pc:docMk/>
          <pc:sldMk cId="0" sldId="383"/>
        </pc:sldMkLst>
        <pc:spChg chg="mod">
          <ac:chgData name="Vadnais, Sabina" userId="e0a5976f-0446-4474-aa64-fce0035d6983" providerId="ADAL" clId="{A6A00D82-0A7D-46F0-B06D-E8FE566117BE}" dt="2022-06-03T20:16:02.500" v="3032" actId="113"/>
          <ac:spMkLst>
            <pc:docMk/>
            <pc:sldMk cId="0" sldId="383"/>
            <ac:spMk id="55299" creationId="{00000000-0000-0000-0000-000000000000}"/>
          </ac:spMkLst>
        </pc:spChg>
      </pc:sldChg>
      <pc:sldChg chg="delSp modSp mod modNotesTx">
        <pc:chgData name="Vadnais, Sabina" userId="e0a5976f-0446-4474-aa64-fce0035d6983" providerId="ADAL" clId="{A6A00D82-0A7D-46F0-B06D-E8FE566117BE}" dt="2022-05-31T17:15:43.862" v="32" actId="20577"/>
        <pc:sldMkLst>
          <pc:docMk/>
          <pc:sldMk cId="494982059" sldId="403"/>
        </pc:sldMkLst>
        <pc:spChg chg="del">
          <ac:chgData name="Vadnais, Sabina" userId="e0a5976f-0446-4474-aa64-fce0035d6983" providerId="ADAL" clId="{A6A00D82-0A7D-46F0-B06D-E8FE566117BE}" dt="2022-05-31T17:09:46.844" v="22" actId="478"/>
          <ac:spMkLst>
            <pc:docMk/>
            <pc:sldMk cId="494982059" sldId="403"/>
            <ac:spMk id="5" creationId="{00000000-0000-0000-0000-000000000000}"/>
          </ac:spMkLst>
        </pc:spChg>
        <pc:spChg chg="mod">
          <ac:chgData name="Vadnais, Sabina" userId="e0a5976f-0446-4474-aa64-fce0035d6983" providerId="ADAL" clId="{A6A00D82-0A7D-46F0-B06D-E8FE566117BE}" dt="2022-05-31T17:15:43.862" v="32" actId="20577"/>
          <ac:spMkLst>
            <pc:docMk/>
            <pc:sldMk cId="494982059" sldId="403"/>
            <ac:spMk id="6" creationId="{00000000-0000-0000-0000-000000000000}"/>
          </ac:spMkLst>
        </pc:spChg>
        <pc:spChg chg="mod">
          <ac:chgData name="Vadnais, Sabina" userId="e0a5976f-0446-4474-aa64-fce0035d6983" providerId="ADAL" clId="{A6A00D82-0A7D-46F0-B06D-E8FE566117BE}" dt="2022-05-31T17:09:19.022" v="20" actId="1076"/>
          <ac:spMkLst>
            <pc:docMk/>
            <pc:sldMk cId="494982059" sldId="403"/>
            <ac:spMk id="8" creationId="{00000000-0000-0000-0000-000000000000}"/>
          </ac:spMkLst>
        </pc:spChg>
        <pc:spChg chg="mod">
          <ac:chgData name="Vadnais, Sabina" userId="e0a5976f-0446-4474-aa64-fce0035d6983" providerId="ADAL" clId="{A6A00D82-0A7D-46F0-B06D-E8FE566117BE}" dt="2022-05-31T17:09:38.304" v="21" actId="1076"/>
          <ac:spMkLst>
            <pc:docMk/>
            <pc:sldMk cId="494982059" sldId="403"/>
            <ac:spMk id="9" creationId="{00000000-0000-0000-0000-000000000000}"/>
          </ac:spMkLst>
        </pc:spChg>
        <pc:graphicFrameChg chg="mod">
          <ac:chgData name="Vadnais, Sabina" userId="e0a5976f-0446-4474-aa64-fce0035d6983" providerId="ADAL" clId="{A6A00D82-0A7D-46F0-B06D-E8FE566117BE}" dt="2022-05-31T17:10:01.256" v="24" actId="113"/>
          <ac:graphicFrameMkLst>
            <pc:docMk/>
            <pc:sldMk cId="494982059" sldId="403"/>
            <ac:graphicFrameMk id="7" creationId="{00000000-0000-0000-0000-000000000000}"/>
          </ac:graphicFrameMkLst>
        </pc:graphicFrameChg>
      </pc:sldChg>
      <pc:sldChg chg="modSp mod">
        <pc:chgData name="Vadnais, Sabina" userId="e0a5976f-0446-4474-aa64-fce0035d6983" providerId="ADAL" clId="{A6A00D82-0A7D-46F0-B06D-E8FE566117BE}" dt="2022-05-31T17:22:41.543" v="45" actId="27918"/>
        <pc:sldMkLst>
          <pc:docMk/>
          <pc:sldMk cId="2388127071" sldId="404"/>
        </pc:sldMkLst>
        <pc:spChg chg="mod">
          <ac:chgData name="Vadnais, Sabina" userId="e0a5976f-0446-4474-aa64-fce0035d6983" providerId="ADAL" clId="{A6A00D82-0A7D-46F0-B06D-E8FE566117BE}" dt="2022-05-31T17:21:56.920" v="42" actId="20577"/>
          <ac:spMkLst>
            <pc:docMk/>
            <pc:sldMk cId="2388127071" sldId="404"/>
            <ac:spMk id="6" creationId="{00000000-0000-0000-0000-000000000000}"/>
          </ac:spMkLst>
        </pc:spChg>
      </pc:sldChg>
      <pc:sldChg chg="modSp mod modNotesTx">
        <pc:chgData name="Vadnais, Sabina" userId="e0a5976f-0446-4474-aa64-fce0035d6983" providerId="ADAL" clId="{A6A00D82-0A7D-46F0-B06D-E8FE566117BE}" dt="2022-05-31T17:31:39.643" v="119" actId="20577"/>
        <pc:sldMkLst>
          <pc:docMk/>
          <pc:sldMk cId="1214740084" sldId="406"/>
        </pc:sldMkLst>
        <pc:spChg chg="mod">
          <ac:chgData name="Vadnais, Sabina" userId="e0a5976f-0446-4474-aa64-fce0035d6983" providerId="ADAL" clId="{A6A00D82-0A7D-46F0-B06D-E8FE566117BE}" dt="2022-05-31T17:23:44.901" v="61" actId="20577"/>
          <ac:spMkLst>
            <pc:docMk/>
            <pc:sldMk cId="1214740084" sldId="406"/>
            <ac:spMk id="6" creationId="{00000000-0000-0000-0000-000000000000}"/>
          </ac:spMkLst>
        </pc:spChg>
      </pc:sldChg>
      <pc:sldChg chg="modSp mod modNotesTx">
        <pc:chgData name="Vadnais, Sabina" userId="e0a5976f-0446-4474-aa64-fce0035d6983" providerId="ADAL" clId="{A6A00D82-0A7D-46F0-B06D-E8FE566117BE}" dt="2022-05-31T17:45:39.133" v="172" actId="207"/>
        <pc:sldMkLst>
          <pc:docMk/>
          <pc:sldMk cId="1766094821" sldId="407"/>
        </pc:sldMkLst>
        <pc:spChg chg="mod">
          <ac:chgData name="Vadnais, Sabina" userId="e0a5976f-0446-4474-aa64-fce0035d6983" providerId="ADAL" clId="{A6A00D82-0A7D-46F0-B06D-E8FE566117BE}" dt="2022-05-31T17:42:04.374" v="165" actId="20577"/>
          <ac:spMkLst>
            <pc:docMk/>
            <pc:sldMk cId="1766094821" sldId="407"/>
            <ac:spMk id="10" creationId="{00000000-0000-0000-0000-000000000000}"/>
          </ac:spMkLst>
        </pc:spChg>
        <pc:graphicFrameChg chg="mod">
          <ac:chgData name="Vadnais, Sabina" userId="e0a5976f-0446-4474-aa64-fce0035d6983" providerId="ADAL" clId="{A6A00D82-0A7D-46F0-B06D-E8FE566117BE}" dt="2022-05-31T17:45:39.133" v="172" actId="207"/>
          <ac:graphicFrameMkLst>
            <pc:docMk/>
            <pc:sldMk cId="1766094821" sldId="407"/>
            <ac:graphicFrameMk id="6" creationId="{00000000-0000-0000-0000-000000000000}"/>
          </ac:graphicFrameMkLst>
        </pc:graphicFrameChg>
      </pc:sldChg>
      <pc:sldChg chg="modSp mod modNotesTx">
        <pc:chgData name="Vadnais, Sabina" userId="e0a5976f-0446-4474-aa64-fce0035d6983" providerId="ADAL" clId="{A6A00D82-0A7D-46F0-B06D-E8FE566117BE}" dt="2022-05-31T17:52:07.283" v="228" actId="20577"/>
        <pc:sldMkLst>
          <pc:docMk/>
          <pc:sldMk cId="3221246956" sldId="408"/>
        </pc:sldMkLst>
        <pc:spChg chg="mod">
          <ac:chgData name="Vadnais, Sabina" userId="e0a5976f-0446-4474-aa64-fce0035d6983" providerId="ADAL" clId="{A6A00D82-0A7D-46F0-B06D-E8FE566117BE}" dt="2022-05-31T17:52:07.283" v="228" actId="20577"/>
          <ac:spMkLst>
            <pc:docMk/>
            <pc:sldMk cId="3221246956" sldId="408"/>
            <ac:spMk id="7" creationId="{00000000-0000-0000-0000-000000000000}"/>
          </ac:spMkLst>
        </pc:spChg>
        <pc:graphicFrameChg chg="mod">
          <ac:chgData name="Vadnais, Sabina" userId="e0a5976f-0446-4474-aa64-fce0035d6983" providerId="ADAL" clId="{A6A00D82-0A7D-46F0-B06D-E8FE566117BE}" dt="2022-05-31T17:51:57.657" v="220"/>
          <ac:graphicFrameMkLst>
            <pc:docMk/>
            <pc:sldMk cId="3221246956" sldId="408"/>
            <ac:graphicFrameMk id="8" creationId="{00000000-0000-0000-0000-000000000000}"/>
          </ac:graphicFrameMkLst>
        </pc:graphicFrameChg>
      </pc:sldChg>
      <pc:sldChg chg="modSp mod modNotesTx">
        <pc:chgData name="Vadnais, Sabina" userId="e0a5976f-0446-4474-aa64-fce0035d6983" providerId="ADAL" clId="{A6A00D82-0A7D-46F0-B06D-E8FE566117BE}" dt="2022-05-31T18:05:21.823" v="604" actId="207"/>
        <pc:sldMkLst>
          <pc:docMk/>
          <pc:sldMk cId="1503797709" sldId="409"/>
        </pc:sldMkLst>
        <pc:spChg chg="mod">
          <ac:chgData name="Vadnais, Sabina" userId="e0a5976f-0446-4474-aa64-fce0035d6983" providerId="ADAL" clId="{A6A00D82-0A7D-46F0-B06D-E8FE566117BE}" dt="2022-05-31T18:00:02.209" v="503" actId="20577"/>
          <ac:spMkLst>
            <pc:docMk/>
            <pc:sldMk cId="1503797709" sldId="409"/>
            <ac:spMk id="7" creationId="{00000000-0000-0000-0000-000000000000}"/>
          </ac:spMkLst>
        </pc:spChg>
        <pc:graphicFrameChg chg="mod">
          <ac:chgData name="Vadnais, Sabina" userId="e0a5976f-0446-4474-aa64-fce0035d6983" providerId="ADAL" clId="{A6A00D82-0A7D-46F0-B06D-E8FE566117BE}" dt="2022-05-31T18:05:21.823" v="604" actId="207"/>
          <ac:graphicFrameMkLst>
            <pc:docMk/>
            <pc:sldMk cId="1503797709" sldId="409"/>
            <ac:graphicFrameMk id="9" creationId="{00000000-0000-0000-0000-000000000000}"/>
          </ac:graphicFrameMkLst>
        </pc:graphicFrameChg>
      </pc:sldChg>
      <pc:sldChg chg="modSp mod modNotesTx">
        <pc:chgData name="Vadnais, Sabina" userId="e0a5976f-0446-4474-aa64-fce0035d6983" providerId="ADAL" clId="{A6A00D82-0A7D-46F0-B06D-E8FE566117BE}" dt="2022-05-31T18:37:03.486" v="964" actId="20577"/>
        <pc:sldMkLst>
          <pc:docMk/>
          <pc:sldMk cId="1732526102" sldId="410"/>
        </pc:sldMkLst>
        <pc:spChg chg="mod">
          <ac:chgData name="Vadnais, Sabina" userId="e0a5976f-0446-4474-aa64-fce0035d6983" providerId="ADAL" clId="{A6A00D82-0A7D-46F0-B06D-E8FE566117BE}" dt="2022-05-31T18:35:34.630" v="910" actId="20577"/>
          <ac:spMkLst>
            <pc:docMk/>
            <pc:sldMk cId="1732526102" sldId="410"/>
            <ac:spMk id="4" creationId="{00000000-0000-0000-0000-000000000000}"/>
          </ac:spMkLst>
        </pc:spChg>
      </pc:sldChg>
      <pc:sldChg chg="modSp mod modNotesTx">
        <pc:chgData name="Vadnais, Sabina" userId="e0a5976f-0446-4474-aa64-fce0035d6983" providerId="ADAL" clId="{A6A00D82-0A7D-46F0-B06D-E8FE566117BE}" dt="2022-05-31T18:43:54.045" v="1013" actId="20577"/>
        <pc:sldMkLst>
          <pc:docMk/>
          <pc:sldMk cId="3295517536" sldId="411"/>
        </pc:sldMkLst>
        <pc:spChg chg="mod">
          <ac:chgData name="Vadnais, Sabina" userId="e0a5976f-0446-4474-aa64-fce0035d6983" providerId="ADAL" clId="{A6A00D82-0A7D-46F0-B06D-E8FE566117BE}" dt="2022-05-31T18:41:10.406" v="974" actId="20577"/>
          <ac:spMkLst>
            <pc:docMk/>
            <pc:sldMk cId="3295517536" sldId="411"/>
            <ac:spMk id="5" creationId="{00000000-0000-0000-0000-000000000000}"/>
          </ac:spMkLst>
        </pc:spChg>
      </pc:sldChg>
      <pc:sldChg chg="modSp mod modNotesTx">
        <pc:chgData name="Vadnais, Sabina" userId="e0a5976f-0446-4474-aa64-fce0035d6983" providerId="ADAL" clId="{A6A00D82-0A7D-46F0-B06D-E8FE566117BE}" dt="2022-05-31T18:46:48.710" v="1050" actId="20577"/>
        <pc:sldMkLst>
          <pc:docMk/>
          <pc:sldMk cId="1441286961" sldId="412"/>
        </pc:sldMkLst>
        <pc:spChg chg="mod">
          <ac:chgData name="Vadnais, Sabina" userId="e0a5976f-0446-4474-aa64-fce0035d6983" providerId="ADAL" clId="{A6A00D82-0A7D-46F0-B06D-E8FE566117BE}" dt="2022-05-31T18:44:16.566" v="1021" actId="20577"/>
          <ac:spMkLst>
            <pc:docMk/>
            <pc:sldMk cId="1441286961" sldId="412"/>
            <ac:spMk id="5" creationId="{00000000-0000-0000-0000-000000000000}"/>
          </ac:spMkLst>
        </pc:spChg>
      </pc:sldChg>
      <pc:sldChg chg="modSp mod modNotesTx">
        <pc:chgData name="Vadnais, Sabina" userId="e0a5976f-0446-4474-aa64-fce0035d6983" providerId="ADAL" clId="{A6A00D82-0A7D-46F0-B06D-E8FE566117BE}" dt="2022-05-31T19:44:34.683" v="1288" actId="20577"/>
        <pc:sldMkLst>
          <pc:docMk/>
          <pc:sldMk cId="259786257" sldId="416"/>
        </pc:sldMkLst>
        <pc:spChg chg="mod">
          <ac:chgData name="Vadnais, Sabina" userId="e0a5976f-0446-4474-aa64-fce0035d6983" providerId="ADAL" clId="{A6A00D82-0A7D-46F0-B06D-E8FE566117BE}" dt="2022-05-31T19:41:01.948" v="1266" actId="20577"/>
          <ac:spMkLst>
            <pc:docMk/>
            <pc:sldMk cId="259786257" sldId="416"/>
            <ac:spMk id="37893" creationId="{00000000-0000-0000-0000-000000000000}"/>
          </ac:spMkLst>
        </pc:spChg>
        <pc:graphicFrameChg chg="mod">
          <ac:chgData name="Vadnais, Sabina" userId="e0a5976f-0446-4474-aa64-fce0035d6983" providerId="ADAL" clId="{A6A00D82-0A7D-46F0-B06D-E8FE566117BE}" dt="2022-05-31T19:44:08.843" v="1282" actId="20577"/>
          <ac:graphicFrameMkLst>
            <pc:docMk/>
            <pc:sldMk cId="259786257" sldId="416"/>
            <ac:graphicFrameMk id="6" creationId="{00000000-0000-0000-0000-000000000000}"/>
          </ac:graphicFrameMkLst>
        </pc:graphicFrameChg>
      </pc:sldChg>
      <pc:sldChg chg="modSp mod modNotesTx">
        <pc:chgData name="Vadnais, Sabina" userId="e0a5976f-0446-4474-aa64-fce0035d6983" providerId="ADAL" clId="{A6A00D82-0A7D-46F0-B06D-E8FE566117BE}" dt="2022-05-31T17:58:35.494" v="474" actId="207"/>
        <pc:sldMkLst>
          <pc:docMk/>
          <pc:sldMk cId="2686312875" sldId="422"/>
        </pc:sldMkLst>
        <pc:spChg chg="mod">
          <ac:chgData name="Vadnais, Sabina" userId="e0a5976f-0446-4474-aa64-fce0035d6983" providerId="ADAL" clId="{A6A00D82-0A7D-46F0-B06D-E8FE566117BE}" dt="2022-05-31T17:53:54.849" v="246" actId="20577"/>
          <ac:spMkLst>
            <pc:docMk/>
            <pc:sldMk cId="2686312875" sldId="422"/>
            <ac:spMk id="7" creationId="{00000000-0000-0000-0000-000000000000}"/>
          </ac:spMkLst>
        </pc:spChg>
        <pc:graphicFrameChg chg="mod">
          <ac:chgData name="Vadnais, Sabina" userId="e0a5976f-0446-4474-aa64-fce0035d6983" providerId="ADAL" clId="{A6A00D82-0A7D-46F0-B06D-E8FE566117BE}" dt="2022-05-31T17:58:35.494" v="474" actId="207"/>
          <ac:graphicFrameMkLst>
            <pc:docMk/>
            <pc:sldMk cId="2686312875" sldId="422"/>
            <ac:graphicFrameMk id="9" creationId="{00000000-0000-0000-0000-000000000000}"/>
          </ac:graphicFrameMkLst>
        </pc:graphicFrameChg>
      </pc:sldChg>
      <pc:sldChg chg="modSp mod modNotesTx">
        <pc:chgData name="Vadnais, Sabina" userId="e0a5976f-0446-4474-aa64-fce0035d6983" providerId="ADAL" clId="{A6A00D82-0A7D-46F0-B06D-E8FE566117BE}" dt="2022-05-31T18:11:02.387" v="640" actId="20577"/>
        <pc:sldMkLst>
          <pc:docMk/>
          <pc:sldMk cId="2518933045" sldId="423"/>
        </pc:sldMkLst>
        <pc:spChg chg="mod">
          <ac:chgData name="Vadnais, Sabina" userId="e0a5976f-0446-4474-aa64-fce0035d6983" providerId="ADAL" clId="{A6A00D82-0A7D-46F0-B06D-E8FE566117BE}" dt="2022-05-31T18:08:58.233" v="610" actId="20577"/>
          <ac:spMkLst>
            <pc:docMk/>
            <pc:sldMk cId="2518933045" sldId="423"/>
            <ac:spMk id="7" creationId="{00000000-0000-0000-0000-000000000000}"/>
          </ac:spMkLst>
        </pc:spChg>
      </pc:sldChg>
      <pc:sldChg chg="modSp mod">
        <pc:chgData name="Vadnais, Sabina" userId="e0a5976f-0446-4474-aa64-fce0035d6983" providerId="ADAL" clId="{A6A00D82-0A7D-46F0-B06D-E8FE566117BE}" dt="2022-05-31T18:20:06.116" v="881" actId="27918"/>
        <pc:sldMkLst>
          <pc:docMk/>
          <pc:sldMk cId="2027423891" sldId="424"/>
        </pc:sldMkLst>
        <pc:spChg chg="mod">
          <ac:chgData name="Vadnais, Sabina" userId="e0a5976f-0446-4474-aa64-fce0035d6983" providerId="ADAL" clId="{A6A00D82-0A7D-46F0-B06D-E8FE566117BE}" dt="2022-05-31T18:18:40.108" v="871" actId="20577"/>
          <ac:spMkLst>
            <pc:docMk/>
            <pc:sldMk cId="2027423891" sldId="424"/>
            <ac:spMk id="7" creationId="{00000000-0000-0000-0000-000000000000}"/>
          </ac:spMkLst>
        </pc:spChg>
      </pc:sldChg>
      <pc:sldChg chg="modSp mod modNotesTx">
        <pc:chgData name="Vadnais, Sabina" userId="e0a5976f-0446-4474-aa64-fce0035d6983" providerId="ADAL" clId="{A6A00D82-0A7D-46F0-B06D-E8FE566117BE}" dt="2022-06-03T19:58:07.855" v="1693" actId="207"/>
        <pc:sldMkLst>
          <pc:docMk/>
          <pc:sldMk cId="1879875364" sldId="426"/>
        </pc:sldMkLst>
        <pc:spChg chg="mod">
          <ac:chgData name="Vadnais, Sabina" userId="e0a5976f-0446-4474-aa64-fce0035d6983" providerId="ADAL" clId="{A6A00D82-0A7D-46F0-B06D-E8FE566117BE}" dt="2022-05-31T19:53:55.787" v="1341" actId="20577"/>
          <ac:spMkLst>
            <pc:docMk/>
            <pc:sldMk cId="1879875364" sldId="426"/>
            <ac:spMk id="7" creationId="{00000000-0000-0000-0000-000000000000}"/>
          </ac:spMkLst>
        </pc:spChg>
        <pc:graphicFrameChg chg="mod">
          <ac:chgData name="Vadnais, Sabina" userId="e0a5976f-0446-4474-aa64-fce0035d6983" providerId="ADAL" clId="{A6A00D82-0A7D-46F0-B06D-E8FE566117BE}" dt="2022-06-03T19:58:07.855" v="1693" actId="207"/>
          <ac:graphicFrameMkLst>
            <pc:docMk/>
            <pc:sldMk cId="1879875364" sldId="426"/>
            <ac:graphicFrameMk id="9" creationId="{00000000-0000-0000-0000-000000000000}"/>
          </ac:graphicFrameMkLst>
        </pc:graphicFrameChg>
      </pc:sldChg>
      <pc:sldChg chg="modSp mod modNotesTx">
        <pc:chgData name="Vadnais, Sabina" userId="e0a5976f-0446-4474-aa64-fce0035d6983" providerId="ADAL" clId="{A6A00D82-0A7D-46F0-B06D-E8FE566117BE}" dt="2022-06-03T19:58:12.053" v="1694" actId="207"/>
        <pc:sldMkLst>
          <pc:docMk/>
          <pc:sldMk cId="731589794" sldId="427"/>
        </pc:sldMkLst>
        <pc:graphicFrameChg chg="mod">
          <ac:chgData name="Vadnais, Sabina" userId="e0a5976f-0446-4474-aa64-fce0035d6983" providerId="ADAL" clId="{A6A00D82-0A7D-46F0-B06D-E8FE566117BE}" dt="2022-06-03T19:58:12.053" v="1694" actId="207"/>
          <ac:graphicFrameMkLst>
            <pc:docMk/>
            <pc:sldMk cId="731589794" sldId="427"/>
            <ac:graphicFrameMk id="9" creationId="{00000000-0000-0000-0000-000000000000}"/>
          </ac:graphicFrameMkLst>
        </pc:graphicFrameChg>
      </pc:sldChg>
      <pc:sldChg chg="modSp mod modNotesTx">
        <pc:chgData name="Vadnais, Sabina" userId="e0a5976f-0446-4474-aa64-fce0035d6983" providerId="ADAL" clId="{A6A00D82-0A7D-46F0-B06D-E8FE566117BE}" dt="2022-05-31T19:52:23.410" v="1326" actId="20577"/>
        <pc:sldMkLst>
          <pc:docMk/>
          <pc:sldMk cId="554737668" sldId="428"/>
        </pc:sldMkLst>
        <pc:spChg chg="mod">
          <ac:chgData name="Vadnais, Sabina" userId="e0a5976f-0446-4474-aa64-fce0035d6983" providerId="ADAL" clId="{A6A00D82-0A7D-46F0-B06D-E8FE566117BE}" dt="2022-05-31T19:46:27.713" v="1308" actId="20577"/>
          <ac:spMkLst>
            <pc:docMk/>
            <pc:sldMk cId="554737668" sldId="428"/>
            <ac:spMk id="2" creationId="{00000000-0000-0000-0000-000000000000}"/>
          </ac:spMkLst>
        </pc:spChg>
        <pc:spChg chg="mod">
          <ac:chgData name="Vadnais, Sabina" userId="e0a5976f-0446-4474-aa64-fce0035d6983" providerId="ADAL" clId="{A6A00D82-0A7D-46F0-B06D-E8FE566117BE}" dt="2022-05-31T19:46:32.595" v="1320" actId="20577"/>
          <ac:spMkLst>
            <pc:docMk/>
            <pc:sldMk cId="554737668" sldId="428"/>
            <ac:spMk id="7" creationId="{00000000-0000-0000-0000-000000000000}"/>
          </ac:spMkLst>
        </pc:spChg>
      </pc:sldChg>
      <pc:sldChg chg="modSp add mod ord modNotesTx">
        <pc:chgData name="Vadnais, Sabina" userId="e0a5976f-0446-4474-aa64-fce0035d6983" providerId="ADAL" clId="{A6A00D82-0A7D-46F0-B06D-E8FE566117BE}" dt="2022-06-03T20:05:21.103" v="2208" actId="20577"/>
        <pc:sldMkLst>
          <pc:docMk/>
          <pc:sldMk cId="3145853445" sldId="429"/>
        </pc:sldMkLst>
        <pc:spChg chg="mod">
          <ac:chgData name="Vadnais, Sabina" userId="e0a5976f-0446-4474-aa64-fce0035d6983" providerId="ADAL" clId="{A6A00D82-0A7D-46F0-B06D-E8FE566117BE}" dt="2022-06-03T19:50:50.643" v="1512" actId="313"/>
          <ac:spMkLst>
            <pc:docMk/>
            <pc:sldMk cId="3145853445" sldId="429"/>
            <ac:spMk id="2" creationId="{00000000-0000-0000-0000-000000000000}"/>
          </ac:spMkLst>
        </pc:spChg>
        <pc:spChg chg="mod">
          <ac:chgData name="Vadnais, Sabina" userId="e0a5976f-0446-4474-aa64-fce0035d6983" providerId="ADAL" clId="{A6A00D82-0A7D-46F0-B06D-E8FE566117BE}" dt="2022-06-03T19:52:14.858" v="1658" actId="20577"/>
          <ac:spMkLst>
            <pc:docMk/>
            <pc:sldMk cId="3145853445" sldId="429"/>
            <ac:spMk id="37893" creationId="{00000000-0000-0000-0000-000000000000}"/>
          </ac:spMkLst>
        </pc:spChg>
      </pc:sldChg>
      <pc:sldChg chg="modSp add mod modNotesTx">
        <pc:chgData name="Vadnais, Sabina" userId="e0a5976f-0446-4474-aa64-fce0035d6983" providerId="ADAL" clId="{A6A00D82-0A7D-46F0-B06D-E8FE566117BE}" dt="2022-06-03T20:08:44.088" v="2405" actId="20577"/>
        <pc:sldMkLst>
          <pc:docMk/>
          <pc:sldMk cId="107926038" sldId="430"/>
        </pc:sldMkLst>
        <pc:spChg chg="mod">
          <ac:chgData name="Vadnais, Sabina" userId="e0a5976f-0446-4474-aa64-fce0035d6983" providerId="ADAL" clId="{A6A00D82-0A7D-46F0-B06D-E8FE566117BE}" dt="2022-06-03T20:08:44.088" v="2405" actId="20577"/>
          <ac:spMkLst>
            <pc:docMk/>
            <pc:sldMk cId="107926038" sldId="430"/>
            <ac:spMk id="2" creationId="{00000000-0000-0000-0000-000000000000}"/>
          </ac:spMkLst>
        </pc:spChg>
        <pc:spChg chg="mod">
          <ac:chgData name="Vadnais, Sabina" userId="e0a5976f-0446-4474-aa64-fce0035d6983" providerId="ADAL" clId="{A6A00D82-0A7D-46F0-B06D-E8FE566117BE}" dt="2022-06-03T20:05:07.114" v="2200" actId="20577"/>
          <ac:spMkLst>
            <pc:docMk/>
            <pc:sldMk cId="107926038" sldId="430"/>
            <ac:spMk id="37893" creationId="{00000000-0000-0000-0000-000000000000}"/>
          </ac:spMkLst>
        </pc:spChg>
        <pc:graphicFrameChg chg="mod">
          <ac:chgData name="Vadnais, Sabina" userId="e0a5976f-0446-4474-aa64-fce0035d6983" providerId="ADAL" clId="{A6A00D82-0A7D-46F0-B06D-E8FE566117BE}" dt="2022-06-03T20:05:42.171" v="2211" actId="207"/>
          <ac:graphicFrameMkLst>
            <pc:docMk/>
            <pc:sldMk cId="107926038" sldId="430"/>
            <ac:graphicFrameMk id="6" creationId="{00000000-0000-0000-0000-000000000000}"/>
          </ac:graphicFrameMkLst>
        </pc:graphicFrameChg>
      </pc:sldChg>
      <pc:sldChg chg="add del">
        <pc:chgData name="Vadnais, Sabina" userId="e0a5976f-0446-4474-aa64-fce0035d6983" providerId="ADAL" clId="{A6A00D82-0A7D-46F0-B06D-E8FE566117BE}" dt="2022-06-03T20:07:46.118" v="2396" actId="2696"/>
        <pc:sldMkLst>
          <pc:docMk/>
          <pc:sldMk cId="1251592336" sldId="431"/>
        </pc:sldMkLst>
      </pc:sldChg>
      <pc:sldChg chg="modSp add mod modNotesTx">
        <pc:chgData name="Vadnais, Sabina" userId="e0a5976f-0446-4474-aa64-fce0035d6983" providerId="ADAL" clId="{A6A00D82-0A7D-46F0-B06D-E8FE566117BE}" dt="2022-06-03T20:14:31.434" v="2982" actId="27918"/>
        <pc:sldMkLst>
          <pc:docMk/>
          <pc:sldMk cId="4000948511" sldId="431"/>
        </pc:sldMkLst>
        <pc:spChg chg="mod">
          <ac:chgData name="Vadnais, Sabina" userId="e0a5976f-0446-4474-aa64-fce0035d6983" providerId="ADAL" clId="{A6A00D82-0A7D-46F0-B06D-E8FE566117BE}" dt="2022-06-03T20:09:47.800" v="2519" actId="20577"/>
          <ac:spMkLst>
            <pc:docMk/>
            <pc:sldMk cId="4000948511" sldId="431"/>
            <ac:spMk id="2" creationId="{00000000-0000-0000-0000-000000000000}"/>
          </ac:spMkLst>
        </pc:spChg>
        <pc:spChg chg="mod">
          <ac:chgData name="Vadnais, Sabina" userId="e0a5976f-0446-4474-aa64-fce0035d6983" providerId="ADAL" clId="{A6A00D82-0A7D-46F0-B06D-E8FE566117BE}" dt="2022-06-03T20:10:41.824" v="2603" actId="20577"/>
          <ac:spMkLst>
            <pc:docMk/>
            <pc:sldMk cId="4000948511" sldId="431"/>
            <ac:spMk id="37893" creationId="{00000000-0000-0000-0000-000000000000}"/>
          </ac:spMkLst>
        </pc:spChg>
        <pc:graphicFrameChg chg="mod">
          <ac:chgData name="Vadnais, Sabina" userId="e0a5976f-0446-4474-aa64-fce0035d6983" providerId="ADAL" clId="{A6A00D82-0A7D-46F0-B06D-E8FE566117BE}" dt="2022-06-03T20:08:03.275" v="2400" actId="207"/>
          <ac:graphicFrameMkLst>
            <pc:docMk/>
            <pc:sldMk cId="4000948511" sldId="431"/>
            <ac:graphicFrameMk id="6" creationId="{00000000-0000-0000-0000-000000000000}"/>
          </ac:graphicFrameMkLst>
        </pc:graphicFrameChg>
      </pc:sldChg>
    </pc:docChg>
  </pc:docChgLst>
</pc:chgInfo>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Normal vaginal delivery</c:v>
                </c:pt>
              </c:strCache>
            </c:strRef>
          </c:tx>
          <c:spPr>
            <a:solidFill>
              <a:schemeClr val="accent5"/>
            </a:solidFill>
          </c:spPr>
          <c:invertIfNegative val="0"/>
          <c:dPt>
            <c:idx val="0"/>
            <c:invertIfNegative val="0"/>
            <c:bubble3D val="0"/>
            <c:spPr>
              <a:solidFill>
                <a:schemeClr val="accent5">
                  <a:lumMod val="50000"/>
                </a:schemeClr>
              </a:solidFill>
            </c:spPr>
            <c:extLst>
              <c:ext xmlns:c16="http://schemas.microsoft.com/office/drawing/2014/chart" uri="{C3380CC4-5D6E-409C-BE32-E72D297353CC}">
                <c16:uniqueId val="{00000001-06BD-4C35-AD15-7BA9C7126159}"/>
              </c:ext>
            </c:extLst>
          </c:dPt>
          <c:dPt>
            <c:idx val="2"/>
            <c:invertIfNegative val="0"/>
            <c:bubble3D val="0"/>
            <c:extLst>
              <c:ext xmlns:c16="http://schemas.microsoft.com/office/drawing/2014/chart" uri="{C3380CC4-5D6E-409C-BE32-E72D297353CC}">
                <c16:uniqueId val="{00000002-06BD-4C35-AD15-7BA9C7126159}"/>
              </c:ext>
            </c:extLst>
          </c:dPt>
          <c:dPt>
            <c:idx val="3"/>
            <c:invertIfNegative val="0"/>
            <c:bubble3D val="0"/>
            <c:extLst>
              <c:ext xmlns:c16="http://schemas.microsoft.com/office/drawing/2014/chart" uri="{C3380CC4-5D6E-409C-BE32-E72D297353CC}">
                <c16:uniqueId val="{00000003-06BD-4C35-AD15-7BA9C7126159}"/>
              </c:ext>
            </c:extLst>
          </c:dPt>
          <c:dPt>
            <c:idx val="4"/>
            <c:invertIfNegative val="0"/>
            <c:bubble3D val="0"/>
            <c:extLst>
              <c:ext xmlns:c16="http://schemas.microsoft.com/office/drawing/2014/chart" uri="{C3380CC4-5D6E-409C-BE32-E72D297353CC}">
                <c16:uniqueId val="{00000004-06BD-4C35-AD15-7BA9C7126159}"/>
              </c:ext>
            </c:extLst>
          </c:dPt>
          <c:dPt>
            <c:idx val="5"/>
            <c:invertIfNegative val="0"/>
            <c:bubble3D val="0"/>
            <c:extLst>
              <c:ext xmlns:c16="http://schemas.microsoft.com/office/drawing/2014/chart" uri="{C3380CC4-5D6E-409C-BE32-E72D297353CC}">
                <c16:uniqueId val="{00000005-06BD-4C35-AD15-7BA9C7126159}"/>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National average</c:v>
                </c:pt>
                <c:pt idx="1">
                  <c:v>Federal/ provincial level hospitals</c:v>
                </c:pt>
                <c:pt idx="2">
                  <c:v>Local-level hospitals</c:v>
                </c:pt>
                <c:pt idx="3">
                  <c:v>Private hospitals</c:v>
                </c:pt>
                <c:pt idx="4">
                  <c:v>PHCCs</c:v>
                </c:pt>
                <c:pt idx="5">
                  <c:v>HPs</c:v>
                </c:pt>
                <c:pt idx="6">
                  <c:v>UHCs</c:v>
                </c:pt>
                <c:pt idx="7">
                  <c:v>CHUs</c:v>
                </c:pt>
              </c:strCache>
            </c:strRef>
          </c:cat>
          <c:val>
            <c:numRef>
              <c:f>Sheet1!$B$2:$I$2</c:f>
              <c:numCache>
                <c:formatCode>General</c:formatCode>
                <c:ptCount val="8"/>
                <c:pt idx="0">
                  <c:v>51</c:v>
                </c:pt>
                <c:pt idx="1">
                  <c:v>95</c:v>
                </c:pt>
                <c:pt idx="2">
                  <c:v>94</c:v>
                </c:pt>
                <c:pt idx="3">
                  <c:v>53</c:v>
                </c:pt>
                <c:pt idx="4">
                  <c:v>97</c:v>
                </c:pt>
                <c:pt idx="5">
                  <c:v>57</c:v>
                </c:pt>
                <c:pt idx="6">
                  <c:v>7</c:v>
                </c:pt>
                <c:pt idx="7">
                  <c:v>24</c:v>
                </c:pt>
              </c:numCache>
            </c:numRef>
          </c:val>
          <c:extLst>
            <c:ext xmlns:c16="http://schemas.microsoft.com/office/drawing/2014/chart" uri="{C3380CC4-5D6E-409C-BE32-E72D297353CC}">
              <c16:uniqueId val="{00000006-06BD-4C35-AD15-7BA9C7126159}"/>
            </c:ext>
          </c:extLst>
        </c:ser>
        <c:ser>
          <c:idx val="1"/>
          <c:order val="1"/>
          <c:tx>
            <c:strRef>
              <c:f>Sheet1!$A$3</c:f>
              <c:strCache>
                <c:ptCount val="1"/>
                <c:pt idx="0">
                  <c:v>Cesarean delivery</c:v>
                </c:pt>
              </c:strCache>
            </c:strRef>
          </c:tx>
          <c:invertIfNegative val="0"/>
          <c:dLbls>
            <c:dLbl>
              <c:idx val="4"/>
              <c:tx>
                <c:rich>
                  <a:bodyPr/>
                  <a:lstStyle/>
                  <a:p>
                    <a:fld id="{C662F8DA-16EF-4527-B690-775AD35CDC53}"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06BD-4C35-AD15-7BA9C7126159}"/>
                </c:ext>
              </c:extLst>
            </c:dLbl>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Sheet1!$B$1:$I$1</c:f>
              <c:strCache>
                <c:ptCount val="8"/>
                <c:pt idx="0">
                  <c:v>National average</c:v>
                </c:pt>
                <c:pt idx="1">
                  <c:v>Federal/ provincial level hospitals</c:v>
                </c:pt>
                <c:pt idx="2">
                  <c:v>Local-level hospitals</c:v>
                </c:pt>
                <c:pt idx="3">
                  <c:v>Private hospitals</c:v>
                </c:pt>
                <c:pt idx="4">
                  <c:v>PHCCs</c:v>
                </c:pt>
                <c:pt idx="5">
                  <c:v>HPs</c:v>
                </c:pt>
                <c:pt idx="6">
                  <c:v>UHCs</c:v>
                </c:pt>
                <c:pt idx="7">
                  <c:v>CHUs</c:v>
                </c:pt>
              </c:strCache>
            </c:strRef>
          </c:cat>
          <c:val>
            <c:numRef>
              <c:f>Sheet1!$B$3:$I$3</c:f>
              <c:numCache>
                <c:formatCode>General</c:formatCode>
                <c:ptCount val="8"/>
                <c:pt idx="0">
                  <c:v>5</c:v>
                </c:pt>
                <c:pt idx="1">
                  <c:v>82</c:v>
                </c:pt>
                <c:pt idx="2">
                  <c:v>24</c:v>
                </c:pt>
                <c:pt idx="3">
                  <c:v>48</c:v>
                </c:pt>
                <c:pt idx="4">
                  <c:v>1</c:v>
                </c:pt>
              </c:numCache>
            </c:numRef>
          </c:val>
          <c:extLst>
            <c:ext xmlns:c16="http://schemas.microsoft.com/office/drawing/2014/chart" uri="{C3380CC4-5D6E-409C-BE32-E72D297353CC}">
              <c16:uniqueId val="{0000000B-06BD-4C35-AD15-7BA9C7126159}"/>
            </c:ext>
          </c:extLst>
        </c:ser>
        <c:dLbls>
          <c:showLegendKey val="0"/>
          <c:showVal val="1"/>
          <c:showCatName val="0"/>
          <c:showSerName val="0"/>
          <c:showPercent val="0"/>
          <c:showBubbleSize val="0"/>
        </c:dLbls>
        <c:gapWidth val="100"/>
        <c:axId val="134468608"/>
        <c:axId val="134468216"/>
      </c:barChart>
      <c:catAx>
        <c:axId val="134468608"/>
        <c:scaling>
          <c:orientation val="minMax"/>
        </c:scaling>
        <c:delete val="0"/>
        <c:axPos val="b"/>
        <c:numFmt formatCode="General" sourceLinked="0"/>
        <c:majorTickMark val="none"/>
        <c:minorTickMark val="none"/>
        <c:tickLblPos val="nextTo"/>
        <c:spPr>
          <a:ln>
            <a:solidFill>
              <a:schemeClr val="bg1"/>
            </a:solidFill>
          </a:ln>
        </c:spPr>
        <c:crossAx val="134468216"/>
        <c:crosses val="autoZero"/>
        <c:auto val="1"/>
        <c:lblAlgn val="ctr"/>
        <c:lblOffset val="100"/>
        <c:noMultiLvlLbl val="0"/>
      </c:catAx>
      <c:valAx>
        <c:axId val="134468216"/>
        <c:scaling>
          <c:orientation val="minMax"/>
        </c:scaling>
        <c:delete val="1"/>
        <c:axPos val="l"/>
        <c:numFmt formatCode="General" sourceLinked="1"/>
        <c:majorTickMark val="out"/>
        <c:minorTickMark val="none"/>
        <c:tickLblPos val="none"/>
        <c:crossAx val="134468608"/>
        <c:crosses val="autoZero"/>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0.16860306884716394"/>
          <c:w val="0.969444444444447"/>
          <c:h val="0.69401365590170794"/>
        </c:manualLayout>
      </c:layout>
      <c:barChart>
        <c:barDir val="col"/>
        <c:grouping val="clustered"/>
        <c:varyColors val="0"/>
        <c:ser>
          <c:idx val="0"/>
          <c:order val="0"/>
          <c:tx>
            <c:strRef>
              <c:f>Sheet1!$B$1</c:f>
              <c:strCache>
                <c:ptCount val="1"/>
                <c:pt idx="0">
                  <c:v>All essential medicines for delivery</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Public (N=743)</c:v>
                </c:pt>
                <c:pt idx="1">
                  <c:v>Private (N=61)</c:v>
                </c:pt>
              </c:strCache>
            </c:strRef>
          </c:cat>
          <c:val>
            <c:numRef>
              <c:f>Sheet1!$B$2:$B$3</c:f>
              <c:numCache>
                <c:formatCode>General</c:formatCode>
                <c:ptCount val="2"/>
                <c:pt idx="0">
                  <c:v>17</c:v>
                </c:pt>
                <c:pt idx="1">
                  <c:v>55</c:v>
                </c:pt>
              </c:numCache>
            </c:numRef>
          </c:val>
          <c:extLst>
            <c:ext xmlns:c16="http://schemas.microsoft.com/office/drawing/2014/chart" uri="{C3380CC4-5D6E-409C-BE32-E72D297353CC}">
              <c16:uniqueId val="{00000000-2AE5-4940-B1EF-C87D31C2C3E6}"/>
            </c:ext>
          </c:extLst>
        </c:ser>
        <c:ser>
          <c:idx val="1"/>
          <c:order val="1"/>
          <c:tx>
            <c:strRef>
              <c:f>Sheet1!$C$1</c:f>
              <c:strCache>
                <c:ptCount val="1"/>
                <c:pt idx="0">
                  <c:v>All essential medicines for newborns</c:v>
                </c:pt>
              </c:strCache>
            </c:strRef>
          </c:tx>
          <c:spPr>
            <a:solidFill>
              <a:schemeClr val="accent5"/>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Public (N=743)</c:v>
                </c:pt>
                <c:pt idx="1">
                  <c:v>Private (N=61)</c:v>
                </c:pt>
              </c:strCache>
            </c:strRef>
          </c:cat>
          <c:val>
            <c:numRef>
              <c:f>Sheet1!$C$2:$C$3</c:f>
              <c:numCache>
                <c:formatCode>General</c:formatCode>
                <c:ptCount val="2"/>
                <c:pt idx="0">
                  <c:v>2</c:v>
                </c:pt>
                <c:pt idx="1">
                  <c:v>7</c:v>
                </c:pt>
              </c:numCache>
            </c:numRef>
          </c:val>
          <c:extLst>
            <c:ext xmlns:c16="http://schemas.microsoft.com/office/drawing/2014/chart" uri="{C3380CC4-5D6E-409C-BE32-E72D297353CC}">
              <c16:uniqueId val="{00000001-2AE5-4940-B1EF-C87D31C2C3E6}"/>
            </c:ext>
          </c:extLst>
        </c:ser>
        <c:ser>
          <c:idx val="2"/>
          <c:order val="2"/>
          <c:tx>
            <c:strRef>
              <c:f>Sheet1!$D$1</c:f>
              <c:strCache>
                <c:ptCount val="1"/>
                <c:pt idx="0">
                  <c:v>All priority medicines for mothers</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Public (N=743)</c:v>
                </c:pt>
                <c:pt idx="1">
                  <c:v>Private (N=61)</c:v>
                </c:pt>
              </c:strCache>
            </c:strRef>
          </c:cat>
          <c:val>
            <c:numRef>
              <c:f>Sheet1!$D$2:$D$3</c:f>
              <c:numCache>
                <c:formatCode>General</c:formatCode>
                <c:ptCount val="2"/>
                <c:pt idx="0">
                  <c:v>4</c:v>
                </c:pt>
                <c:pt idx="1">
                  <c:v>32</c:v>
                </c:pt>
              </c:numCache>
            </c:numRef>
          </c:val>
          <c:extLst>
            <c:ext xmlns:c16="http://schemas.microsoft.com/office/drawing/2014/chart" uri="{C3380CC4-5D6E-409C-BE32-E72D297353CC}">
              <c16:uniqueId val="{00000002-2AE5-4940-B1EF-C87D31C2C3E6}"/>
            </c:ext>
          </c:extLst>
        </c:ser>
        <c:dLbls>
          <c:showLegendKey val="0"/>
          <c:showVal val="1"/>
          <c:showCatName val="0"/>
          <c:showSerName val="0"/>
          <c:showPercent val="0"/>
          <c:showBubbleSize val="0"/>
        </c:dLbls>
        <c:gapWidth val="100"/>
        <c:axId val="343697328"/>
        <c:axId val="343697720"/>
      </c:barChart>
      <c:catAx>
        <c:axId val="343697328"/>
        <c:scaling>
          <c:orientation val="minMax"/>
        </c:scaling>
        <c:delete val="0"/>
        <c:axPos val="b"/>
        <c:numFmt formatCode="General" sourceLinked="0"/>
        <c:majorTickMark val="none"/>
        <c:minorTickMark val="none"/>
        <c:tickLblPos val="nextTo"/>
        <c:spPr>
          <a:ln>
            <a:solidFill>
              <a:schemeClr val="bg1"/>
            </a:solidFill>
          </a:ln>
        </c:spPr>
        <c:crossAx val="343697720"/>
        <c:crosses val="autoZero"/>
        <c:auto val="1"/>
        <c:lblAlgn val="ctr"/>
        <c:lblOffset val="100"/>
        <c:noMultiLvlLbl val="0"/>
      </c:catAx>
      <c:valAx>
        <c:axId val="343697720"/>
        <c:scaling>
          <c:orientation val="minMax"/>
          <c:max val="100"/>
        </c:scaling>
        <c:delete val="1"/>
        <c:axPos val="l"/>
        <c:numFmt formatCode="General" sourceLinked="1"/>
        <c:majorTickMark val="out"/>
        <c:minorTickMark val="none"/>
        <c:tickLblPos val="none"/>
        <c:crossAx val="343697328"/>
        <c:crosses val="autoZero"/>
        <c:crossBetween val="between"/>
      </c:valAx>
    </c:plotArea>
    <c:legend>
      <c:legendPos val="t"/>
      <c:layout>
        <c:manualLayout>
          <c:xMode val="edge"/>
          <c:yMode val="edge"/>
          <c:x val="0.2361111111111111"/>
          <c:y val="1.4492753623188406E-2"/>
          <c:w val="0.52346697287839028"/>
          <c:h val="0.14495264178934159"/>
        </c:manualLayout>
      </c:layou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In-service training related to delivery and/or newborn care during past 24 months</c:v>
                </c:pt>
              </c:strCache>
            </c:strRef>
          </c:tx>
          <c:spPr>
            <a:solidFill>
              <a:schemeClr val="accent5"/>
            </a:solidFill>
          </c:spPr>
          <c:invertIfNegative val="0"/>
          <c:dPt>
            <c:idx val="0"/>
            <c:invertIfNegative val="0"/>
            <c:bubble3D val="0"/>
            <c:spPr>
              <a:solidFill>
                <a:schemeClr val="accent5">
                  <a:lumMod val="50000"/>
                </a:schemeClr>
              </a:solidFill>
            </c:spPr>
            <c:extLst>
              <c:ext xmlns:c16="http://schemas.microsoft.com/office/drawing/2014/chart" uri="{C3380CC4-5D6E-409C-BE32-E72D297353CC}">
                <c16:uniqueId val="{00000001-F219-4E52-BBCE-D5F7113232C0}"/>
              </c:ext>
            </c:extLst>
          </c:dPt>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National average</c:v>
                </c:pt>
                <c:pt idx="1">
                  <c:v>Federal/ provincial level hospitals</c:v>
                </c:pt>
                <c:pt idx="2">
                  <c:v>Local-level hospitals</c:v>
                </c:pt>
                <c:pt idx="3">
                  <c:v>Private hospitals</c:v>
                </c:pt>
                <c:pt idx="4">
                  <c:v>PHCCs</c:v>
                </c:pt>
                <c:pt idx="5">
                  <c:v>HPs</c:v>
                </c:pt>
                <c:pt idx="6">
                  <c:v>UHCs</c:v>
                </c:pt>
                <c:pt idx="7">
                  <c:v>CHUs</c:v>
                </c:pt>
              </c:strCache>
            </c:strRef>
          </c:cat>
          <c:val>
            <c:numRef>
              <c:f>Sheet1!$B$2:$B$9</c:f>
              <c:numCache>
                <c:formatCode>General</c:formatCode>
                <c:ptCount val="8"/>
                <c:pt idx="0">
                  <c:v>16</c:v>
                </c:pt>
                <c:pt idx="1">
                  <c:v>21</c:v>
                </c:pt>
                <c:pt idx="2">
                  <c:v>23</c:v>
                </c:pt>
                <c:pt idx="3">
                  <c:v>5</c:v>
                </c:pt>
                <c:pt idx="4">
                  <c:v>16</c:v>
                </c:pt>
                <c:pt idx="5">
                  <c:v>20</c:v>
                </c:pt>
                <c:pt idx="6">
                  <c:v>24</c:v>
                </c:pt>
                <c:pt idx="7">
                  <c:v>16</c:v>
                </c:pt>
              </c:numCache>
            </c:numRef>
          </c:val>
          <c:extLst>
            <c:ext xmlns:c16="http://schemas.microsoft.com/office/drawing/2014/chart" uri="{C3380CC4-5D6E-409C-BE32-E72D297353CC}">
              <c16:uniqueId val="{00000002-F219-4E52-BBCE-D5F7113232C0}"/>
            </c:ext>
          </c:extLst>
        </c:ser>
        <c:ser>
          <c:idx val="1"/>
          <c:order val="1"/>
          <c:tx>
            <c:strRef>
              <c:f>Sheet1!$C$1</c:f>
              <c:strCache>
                <c:ptCount val="1"/>
                <c:pt idx="0">
                  <c:v>Personal supervision during past 6 months</c:v>
                </c:pt>
              </c:strCache>
            </c:strRef>
          </c:tx>
          <c:spPr>
            <a:solidFill>
              <a:schemeClr val="accent3"/>
            </a:solidFill>
          </c:spPr>
          <c:invertIfNegative val="0"/>
          <c:dPt>
            <c:idx val="0"/>
            <c:invertIfNegative val="0"/>
            <c:bubble3D val="0"/>
            <c:spPr>
              <a:solidFill>
                <a:schemeClr val="accent3">
                  <a:lumMod val="50000"/>
                </a:schemeClr>
              </a:solidFill>
            </c:spPr>
            <c:extLst>
              <c:ext xmlns:c16="http://schemas.microsoft.com/office/drawing/2014/chart" uri="{C3380CC4-5D6E-409C-BE32-E72D297353CC}">
                <c16:uniqueId val="{00000004-F219-4E52-BBCE-D5F7113232C0}"/>
              </c:ext>
            </c:extLst>
          </c:dPt>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National average</c:v>
                </c:pt>
                <c:pt idx="1">
                  <c:v>Federal/ provincial level hospitals</c:v>
                </c:pt>
                <c:pt idx="2">
                  <c:v>Local-level hospitals</c:v>
                </c:pt>
                <c:pt idx="3">
                  <c:v>Private hospitals</c:v>
                </c:pt>
                <c:pt idx="4">
                  <c:v>PHCCs</c:v>
                </c:pt>
                <c:pt idx="5">
                  <c:v>HPs</c:v>
                </c:pt>
                <c:pt idx="6">
                  <c:v>UHCs</c:v>
                </c:pt>
                <c:pt idx="7">
                  <c:v>CHUs</c:v>
                </c:pt>
              </c:strCache>
            </c:strRef>
          </c:cat>
          <c:val>
            <c:numRef>
              <c:f>Sheet1!$C$2:$C$9</c:f>
              <c:numCache>
                <c:formatCode>General</c:formatCode>
                <c:ptCount val="8"/>
                <c:pt idx="0">
                  <c:v>63</c:v>
                </c:pt>
                <c:pt idx="1">
                  <c:v>52</c:v>
                </c:pt>
                <c:pt idx="2">
                  <c:v>59</c:v>
                </c:pt>
                <c:pt idx="3">
                  <c:v>54</c:v>
                </c:pt>
                <c:pt idx="4">
                  <c:v>63</c:v>
                </c:pt>
                <c:pt idx="5">
                  <c:v>71</c:v>
                </c:pt>
                <c:pt idx="6">
                  <c:v>48</c:v>
                </c:pt>
                <c:pt idx="7">
                  <c:v>69</c:v>
                </c:pt>
              </c:numCache>
            </c:numRef>
          </c:val>
          <c:extLst>
            <c:ext xmlns:c16="http://schemas.microsoft.com/office/drawing/2014/chart" uri="{C3380CC4-5D6E-409C-BE32-E72D297353CC}">
              <c16:uniqueId val="{00000005-F219-4E52-BBCE-D5F7113232C0}"/>
            </c:ext>
          </c:extLst>
        </c:ser>
        <c:dLbls>
          <c:showLegendKey val="0"/>
          <c:showVal val="1"/>
          <c:showCatName val="0"/>
          <c:showSerName val="0"/>
          <c:showPercent val="0"/>
          <c:showBubbleSize val="0"/>
        </c:dLbls>
        <c:gapWidth val="100"/>
        <c:axId val="344177192"/>
        <c:axId val="344177584"/>
      </c:barChart>
      <c:catAx>
        <c:axId val="344177192"/>
        <c:scaling>
          <c:orientation val="minMax"/>
        </c:scaling>
        <c:delete val="0"/>
        <c:axPos val="b"/>
        <c:numFmt formatCode="General" sourceLinked="0"/>
        <c:majorTickMark val="none"/>
        <c:minorTickMark val="none"/>
        <c:tickLblPos val="nextTo"/>
        <c:spPr>
          <a:ln>
            <a:solidFill>
              <a:schemeClr val="bg1"/>
            </a:solidFill>
          </a:ln>
        </c:spPr>
        <c:txPr>
          <a:bodyPr/>
          <a:lstStyle/>
          <a:p>
            <a:pPr>
              <a:defRPr sz="1800">
                <a:solidFill>
                  <a:schemeClr val="bg1"/>
                </a:solidFill>
              </a:defRPr>
            </a:pPr>
            <a:endParaRPr lang="en-US"/>
          </a:p>
        </c:txPr>
        <c:crossAx val="344177584"/>
        <c:crosses val="autoZero"/>
        <c:auto val="1"/>
        <c:lblAlgn val="ctr"/>
        <c:lblOffset val="100"/>
        <c:noMultiLvlLbl val="0"/>
      </c:catAx>
      <c:valAx>
        <c:axId val="344177584"/>
        <c:scaling>
          <c:orientation val="minMax"/>
          <c:max val="100"/>
        </c:scaling>
        <c:delete val="1"/>
        <c:axPos val="l"/>
        <c:numFmt formatCode="General" sourceLinked="1"/>
        <c:majorTickMark val="out"/>
        <c:minorTickMark val="none"/>
        <c:tickLblPos val="nextTo"/>
        <c:crossAx val="344177192"/>
        <c:crosses val="autoZero"/>
        <c:crossBetween val="between"/>
      </c:valAx>
    </c:plotArea>
    <c:legend>
      <c:legendPos val="t"/>
      <c:overlay val="0"/>
      <c:txPr>
        <a:bodyPr/>
        <a:lstStyle/>
        <a:p>
          <a:pPr>
            <a:defRPr>
              <a:solidFill>
                <a:schemeClr val="bg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8357803479537192"/>
          <c:y val="0.12059386842806281"/>
          <c:w val="0.51642196520462802"/>
          <c:h val="0.87940613157193714"/>
        </c:manualLayout>
      </c:layout>
      <c:barChart>
        <c:barDir val="bar"/>
        <c:grouping val="clustered"/>
        <c:varyColors val="0"/>
        <c:ser>
          <c:idx val="0"/>
          <c:order val="0"/>
          <c:tx>
            <c:strRef>
              <c:f>Sheet1!$B$1</c:f>
              <c:strCache>
                <c:ptCount val="1"/>
                <c:pt idx="0">
                  <c:v>At any time</c:v>
                </c:pt>
              </c:strCache>
            </c:strRef>
          </c:tx>
          <c:spPr>
            <a:solidFill>
              <a:schemeClr val="accent3"/>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Comprehensive abortion care</c:v>
                </c:pt>
                <c:pt idx="1">
                  <c:v>Advanced skilled birth attendant services</c:v>
                </c:pt>
                <c:pt idx="2">
                  <c:v>MNH update/emergency obstetric care/lifesaving skills</c:v>
                </c:pt>
                <c:pt idx="3">
                  <c:v>Routine care for labor and delivery</c:v>
                </c:pt>
                <c:pt idx="4">
                  <c:v>Active management of 3rd stage of labour</c:v>
                </c:pt>
                <c:pt idx="5">
                  <c:v>Post-abortion care</c:v>
                </c:pt>
                <c:pt idx="6">
                  <c:v>Skilled birth attendant services</c:v>
                </c:pt>
              </c:strCache>
            </c:strRef>
          </c:cat>
          <c:val>
            <c:numRef>
              <c:f>Sheet1!$B$2:$B$8</c:f>
              <c:numCache>
                <c:formatCode>General</c:formatCode>
                <c:ptCount val="7"/>
                <c:pt idx="0">
                  <c:v>14</c:v>
                </c:pt>
                <c:pt idx="1">
                  <c:v>13</c:v>
                </c:pt>
                <c:pt idx="2">
                  <c:v>24</c:v>
                </c:pt>
                <c:pt idx="3">
                  <c:v>29</c:v>
                </c:pt>
                <c:pt idx="4">
                  <c:v>31</c:v>
                </c:pt>
                <c:pt idx="5">
                  <c:v>30</c:v>
                </c:pt>
                <c:pt idx="6">
                  <c:v>31</c:v>
                </c:pt>
              </c:numCache>
            </c:numRef>
          </c:val>
          <c:extLst>
            <c:ext xmlns:c16="http://schemas.microsoft.com/office/drawing/2014/chart" uri="{C3380CC4-5D6E-409C-BE32-E72D297353CC}">
              <c16:uniqueId val="{00000000-8ABC-4306-AF94-12F96C71F188}"/>
            </c:ext>
          </c:extLst>
        </c:ser>
        <c:ser>
          <c:idx val="1"/>
          <c:order val="1"/>
          <c:tx>
            <c:strRef>
              <c:f>Sheet1!$C$1</c:f>
              <c:strCache>
                <c:ptCount val="1"/>
                <c:pt idx="0">
                  <c:v>During past 24 months</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Sheet1!$A$2:$A$8</c:f>
              <c:strCache>
                <c:ptCount val="7"/>
                <c:pt idx="0">
                  <c:v>Comprehensive abortion care</c:v>
                </c:pt>
                <c:pt idx="1">
                  <c:v>Advanced skilled birth attendant services</c:v>
                </c:pt>
                <c:pt idx="2">
                  <c:v>MNH update/emergency obstetric care/lifesaving skills</c:v>
                </c:pt>
                <c:pt idx="3">
                  <c:v>Routine care for labor and delivery</c:v>
                </c:pt>
                <c:pt idx="4">
                  <c:v>Active management of 3rd stage of labour</c:v>
                </c:pt>
                <c:pt idx="5">
                  <c:v>Post-abortion care</c:v>
                </c:pt>
                <c:pt idx="6">
                  <c:v>Skilled birth attendant services</c:v>
                </c:pt>
              </c:strCache>
            </c:strRef>
          </c:cat>
          <c:val>
            <c:numRef>
              <c:f>Sheet1!$C$2:$C$8</c:f>
              <c:numCache>
                <c:formatCode>General</c:formatCode>
                <c:ptCount val="7"/>
                <c:pt idx="0">
                  <c:v>3</c:v>
                </c:pt>
                <c:pt idx="1">
                  <c:v>3</c:v>
                </c:pt>
                <c:pt idx="2">
                  <c:v>7</c:v>
                </c:pt>
                <c:pt idx="3">
                  <c:v>7</c:v>
                </c:pt>
                <c:pt idx="4">
                  <c:v>8</c:v>
                </c:pt>
                <c:pt idx="5">
                  <c:v>5</c:v>
                </c:pt>
                <c:pt idx="6">
                  <c:v>7</c:v>
                </c:pt>
              </c:numCache>
            </c:numRef>
          </c:val>
          <c:extLst>
            <c:ext xmlns:c16="http://schemas.microsoft.com/office/drawing/2014/chart" uri="{C3380CC4-5D6E-409C-BE32-E72D297353CC}">
              <c16:uniqueId val="{00000001-8ABC-4306-AF94-12F96C71F188}"/>
            </c:ext>
          </c:extLst>
        </c:ser>
        <c:dLbls>
          <c:showLegendKey val="0"/>
          <c:showVal val="1"/>
          <c:showCatName val="0"/>
          <c:showSerName val="0"/>
          <c:showPercent val="0"/>
          <c:showBubbleSize val="0"/>
        </c:dLbls>
        <c:gapWidth val="100"/>
        <c:axId val="344178760"/>
        <c:axId val="344179152"/>
      </c:barChart>
      <c:catAx>
        <c:axId val="344178760"/>
        <c:scaling>
          <c:orientation val="minMax"/>
        </c:scaling>
        <c:delete val="0"/>
        <c:axPos val="l"/>
        <c:numFmt formatCode="General" sourceLinked="0"/>
        <c:majorTickMark val="none"/>
        <c:minorTickMark val="none"/>
        <c:tickLblPos val="nextTo"/>
        <c:spPr>
          <a:ln>
            <a:solidFill>
              <a:schemeClr val="bg1"/>
            </a:solidFill>
          </a:ln>
        </c:spPr>
        <c:txPr>
          <a:bodyPr/>
          <a:lstStyle/>
          <a:p>
            <a:pPr>
              <a:defRPr sz="1600"/>
            </a:pPr>
            <a:endParaRPr lang="en-US"/>
          </a:p>
        </c:txPr>
        <c:crossAx val="344179152"/>
        <c:crosses val="autoZero"/>
        <c:auto val="0"/>
        <c:lblAlgn val="ctr"/>
        <c:lblOffset val="100"/>
        <c:noMultiLvlLbl val="0"/>
      </c:catAx>
      <c:valAx>
        <c:axId val="344179152"/>
        <c:scaling>
          <c:orientation val="minMax"/>
          <c:max val="75"/>
        </c:scaling>
        <c:delete val="1"/>
        <c:axPos val="b"/>
        <c:numFmt formatCode="General" sourceLinked="1"/>
        <c:majorTickMark val="out"/>
        <c:minorTickMark val="none"/>
        <c:tickLblPos val="nextTo"/>
        <c:crossAx val="344178760"/>
        <c:crossesAt val="1"/>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4946642607174103"/>
          <c:y val="0.12059388098875701"/>
          <c:w val="0.5477557961504812"/>
          <c:h val="0.8592040483575949"/>
        </c:manualLayout>
      </c:layout>
      <c:barChart>
        <c:barDir val="bar"/>
        <c:grouping val="clustered"/>
        <c:varyColors val="0"/>
        <c:ser>
          <c:idx val="0"/>
          <c:order val="0"/>
          <c:tx>
            <c:strRef>
              <c:f>Sheet1!$B$1</c:f>
              <c:strCache>
                <c:ptCount val="1"/>
                <c:pt idx="0">
                  <c:v>At any time</c:v>
                </c:pt>
              </c:strCache>
            </c:strRef>
          </c:tx>
          <c:spPr>
            <a:solidFill>
              <a:schemeClr val="accent3"/>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Newborn infection management</c:v>
                </c:pt>
                <c:pt idx="1">
                  <c:v>Thermal care</c:v>
                </c:pt>
                <c:pt idx="2">
                  <c:v>Sterile cord cutting and cord care</c:v>
                </c:pt>
                <c:pt idx="3">
                  <c:v>Kangaroo mother care for low birth weight babies</c:v>
                </c:pt>
                <c:pt idx="4">
                  <c:v>Early and exclusive breastfeeding</c:v>
                </c:pt>
                <c:pt idx="5">
                  <c:v>Neonatal resuscitation using bag &amp; mask</c:v>
                </c:pt>
              </c:strCache>
            </c:strRef>
          </c:cat>
          <c:val>
            <c:numRef>
              <c:f>Sheet1!$B$2:$B$7</c:f>
              <c:numCache>
                <c:formatCode>General</c:formatCode>
                <c:ptCount val="6"/>
                <c:pt idx="0">
                  <c:v>18</c:v>
                </c:pt>
                <c:pt idx="1">
                  <c:v>25</c:v>
                </c:pt>
                <c:pt idx="2">
                  <c:v>25</c:v>
                </c:pt>
                <c:pt idx="3">
                  <c:v>32</c:v>
                </c:pt>
                <c:pt idx="4">
                  <c:v>26</c:v>
                </c:pt>
                <c:pt idx="5">
                  <c:v>27</c:v>
                </c:pt>
              </c:numCache>
            </c:numRef>
          </c:val>
          <c:extLst>
            <c:ext xmlns:c16="http://schemas.microsoft.com/office/drawing/2014/chart" uri="{C3380CC4-5D6E-409C-BE32-E72D297353CC}">
              <c16:uniqueId val="{00000000-55B2-4F03-913B-B265E87078BC}"/>
            </c:ext>
          </c:extLst>
        </c:ser>
        <c:ser>
          <c:idx val="1"/>
          <c:order val="1"/>
          <c:tx>
            <c:strRef>
              <c:f>Sheet1!$C$1</c:f>
              <c:strCache>
                <c:ptCount val="1"/>
                <c:pt idx="0">
                  <c:v>During past 24 months</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Newborn infection management</c:v>
                </c:pt>
                <c:pt idx="1">
                  <c:v>Thermal care</c:v>
                </c:pt>
                <c:pt idx="2">
                  <c:v>Sterile cord cutting and cord care</c:v>
                </c:pt>
                <c:pt idx="3">
                  <c:v>Kangaroo mother care for low birth weight babies</c:v>
                </c:pt>
                <c:pt idx="4">
                  <c:v>Early and exclusive breastfeeding</c:v>
                </c:pt>
                <c:pt idx="5">
                  <c:v>Neonatal resuscitation using bag &amp; mask</c:v>
                </c:pt>
              </c:strCache>
            </c:strRef>
          </c:cat>
          <c:val>
            <c:numRef>
              <c:f>Sheet1!$C$2:$C$7</c:f>
              <c:numCache>
                <c:formatCode>General</c:formatCode>
                <c:ptCount val="6"/>
                <c:pt idx="0">
                  <c:v>5</c:v>
                </c:pt>
                <c:pt idx="1">
                  <c:v>8</c:v>
                </c:pt>
                <c:pt idx="2">
                  <c:v>8</c:v>
                </c:pt>
                <c:pt idx="3">
                  <c:v>11</c:v>
                </c:pt>
                <c:pt idx="4">
                  <c:v>8</c:v>
                </c:pt>
                <c:pt idx="5">
                  <c:v>9</c:v>
                </c:pt>
              </c:numCache>
            </c:numRef>
          </c:val>
          <c:extLst>
            <c:ext xmlns:c16="http://schemas.microsoft.com/office/drawing/2014/chart" uri="{C3380CC4-5D6E-409C-BE32-E72D297353CC}">
              <c16:uniqueId val="{00000001-55B2-4F03-913B-B265E87078BC}"/>
            </c:ext>
          </c:extLst>
        </c:ser>
        <c:dLbls>
          <c:showLegendKey val="0"/>
          <c:showVal val="1"/>
          <c:showCatName val="0"/>
          <c:showSerName val="0"/>
          <c:showPercent val="0"/>
          <c:showBubbleSize val="0"/>
        </c:dLbls>
        <c:gapWidth val="100"/>
        <c:axId val="344179936"/>
        <c:axId val="344180328"/>
      </c:barChart>
      <c:catAx>
        <c:axId val="344179936"/>
        <c:scaling>
          <c:orientation val="minMax"/>
        </c:scaling>
        <c:delete val="0"/>
        <c:axPos val="l"/>
        <c:numFmt formatCode="General" sourceLinked="0"/>
        <c:majorTickMark val="none"/>
        <c:minorTickMark val="none"/>
        <c:tickLblPos val="nextTo"/>
        <c:spPr>
          <a:ln>
            <a:solidFill>
              <a:schemeClr val="bg1"/>
            </a:solidFill>
          </a:ln>
        </c:spPr>
        <c:txPr>
          <a:bodyPr/>
          <a:lstStyle/>
          <a:p>
            <a:pPr>
              <a:defRPr sz="1600"/>
            </a:pPr>
            <a:endParaRPr lang="en-US"/>
          </a:p>
        </c:txPr>
        <c:crossAx val="344180328"/>
        <c:crosses val="autoZero"/>
        <c:auto val="0"/>
        <c:lblAlgn val="ctr"/>
        <c:lblOffset val="100"/>
        <c:noMultiLvlLbl val="0"/>
      </c:catAx>
      <c:valAx>
        <c:axId val="344180328"/>
        <c:scaling>
          <c:orientation val="minMax"/>
          <c:max val="75"/>
          <c:min val="0"/>
        </c:scaling>
        <c:delete val="1"/>
        <c:axPos val="b"/>
        <c:numFmt formatCode="General" sourceLinked="1"/>
        <c:majorTickMark val="out"/>
        <c:minorTickMark val="none"/>
        <c:tickLblPos val="nextTo"/>
        <c:crossAx val="344179936"/>
        <c:crossesAt val="1"/>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7326392842922038"/>
          <c:y val="2.9729729729729731E-2"/>
          <c:w val="0.52673607157077962"/>
          <c:h val="0.94054054054054059"/>
        </c:manualLayout>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0"/>
            <c:invertIfNegative val="0"/>
            <c:bubble3D val="0"/>
            <c:extLst>
              <c:ext xmlns:c16="http://schemas.microsoft.com/office/drawing/2014/chart" uri="{C3380CC4-5D6E-409C-BE32-E72D297353CC}">
                <c16:uniqueId val="{00000001-B6FA-4A7C-9B4E-CD8EA68A107D}"/>
              </c:ext>
            </c:extLst>
          </c:dPt>
          <c:dPt>
            <c:idx val="1"/>
            <c:invertIfNegative val="0"/>
            <c:bubble3D val="0"/>
            <c:extLst>
              <c:ext xmlns:c16="http://schemas.microsoft.com/office/drawing/2014/chart" uri="{C3380CC4-5D6E-409C-BE32-E72D297353CC}">
                <c16:uniqueId val="{00000003-B6FA-4A7C-9B4E-CD8EA68A107D}"/>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Anticonvulsants</c:v>
                </c:pt>
                <c:pt idx="1">
                  <c:v>Assisted vaginal delivery</c:v>
                </c:pt>
                <c:pt idx="2">
                  <c:v>Removal of retained products of conception</c:v>
                </c:pt>
                <c:pt idx="3">
                  <c:v>Neonatal resuscitation</c:v>
                </c:pt>
                <c:pt idx="4">
                  <c:v>Antibiotics</c:v>
                </c:pt>
                <c:pt idx="5">
                  <c:v>Manual removal of placenta</c:v>
                </c:pt>
                <c:pt idx="6">
                  <c:v>Oxytocics</c:v>
                </c:pt>
              </c:strCache>
            </c:strRef>
          </c:cat>
          <c:val>
            <c:numRef>
              <c:f>Sheet1!$B$2:$B$8</c:f>
              <c:numCache>
                <c:formatCode>General</c:formatCode>
                <c:ptCount val="7"/>
                <c:pt idx="0">
                  <c:v>9</c:v>
                </c:pt>
                <c:pt idx="1">
                  <c:v>8</c:v>
                </c:pt>
                <c:pt idx="2">
                  <c:v>26</c:v>
                </c:pt>
                <c:pt idx="3">
                  <c:v>30</c:v>
                </c:pt>
                <c:pt idx="4">
                  <c:v>37</c:v>
                </c:pt>
                <c:pt idx="5">
                  <c:v>37</c:v>
                </c:pt>
                <c:pt idx="6">
                  <c:v>88</c:v>
                </c:pt>
              </c:numCache>
            </c:numRef>
          </c:val>
          <c:extLst>
            <c:ext xmlns:c16="http://schemas.microsoft.com/office/drawing/2014/chart" uri="{C3380CC4-5D6E-409C-BE32-E72D297353CC}">
              <c16:uniqueId val="{00000004-B6FA-4A7C-9B4E-CD8EA68A107D}"/>
            </c:ext>
          </c:extLst>
        </c:ser>
        <c:dLbls>
          <c:showLegendKey val="0"/>
          <c:showVal val="1"/>
          <c:showCatName val="0"/>
          <c:showSerName val="0"/>
          <c:showPercent val="0"/>
          <c:showBubbleSize val="0"/>
        </c:dLbls>
        <c:gapWidth val="100"/>
        <c:axId val="344656248"/>
        <c:axId val="344656640"/>
      </c:barChart>
      <c:catAx>
        <c:axId val="344656248"/>
        <c:scaling>
          <c:orientation val="minMax"/>
        </c:scaling>
        <c:delete val="0"/>
        <c:axPos val="l"/>
        <c:numFmt formatCode="General" sourceLinked="1"/>
        <c:majorTickMark val="none"/>
        <c:minorTickMark val="none"/>
        <c:tickLblPos val="nextTo"/>
        <c:spPr>
          <a:ln>
            <a:solidFill>
              <a:schemeClr val="bg1"/>
            </a:solidFill>
          </a:ln>
        </c:spPr>
        <c:txPr>
          <a:bodyPr rot="0"/>
          <a:lstStyle/>
          <a:p>
            <a:pPr>
              <a:defRPr/>
            </a:pPr>
            <a:endParaRPr lang="en-US"/>
          </a:p>
        </c:txPr>
        <c:crossAx val="344656640"/>
        <c:crosses val="autoZero"/>
        <c:auto val="1"/>
        <c:lblAlgn val="ctr"/>
        <c:lblOffset val="100"/>
        <c:noMultiLvlLbl val="0"/>
      </c:catAx>
      <c:valAx>
        <c:axId val="344656640"/>
        <c:scaling>
          <c:orientation val="minMax"/>
          <c:max val="105"/>
          <c:min val="0"/>
        </c:scaling>
        <c:delete val="1"/>
        <c:axPos val="b"/>
        <c:numFmt formatCode="General" sourceLinked="1"/>
        <c:majorTickMark val="out"/>
        <c:minorTickMark val="none"/>
        <c:tickLblPos val="nextTo"/>
        <c:crossAx val="344656248"/>
        <c:crosses val="autoZero"/>
        <c:crossBetween val="between"/>
      </c:valAx>
      <c:spPr>
        <a:noFill/>
        <a:ln w="25387">
          <a:noFill/>
        </a:ln>
      </c:spPr>
    </c:plotArea>
    <c:plotVisOnly val="1"/>
    <c:dispBlanksAs val="gap"/>
    <c:showDLblsOverMax val="0"/>
  </c:chart>
  <c:txPr>
    <a:bodyPr/>
    <a:lstStyle/>
    <a:p>
      <a:pPr>
        <a:defRPr sz="1798">
          <a:solidFill>
            <a:schemeClr val="bg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0.16860306884716394"/>
          <c:w val="0.969444444444447"/>
          <c:h val="0.69401365590170794"/>
        </c:manualLayout>
      </c:layout>
      <c:barChart>
        <c:barDir val="col"/>
        <c:grouping val="clustered"/>
        <c:varyColors val="0"/>
        <c:ser>
          <c:idx val="0"/>
          <c:order val="0"/>
          <c:tx>
            <c:strRef>
              <c:f>Sheet1!$A$2</c:f>
              <c:strCache>
                <c:ptCount val="1"/>
                <c:pt idx="0">
                  <c:v>CEmONC</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Blood transfusion</c:v>
                </c:pt>
                <c:pt idx="1">
                  <c:v>Cesarean delivery</c:v>
                </c:pt>
                <c:pt idx="2">
                  <c:v>CEmONC</c:v>
                </c:pt>
              </c:strCache>
            </c:strRef>
          </c:cat>
          <c:val>
            <c:numRef>
              <c:f>Sheet1!$B$2:$D$2</c:f>
              <c:numCache>
                <c:formatCode>General</c:formatCode>
                <c:ptCount val="3"/>
                <c:pt idx="0">
                  <c:v>58</c:v>
                </c:pt>
                <c:pt idx="1">
                  <c:v>68</c:v>
                </c:pt>
                <c:pt idx="2">
                  <c:v>16</c:v>
                </c:pt>
              </c:numCache>
            </c:numRef>
          </c:val>
          <c:extLst>
            <c:ext xmlns:c16="http://schemas.microsoft.com/office/drawing/2014/chart" uri="{C3380CC4-5D6E-409C-BE32-E72D297353CC}">
              <c16:uniqueId val="{00000000-CC98-4DF9-BA2B-C7452E5CD1AB}"/>
            </c:ext>
          </c:extLst>
        </c:ser>
        <c:dLbls>
          <c:showLegendKey val="0"/>
          <c:showVal val="1"/>
          <c:showCatName val="0"/>
          <c:showSerName val="0"/>
          <c:showPercent val="0"/>
          <c:showBubbleSize val="0"/>
        </c:dLbls>
        <c:gapWidth val="100"/>
        <c:axId val="379417080"/>
        <c:axId val="379420608"/>
      </c:barChart>
      <c:catAx>
        <c:axId val="379417080"/>
        <c:scaling>
          <c:orientation val="minMax"/>
        </c:scaling>
        <c:delete val="0"/>
        <c:axPos val="b"/>
        <c:numFmt formatCode="General" sourceLinked="0"/>
        <c:majorTickMark val="none"/>
        <c:minorTickMark val="none"/>
        <c:tickLblPos val="nextTo"/>
        <c:spPr>
          <a:ln>
            <a:solidFill>
              <a:schemeClr val="bg1"/>
            </a:solidFill>
          </a:ln>
        </c:spPr>
        <c:crossAx val="379420608"/>
        <c:crosses val="autoZero"/>
        <c:auto val="1"/>
        <c:lblAlgn val="ctr"/>
        <c:lblOffset val="100"/>
        <c:noMultiLvlLbl val="0"/>
      </c:catAx>
      <c:valAx>
        <c:axId val="379420608"/>
        <c:scaling>
          <c:orientation val="minMax"/>
          <c:max val="100"/>
        </c:scaling>
        <c:delete val="1"/>
        <c:axPos val="l"/>
        <c:numFmt formatCode="General" sourceLinked="1"/>
        <c:majorTickMark val="out"/>
        <c:minorTickMark val="none"/>
        <c:tickLblPos val="none"/>
        <c:crossAx val="37941708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1783254549812709"/>
          <c:y val="2.9729729729729731E-2"/>
          <c:w val="0.58216745450187291"/>
          <c:h val="0.94054054054054059"/>
        </c:manualLayout>
      </c:layout>
      <c:barChart>
        <c:barDir val="bar"/>
        <c:grouping val="clustered"/>
        <c:varyColors val="0"/>
        <c:ser>
          <c:idx val="0"/>
          <c:order val="0"/>
          <c:tx>
            <c:strRef>
              <c:f>Sheet1!$B$1</c:f>
              <c:strCache>
                <c:ptCount val="1"/>
                <c:pt idx="0">
                  <c:v>Series 1</c:v>
                </c:pt>
              </c:strCache>
            </c:strRef>
          </c:tx>
          <c:spPr>
            <a:solidFill>
              <a:schemeClr val="accent5"/>
            </a:solidFill>
          </c:spPr>
          <c:invertIfNegative val="0"/>
          <c:dLbls>
            <c:dLbl>
              <c:idx val="8"/>
              <c:tx>
                <c:rich>
                  <a:bodyPr/>
                  <a:lstStyle/>
                  <a:p>
                    <a:r>
                      <a:rPr lang="en-US" dirty="0"/>
                      <a:t>&gt;99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1469-4380-9DCF-F64F745DF9D8}"/>
                </c:ext>
              </c:extLst>
            </c:dLbl>
            <c:dLbl>
              <c:idx val="9"/>
              <c:tx>
                <c:rich>
                  <a:bodyPr/>
                  <a:lstStyle/>
                  <a:p>
                    <a:fld id="{62765D16-27E6-4091-89C4-D997D80773B5}"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1469-4380-9DCF-F64F745DF9D8}"/>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Administration of vitamin K to newborn</c:v>
                </c:pt>
                <c:pt idx="1">
                  <c:v>Giving newborn BCG vaccine before discharge</c:v>
                </c:pt>
                <c:pt idx="2">
                  <c:v>Applying tetracycline eye ointment to both eyes</c:v>
                </c:pt>
                <c:pt idx="3">
                  <c:v>Applying chlorhexidine ointment to umbilical cord</c:v>
                </c:pt>
                <c:pt idx="4">
                  <c:v>Delivery to abdomen (skin-to-skin)</c:v>
                </c:pt>
                <c:pt idx="5">
                  <c:v>Kangaroo mother care</c:v>
                </c:pt>
                <c:pt idx="6">
                  <c:v>Routine complete examination of newborn before discharge</c:v>
                </c:pt>
                <c:pt idx="7">
                  <c:v>Weighing newborn immediately upon delivery</c:v>
                </c:pt>
                <c:pt idx="8">
                  <c:v>Drying and wrapping newborn to keep warm</c:v>
                </c:pt>
                <c:pt idx="9">
                  <c:v>Initiation of breastfeeding within the 1st hour</c:v>
                </c:pt>
              </c:strCache>
            </c:strRef>
          </c:cat>
          <c:val>
            <c:numRef>
              <c:f>Sheet1!$B$2:$B$11</c:f>
              <c:numCache>
                <c:formatCode>General</c:formatCode>
                <c:ptCount val="10"/>
                <c:pt idx="0">
                  <c:v>19</c:v>
                </c:pt>
                <c:pt idx="1">
                  <c:v>10</c:v>
                </c:pt>
                <c:pt idx="2">
                  <c:v>6</c:v>
                </c:pt>
                <c:pt idx="3">
                  <c:v>97</c:v>
                </c:pt>
                <c:pt idx="4">
                  <c:v>96</c:v>
                </c:pt>
                <c:pt idx="5">
                  <c:v>90</c:v>
                </c:pt>
                <c:pt idx="6">
                  <c:v>97</c:v>
                </c:pt>
                <c:pt idx="7">
                  <c:v>99</c:v>
                </c:pt>
                <c:pt idx="8">
                  <c:v>99</c:v>
                </c:pt>
                <c:pt idx="9">
                  <c:v>99</c:v>
                </c:pt>
              </c:numCache>
            </c:numRef>
          </c:val>
          <c:extLst>
            <c:ext xmlns:c16="http://schemas.microsoft.com/office/drawing/2014/chart" uri="{C3380CC4-5D6E-409C-BE32-E72D297353CC}">
              <c16:uniqueId val="{00000000-1469-4380-9DCF-F64F745DF9D8}"/>
            </c:ext>
          </c:extLst>
        </c:ser>
        <c:dLbls>
          <c:showLegendKey val="0"/>
          <c:showVal val="1"/>
          <c:showCatName val="0"/>
          <c:showSerName val="0"/>
          <c:showPercent val="0"/>
          <c:showBubbleSize val="0"/>
        </c:dLbls>
        <c:gapWidth val="100"/>
        <c:axId val="344657424"/>
        <c:axId val="344657816"/>
      </c:barChart>
      <c:catAx>
        <c:axId val="344657424"/>
        <c:scaling>
          <c:orientation val="minMax"/>
        </c:scaling>
        <c:delete val="0"/>
        <c:axPos val="l"/>
        <c:numFmt formatCode="General" sourceLinked="1"/>
        <c:majorTickMark val="none"/>
        <c:minorTickMark val="none"/>
        <c:tickLblPos val="nextTo"/>
        <c:spPr>
          <a:ln>
            <a:solidFill>
              <a:schemeClr val="bg1"/>
            </a:solidFill>
          </a:ln>
        </c:spPr>
        <c:txPr>
          <a:bodyPr rot="0"/>
          <a:lstStyle/>
          <a:p>
            <a:pPr>
              <a:defRPr sz="1400"/>
            </a:pPr>
            <a:endParaRPr lang="en-US"/>
          </a:p>
        </c:txPr>
        <c:crossAx val="344657816"/>
        <c:crosses val="autoZero"/>
        <c:auto val="1"/>
        <c:lblAlgn val="ctr"/>
        <c:lblOffset val="100"/>
        <c:noMultiLvlLbl val="0"/>
      </c:catAx>
      <c:valAx>
        <c:axId val="344657816"/>
        <c:scaling>
          <c:orientation val="minMax"/>
          <c:max val="110"/>
          <c:min val="0"/>
        </c:scaling>
        <c:delete val="1"/>
        <c:axPos val="b"/>
        <c:numFmt formatCode="General" sourceLinked="1"/>
        <c:majorTickMark val="out"/>
        <c:minorTickMark val="none"/>
        <c:tickLblPos val="nextTo"/>
        <c:crossAx val="344657424"/>
        <c:crosses val="autoZero"/>
        <c:crossBetween val="between"/>
      </c:valAx>
      <c:spPr>
        <a:noFill/>
        <a:ln w="25387">
          <a:noFill/>
        </a:ln>
      </c:spPr>
    </c:plotArea>
    <c:plotVisOnly val="1"/>
    <c:dispBlanksAs val="gap"/>
    <c:showDLblsOverMax val="0"/>
  </c:chart>
  <c:txPr>
    <a:bodyPr/>
    <a:lstStyle/>
    <a:p>
      <a:pPr>
        <a:defRPr sz="1798">
          <a:solidFill>
            <a:schemeClr val="bg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0"/>
          <c:w val="0.969444444444447"/>
          <c:h val="0.8401230552702651"/>
        </c:manualLayout>
      </c:layout>
      <c:barChart>
        <c:barDir val="col"/>
        <c:grouping val="clustered"/>
        <c:varyColors val="0"/>
        <c:ser>
          <c:idx val="0"/>
          <c:order val="0"/>
          <c:tx>
            <c:strRef>
              <c:f>Sheet1!$A$2</c:f>
              <c:strCache>
                <c:ptCount val="1"/>
                <c:pt idx="0">
                  <c:v>National average</c:v>
                </c:pt>
              </c:strCache>
            </c:strRef>
          </c:tx>
          <c:spPr>
            <a:solidFill>
              <a:schemeClr val="accent2"/>
            </a:solidFill>
            <a:ln>
              <a:noFill/>
            </a:ln>
          </c:spPr>
          <c:invertIfNegative val="0"/>
          <c:dPt>
            <c:idx val="5"/>
            <c:invertIfNegative val="0"/>
            <c:bubble3D val="0"/>
            <c:extLst>
              <c:ext xmlns:c16="http://schemas.microsoft.com/office/drawing/2014/chart" uri="{C3380CC4-5D6E-409C-BE32-E72D297353CC}">
                <c16:uniqueId val="{00000000-9610-45B8-865B-D2BD76F40C8F}"/>
              </c:ext>
            </c:extLst>
          </c:dPt>
          <c:dLbls>
            <c:dLbl>
              <c:idx val="1"/>
              <c:tx>
                <c:rich>
                  <a:bodyPr/>
                  <a:lstStyle/>
                  <a:p>
                    <a:r>
                      <a:rPr lang="en-US" dirty="0"/>
                      <a:t>&lt;1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9610-45B8-865B-D2BD76F40C8F}"/>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Vaginal delivery</c:v>
                </c:pt>
                <c:pt idx="1">
                  <c:v>Forceps</c:v>
                </c:pt>
                <c:pt idx="2">
                  <c:v>Vacuum</c:v>
                </c:pt>
                <c:pt idx="3">
                  <c:v>Cesarean</c:v>
                </c:pt>
              </c:strCache>
            </c:strRef>
          </c:cat>
          <c:val>
            <c:numRef>
              <c:f>Sheet1!$B$2:$E$2</c:f>
              <c:numCache>
                <c:formatCode>General</c:formatCode>
                <c:ptCount val="4"/>
                <c:pt idx="0">
                  <c:v>86</c:v>
                </c:pt>
                <c:pt idx="1">
                  <c:v>1</c:v>
                </c:pt>
                <c:pt idx="2">
                  <c:v>2</c:v>
                </c:pt>
                <c:pt idx="3">
                  <c:v>11</c:v>
                </c:pt>
              </c:numCache>
            </c:numRef>
          </c:val>
          <c:extLst>
            <c:ext xmlns:c16="http://schemas.microsoft.com/office/drawing/2014/chart" uri="{C3380CC4-5D6E-409C-BE32-E72D297353CC}">
              <c16:uniqueId val="{00000001-9610-45B8-865B-D2BD76F40C8F}"/>
            </c:ext>
          </c:extLst>
        </c:ser>
        <c:dLbls>
          <c:showLegendKey val="0"/>
          <c:showVal val="1"/>
          <c:showCatName val="0"/>
          <c:showSerName val="0"/>
          <c:showPercent val="0"/>
          <c:showBubbleSize val="0"/>
        </c:dLbls>
        <c:gapWidth val="100"/>
        <c:axId val="344658600"/>
        <c:axId val="344658992"/>
      </c:barChart>
      <c:catAx>
        <c:axId val="344658600"/>
        <c:scaling>
          <c:orientation val="minMax"/>
        </c:scaling>
        <c:delete val="0"/>
        <c:axPos val="b"/>
        <c:numFmt formatCode="General" sourceLinked="0"/>
        <c:majorTickMark val="none"/>
        <c:minorTickMark val="none"/>
        <c:tickLblPos val="nextTo"/>
        <c:spPr>
          <a:ln>
            <a:solidFill>
              <a:schemeClr val="bg1"/>
            </a:solidFill>
          </a:ln>
        </c:spPr>
        <c:crossAx val="344658992"/>
        <c:crosses val="autoZero"/>
        <c:auto val="1"/>
        <c:lblAlgn val="ctr"/>
        <c:lblOffset val="100"/>
        <c:noMultiLvlLbl val="0"/>
      </c:catAx>
      <c:valAx>
        <c:axId val="344658992"/>
        <c:scaling>
          <c:orientation val="minMax"/>
          <c:max val="100"/>
        </c:scaling>
        <c:delete val="1"/>
        <c:axPos val="l"/>
        <c:numFmt formatCode="General" sourceLinked="1"/>
        <c:majorTickMark val="out"/>
        <c:minorTickMark val="none"/>
        <c:tickLblPos val="none"/>
        <c:crossAx val="34465860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0"/>
          <c:w val="0.969444444444447"/>
          <c:h val="0.8401230552702651"/>
        </c:manualLayout>
      </c:layout>
      <c:barChart>
        <c:barDir val="col"/>
        <c:grouping val="clustered"/>
        <c:varyColors val="0"/>
        <c:ser>
          <c:idx val="0"/>
          <c:order val="0"/>
          <c:tx>
            <c:strRef>
              <c:f>Sheet1!$A$2</c:f>
              <c:strCache>
                <c:ptCount val="1"/>
                <c:pt idx="0">
                  <c:v>National average</c:v>
                </c:pt>
              </c:strCache>
            </c:strRef>
          </c:tx>
          <c:spPr>
            <a:solidFill>
              <a:schemeClr val="accent6"/>
            </a:solidFill>
            <a:ln>
              <a:noFill/>
            </a:ln>
          </c:spPr>
          <c:invertIfNegative val="0"/>
          <c:dPt>
            <c:idx val="5"/>
            <c:invertIfNegative val="0"/>
            <c:bubble3D val="0"/>
            <c:extLst>
              <c:ext xmlns:c16="http://schemas.microsoft.com/office/drawing/2014/chart" uri="{C3380CC4-5D6E-409C-BE32-E72D297353CC}">
                <c16:uniqueId val="{00000000-E0D1-4D8D-A62C-C3A92199F444}"/>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Initiate breastfeeding within 1 hour</c:v>
                </c:pt>
                <c:pt idx="1">
                  <c:v>Skin to skin contact</c:v>
                </c:pt>
                <c:pt idx="2">
                  <c:v>Put chlorhexidine in umbilicus</c:v>
                </c:pt>
              </c:strCache>
            </c:strRef>
          </c:cat>
          <c:val>
            <c:numRef>
              <c:f>Sheet1!$B$2:$D$2</c:f>
              <c:numCache>
                <c:formatCode>General</c:formatCode>
                <c:ptCount val="3"/>
                <c:pt idx="0">
                  <c:v>87</c:v>
                </c:pt>
                <c:pt idx="1">
                  <c:v>73</c:v>
                </c:pt>
                <c:pt idx="2">
                  <c:v>67</c:v>
                </c:pt>
              </c:numCache>
            </c:numRef>
          </c:val>
          <c:extLst>
            <c:ext xmlns:c16="http://schemas.microsoft.com/office/drawing/2014/chart" uri="{C3380CC4-5D6E-409C-BE32-E72D297353CC}">
              <c16:uniqueId val="{00000001-E0D1-4D8D-A62C-C3A92199F444}"/>
            </c:ext>
          </c:extLst>
        </c:ser>
        <c:dLbls>
          <c:showLegendKey val="0"/>
          <c:showVal val="1"/>
          <c:showCatName val="0"/>
          <c:showSerName val="0"/>
          <c:showPercent val="0"/>
          <c:showBubbleSize val="0"/>
        </c:dLbls>
        <c:gapWidth val="100"/>
        <c:axId val="345409600"/>
        <c:axId val="345409992"/>
      </c:barChart>
      <c:catAx>
        <c:axId val="345409600"/>
        <c:scaling>
          <c:orientation val="minMax"/>
        </c:scaling>
        <c:delete val="0"/>
        <c:axPos val="b"/>
        <c:numFmt formatCode="General" sourceLinked="0"/>
        <c:majorTickMark val="none"/>
        <c:minorTickMark val="none"/>
        <c:tickLblPos val="nextTo"/>
        <c:spPr>
          <a:ln>
            <a:solidFill>
              <a:schemeClr val="bg1"/>
            </a:solidFill>
          </a:ln>
        </c:spPr>
        <c:crossAx val="345409992"/>
        <c:crosses val="autoZero"/>
        <c:auto val="1"/>
        <c:lblAlgn val="ctr"/>
        <c:lblOffset val="100"/>
        <c:noMultiLvlLbl val="0"/>
      </c:catAx>
      <c:valAx>
        <c:axId val="345409992"/>
        <c:scaling>
          <c:orientation val="minMax"/>
          <c:max val="100"/>
        </c:scaling>
        <c:delete val="1"/>
        <c:axPos val="l"/>
        <c:numFmt formatCode="General" sourceLinked="1"/>
        <c:majorTickMark val="out"/>
        <c:minorTickMark val="none"/>
        <c:tickLblPos val="none"/>
        <c:crossAx val="34540960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1783254549812709"/>
          <c:y val="2.9729729729729731E-2"/>
          <c:w val="0.58216745450187291"/>
          <c:h val="0.94054054054054059"/>
        </c:manualLayout>
      </c:layout>
      <c:barChart>
        <c:barDir val="bar"/>
        <c:grouping val="clustered"/>
        <c:varyColors val="0"/>
        <c:ser>
          <c:idx val="0"/>
          <c:order val="0"/>
          <c:tx>
            <c:strRef>
              <c:f>Sheet1!$B$1</c:f>
              <c:strCache>
                <c:ptCount val="1"/>
                <c:pt idx="0">
                  <c:v>Series 1</c:v>
                </c:pt>
              </c:strCache>
            </c:strRef>
          </c:tx>
          <c:spPr>
            <a:solidFill>
              <a:schemeClr val="accent5"/>
            </a:solidFill>
          </c:spPr>
          <c:invertIfNegative val="0"/>
          <c:dLbls>
            <c:dLbl>
              <c:idx val="8"/>
              <c:tx>
                <c:rich>
                  <a:bodyPr/>
                  <a:lstStyle/>
                  <a:p>
                    <a:r>
                      <a:rPr lang="en-US" dirty="0"/>
                      <a:t>&gt;99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1469-4380-9DCF-F64F745DF9D8}"/>
                </c:ext>
              </c:extLst>
            </c:dLbl>
            <c:dLbl>
              <c:idx val="9"/>
              <c:tx>
                <c:rich>
                  <a:bodyPr/>
                  <a:lstStyle/>
                  <a:p>
                    <a:r>
                      <a:rPr lang="en-US"/>
                      <a:t>&gt;</a:t>
                    </a:r>
                    <a:fld id="{62765D16-27E6-4091-89C4-D997D80773B5}"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1469-4380-9DCF-F64F745DF9D8}"/>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Put on high level disinfectant</c:v>
                </c:pt>
                <c:pt idx="1">
                  <c:v>Washed hands</c:v>
                </c:pt>
                <c:pt idx="2">
                  <c:v>Put on a clean gown in preparation for birth</c:v>
                </c:pt>
                <c:pt idx="3">
                  <c:v>Wore a clean mask in preparation for birth</c:v>
                </c:pt>
                <c:pt idx="4">
                  <c:v>Wore high level disinfectant or sterile gloves on boths hands before examination</c:v>
                </c:pt>
              </c:strCache>
            </c:strRef>
          </c:cat>
          <c:val>
            <c:numRef>
              <c:f>Sheet1!$B$2:$B$6</c:f>
              <c:numCache>
                <c:formatCode>General</c:formatCode>
                <c:ptCount val="5"/>
                <c:pt idx="0">
                  <c:v>58</c:v>
                </c:pt>
                <c:pt idx="1">
                  <c:v>66</c:v>
                </c:pt>
                <c:pt idx="2">
                  <c:v>92</c:v>
                </c:pt>
                <c:pt idx="3">
                  <c:v>95</c:v>
                </c:pt>
                <c:pt idx="4">
                  <c:v>98</c:v>
                </c:pt>
              </c:numCache>
            </c:numRef>
          </c:val>
          <c:extLst>
            <c:ext xmlns:c16="http://schemas.microsoft.com/office/drawing/2014/chart" uri="{C3380CC4-5D6E-409C-BE32-E72D297353CC}">
              <c16:uniqueId val="{00000000-1469-4380-9DCF-F64F745DF9D8}"/>
            </c:ext>
          </c:extLst>
        </c:ser>
        <c:dLbls>
          <c:showLegendKey val="0"/>
          <c:showVal val="1"/>
          <c:showCatName val="0"/>
          <c:showSerName val="0"/>
          <c:showPercent val="0"/>
          <c:showBubbleSize val="0"/>
        </c:dLbls>
        <c:gapWidth val="100"/>
        <c:axId val="344657424"/>
        <c:axId val="344657816"/>
      </c:barChart>
      <c:catAx>
        <c:axId val="344657424"/>
        <c:scaling>
          <c:orientation val="minMax"/>
        </c:scaling>
        <c:delete val="0"/>
        <c:axPos val="l"/>
        <c:numFmt formatCode="General" sourceLinked="1"/>
        <c:majorTickMark val="none"/>
        <c:minorTickMark val="none"/>
        <c:tickLblPos val="nextTo"/>
        <c:spPr>
          <a:ln>
            <a:solidFill>
              <a:schemeClr val="bg1"/>
            </a:solidFill>
          </a:ln>
        </c:spPr>
        <c:txPr>
          <a:bodyPr rot="0"/>
          <a:lstStyle/>
          <a:p>
            <a:pPr>
              <a:defRPr sz="1400"/>
            </a:pPr>
            <a:endParaRPr lang="en-US"/>
          </a:p>
        </c:txPr>
        <c:crossAx val="344657816"/>
        <c:crosses val="autoZero"/>
        <c:auto val="1"/>
        <c:lblAlgn val="ctr"/>
        <c:lblOffset val="100"/>
        <c:noMultiLvlLbl val="0"/>
      </c:catAx>
      <c:valAx>
        <c:axId val="344657816"/>
        <c:scaling>
          <c:orientation val="minMax"/>
          <c:max val="110"/>
          <c:min val="0"/>
        </c:scaling>
        <c:delete val="1"/>
        <c:axPos val="b"/>
        <c:numFmt formatCode="General" sourceLinked="1"/>
        <c:majorTickMark val="out"/>
        <c:minorTickMark val="none"/>
        <c:tickLblPos val="nextTo"/>
        <c:crossAx val="344657424"/>
        <c:crosses val="autoZero"/>
        <c:crossBetween val="between"/>
      </c:valAx>
      <c:spPr>
        <a:noFill/>
        <a:ln w="25387">
          <a:noFill/>
        </a:ln>
      </c:spPr>
    </c:plotArea>
    <c:plotVisOnly val="1"/>
    <c:dispBlanksAs val="gap"/>
    <c:showDLblsOverMax val="0"/>
  </c:chart>
  <c:txPr>
    <a:bodyPr/>
    <a:lstStyle/>
    <a:p>
      <a:pPr>
        <a:defRPr sz="1798">
          <a:solidFill>
            <a:schemeClr val="bg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Normal vaginal delivery</c:v>
                </c:pt>
              </c:strCache>
            </c:strRef>
          </c:tx>
          <c:spPr>
            <a:solidFill>
              <a:schemeClr val="accent5"/>
            </a:solidFill>
          </c:spPr>
          <c:invertIfNegative val="0"/>
          <c:dPt>
            <c:idx val="0"/>
            <c:invertIfNegative val="0"/>
            <c:bubble3D val="0"/>
            <c:extLst>
              <c:ext xmlns:c16="http://schemas.microsoft.com/office/drawing/2014/chart" uri="{C3380CC4-5D6E-409C-BE32-E72D297353CC}">
                <c16:uniqueId val="{00000000-27D3-407B-93EE-BFF205A36835}"/>
              </c:ext>
            </c:extLst>
          </c:dPt>
          <c:dPt>
            <c:idx val="2"/>
            <c:invertIfNegative val="0"/>
            <c:bubble3D val="0"/>
            <c:extLst>
              <c:ext xmlns:c16="http://schemas.microsoft.com/office/drawing/2014/chart" uri="{C3380CC4-5D6E-409C-BE32-E72D297353CC}">
                <c16:uniqueId val="{00000001-27D3-407B-93EE-BFF205A36835}"/>
              </c:ext>
            </c:extLst>
          </c:dPt>
          <c:dPt>
            <c:idx val="3"/>
            <c:invertIfNegative val="0"/>
            <c:bubble3D val="0"/>
            <c:extLst>
              <c:ext xmlns:c16="http://schemas.microsoft.com/office/drawing/2014/chart" uri="{C3380CC4-5D6E-409C-BE32-E72D297353CC}">
                <c16:uniqueId val="{00000002-27D3-407B-93EE-BFF205A36835}"/>
              </c:ext>
            </c:extLst>
          </c:dPt>
          <c:dPt>
            <c:idx val="4"/>
            <c:invertIfNegative val="0"/>
            <c:bubble3D val="0"/>
            <c:extLst>
              <c:ext xmlns:c16="http://schemas.microsoft.com/office/drawing/2014/chart" uri="{C3380CC4-5D6E-409C-BE32-E72D297353CC}">
                <c16:uniqueId val="{00000003-27D3-407B-93EE-BFF205A36835}"/>
              </c:ext>
            </c:extLst>
          </c:dPt>
          <c:dPt>
            <c:idx val="5"/>
            <c:invertIfNegative val="0"/>
            <c:bubble3D val="0"/>
            <c:extLst>
              <c:ext xmlns:c16="http://schemas.microsoft.com/office/drawing/2014/chart" uri="{C3380CC4-5D6E-409C-BE32-E72D297353CC}">
                <c16:uniqueId val="{00000004-27D3-407B-93EE-BFF205A36835}"/>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51</c:v>
                </c:pt>
                <c:pt idx="1">
                  <c:v>53</c:v>
                </c:pt>
              </c:numCache>
            </c:numRef>
          </c:val>
          <c:extLst>
            <c:ext xmlns:c16="http://schemas.microsoft.com/office/drawing/2014/chart" uri="{C3380CC4-5D6E-409C-BE32-E72D297353CC}">
              <c16:uniqueId val="{00000005-27D3-407B-93EE-BFF205A36835}"/>
            </c:ext>
          </c:extLst>
        </c:ser>
        <c:ser>
          <c:idx val="1"/>
          <c:order val="1"/>
          <c:tx>
            <c:strRef>
              <c:f>Sheet1!$A$3</c:f>
              <c:strCache>
                <c:ptCount val="1"/>
                <c:pt idx="0">
                  <c:v>Cesarean delivery</c:v>
                </c:pt>
              </c:strCache>
            </c:strRef>
          </c:tx>
          <c:spPr>
            <a:solidFill>
              <a:schemeClr val="accent2">
                <a:lumMod val="75000"/>
              </a:schemeClr>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Sheet1!$B$1:$C$1</c:f>
              <c:strCache>
                <c:ptCount val="2"/>
                <c:pt idx="0">
                  <c:v>Public</c:v>
                </c:pt>
                <c:pt idx="1">
                  <c:v>Private</c:v>
                </c:pt>
              </c:strCache>
            </c:strRef>
          </c:cat>
          <c:val>
            <c:numRef>
              <c:f>Sheet1!$B$3:$C$3</c:f>
              <c:numCache>
                <c:formatCode>General</c:formatCode>
                <c:ptCount val="2"/>
                <c:pt idx="0">
                  <c:v>2</c:v>
                </c:pt>
                <c:pt idx="1">
                  <c:v>48</c:v>
                </c:pt>
              </c:numCache>
            </c:numRef>
          </c:val>
          <c:extLst>
            <c:ext xmlns:c16="http://schemas.microsoft.com/office/drawing/2014/chart" uri="{C3380CC4-5D6E-409C-BE32-E72D297353CC}">
              <c16:uniqueId val="{00000006-27D3-407B-93EE-BFF205A36835}"/>
            </c:ext>
          </c:extLst>
        </c:ser>
        <c:dLbls>
          <c:showLegendKey val="0"/>
          <c:showVal val="1"/>
          <c:showCatName val="0"/>
          <c:showSerName val="0"/>
          <c:showPercent val="0"/>
          <c:showBubbleSize val="0"/>
        </c:dLbls>
        <c:gapWidth val="100"/>
        <c:axId val="134466256"/>
        <c:axId val="134467824"/>
      </c:barChart>
      <c:catAx>
        <c:axId val="134466256"/>
        <c:scaling>
          <c:orientation val="minMax"/>
        </c:scaling>
        <c:delete val="0"/>
        <c:axPos val="b"/>
        <c:numFmt formatCode="General" sourceLinked="0"/>
        <c:majorTickMark val="none"/>
        <c:minorTickMark val="none"/>
        <c:tickLblPos val="nextTo"/>
        <c:spPr>
          <a:ln>
            <a:solidFill>
              <a:schemeClr val="bg1"/>
            </a:solidFill>
          </a:ln>
        </c:spPr>
        <c:crossAx val="134467824"/>
        <c:crosses val="autoZero"/>
        <c:auto val="1"/>
        <c:lblAlgn val="ctr"/>
        <c:lblOffset val="100"/>
        <c:noMultiLvlLbl val="0"/>
      </c:catAx>
      <c:valAx>
        <c:axId val="134467824"/>
        <c:scaling>
          <c:orientation val="minMax"/>
          <c:max val="100"/>
        </c:scaling>
        <c:delete val="1"/>
        <c:axPos val="l"/>
        <c:numFmt formatCode="General" sourceLinked="1"/>
        <c:majorTickMark val="out"/>
        <c:minorTickMark val="none"/>
        <c:tickLblPos val="nextTo"/>
        <c:crossAx val="134466256"/>
        <c:crosses val="autoZero"/>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1783254549812709"/>
          <c:y val="2.9729729729729731E-2"/>
          <c:w val="0.58216745450187291"/>
          <c:h val="0.94054054054054059"/>
        </c:manualLayout>
      </c:layout>
      <c:barChart>
        <c:barDir val="bar"/>
        <c:grouping val="clustered"/>
        <c:varyColors val="0"/>
        <c:ser>
          <c:idx val="0"/>
          <c:order val="0"/>
          <c:tx>
            <c:strRef>
              <c:f>Sheet1!$B$1</c:f>
              <c:strCache>
                <c:ptCount val="1"/>
                <c:pt idx="0">
                  <c:v>Series 1</c:v>
                </c:pt>
              </c:strCache>
            </c:strRef>
          </c:tx>
          <c:spPr>
            <a:solidFill>
              <a:schemeClr val="accent3"/>
            </a:solidFill>
          </c:spPr>
          <c:invertIfNegative val="0"/>
          <c:dLbls>
            <c:dLbl>
              <c:idx val="8"/>
              <c:tx>
                <c:rich>
                  <a:bodyPr/>
                  <a:lstStyle/>
                  <a:p>
                    <a:r>
                      <a:rPr lang="en-US" dirty="0"/>
                      <a:t>&gt;99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1469-4380-9DCF-F64F745DF9D8}"/>
                </c:ext>
              </c:extLst>
            </c:dLbl>
            <c:dLbl>
              <c:idx val="9"/>
              <c:tx>
                <c:rich>
                  <a:bodyPr/>
                  <a:lstStyle/>
                  <a:p>
                    <a:r>
                      <a:rPr lang="en-US"/>
                      <a:t>&gt;</a:t>
                    </a:r>
                    <a:fld id="{62765D16-27E6-4091-89C4-D997D80773B5}"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1469-4380-9DCF-F64F745DF9D8}"/>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Weighed baby</c:v>
                </c:pt>
                <c:pt idx="1">
                  <c:v>Breastfeeding was inititated within first hour</c:v>
                </c:pt>
                <c:pt idx="2">
                  <c:v>Cut cord with clean blade or scissors</c:v>
                </c:pt>
                <c:pt idx="3">
                  <c:v>Wiped mucous from baby's mouth and nose</c:v>
                </c:pt>
                <c:pt idx="4">
                  <c:v>Throughly dried the baby and covered with clean cloth</c:v>
                </c:pt>
              </c:strCache>
            </c:strRef>
          </c:cat>
          <c:val>
            <c:numRef>
              <c:f>Sheet1!$B$2:$B$6</c:f>
              <c:numCache>
                <c:formatCode>General</c:formatCode>
                <c:ptCount val="5"/>
                <c:pt idx="0">
                  <c:v>76</c:v>
                </c:pt>
                <c:pt idx="1">
                  <c:v>80</c:v>
                </c:pt>
                <c:pt idx="2">
                  <c:v>93</c:v>
                </c:pt>
                <c:pt idx="3">
                  <c:v>94</c:v>
                </c:pt>
                <c:pt idx="4">
                  <c:v>97</c:v>
                </c:pt>
              </c:numCache>
            </c:numRef>
          </c:val>
          <c:extLst>
            <c:ext xmlns:c16="http://schemas.microsoft.com/office/drawing/2014/chart" uri="{C3380CC4-5D6E-409C-BE32-E72D297353CC}">
              <c16:uniqueId val="{00000000-1469-4380-9DCF-F64F745DF9D8}"/>
            </c:ext>
          </c:extLst>
        </c:ser>
        <c:dLbls>
          <c:showLegendKey val="0"/>
          <c:showVal val="1"/>
          <c:showCatName val="0"/>
          <c:showSerName val="0"/>
          <c:showPercent val="0"/>
          <c:showBubbleSize val="0"/>
        </c:dLbls>
        <c:gapWidth val="100"/>
        <c:axId val="344657424"/>
        <c:axId val="344657816"/>
      </c:barChart>
      <c:catAx>
        <c:axId val="344657424"/>
        <c:scaling>
          <c:orientation val="minMax"/>
        </c:scaling>
        <c:delete val="0"/>
        <c:axPos val="l"/>
        <c:numFmt formatCode="General" sourceLinked="1"/>
        <c:majorTickMark val="none"/>
        <c:minorTickMark val="none"/>
        <c:tickLblPos val="nextTo"/>
        <c:spPr>
          <a:ln>
            <a:solidFill>
              <a:schemeClr val="bg1"/>
            </a:solidFill>
          </a:ln>
        </c:spPr>
        <c:txPr>
          <a:bodyPr rot="0"/>
          <a:lstStyle/>
          <a:p>
            <a:pPr>
              <a:defRPr sz="1400"/>
            </a:pPr>
            <a:endParaRPr lang="en-US"/>
          </a:p>
        </c:txPr>
        <c:crossAx val="344657816"/>
        <c:crosses val="autoZero"/>
        <c:auto val="1"/>
        <c:lblAlgn val="ctr"/>
        <c:lblOffset val="100"/>
        <c:noMultiLvlLbl val="0"/>
      </c:catAx>
      <c:valAx>
        <c:axId val="344657816"/>
        <c:scaling>
          <c:orientation val="minMax"/>
          <c:max val="110"/>
          <c:min val="0"/>
        </c:scaling>
        <c:delete val="1"/>
        <c:axPos val="b"/>
        <c:numFmt formatCode="General" sourceLinked="1"/>
        <c:majorTickMark val="out"/>
        <c:minorTickMark val="none"/>
        <c:tickLblPos val="nextTo"/>
        <c:crossAx val="344657424"/>
        <c:crosses val="autoZero"/>
        <c:crossBetween val="between"/>
      </c:valAx>
      <c:spPr>
        <a:noFill/>
        <a:ln w="25387">
          <a:noFill/>
        </a:ln>
      </c:spPr>
    </c:plotArea>
    <c:plotVisOnly val="1"/>
    <c:dispBlanksAs val="gap"/>
    <c:showDLblsOverMax val="0"/>
  </c:chart>
  <c:txPr>
    <a:bodyPr/>
    <a:lstStyle/>
    <a:p>
      <a:pPr>
        <a:defRPr sz="1798">
          <a:solidFill>
            <a:schemeClr val="bg1"/>
          </a:solidFill>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1783254549812709"/>
          <c:y val="2.9729729729729731E-2"/>
          <c:w val="0.58216745450187291"/>
          <c:h val="0.94054054054054059"/>
        </c:manualLayout>
      </c:layout>
      <c:barChart>
        <c:barDir val="bar"/>
        <c:grouping val="clustered"/>
        <c:varyColors val="0"/>
        <c:ser>
          <c:idx val="0"/>
          <c:order val="0"/>
          <c:tx>
            <c:strRef>
              <c:f>Sheet1!$B$1</c:f>
              <c:strCache>
                <c:ptCount val="1"/>
                <c:pt idx="0">
                  <c:v>Series 1</c:v>
                </c:pt>
              </c:strCache>
            </c:strRef>
          </c:tx>
          <c:spPr>
            <a:solidFill>
              <a:schemeClr val="accent2"/>
            </a:solidFill>
          </c:spPr>
          <c:invertIfNegative val="0"/>
          <c:dLbls>
            <c:dLbl>
              <c:idx val="8"/>
              <c:tx>
                <c:rich>
                  <a:bodyPr/>
                  <a:lstStyle/>
                  <a:p>
                    <a:r>
                      <a:rPr lang="en-US" dirty="0"/>
                      <a:t>&gt;99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1469-4380-9DCF-F64F745DF9D8}"/>
                </c:ext>
              </c:extLst>
            </c:dLbl>
            <c:dLbl>
              <c:idx val="9"/>
              <c:tx>
                <c:rich>
                  <a:bodyPr/>
                  <a:lstStyle/>
                  <a:p>
                    <a:r>
                      <a:rPr lang="en-US"/>
                      <a:t>&gt;</a:t>
                    </a:r>
                    <a:fld id="{62765D16-27E6-4091-89C4-D997D80773B5}"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1469-4380-9DCF-F64F745DF9D8}"/>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Attended to the client when called</c:v>
                </c:pt>
                <c:pt idx="1">
                  <c:v>Explained procedures in a language the client could unstand and encouraged questions</c:v>
                </c:pt>
                <c:pt idx="2">
                  <c:v>Maintained visual and auditory privacy</c:v>
                </c:pt>
                <c:pt idx="3">
                  <c:v>Demonstrated caring and appropriate behavior</c:v>
                </c:pt>
              </c:strCache>
            </c:strRef>
          </c:cat>
          <c:val>
            <c:numRef>
              <c:f>Sheet1!$B$2:$B$5</c:f>
              <c:numCache>
                <c:formatCode>General</c:formatCode>
                <c:ptCount val="4"/>
                <c:pt idx="0">
                  <c:v>41</c:v>
                </c:pt>
                <c:pt idx="1">
                  <c:v>58</c:v>
                </c:pt>
                <c:pt idx="2">
                  <c:v>59</c:v>
                </c:pt>
                <c:pt idx="3">
                  <c:v>66</c:v>
                </c:pt>
              </c:numCache>
            </c:numRef>
          </c:val>
          <c:extLst>
            <c:ext xmlns:c16="http://schemas.microsoft.com/office/drawing/2014/chart" uri="{C3380CC4-5D6E-409C-BE32-E72D297353CC}">
              <c16:uniqueId val="{00000000-1469-4380-9DCF-F64F745DF9D8}"/>
            </c:ext>
          </c:extLst>
        </c:ser>
        <c:dLbls>
          <c:showLegendKey val="0"/>
          <c:showVal val="1"/>
          <c:showCatName val="0"/>
          <c:showSerName val="0"/>
          <c:showPercent val="0"/>
          <c:showBubbleSize val="0"/>
        </c:dLbls>
        <c:gapWidth val="100"/>
        <c:axId val="344657424"/>
        <c:axId val="344657816"/>
      </c:barChart>
      <c:catAx>
        <c:axId val="344657424"/>
        <c:scaling>
          <c:orientation val="minMax"/>
        </c:scaling>
        <c:delete val="0"/>
        <c:axPos val="l"/>
        <c:numFmt formatCode="General" sourceLinked="1"/>
        <c:majorTickMark val="none"/>
        <c:minorTickMark val="none"/>
        <c:tickLblPos val="nextTo"/>
        <c:spPr>
          <a:ln>
            <a:solidFill>
              <a:schemeClr val="bg1"/>
            </a:solidFill>
          </a:ln>
        </c:spPr>
        <c:txPr>
          <a:bodyPr rot="0"/>
          <a:lstStyle/>
          <a:p>
            <a:pPr>
              <a:defRPr sz="1400"/>
            </a:pPr>
            <a:endParaRPr lang="en-US"/>
          </a:p>
        </c:txPr>
        <c:crossAx val="344657816"/>
        <c:crosses val="autoZero"/>
        <c:auto val="1"/>
        <c:lblAlgn val="ctr"/>
        <c:lblOffset val="100"/>
        <c:noMultiLvlLbl val="0"/>
      </c:catAx>
      <c:valAx>
        <c:axId val="344657816"/>
        <c:scaling>
          <c:orientation val="minMax"/>
          <c:max val="110"/>
          <c:min val="0"/>
        </c:scaling>
        <c:delete val="1"/>
        <c:axPos val="b"/>
        <c:numFmt formatCode="General" sourceLinked="1"/>
        <c:majorTickMark val="out"/>
        <c:minorTickMark val="none"/>
        <c:tickLblPos val="nextTo"/>
        <c:crossAx val="344657424"/>
        <c:crosses val="autoZero"/>
        <c:crossBetween val="between"/>
      </c:valAx>
      <c:spPr>
        <a:noFill/>
        <a:ln w="25387">
          <a:noFill/>
        </a:ln>
      </c:spPr>
    </c:plotArea>
    <c:plotVisOnly val="1"/>
    <c:dispBlanksAs val="gap"/>
    <c:showDLblsOverMax val="0"/>
  </c:chart>
  <c:txPr>
    <a:bodyPr/>
    <a:lstStyle/>
    <a:p>
      <a:pPr>
        <a:defRPr sz="1798">
          <a:solidFill>
            <a:schemeClr val="bg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7280063429571306"/>
          <c:y val="2.6190476190476191E-2"/>
          <c:w val="0.52719936570428694"/>
          <c:h val="0.94761904761904758"/>
        </c:manualLayout>
      </c:layout>
      <c:barChart>
        <c:barDir val="bar"/>
        <c:grouping val="clustered"/>
        <c:varyColors val="0"/>
        <c:ser>
          <c:idx val="0"/>
          <c:order val="0"/>
          <c:tx>
            <c:strRef>
              <c:f>Sheet1!$B$1</c:f>
              <c:strCache>
                <c:ptCount val="1"/>
                <c:pt idx="0">
                  <c:v>Series 1</c:v>
                </c:pt>
              </c:strCache>
            </c:strRef>
          </c:tx>
          <c:spPr>
            <a:solidFill>
              <a:schemeClr val="bg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Provider of delivery care available on-site or on-call 24 hours/day, with or without observed duty schedule</c:v>
                </c:pt>
                <c:pt idx="1">
                  <c:v>Provider of delivery care available on-site or on-call 24 hours/day, with observed duty schedule</c:v>
                </c:pt>
                <c:pt idx="2">
                  <c:v>Comprehensive abortion care</c:v>
                </c:pt>
                <c:pt idx="3">
                  <c:v>Medical abortion</c:v>
                </c:pt>
                <c:pt idx="4">
                  <c:v>Assisted delivery</c:v>
                </c:pt>
              </c:strCache>
            </c:strRef>
          </c:cat>
          <c:val>
            <c:numRef>
              <c:f>Sheet1!$B$2:$B$6</c:f>
              <c:numCache>
                <c:formatCode>General</c:formatCode>
                <c:ptCount val="5"/>
                <c:pt idx="0">
                  <c:v>98</c:v>
                </c:pt>
                <c:pt idx="1">
                  <c:v>31</c:v>
                </c:pt>
                <c:pt idx="2">
                  <c:v>11</c:v>
                </c:pt>
                <c:pt idx="3">
                  <c:v>29</c:v>
                </c:pt>
                <c:pt idx="4">
                  <c:v>16</c:v>
                </c:pt>
              </c:numCache>
            </c:numRef>
          </c:val>
          <c:extLst>
            <c:ext xmlns:c16="http://schemas.microsoft.com/office/drawing/2014/chart" uri="{C3380CC4-5D6E-409C-BE32-E72D297353CC}">
              <c16:uniqueId val="{00000000-2763-4C07-A06F-2EFF0CF335E2}"/>
            </c:ext>
          </c:extLst>
        </c:ser>
        <c:dLbls>
          <c:showLegendKey val="0"/>
          <c:showVal val="1"/>
          <c:showCatName val="0"/>
          <c:showSerName val="0"/>
          <c:showPercent val="0"/>
          <c:showBubbleSize val="0"/>
        </c:dLbls>
        <c:gapWidth val="100"/>
        <c:axId val="166296136"/>
        <c:axId val="164991232"/>
      </c:barChart>
      <c:catAx>
        <c:axId val="166296136"/>
        <c:scaling>
          <c:orientation val="minMax"/>
        </c:scaling>
        <c:delete val="0"/>
        <c:axPos val="l"/>
        <c:numFmt formatCode="General" sourceLinked="0"/>
        <c:majorTickMark val="none"/>
        <c:minorTickMark val="none"/>
        <c:tickLblPos val="nextTo"/>
        <c:spPr>
          <a:ln>
            <a:solidFill>
              <a:schemeClr val="bg1"/>
            </a:solidFill>
          </a:ln>
        </c:spPr>
        <c:crossAx val="164991232"/>
        <c:crosses val="autoZero"/>
        <c:auto val="1"/>
        <c:lblAlgn val="ctr"/>
        <c:lblOffset val="100"/>
        <c:noMultiLvlLbl val="0"/>
      </c:catAx>
      <c:valAx>
        <c:axId val="164991232"/>
        <c:scaling>
          <c:orientation val="minMax"/>
        </c:scaling>
        <c:delete val="1"/>
        <c:axPos val="b"/>
        <c:numFmt formatCode="General" sourceLinked="1"/>
        <c:majorTickMark val="out"/>
        <c:minorTickMark val="none"/>
        <c:tickLblPos val="none"/>
        <c:crossAx val="16629613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5066491688538931"/>
          <c:y val="8.6780464941882268E-2"/>
          <c:w val="0.61597812773403327"/>
          <c:h val="0.88205661792275969"/>
        </c:manualLayout>
      </c:layout>
      <c:barChart>
        <c:barDir val="bar"/>
        <c:grouping val="clustered"/>
        <c:varyColors val="0"/>
        <c:ser>
          <c:idx val="0"/>
          <c:order val="0"/>
          <c:tx>
            <c:strRef>
              <c:f>Sheet1!$B$1</c:f>
              <c:strCache>
                <c:ptCount val="1"/>
                <c:pt idx="0">
                  <c:v>NHFS 2021 (N=804)</c:v>
                </c:pt>
              </c:strCache>
            </c:strRef>
          </c:tx>
          <c:spPr>
            <a:solidFill>
              <a:schemeClr val="bg2"/>
            </a:solidFill>
          </c:spPr>
          <c:invertIfNegative val="0"/>
          <c:dPt>
            <c:idx val="0"/>
            <c:invertIfNegative val="0"/>
            <c:bubble3D val="0"/>
            <c:extLst>
              <c:ext xmlns:c16="http://schemas.microsoft.com/office/drawing/2014/chart" uri="{C3380CC4-5D6E-409C-BE32-E72D297353CC}">
                <c16:uniqueId val="{00000000-C0B2-4E0A-BD41-1074E8752A1D}"/>
              </c:ext>
            </c:extLst>
          </c:dPt>
          <c:dPt>
            <c:idx val="7"/>
            <c:invertIfNegative val="0"/>
            <c:bubble3D val="0"/>
            <c:extLst>
              <c:ext xmlns:c16="http://schemas.microsoft.com/office/drawing/2014/chart" uri="{C3380CC4-5D6E-409C-BE32-E72D297353CC}">
                <c16:uniqueId val="{00000001-C0B2-4E0A-BD41-1074E8752A1D}"/>
              </c:ext>
            </c:extLst>
          </c:dPt>
          <c:dPt>
            <c:idx val="9"/>
            <c:invertIfNegative val="0"/>
            <c:bubble3D val="0"/>
            <c:extLst>
              <c:ext xmlns:c16="http://schemas.microsoft.com/office/drawing/2014/chart" uri="{C3380CC4-5D6E-409C-BE32-E72D297353CC}">
                <c16:uniqueId val="{00000002-C0B2-4E0A-BD41-1074E8752A1D}"/>
              </c:ext>
            </c:extLst>
          </c:dPt>
          <c:dPt>
            <c:idx val="10"/>
            <c:invertIfNegative val="0"/>
            <c:bubble3D val="0"/>
            <c:extLst>
              <c:ext xmlns:c16="http://schemas.microsoft.com/office/drawing/2014/chart" uri="{C3380CC4-5D6E-409C-BE32-E72D297353CC}">
                <c16:uniqueId val="{00000004-C0B2-4E0A-BD41-1074E8752A1D}"/>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Sheet1!$A$2:$A$12</c:f>
              <c:strCache>
                <c:ptCount val="11"/>
                <c:pt idx="0">
                  <c:v>Vacuum aspiration or MVA kit</c:v>
                </c:pt>
                <c:pt idx="1">
                  <c:v>Manual vacuum extractor</c:v>
                </c:pt>
                <c:pt idx="2">
                  <c:v>Examination light</c:v>
                </c:pt>
                <c:pt idx="3">
                  <c:v>Suction apparatus</c:v>
                </c:pt>
                <c:pt idx="4">
                  <c:v>Emergency transport</c:v>
                </c:pt>
                <c:pt idx="5">
                  <c:v>Partograph</c:v>
                </c:pt>
                <c:pt idx="6">
                  <c:v>Neonatal bag and mask</c:v>
                </c:pt>
                <c:pt idx="7">
                  <c:v>Delivery pack</c:v>
                </c:pt>
                <c:pt idx="8">
                  <c:v>Gloves</c:v>
                </c:pt>
                <c:pt idx="9">
                  <c:v>Delivery bed</c:v>
                </c:pt>
                <c:pt idx="10">
                  <c:v>Guidelines on delivery care</c:v>
                </c:pt>
              </c:strCache>
            </c:strRef>
          </c:cat>
          <c:val>
            <c:numRef>
              <c:f>Sheet1!$B$2:$B$12</c:f>
              <c:numCache>
                <c:formatCode>General</c:formatCode>
                <c:ptCount val="11"/>
                <c:pt idx="0">
                  <c:v>21</c:v>
                </c:pt>
                <c:pt idx="1">
                  <c:v>23</c:v>
                </c:pt>
                <c:pt idx="2">
                  <c:v>94</c:v>
                </c:pt>
                <c:pt idx="3">
                  <c:v>66</c:v>
                </c:pt>
                <c:pt idx="4">
                  <c:v>82</c:v>
                </c:pt>
                <c:pt idx="5">
                  <c:v>90</c:v>
                </c:pt>
                <c:pt idx="6">
                  <c:v>92</c:v>
                </c:pt>
                <c:pt idx="7">
                  <c:v>98</c:v>
                </c:pt>
                <c:pt idx="8">
                  <c:v>98</c:v>
                </c:pt>
                <c:pt idx="9">
                  <c:v>99</c:v>
                </c:pt>
                <c:pt idx="10">
                  <c:v>13</c:v>
                </c:pt>
              </c:numCache>
            </c:numRef>
          </c:val>
          <c:extLst>
            <c:ext xmlns:c16="http://schemas.microsoft.com/office/drawing/2014/chart" uri="{C3380CC4-5D6E-409C-BE32-E72D297353CC}">
              <c16:uniqueId val="{00000005-C0B2-4E0A-BD41-1074E8752A1D}"/>
            </c:ext>
          </c:extLst>
        </c:ser>
        <c:ser>
          <c:idx val="1"/>
          <c:order val="1"/>
          <c:tx>
            <c:strRef>
              <c:f>Sheet1!$C$1</c:f>
              <c:strCache>
                <c:ptCount val="1"/>
                <c:pt idx="0">
                  <c:v>NHFS 2015 (N=457)</c:v>
                </c:pt>
              </c:strCache>
            </c:strRef>
          </c:tx>
          <c:spPr>
            <a:solidFill>
              <a:schemeClr val="accent1"/>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Sheet1!$A$2:$A$12</c:f>
              <c:strCache>
                <c:ptCount val="11"/>
                <c:pt idx="0">
                  <c:v>Vacuum aspiration or MVA kit</c:v>
                </c:pt>
                <c:pt idx="1">
                  <c:v>Manual vacuum extractor</c:v>
                </c:pt>
                <c:pt idx="2">
                  <c:v>Examination light</c:v>
                </c:pt>
                <c:pt idx="3">
                  <c:v>Suction apparatus</c:v>
                </c:pt>
                <c:pt idx="4">
                  <c:v>Emergency transport</c:v>
                </c:pt>
                <c:pt idx="5">
                  <c:v>Partograph</c:v>
                </c:pt>
                <c:pt idx="6">
                  <c:v>Neonatal bag and mask</c:v>
                </c:pt>
                <c:pt idx="7">
                  <c:v>Delivery pack</c:v>
                </c:pt>
                <c:pt idx="8">
                  <c:v>Gloves</c:v>
                </c:pt>
                <c:pt idx="9">
                  <c:v>Delivery bed</c:v>
                </c:pt>
                <c:pt idx="10">
                  <c:v>Guidelines on delivery care</c:v>
                </c:pt>
              </c:strCache>
            </c:strRef>
          </c:cat>
          <c:val>
            <c:numRef>
              <c:f>Sheet1!$C$2:$C$12</c:f>
              <c:numCache>
                <c:formatCode>General</c:formatCode>
                <c:ptCount val="11"/>
                <c:pt idx="0">
                  <c:v>19</c:v>
                </c:pt>
                <c:pt idx="1">
                  <c:v>21</c:v>
                </c:pt>
                <c:pt idx="2">
                  <c:v>61</c:v>
                </c:pt>
                <c:pt idx="3">
                  <c:v>62</c:v>
                </c:pt>
                <c:pt idx="4">
                  <c:v>62</c:v>
                </c:pt>
                <c:pt idx="5">
                  <c:v>80</c:v>
                </c:pt>
                <c:pt idx="6">
                  <c:v>83</c:v>
                </c:pt>
                <c:pt idx="7">
                  <c:v>92</c:v>
                </c:pt>
                <c:pt idx="8">
                  <c:v>93</c:v>
                </c:pt>
                <c:pt idx="9">
                  <c:v>96</c:v>
                </c:pt>
                <c:pt idx="10">
                  <c:v>22</c:v>
                </c:pt>
              </c:numCache>
            </c:numRef>
          </c:val>
          <c:extLst>
            <c:ext xmlns:c16="http://schemas.microsoft.com/office/drawing/2014/chart" uri="{C3380CC4-5D6E-409C-BE32-E72D297353CC}">
              <c16:uniqueId val="{00000007-C0B2-4E0A-BD41-1074E8752A1D}"/>
            </c:ext>
          </c:extLst>
        </c:ser>
        <c:dLbls>
          <c:showLegendKey val="0"/>
          <c:showVal val="1"/>
          <c:showCatName val="0"/>
          <c:showSerName val="0"/>
          <c:showPercent val="0"/>
          <c:showBubbleSize val="0"/>
        </c:dLbls>
        <c:gapWidth val="100"/>
        <c:axId val="164990840"/>
        <c:axId val="340917568"/>
      </c:barChart>
      <c:catAx>
        <c:axId val="164990840"/>
        <c:scaling>
          <c:orientation val="minMax"/>
        </c:scaling>
        <c:delete val="0"/>
        <c:axPos val="l"/>
        <c:numFmt formatCode="General" sourceLinked="0"/>
        <c:majorTickMark val="none"/>
        <c:minorTickMark val="none"/>
        <c:tickLblPos val="nextTo"/>
        <c:spPr>
          <a:ln>
            <a:solidFill>
              <a:schemeClr val="bg1"/>
            </a:solidFill>
          </a:ln>
        </c:spPr>
        <c:crossAx val="340917568"/>
        <c:crosses val="autoZero"/>
        <c:auto val="1"/>
        <c:lblAlgn val="ctr"/>
        <c:lblOffset val="100"/>
        <c:noMultiLvlLbl val="0"/>
      </c:catAx>
      <c:valAx>
        <c:axId val="340917568"/>
        <c:scaling>
          <c:orientation val="minMax"/>
          <c:max val="100"/>
        </c:scaling>
        <c:delete val="1"/>
        <c:axPos val="b"/>
        <c:numFmt formatCode="General" sourceLinked="1"/>
        <c:majorTickMark val="out"/>
        <c:minorTickMark val="none"/>
        <c:tickLblPos val="nextTo"/>
        <c:crossAx val="164990840"/>
        <c:crosses val="autoZero"/>
        <c:crossBetween val="between"/>
      </c:valAx>
      <c:spPr>
        <a:noFill/>
        <a:ln w="25400">
          <a:noFill/>
        </a:ln>
      </c:spPr>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7546478565179351"/>
          <c:y val="0.10024148799914552"/>
          <c:w val="0.50007666229221348"/>
          <c:h val="0.8731884526851027"/>
        </c:manualLayout>
      </c:layout>
      <c:barChart>
        <c:barDir val="bar"/>
        <c:grouping val="clustered"/>
        <c:varyColors val="0"/>
        <c:ser>
          <c:idx val="0"/>
          <c:order val="0"/>
          <c:tx>
            <c:strRef>
              <c:f>Sheet1!$B$1</c:f>
              <c:strCache>
                <c:ptCount val="1"/>
                <c:pt idx="0">
                  <c:v>NHFS 2021 (N=804)</c:v>
                </c:pt>
              </c:strCache>
            </c:strRef>
          </c:tx>
          <c:spPr>
            <a:solidFill>
              <a:schemeClr val="bg2"/>
            </a:solidFill>
          </c:spPr>
          <c:invertIfNegative val="0"/>
          <c:dPt>
            <c:idx val="0"/>
            <c:invertIfNegative val="0"/>
            <c:bubble3D val="0"/>
            <c:spPr>
              <a:solidFill>
                <a:schemeClr val="bg2"/>
              </a:solidFill>
            </c:spPr>
            <c:extLst>
              <c:ext xmlns:c16="http://schemas.microsoft.com/office/drawing/2014/chart" uri="{C3380CC4-5D6E-409C-BE32-E72D297353CC}">
                <c16:uniqueId val="{00000001-7132-459B-9C7A-5D7337F045BA}"/>
              </c:ext>
            </c:extLst>
          </c:dPt>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All infection prevention items</c:v>
                </c:pt>
                <c:pt idx="1">
                  <c:v>Needle destroyer</c:v>
                </c:pt>
                <c:pt idx="2">
                  <c:v>Waste receptacle</c:v>
                </c:pt>
                <c:pt idx="3">
                  <c:v>Soap &amp; running water or else alcohol-based hand disinfectant</c:v>
                </c:pt>
                <c:pt idx="4">
                  <c:v>Latex gloves</c:v>
                </c:pt>
                <c:pt idx="5">
                  <c:v>Soap and running water</c:v>
                </c:pt>
                <c:pt idx="6">
                  <c:v>Running water</c:v>
                </c:pt>
                <c:pt idx="7">
                  <c:v>Soap</c:v>
                </c:pt>
              </c:strCache>
            </c:strRef>
          </c:cat>
          <c:val>
            <c:numRef>
              <c:f>Sheet1!$B$2:$B$9</c:f>
              <c:numCache>
                <c:formatCode>General</c:formatCode>
                <c:ptCount val="8"/>
                <c:pt idx="0">
                  <c:v>3</c:v>
                </c:pt>
                <c:pt idx="1">
                  <c:v>29</c:v>
                </c:pt>
                <c:pt idx="2">
                  <c:v>35</c:v>
                </c:pt>
                <c:pt idx="3">
                  <c:v>97</c:v>
                </c:pt>
                <c:pt idx="4">
                  <c:v>98</c:v>
                </c:pt>
                <c:pt idx="5">
                  <c:v>79</c:v>
                </c:pt>
                <c:pt idx="6">
                  <c:v>81</c:v>
                </c:pt>
                <c:pt idx="7">
                  <c:v>82</c:v>
                </c:pt>
              </c:numCache>
            </c:numRef>
          </c:val>
          <c:extLst>
            <c:ext xmlns:c16="http://schemas.microsoft.com/office/drawing/2014/chart" uri="{C3380CC4-5D6E-409C-BE32-E72D297353CC}">
              <c16:uniqueId val="{00000002-7132-459B-9C7A-5D7337F045BA}"/>
            </c:ext>
          </c:extLst>
        </c:ser>
        <c:ser>
          <c:idx val="1"/>
          <c:order val="1"/>
          <c:tx>
            <c:strRef>
              <c:f>Sheet1!$C$1</c:f>
              <c:strCache>
                <c:ptCount val="1"/>
                <c:pt idx="0">
                  <c:v>NHFS 2015 (N=457)</c:v>
                </c:pt>
              </c:strCache>
            </c:strRef>
          </c:tx>
          <c:spPr>
            <a:solidFill>
              <a:schemeClr val="accent1"/>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Sheet1!$A$2:$A$9</c:f>
              <c:strCache>
                <c:ptCount val="8"/>
                <c:pt idx="0">
                  <c:v>All infection prevention items</c:v>
                </c:pt>
                <c:pt idx="1">
                  <c:v>Needle destroyer</c:v>
                </c:pt>
                <c:pt idx="2">
                  <c:v>Waste receptacle</c:v>
                </c:pt>
                <c:pt idx="3">
                  <c:v>Soap &amp; running water or else alcohol-based hand disinfectant</c:v>
                </c:pt>
                <c:pt idx="4">
                  <c:v>Latex gloves</c:v>
                </c:pt>
                <c:pt idx="5">
                  <c:v>Soap and running water</c:v>
                </c:pt>
                <c:pt idx="6">
                  <c:v>Running water</c:v>
                </c:pt>
                <c:pt idx="7">
                  <c:v>Soap</c:v>
                </c:pt>
              </c:strCache>
            </c:strRef>
          </c:cat>
          <c:val>
            <c:numRef>
              <c:f>Sheet1!$C$2:$C$9</c:f>
              <c:numCache>
                <c:formatCode>General</c:formatCode>
                <c:ptCount val="8"/>
                <c:pt idx="0">
                  <c:v>1</c:v>
                </c:pt>
                <c:pt idx="1">
                  <c:v>8</c:v>
                </c:pt>
                <c:pt idx="2">
                  <c:v>13</c:v>
                </c:pt>
                <c:pt idx="3">
                  <c:v>75</c:v>
                </c:pt>
                <c:pt idx="4">
                  <c:v>93</c:v>
                </c:pt>
                <c:pt idx="5">
                  <c:v>65</c:v>
                </c:pt>
                <c:pt idx="6">
                  <c:v>69</c:v>
                </c:pt>
                <c:pt idx="7">
                  <c:v>72</c:v>
                </c:pt>
              </c:numCache>
            </c:numRef>
          </c:val>
          <c:extLst>
            <c:ext xmlns:c16="http://schemas.microsoft.com/office/drawing/2014/chart" uri="{C3380CC4-5D6E-409C-BE32-E72D297353CC}">
              <c16:uniqueId val="{00000004-7132-459B-9C7A-5D7337F045BA}"/>
            </c:ext>
          </c:extLst>
        </c:ser>
        <c:dLbls>
          <c:showLegendKey val="0"/>
          <c:showVal val="1"/>
          <c:showCatName val="0"/>
          <c:showSerName val="0"/>
          <c:showPercent val="0"/>
          <c:showBubbleSize val="0"/>
        </c:dLbls>
        <c:gapWidth val="100"/>
        <c:axId val="340918352"/>
        <c:axId val="340918744"/>
      </c:barChart>
      <c:catAx>
        <c:axId val="340918352"/>
        <c:scaling>
          <c:orientation val="minMax"/>
        </c:scaling>
        <c:delete val="0"/>
        <c:axPos val="l"/>
        <c:numFmt formatCode="General" sourceLinked="0"/>
        <c:majorTickMark val="none"/>
        <c:minorTickMark val="none"/>
        <c:tickLblPos val="nextTo"/>
        <c:spPr>
          <a:ln>
            <a:solidFill>
              <a:schemeClr val="bg1"/>
            </a:solidFill>
          </a:ln>
        </c:spPr>
        <c:txPr>
          <a:bodyPr/>
          <a:lstStyle/>
          <a:p>
            <a:pPr>
              <a:defRPr>
                <a:solidFill>
                  <a:schemeClr val="bg1"/>
                </a:solidFill>
              </a:defRPr>
            </a:pPr>
            <a:endParaRPr lang="en-US"/>
          </a:p>
        </c:txPr>
        <c:crossAx val="340918744"/>
        <c:crosses val="autoZero"/>
        <c:auto val="1"/>
        <c:lblAlgn val="ctr"/>
        <c:lblOffset val="100"/>
        <c:noMultiLvlLbl val="0"/>
      </c:catAx>
      <c:valAx>
        <c:axId val="340918744"/>
        <c:scaling>
          <c:orientation val="minMax"/>
          <c:max val="100"/>
        </c:scaling>
        <c:delete val="1"/>
        <c:axPos val="b"/>
        <c:numFmt formatCode="General" sourceLinked="1"/>
        <c:majorTickMark val="out"/>
        <c:minorTickMark val="none"/>
        <c:tickLblPos val="none"/>
        <c:crossAx val="340918352"/>
        <c:crosses val="autoZero"/>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0.15714285714285714"/>
          <c:w val="0.969444444444447"/>
          <c:h val="0.60326996625421825"/>
        </c:manualLayout>
      </c:layout>
      <c:barChart>
        <c:barDir val="col"/>
        <c:grouping val="clustered"/>
        <c:varyColors val="0"/>
        <c:ser>
          <c:idx val="0"/>
          <c:order val="0"/>
          <c:tx>
            <c:strRef>
              <c:f>Sheet1!$A$2</c:f>
              <c:strCache>
                <c:ptCount val="1"/>
                <c:pt idx="0">
                  <c:v>NHFS 2015 (N=457)</c:v>
                </c:pt>
              </c:strCache>
            </c:strRef>
          </c:tx>
          <c:spPr>
            <a:solidFill>
              <a:schemeClr val="accent1"/>
            </a:solidFill>
          </c:spPr>
          <c:invertIfNegative val="0"/>
          <c:dPt>
            <c:idx val="4"/>
            <c:invertIfNegative val="0"/>
            <c:bubble3D val="0"/>
            <c:spPr>
              <a:solidFill>
                <a:schemeClr val="accent1"/>
              </a:solidFill>
            </c:spPr>
            <c:extLst>
              <c:ext xmlns:c16="http://schemas.microsoft.com/office/drawing/2014/chart" uri="{C3380CC4-5D6E-409C-BE32-E72D297353CC}">
                <c16:uniqueId val="{00000001-F9C7-4CAB-8391-C9DFC13149AA}"/>
              </c:ext>
            </c:extLst>
          </c:dPt>
          <c:dPt>
            <c:idx val="6"/>
            <c:invertIfNegative val="0"/>
            <c:bubble3D val="0"/>
            <c:spPr>
              <a:solidFill>
                <a:schemeClr val="accent1"/>
              </a:solidFill>
            </c:spPr>
            <c:extLst>
              <c:ext xmlns:c16="http://schemas.microsoft.com/office/drawing/2014/chart" uri="{C3380CC4-5D6E-409C-BE32-E72D297353CC}">
                <c16:uniqueId val="{00000003-F9C7-4CAB-8391-C9DFC13149AA}"/>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Injectable uterotonic</c:v>
                </c:pt>
                <c:pt idx="1">
                  <c:v>Injectable antibiotic</c:v>
                </c:pt>
                <c:pt idx="2">
                  <c:v>Skin antiseptic</c:v>
                </c:pt>
                <c:pt idx="3">
                  <c:v>IV fluids with infusion set</c:v>
                </c:pt>
                <c:pt idx="4">
                  <c:v>All essential medicines for delivery</c:v>
                </c:pt>
              </c:strCache>
            </c:strRef>
          </c:cat>
          <c:val>
            <c:numRef>
              <c:f>Sheet1!$B$2:$F$2</c:f>
              <c:numCache>
                <c:formatCode>General</c:formatCode>
                <c:ptCount val="5"/>
                <c:pt idx="0">
                  <c:v>88</c:v>
                </c:pt>
                <c:pt idx="1">
                  <c:v>41</c:v>
                </c:pt>
                <c:pt idx="2">
                  <c:v>91</c:v>
                </c:pt>
                <c:pt idx="3">
                  <c:v>90</c:v>
                </c:pt>
                <c:pt idx="4">
                  <c:v>12</c:v>
                </c:pt>
              </c:numCache>
            </c:numRef>
          </c:val>
          <c:extLst>
            <c:ext xmlns:c16="http://schemas.microsoft.com/office/drawing/2014/chart" uri="{C3380CC4-5D6E-409C-BE32-E72D297353CC}">
              <c16:uniqueId val="{00000004-F9C7-4CAB-8391-C9DFC13149AA}"/>
            </c:ext>
          </c:extLst>
        </c:ser>
        <c:ser>
          <c:idx val="1"/>
          <c:order val="1"/>
          <c:tx>
            <c:strRef>
              <c:f>Sheet1!$A$3</c:f>
              <c:strCache>
                <c:ptCount val="1"/>
                <c:pt idx="0">
                  <c:v>NHFS 2021 (N=804)</c:v>
                </c:pt>
              </c:strCache>
            </c:strRef>
          </c:tx>
          <c:spPr>
            <a:solidFill>
              <a:schemeClr val="bg2"/>
            </a:solidFill>
          </c:spPr>
          <c:invertIfNegative val="0"/>
          <c:dPt>
            <c:idx val="4"/>
            <c:invertIfNegative val="0"/>
            <c:bubble3D val="0"/>
            <c:spPr>
              <a:solidFill>
                <a:schemeClr val="bg2"/>
              </a:solidFill>
            </c:spPr>
            <c:extLst>
              <c:ext xmlns:c16="http://schemas.microsoft.com/office/drawing/2014/chart" uri="{C3380CC4-5D6E-409C-BE32-E72D297353CC}">
                <c16:uniqueId val="{00000007-F9C7-4CAB-8391-C9DFC13149AA}"/>
              </c:ext>
            </c:extLst>
          </c:dPt>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Sheet1!$B$1:$F$1</c:f>
              <c:strCache>
                <c:ptCount val="5"/>
                <c:pt idx="0">
                  <c:v>Injectable uterotonic</c:v>
                </c:pt>
                <c:pt idx="1">
                  <c:v>Injectable antibiotic</c:v>
                </c:pt>
                <c:pt idx="2">
                  <c:v>Skin antiseptic</c:v>
                </c:pt>
                <c:pt idx="3">
                  <c:v>IV fluids with infusion set</c:v>
                </c:pt>
                <c:pt idx="4">
                  <c:v>All essential medicines for delivery</c:v>
                </c:pt>
              </c:strCache>
            </c:strRef>
          </c:cat>
          <c:val>
            <c:numRef>
              <c:f>Sheet1!$B$3:$F$3</c:f>
              <c:numCache>
                <c:formatCode>General</c:formatCode>
                <c:ptCount val="5"/>
                <c:pt idx="0">
                  <c:v>97</c:v>
                </c:pt>
                <c:pt idx="1">
                  <c:v>66</c:v>
                </c:pt>
                <c:pt idx="2">
                  <c:v>98</c:v>
                </c:pt>
                <c:pt idx="3">
                  <c:v>97</c:v>
                </c:pt>
                <c:pt idx="4">
                  <c:v>20</c:v>
                </c:pt>
              </c:numCache>
            </c:numRef>
          </c:val>
          <c:extLst>
            <c:ext xmlns:c16="http://schemas.microsoft.com/office/drawing/2014/chart" uri="{C3380CC4-5D6E-409C-BE32-E72D297353CC}">
              <c16:uniqueId val="{00000006-F9C7-4CAB-8391-C9DFC13149AA}"/>
            </c:ext>
          </c:extLst>
        </c:ser>
        <c:dLbls>
          <c:showLegendKey val="0"/>
          <c:showVal val="1"/>
          <c:showCatName val="0"/>
          <c:showSerName val="0"/>
          <c:showPercent val="0"/>
          <c:showBubbleSize val="0"/>
        </c:dLbls>
        <c:gapWidth val="100"/>
        <c:axId val="340919528"/>
        <c:axId val="340919920"/>
      </c:barChart>
      <c:catAx>
        <c:axId val="340919528"/>
        <c:scaling>
          <c:orientation val="minMax"/>
        </c:scaling>
        <c:delete val="0"/>
        <c:axPos val="b"/>
        <c:numFmt formatCode="General" sourceLinked="0"/>
        <c:majorTickMark val="none"/>
        <c:minorTickMark val="none"/>
        <c:tickLblPos val="nextTo"/>
        <c:spPr>
          <a:ln>
            <a:solidFill>
              <a:schemeClr val="bg1"/>
            </a:solidFill>
          </a:ln>
        </c:spPr>
        <c:crossAx val="340919920"/>
        <c:crosses val="autoZero"/>
        <c:auto val="1"/>
        <c:lblAlgn val="ctr"/>
        <c:lblOffset val="100"/>
        <c:noMultiLvlLbl val="0"/>
      </c:catAx>
      <c:valAx>
        <c:axId val="340919920"/>
        <c:scaling>
          <c:orientation val="minMax"/>
          <c:max val="100"/>
        </c:scaling>
        <c:delete val="1"/>
        <c:axPos val="l"/>
        <c:numFmt formatCode="General" sourceLinked="1"/>
        <c:majorTickMark val="out"/>
        <c:minorTickMark val="none"/>
        <c:tickLblPos val="none"/>
        <c:crossAx val="340919528"/>
        <c:crosses val="autoZero"/>
        <c:crossBetween val="between"/>
      </c:valAx>
    </c:plotArea>
    <c:legend>
      <c:legendPos val="r"/>
      <c:layout>
        <c:manualLayout>
          <c:xMode val="edge"/>
          <c:yMode val="edge"/>
          <c:x val="0.11434328521434821"/>
          <c:y val="7.9411323584551927E-3"/>
          <c:w val="0.77176782589676296"/>
          <c:h val="0.13216760404949382"/>
        </c:manualLayout>
      </c:layou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2.8985507246376812E-2"/>
          <c:w val="0.969444444444447"/>
          <c:h val="0.73142740309635212"/>
        </c:manualLayout>
      </c:layout>
      <c:barChart>
        <c:barDir val="col"/>
        <c:grouping val="clustered"/>
        <c:varyColors val="0"/>
        <c:ser>
          <c:idx val="0"/>
          <c:order val="0"/>
          <c:tx>
            <c:strRef>
              <c:f>Sheet1!$A$2</c:f>
              <c:strCache>
                <c:ptCount val="1"/>
                <c:pt idx="0">
                  <c:v>NHFS 2015 (N=457)</c:v>
                </c:pt>
              </c:strCache>
            </c:strRef>
          </c:tx>
          <c:spPr>
            <a:solidFill>
              <a:schemeClr val="accent1"/>
            </a:solidFill>
            <a:ln>
              <a:noFill/>
            </a:ln>
          </c:spPr>
          <c:invertIfNegative val="0"/>
          <c:dPt>
            <c:idx val="5"/>
            <c:invertIfNegative val="0"/>
            <c:bubble3D val="0"/>
            <c:spPr>
              <a:solidFill>
                <a:schemeClr val="accent1"/>
              </a:solidFill>
              <a:ln>
                <a:noFill/>
              </a:ln>
            </c:spPr>
            <c:extLst>
              <c:ext xmlns:c16="http://schemas.microsoft.com/office/drawing/2014/chart" uri="{C3380CC4-5D6E-409C-BE32-E72D297353CC}">
                <c16:uniqueId val="{00000001-ADA5-4E17-9BAF-6F2E7CAA7B09}"/>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Tetracycline eye ointment</c:v>
                </c:pt>
                <c:pt idx="1">
                  <c:v>4% chlorhexidine ointment</c:v>
                </c:pt>
                <c:pt idx="2">
                  <c:v>Injectable gentamicin</c:v>
                </c:pt>
                <c:pt idx="3">
                  <c:v>Ceftriaxone powder for injection</c:v>
                </c:pt>
                <c:pt idx="4">
                  <c:v>Amoxicillin suspension</c:v>
                </c:pt>
                <c:pt idx="5">
                  <c:v>All essential medicines for newborns</c:v>
                </c:pt>
              </c:strCache>
            </c:strRef>
          </c:cat>
          <c:val>
            <c:numRef>
              <c:f>Sheet1!$B$2:$G$2</c:f>
              <c:numCache>
                <c:formatCode>General</c:formatCode>
                <c:ptCount val="6"/>
                <c:pt idx="0">
                  <c:v>40</c:v>
                </c:pt>
                <c:pt idx="1">
                  <c:v>58</c:v>
                </c:pt>
                <c:pt idx="2">
                  <c:v>75</c:v>
                </c:pt>
                <c:pt idx="3">
                  <c:v>12</c:v>
                </c:pt>
                <c:pt idx="4">
                  <c:v>26</c:v>
                </c:pt>
                <c:pt idx="5">
                  <c:v>1</c:v>
                </c:pt>
              </c:numCache>
            </c:numRef>
          </c:val>
          <c:extLst>
            <c:ext xmlns:c16="http://schemas.microsoft.com/office/drawing/2014/chart" uri="{C3380CC4-5D6E-409C-BE32-E72D297353CC}">
              <c16:uniqueId val="{00000002-ADA5-4E17-9BAF-6F2E7CAA7B09}"/>
            </c:ext>
          </c:extLst>
        </c:ser>
        <c:ser>
          <c:idx val="1"/>
          <c:order val="1"/>
          <c:tx>
            <c:strRef>
              <c:f>Sheet1!$A$3</c:f>
              <c:strCache>
                <c:ptCount val="1"/>
                <c:pt idx="0">
                  <c:v>NHFS 2021 (N-804)</c:v>
                </c:pt>
              </c:strCache>
            </c:strRef>
          </c:tx>
          <c:spPr>
            <a:solidFill>
              <a:schemeClr val="bg2"/>
            </a:solidFill>
          </c:spPr>
          <c:invertIfNegative val="0"/>
          <c:dPt>
            <c:idx val="5"/>
            <c:invertIfNegative val="0"/>
            <c:bubble3D val="0"/>
            <c:spPr>
              <a:solidFill>
                <a:schemeClr val="bg2"/>
              </a:solidFill>
            </c:spPr>
            <c:extLst>
              <c:ext xmlns:c16="http://schemas.microsoft.com/office/drawing/2014/chart" uri="{C3380CC4-5D6E-409C-BE32-E72D297353CC}">
                <c16:uniqueId val="{00000005-ADA5-4E17-9BAF-6F2E7CAA7B09}"/>
              </c:ext>
            </c:extLst>
          </c:dPt>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Sheet1!$B$1:$G$1</c:f>
              <c:strCache>
                <c:ptCount val="6"/>
                <c:pt idx="0">
                  <c:v>Tetracycline eye ointment</c:v>
                </c:pt>
                <c:pt idx="1">
                  <c:v>4% chlorhexidine ointment</c:v>
                </c:pt>
                <c:pt idx="2">
                  <c:v>Injectable gentamicin</c:v>
                </c:pt>
                <c:pt idx="3">
                  <c:v>Ceftriaxone powder for injection</c:v>
                </c:pt>
                <c:pt idx="4">
                  <c:v>Amoxicillin suspension</c:v>
                </c:pt>
                <c:pt idx="5">
                  <c:v>All essential medicines for newborns</c:v>
                </c:pt>
              </c:strCache>
            </c:strRef>
          </c:cat>
          <c:val>
            <c:numRef>
              <c:f>Sheet1!$B$3:$G$3</c:f>
              <c:numCache>
                <c:formatCode>General</c:formatCode>
                <c:ptCount val="6"/>
                <c:pt idx="0">
                  <c:v>8</c:v>
                </c:pt>
                <c:pt idx="1">
                  <c:v>80</c:v>
                </c:pt>
                <c:pt idx="2">
                  <c:v>80</c:v>
                </c:pt>
                <c:pt idx="3">
                  <c:v>38</c:v>
                </c:pt>
                <c:pt idx="4">
                  <c:v>62</c:v>
                </c:pt>
                <c:pt idx="5">
                  <c:v>2</c:v>
                </c:pt>
              </c:numCache>
            </c:numRef>
          </c:val>
          <c:extLst>
            <c:ext xmlns:c16="http://schemas.microsoft.com/office/drawing/2014/chart" uri="{C3380CC4-5D6E-409C-BE32-E72D297353CC}">
              <c16:uniqueId val="{00000004-ADA5-4E17-9BAF-6F2E7CAA7B09}"/>
            </c:ext>
          </c:extLst>
        </c:ser>
        <c:dLbls>
          <c:showLegendKey val="0"/>
          <c:showVal val="1"/>
          <c:showCatName val="0"/>
          <c:showSerName val="0"/>
          <c:showPercent val="0"/>
          <c:showBubbleSize val="0"/>
        </c:dLbls>
        <c:gapWidth val="100"/>
        <c:axId val="340920704"/>
        <c:axId val="340921096"/>
      </c:barChart>
      <c:catAx>
        <c:axId val="340920704"/>
        <c:scaling>
          <c:orientation val="minMax"/>
        </c:scaling>
        <c:delete val="0"/>
        <c:axPos val="b"/>
        <c:numFmt formatCode="General" sourceLinked="0"/>
        <c:majorTickMark val="none"/>
        <c:minorTickMark val="none"/>
        <c:tickLblPos val="nextTo"/>
        <c:spPr>
          <a:ln>
            <a:solidFill>
              <a:schemeClr val="bg1"/>
            </a:solidFill>
          </a:ln>
        </c:spPr>
        <c:crossAx val="340921096"/>
        <c:crosses val="autoZero"/>
        <c:auto val="1"/>
        <c:lblAlgn val="ctr"/>
        <c:lblOffset val="100"/>
        <c:noMultiLvlLbl val="0"/>
      </c:catAx>
      <c:valAx>
        <c:axId val="340921096"/>
        <c:scaling>
          <c:orientation val="minMax"/>
          <c:max val="100"/>
        </c:scaling>
        <c:delete val="1"/>
        <c:axPos val="l"/>
        <c:numFmt formatCode="General" sourceLinked="1"/>
        <c:majorTickMark val="out"/>
        <c:minorTickMark val="none"/>
        <c:tickLblPos val="none"/>
        <c:crossAx val="340920704"/>
        <c:crosses val="autoZero"/>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0"/>
          <c:w val="0.969444444444447"/>
          <c:h val="0.9995433451253376"/>
        </c:manualLayout>
      </c:layout>
      <c:barChart>
        <c:barDir val="bar"/>
        <c:grouping val="clustered"/>
        <c:varyColors val="0"/>
        <c:ser>
          <c:idx val="0"/>
          <c:order val="0"/>
          <c:tx>
            <c:strRef>
              <c:f>Sheet1!$A$2</c:f>
              <c:strCache>
                <c:ptCount val="1"/>
                <c:pt idx="0">
                  <c:v>National average</c:v>
                </c:pt>
              </c:strCache>
            </c:strRef>
          </c:tx>
          <c:spPr>
            <a:solidFill>
              <a:schemeClr val="accent2"/>
            </a:solidFill>
            <a:ln>
              <a:noFill/>
            </a:ln>
          </c:spPr>
          <c:invertIfNegative val="0"/>
          <c:dPt>
            <c:idx val="0"/>
            <c:invertIfNegative val="0"/>
            <c:bubble3D val="0"/>
            <c:spPr>
              <a:solidFill>
                <a:schemeClr val="bg2"/>
              </a:solidFill>
              <a:ln>
                <a:noFill/>
              </a:ln>
            </c:spPr>
            <c:extLst>
              <c:ext xmlns:c16="http://schemas.microsoft.com/office/drawing/2014/chart" uri="{C3380CC4-5D6E-409C-BE32-E72D297353CC}">
                <c16:uniqueId val="{00000001-E6F8-4635-8D4A-1C65B90E09C1}"/>
              </c:ext>
            </c:extLst>
          </c:dPt>
          <c:dPt>
            <c:idx val="5"/>
            <c:invertIfNegative val="0"/>
            <c:bubble3D val="0"/>
            <c:extLst>
              <c:ext xmlns:c16="http://schemas.microsoft.com/office/drawing/2014/chart" uri="{C3380CC4-5D6E-409C-BE32-E72D297353CC}">
                <c16:uniqueId val="{00000002-E6F8-4635-8D4A-1C65B90E09C1}"/>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Sheet1!$B$1:$J$1</c:f>
              <c:strCache>
                <c:ptCount val="9"/>
                <c:pt idx="0">
                  <c:v>All priority medicines for mothers</c:v>
                </c:pt>
                <c:pt idx="1">
                  <c:v>Ampicillin powder for injection</c:v>
                </c:pt>
                <c:pt idx="2">
                  <c:v>Cefixime</c:v>
                </c:pt>
                <c:pt idx="3">
                  <c:v>Azithromycin</c:v>
                </c:pt>
                <c:pt idx="4">
                  <c:v>Injectable Calcium gluconate</c:v>
                </c:pt>
                <c:pt idx="5">
                  <c:v>Injectable metronidazole</c:v>
                </c:pt>
                <c:pt idx="6">
                  <c:v>Misoprostol </c:v>
                </c:pt>
                <c:pt idx="7">
                  <c:v>Injectable bethamethasone or dexamethasone</c:v>
                </c:pt>
                <c:pt idx="8">
                  <c:v>Sodium chloride injectable solution</c:v>
                </c:pt>
              </c:strCache>
            </c:strRef>
          </c:cat>
          <c:val>
            <c:numRef>
              <c:f>Sheet1!$B$2:$J$2</c:f>
              <c:numCache>
                <c:formatCode>General</c:formatCode>
                <c:ptCount val="9"/>
                <c:pt idx="0">
                  <c:v>6</c:v>
                </c:pt>
                <c:pt idx="1">
                  <c:v>41</c:v>
                </c:pt>
                <c:pt idx="2">
                  <c:v>29</c:v>
                </c:pt>
                <c:pt idx="3">
                  <c:v>61</c:v>
                </c:pt>
                <c:pt idx="4">
                  <c:v>55</c:v>
                </c:pt>
                <c:pt idx="5">
                  <c:v>48</c:v>
                </c:pt>
                <c:pt idx="6">
                  <c:v>44</c:v>
                </c:pt>
                <c:pt idx="7">
                  <c:v>52</c:v>
                </c:pt>
                <c:pt idx="8">
                  <c:v>92</c:v>
                </c:pt>
              </c:numCache>
            </c:numRef>
          </c:val>
          <c:extLst>
            <c:ext xmlns:c16="http://schemas.microsoft.com/office/drawing/2014/chart" uri="{C3380CC4-5D6E-409C-BE32-E72D297353CC}">
              <c16:uniqueId val="{00000003-E6F8-4635-8D4A-1C65B90E09C1}"/>
            </c:ext>
          </c:extLst>
        </c:ser>
        <c:dLbls>
          <c:showLegendKey val="0"/>
          <c:showVal val="1"/>
          <c:showCatName val="0"/>
          <c:showSerName val="0"/>
          <c:showPercent val="0"/>
          <c:showBubbleSize val="0"/>
        </c:dLbls>
        <c:gapWidth val="100"/>
        <c:axId val="343694976"/>
        <c:axId val="343695368"/>
      </c:barChart>
      <c:catAx>
        <c:axId val="343694976"/>
        <c:scaling>
          <c:orientation val="minMax"/>
        </c:scaling>
        <c:delete val="0"/>
        <c:axPos val="l"/>
        <c:numFmt formatCode="General" sourceLinked="0"/>
        <c:majorTickMark val="none"/>
        <c:minorTickMark val="none"/>
        <c:tickLblPos val="nextTo"/>
        <c:spPr>
          <a:ln>
            <a:solidFill>
              <a:schemeClr val="bg1"/>
            </a:solidFill>
          </a:ln>
        </c:spPr>
        <c:crossAx val="343695368"/>
        <c:crosses val="autoZero"/>
        <c:auto val="1"/>
        <c:lblAlgn val="ctr"/>
        <c:lblOffset val="100"/>
        <c:noMultiLvlLbl val="0"/>
      </c:catAx>
      <c:valAx>
        <c:axId val="343695368"/>
        <c:scaling>
          <c:orientation val="minMax"/>
          <c:max val="100"/>
        </c:scaling>
        <c:delete val="1"/>
        <c:axPos val="b"/>
        <c:numFmt formatCode="General" sourceLinked="1"/>
        <c:majorTickMark val="out"/>
        <c:minorTickMark val="none"/>
        <c:tickLblPos val="none"/>
        <c:crossAx val="34369497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17343394575678037"/>
          <c:w val="0.99987390638670148"/>
          <c:h val="0.51029365894480583"/>
        </c:manualLayout>
      </c:layout>
      <c:barChart>
        <c:barDir val="col"/>
        <c:grouping val="clustered"/>
        <c:varyColors val="0"/>
        <c:ser>
          <c:idx val="0"/>
          <c:order val="0"/>
          <c:tx>
            <c:strRef>
              <c:f>Sheet1!$B$1</c:f>
              <c:strCache>
                <c:ptCount val="1"/>
                <c:pt idx="0">
                  <c:v>All essential medicines for delivery</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Federal/ provincial level hospitals (N=25)</c:v>
                </c:pt>
                <c:pt idx="1">
                  <c:v>Local-level hospitals (N=16)</c:v>
                </c:pt>
                <c:pt idx="2">
                  <c:v>Private hospitals (N=61)</c:v>
                </c:pt>
                <c:pt idx="3">
                  <c:v>PHCCs
(N=50)</c:v>
                </c:pt>
                <c:pt idx="4">
                  <c:v>HPs
(N=609)</c:v>
                </c:pt>
                <c:pt idx="5">
                  <c:v>UHCs
(N=11)</c:v>
                </c:pt>
                <c:pt idx="6">
                  <c:v>CHUs
(N=32)</c:v>
                </c:pt>
              </c:strCache>
            </c:strRef>
          </c:cat>
          <c:val>
            <c:numRef>
              <c:f>Sheet1!$B$2:$B$8</c:f>
              <c:numCache>
                <c:formatCode>General</c:formatCode>
                <c:ptCount val="7"/>
                <c:pt idx="0">
                  <c:v>84</c:v>
                </c:pt>
                <c:pt idx="1">
                  <c:v>42</c:v>
                </c:pt>
                <c:pt idx="2">
                  <c:v>55</c:v>
                </c:pt>
                <c:pt idx="3">
                  <c:v>42</c:v>
                </c:pt>
                <c:pt idx="4">
                  <c:v>13</c:v>
                </c:pt>
                <c:pt idx="5">
                  <c:v>10</c:v>
                </c:pt>
                <c:pt idx="6">
                  <c:v>2</c:v>
                </c:pt>
              </c:numCache>
            </c:numRef>
          </c:val>
          <c:extLst>
            <c:ext xmlns:c16="http://schemas.microsoft.com/office/drawing/2014/chart" uri="{C3380CC4-5D6E-409C-BE32-E72D297353CC}">
              <c16:uniqueId val="{00000000-6C24-4A36-9885-65FA9B062C60}"/>
            </c:ext>
          </c:extLst>
        </c:ser>
        <c:ser>
          <c:idx val="1"/>
          <c:order val="1"/>
          <c:tx>
            <c:strRef>
              <c:f>Sheet1!$C$1</c:f>
              <c:strCache>
                <c:ptCount val="1"/>
                <c:pt idx="0">
                  <c:v>All essential medicines for newborns</c:v>
                </c:pt>
              </c:strCache>
            </c:strRef>
          </c:tx>
          <c:spPr>
            <a:solidFill>
              <a:schemeClr val="accent5"/>
            </a:solidFill>
          </c:spPr>
          <c:invertIfNegative val="0"/>
          <c:dLbls>
            <c:dLbl>
              <c:idx val="4"/>
              <c:tx>
                <c:rich>
                  <a:bodyPr/>
                  <a:lstStyle/>
                  <a:p>
                    <a:fld id="{31B20DE3-47A8-47D7-A3A8-5B55BB66F47E}"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6C24-4A36-9885-65FA9B062C60}"/>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Federal/ provincial level hospitals (N=25)</c:v>
                </c:pt>
                <c:pt idx="1">
                  <c:v>Local-level hospitals (N=16)</c:v>
                </c:pt>
                <c:pt idx="2">
                  <c:v>Private hospitals (N=61)</c:v>
                </c:pt>
                <c:pt idx="3">
                  <c:v>PHCCs
(N=50)</c:v>
                </c:pt>
                <c:pt idx="4">
                  <c:v>HPs
(N=609)</c:v>
                </c:pt>
                <c:pt idx="5">
                  <c:v>UHCs
(N=11)</c:v>
                </c:pt>
                <c:pt idx="6">
                  <c:v>CHUs
(N=32)</c:v>
                </c:pt>
              </c:strCache>
            </c:strRef>
          </c:cat>
          <c:val>
            <c:numRef>
              <c:f>Sheet1!$C$2:$C$8</c:f>
              <c:numCache>
                <c:formatCode>General</c:formatCode>
                <c:ptCount val="7"/>
                <c:pt idx="0">
                  <c:v>15</c:v>
                </c:pt>
                <c:pt idx="1">
                  <c:v>12</c:v>
                </c:pt>
                <c:pt idx="2">
                  <c:v>7</c:v>
                </c:pt>
                <c:pt idx="3">
                  <c:v>5</c:v>
                </c:pt>
                <c:pt idx="4">
                  <c:v>1</c:v>
                </c:pt>
                <c:pt idx="5">
                  <c:v>0</c:v>
                </c:pt>
                <c:pt idx="6">
                  <c:v>0</c:v>
                </c:pt>
              </c:numCache>
            </c:numRef>
          </c:val>
          <c:extLst>
            <c:ext xmlns:c16="http://schemas.microsoft.com/office/drawing/2014/chart" uri="{C3380CC4-5D6E-409C-BE32-E72D297353CC}">
              <c16:uniqueId val="{00000001-6C24-4A36-9885-65FA9B062C60}"/>
            </c:ext>
          </c:extLst>
        </c:ser>
        <c:ser>
          <c:idx val="2"/>
          <c:order val="2"/>
          <c:tx>
            <c:strRef>
              <c:f>Sheet1!$D$1</c:f>
              <c:strCache>
                <c:ptCount val="1"/>
                <c:pt idx="0">
                  <c:v>All priority medicines for mothers</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Sheet1!$A$2:$A$8</c:f>
              <c:strCache>
                <c:ptCount val="7"/>
                <c:pt idx="0">
                  <c:v>Federal/ provincial level hospitals (N=25)</c:v>
                </c:pt>
                <c:pt idx="1">
                  <c:v>Local-level hospitals (N=16)</c:v>
                </c:pt>
                <c:pt idx="2">
                  <c:v>Private hospitals (N=61)</c:v>
                </c:pt>
                <c:pt idx="3">
                  <c:v>PHCCs
(N=50)</c:v>
                </c:pt>
                <c:pt idx="4">
                  <c:v>HPs
(N=609)</c:v>
                </c:pt>
                <c:pt idx="5">
                  <c:v>UHCs
(N=11)</c:v>
                </c:pt>
                <c:pt idx="6">
                  <c:v>CHUs
(N=32)</c:v>
                </c:pt>
              </c:strCache>
            </c:strRef>
          </c:cat>
          <c:val>
            <c:numRef>
              <c:f>Sheet1!$D$2:$D$8</c:f>
              <c:numCache>
                <c:formatCode>General</c:formatCode>
                <c:ptCount val="7"/>
                <c:pt idx="0">
                  <c:v>39</c:v>
                </c:pt>
                <c:pt idx="1">
                  <c:v>21</c:v>
                </c:pt>
                <c:pt idx="2">
                  <c:v>32</c:v>
                </c:pt>
                <c:pt idx="3">
                  <c:v>7</c:v>
                </c:pt>
                <c:pt idx="4">
                  <c:v>2</c:v>
                </c:pt>
                <c:pt idx="5">
                  <c:v>0</c:v>
                </c:pt>
                <c:pt idx="6">
                  <c:v>0</c:v>
                </c:pt>
              </c:numCache>
            </c:numRef>
          </c:val>
          <c:extLst>
            <c:ext xmlns:c16="http://schemas.microsoft.com/office/drawing/2014/chart" uri="{C3380CC4-5D6E-409C-BE32-E72D297353CC}">
              <c16:uniqueId val="{00000002-6C24-4A36-9885-65FA9B062C60}"/>
            </c:ext>
          </c:extLst>
        </c:ser>
        <c:dLbls>
          <c:showLegendKey val="0"/>
          <c:showVal val="1"/>
          <c:showCatName val="0"/>
          <c:showSerName val="0"/>
          <c:showPercent val="0"/>
          <c:showBubbleSize val="0"/>
        </c:dLbls>
        <c:gapWidth val="100"/>
        <c:axId val="343696152"/>
        <c:axId val="343696544"/>
      </c:barChart>
      <c:catAx>
        <c:axId val="343696152"/>
        <c:scaling>
          <c:orientation val="minMax"/>
        </c:scaling>
        <c:delete val="0"/>
        <c:axPos val="b"/>
        <c:numFmt formatCode="General" sourceLinked="0"/>
        <c:majorTickMark val="none"/>
        <c:minorTickMark val="none"/>
        <c:tickLblPos val="nextTo"/>
        <c:spPr>
          <a:ln>
            <a:solidFill>
              <a:schemeClr val="bg1"/>
            </a:solidFill>
          </a:ln>
        </c:spPr>
        <c:crossAx val="343696544"/>
        <c:crosses val="autoZero"/>
        <c:auto val="1"/>
        <c:lblAlgn val="ctr"/>
        <c:lblOffset val="100"/>
        <c:noMultiLvlLbl val="0"/>
      </c:catAx>
      <c:valAx>
        <c:axId val="343696544"/>
        <c:scaling>
          <c:orientation val="minMax"/>
          <c:max val="100"/>
        </c:scaling>
        <c:delete val="1"/>
        <c:axPos val="l"/>
        <c:numFmt formatCode="General" sourceLinked="1"/>
        <c:majorTickMark val="out"/>
        <c:minorTickMark val="none"/>
        <c:tickLblPos val="none"/>
        <c:crossAx val="343696152"/>
        <c:crosses val="autoZero"/>
        <c:crossBetween val="between"/>
      </c:valAx>
    </c:plotArea>
    <c:legend>
      <c:legendPos val="t"/>
      <c:layout>
        <c:manualLayout>
          <c:xMode val="edge"/>
          <c:yMode val="edge"/>
          <c:x val="0.2361111111111111"/>
          <c:y val="1.4492753623188406E-2"/>
          <c:w val="0.52346697287839028"/>
          <c:h val="0.14495264178934159"/>
        </c:manualLayout>
      </c:layou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0.68333</cdr:x>
      <cdr:y>0.66389</cdr:y>
    </cdr:from>
    <cdr:to>
      <cdr:x>0.75</cdr:x>
      <cdr:y>0.73846</cdr:y>
    </cdr:to>
    <cdr:sp macro="" textlink="">
      <cdr:nvSpPr>
        <cdr:cNvPr id="2" name="TextBox 1">
          <a:extLst xmlns:a="http://schemas.openxmlformats.org/drawingml/2006/main">
            <a:ext uri="{FF2B5EF4-FFF2-40B4-BE49-F238E27FC236}">
              <a16:creationId xmlns:a16="http://schemas.microsoft.com/office/drawing/2014/main" id="{41EBE6FC-C750-4EEA-857C-3DA4E7B0B477}"/>
            </a:ext>
          </a:extLst>
        </cdr:cNvPr>
        <cdr:cNvSpPr txBox="1"/>
      </cdr:nvSpPr>
      <cdr:spPr>
        <a:xfrm xmlns:a="http://schemas.openxmlformats.org/drawingml/2006/main">
          <a:off x="6248400" y="3288252"/>
          <a:ext cx="609630" cy="369346"/>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800" b="1" dirty="0" err="1">
              <a:solidFill>
                <a:schemeClr val="bg1"/>
              </a:solidFill>
            </a:rPr>
            <a:t>na</a:t>
          </a:r>
          <a:endParaRPr lang="en-US" sz="1800" b="1" dirty="0">
            <a:solidFill>
              <a:schemeClr val="bg1"/>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938" y="1"/>
            <a:ext cx="3037840" cy="466725"/>
          </a:xfrm>
          <a:prstGeom prst="rect">
            <a:avLst/>
          </a:prstGeom>
        </p:spPr>
        <p:txBody>
          <a:bodyPr vert="horz" lIns="91440" tIns="45720" rIns="91440" bIns="45720" rtlCol="0"/>
          <a:lstStyle>
            <a:lvl1pPr algn="r">
              <a:defRPr sz="1200"/>
            </a:lvl1pPr>
          </a:lstStyle>
          <a:p>
            <a:fld id="{54F42C13-BA73-4587-8F55-619F1AA93209}" type="datetimeFigureOut">
              <a:rPr lang="en-US" smtClean="0"/>
              <a:t>6/15/2022</a:t>
            </a:fld>
            <a:endParaRPr lang="en-US"/>
          </a:p>
        </p:txBody>
      </p:sp>
      <p:sp>
        <p:nvSpPr>
          <p:cNvPr id="4" name="Footer Placeholder 3"/>
          <p:cNvSpPr>
            <a:spLocks noGrp="1"/>
          </p:cNvSpPr>
          <p:nvPr>
            <p:ph type="ftr" sz="quarter" idx="2"/>
          </p:nvPr>
        </p:nvSpPr>
        <p:spPr>
          <a:xfrm>
            <a:off x="0" y="8829676"/>
            <a:ext cx="3037840"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676"/>
            <a:ext cx="3037840" cy="466725"/>
          </a:xfrm>
          <a:prstGeom prst="rect">
            <a:avLst/>
          </a:prstGeom>
        </p:spPr>
        <p:txBody>
          <a:bodyPr vert="horz" lIns="91440" tIns="45720" rIns="91440" bIns="45720" rtlCol="0" anchor="b"/>
          <a:lstStyle>
            <a:lvl1pPr algn="r">
              <a:defRPr sz="1200"/>
            </a:lvl1pPr>
          </a:lstStyle>
          <a:p>
            <a:fld id="{00C3F972-C03B-4812-B68D-6E6CDA9AEE0F}" type="slidenum">
              <a:rPr lang="en-US" smtClean="0"/>
              <a:t>‹#›</a:t>
            </a:fld>
            <a:endParaRPr lang="en-US"/>
          </a:p>
        </p:txBody>
      </p:sp>
    </p:spTree>
    <p:extLst>
      <p:ext uri="{BB962C8B-B14F-4D97-AF65-F5344CB8AC3E}">
        <p14:creationId xmlns:p14="http://schemas.microsoft.com/office/powerpoint/2010/main" val="19887501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938" y="0"/>
            <a:ext cx="3037840" cy="465138"/>
          </a:xfrm>
          <a:prstGeom prst="rect">
            <a:avLst/>
          </a:prstGeom>
        </p:spPr>
        <p:txBody>
          <a:bodyPr vert="horz" lIns="91440" tIns="45720" rIns="91440" bIns="45720" rtlCol="0"/>
          <a:lstStyle>
            <a:lvl1pPr algn="r">
              <a:defRPr sz="1200"/>
            </a:lvl1pPr>
          </a:lstStyle>
          <a:p>
            <a:fld id="{7D34FC82-AF31-435B-B731-A115BFBAA201}" type="datetimeFigureOut">
              <a:rPr lang="en-US" smtClean="0"/>
              <a:pPr/>
              <a:t>6/15/2022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040" y="4416426"/>
            <a:ext cx="5608320" cy="4183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784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675"/>
            <a:ext cx="3037840" cy="465138"/>
          </a:xfrm>
          <a:prstGeom prst="rect">
            <a:avLst/>
          </a:prstGeom>
        </p:spPr>
        <p:txBody>
          <a:bodyPr vert="horz" lIns="91440" tIns="45720" rIns="91440" bIns="45720" rtlCol="0" anchor="b"/>
          <a:lstStyle>
            <a:lvl1pPr algn="r">
              <a:defRPr sz="1200"/>
            </a:lvl1pPr>
          </a:lstStyle>
          <a:p>
            <a:fld id="{EB4A25E8-8DE2-4826-8107-42AC57632BF4}" type="slidenum">
              <a:rPr lang="en-US" smtClean="0"/>
              <a:pPr/>
              <a:t>‹#›</a:t>
            </a:fld>
            <a:endParaRPr lang="en-US"/>
          </a:p>
        </p:txBody>
      </p:sp>
    </p:spTree>
    <p:extLst>
      <p:ext uri="{BB962C8B-B14F-4D97-AF65-F5344CB8AC3E}">
        <p14:creationId xmlns:p14="http://schemas.microsoft.com/office/powerpoint/2010/main" val="187192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NewRoman"/>
                <a:ea typeface="SimSun" panose="02010600030101010101" pitchFamily="2" charset="-122"/>
                <a:cs typeface="TimesNewRoman"/>
              </a:rPr>
              <a:t>51% of all health facilities in Nepal offer normal vaginal delivery services. Almost all public hospitals and PHCCs provide normal vaginal delivery services, while only around half of private hospitals (53%) and basic health centers (48%) offer these services. Cesarean delivery services are available at only 5% of all health facilities, mainly hospitals.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3</a:t>
            </a:fld>
            <a:endParaRPr lang="en-US"/>
          </a:p>
        </p:txBody>
      </p:sp>
    </p:spTree>
    <p:extLst>
      <p:ext uri="{BB962C8B-B14F-4D97-AF65-F5344CB8AC3E}">
        <p14:creationId xmlns:p14="http://schemas.microsoft.com/office/powerpoint/2010/main" val="3525212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0" i="0" u="none" strike="noStrike" kern="1200" baseline="0" dirty="0">
                <a:solidFill>
                  <a:schemeClr val="tx1"/>
                </a:solidFill>
                <a:latin typeface="+mn-lt"/>
                <a:ea typeface="+mn-ea"/>
                <a:cs typeface="+mn-cs"/>
              </a:rPr>
              <a:t>Availability of essential medicines for delivery, newborns, and priority medicines for mothers is more likely to be available at private facilities compared to public facilities.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13</a:t>
            </a:fld>
            <a:endParaRPr lang="en-US"/>
          </a:p>
        </p:txBody>
      </p:sp>
    </p:spTree>
    <p:extLst>
      <p:ext uri="{BB962C8B-B14F-4D97-AF65-F5344CB8AC3E}">
        <p14:creationId xmlns:p14="http://schemas.microsoft.com/office/powerpoint/2010/main" val="20992752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The NHFS collected information on training and supervision of 2,742 providers of normal delivery or newborn care services. 16% of providers received training related to delivery and/or newborn care in the two years before the survey. One-half of providers received personal supervision during the six months before the survey.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15</a:t>
            </a:fld>
            <a:endParaRPr lang="en-US"/>
          </a:p>
        </p:txBody>
      </p:sp>
    </p:spTree>
    <p:extLst>
      <p:ext uri="{BB962C8B-B14F-4D97-AF65-F5344CB8AC3E}">
        <p14:creationId xmlns:p14="http://schemas.microsoft.com/office/powerpoint/2010/main" val="445313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Among providers, in-service training in delivery care within the last two years covered a range of topics including skilled birth attendant (SBA) (7%), routine care during labor and delivery (7%), active management of third stage of labor (8%), post-abortion care (5%), maternal nutrition and health update/emergency obstetric are/lifesaving skills (7%), advanced SBA (3%), and comprehensive abortion care (3%). </a:t>
            </a: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16</a:t>
            </a:fld>
            <a:endParaRPr lang="en-US"/>
          </a:p>
        </p:txBody>
      </p:sp>
    </p:spTree>
    <p:extLst>
      <p:ext uri="{BB962C8B-B14F-4D97-AF65-F5344CB8AC3E}">
        <p14:creationId xmlns:p14="http://schemas.microsoft.com/office/powerpoint/2010/main" val="29190166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Among providers, in-service training in immediate newborn care within the last two years covered a range of topics including early and exclusive breastfeeding (8%), neonatal resuscitation (9%), sterile cord cutting and care (8%), kangaroo mother care for low birth weight babies (11%), thermal care (8%), and newborn infection management (5%).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17</a:t>
            </a:fld>
            <a:endParaRPr lang="en-US"/>
          </a:p>
        </p:txBody>
      </p:sp>
    </p:spTree>
    <p:extLst>
      <p:ext uri="{BB962C8B-B14F-4D97-AF65-F5344CB8AC3E}">
        <p14:creationId xmlns:p14="http://schemas.microsoft.com/office/powerpoint/2010/main" val="15501249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Among signal functions performed in the last three months, the most commonly practiced is the administration of parenteral oxytocic (88%). Almost four in ten facilities administered parenteral antibiotics at least once during the same time period. However, only 9% administered anticonvulsants. Less than 10% of facilities providing normal vaginal delivery services carried out assisted vaginal deliveries at least once in the previous three months. Federal and provincial level hospitals are more likely to conduct assisted vaginal deliveries than HPs (68% vs. 3%, respectively). One-quarter of facilities removed retained products of conception (MVA). Three in ten of facilities conducted neonatal resuscitation.</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19</a:t>
            </a:fld>
            <a:endParaRPr lang="en-US"/>
          </a:p>
        </p:txBody>
      </p:sp>
    </p:spTree>
    <p:extLst>
      <p:ext uri="{BB962C8B-B14F-4D97-AF65-F5344CB8AC3E}">
        <p14:creationId xmlns:p14="http://schemas.microsoft.com/office/powerpoint/2010/main" val="508833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0" i="0" u="none" strike="noStrike" kern="1200" baseline="0" dirty="0">
                <a:solidFill>
                  <a:schemeClr val="tx1"/>
                </a:solidFill>
                <a:latin typeface="+mn-lt"/>
                <a:ea typeface="+mn-ea"/>
                <a:cs typeface="+mn-cs"/>
              </a:rPr>
              <a:t>Among hospitals offering comprehensive normal vaginal deliveries (N=103), less than 1 in 5 hospitals had performed comprehensive </a:t>
            </a:r>
            <a:r>
              <a:rPr lang="en-US" sz="1200" b="0" i="0" u="none" strike="noStrike" kern="1200" baseline="0" dirty="0" err="1">
                <a:solidFill>
                  <a:schemeClr val="tx1"/>
                </a:solidFill>
                <a:latin typeface="+mn-lt"/>
                <a:ea typeface="+mn-ea"/>
                <a:cs typeface="+mn-cs"/>
              </a:rPr>
              <a:t>EmONC</a:t>
            </a:r>
            <a:r>
              <a:rPr lang="en-US" sz="1200" b="0" i="0" u="none" strike="noStrike" kern="1200" baseline="0" dirty="0">
                <a:solidFill>
                  <a:schemeClr val="tx1"/>
                </a:solidFill>
                <a:latin typeface="+mn-lt"/>
                <a:ea typeface="+mn-ea"/>
                <a:cs typeface="+mn-cs"/>
              </a:rPr>
              <a:t> signal functions including blood transfusion and Cesarean delivery.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20</a:t>
            </a:fld>
            <a:endParaRPr lang="en-US"/>
          </a:p>
        </p:txBody>
      </p:sp>
    </p:spTree>
    <p:extLst>
      <p:ext uri="{BB962C8B-B14F-4D97-AF65-F5344CB8AC3E}">
        <p14:creationId xmlns:p14="http://schemas.microsoft.com/office/powerpoint/2010/main" val="21594370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Among facilities offering normal delivery services (N=804), more than 90% report the following routine components of newborn care: initiation of breastfeeding within the first hour, drying and wrapping newborns to keep warm, weighing the newborn immediately upon delivery, routine complete examination of newborns before discharge, kangaroo mother care, and delivery to abdomen (skin-to-skin).</a:t>
            </a:r>
          </a:p>
          <a:p>
            <a:endParaRPr lang="en-US" sz="1200" b="0" i="0" u="none" strike="noStrike" kern="1200" baseline="0" dirty="0">
              <a:solidFill>
                <a:schemeClr val="tx1"/>
              </a:solidFill>
              <a:latin typeface="+mn-lt"/>
              <a:ea typeface="+mn-ea"/>
              <a:cs typeface="+mn-cs"/>
            </a:endParaRPr>
          </a:p>
          <a:p>
            <a:r>
              <a:rPr lang="en-US" sz="1800" dirty="0">
                <a:effectLst/>
                <a:latin typeface="TimesNewRoman"/>
                <a:ea typeface="SimSun" panose="02010600030101010101" pitchFamily="2" charset="-122"/>
                <a:cs typeface="TimesNewRoman"/>
              </a:rPr>
              <a:t>Far fewer facilities routinely administer vitamin K (19%), give a BCG vaccination before discharge (10%) and apply tetracycline eye ointment to both eyes (6%). In general, hospitals were more likely to report these practices as a routine part of the newborn care they provide than other types of facilities.</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22</a:t>
            </a:fld>
            <a:endParaRPr lang="en-US"/>
          </a:p>
        </p:txBody>
      </p:sp>
    </p:spTree>
    <p:extLst>
      <p:ext uri="{BB962C8B-B14F-4D97-AF65-F5344CB8AC3E}">
        <p14:creationId xmlns:p14="http://schemas.microsoft.com/office/powerpoint/2010/main" val="42296179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23</a:t>
            </a:fld>
            <a:endParaRPr lang="en-US"/>
          </a:p>
        </p:txBody>
      </p:sp>
    </p:spTree>
    <p:extLst>
      <p:ext uri="{BB962C8B-B14F-4D97-AF65-F5344CB8AC3E}">
        <p14:creationId xmlns:p14="http://schemas.microsoft.com/office/powerpoint/2010/main" val="37984144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The majority of the women (86%) had a normal vaginal delivery, but one-fifth had had a cesarean section. </a:t>
            </a:r>
          </a:p>
        </p:txBody>
      </p:sp>
      <p:sp>
        <p:nvSpPr>
          <p:cNvPr id="4" name="Slide Number Placeholder 3"/>
          <p:cNvSpPr>
            <a:spLocks noGrp="1"/>
          </p:cNvSpPr>
          <p:nvPr>
            <p:ph type="sldNum" sz="quarter" idx="10"/>
          </p:nvPr>
        </p:nvSpPr>
        <p:spPr/>
        <p:txBody>
          <a:bodyPr/>
          <a:lstStyle/>
          <a:p>
            <a:fld id="{EB4A25E8-8DE2-4826-8107-42AC57632BF4}" type="slidenum">
              <a:rPr lang="en-US" smtClean="0"/>
              <a:pPr/>
              <a:t>24</a:t>
            </a:fld>
            <a:endParaRPr lang="en-US"/>
          </a:p>
        </p:txBody>
      </p:sp>
    </p:spTree>
    <p:extLst>
      <p:ext uri="{BB962C8B-B14F-4D97-AF65-F5344CB8AC3E}">
        <p14:creationId xmlns:p14="http://schemas.microsoft.com/office/powerpoint/2010/main" val="28794642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a:effectLst/>
                <a:latin typeface="TimesNewRoman"/>
                <a:ea typeface="SimSun" panose="02010600030101010101" pitchFamily="2" charset="-122"/>
                <a:cs typeface="TimesNewRoman"/>
              </a:rPr>
              <a:t>87% of women reported that they initiated breastfeeding within an hour of birth, and more than 7 in 10 reported skin-to-skin contact with the newborn following delivery. Two-thirds of the postpartum women indicated that a provider had applied chlorhexidine to the newborn’s cord.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25</a:t>
            </a:fld>
            <a:endParaRPr lang="en-US"/>
          </a:p>
        </p:txBody>
      </p:sp>
    </p:spTree>
    <p:extLst>
      <p:ext uri="{BB962C8B-B14F-4D97-AF65-F5344CB8AC3E}">
        <p14:creationId xmlns:p14="http://schemas.microsoft.com/office/powerpoint/2010/main" val="301069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Private facilities</a:t>
            </a:r>
            <a:r>
              <a:rPr lang="en-US" baseline="0" dirty="0"/>
              <a:t> are more likely to offer both normal delivery and </a:t>
            </a:r>
            <a:r>
              <a:rPr lang="en-US" baseline="0" dirty="0" err="1"/>
              <a:t>Cesearean</a:t>
            </a:r>
            <a:r>
              <a:rPr lang="en-US" baseline="0" dirty="0"/>
              <a:t> delivery.</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4</a:t>
            </a:fld>
            <a:endParaRPr lang="en-US"/>
          </a:p>
        </p:txBody>
      </p:sp>
    </p:spTree>
    <p:extLst>
      <p:ext uri="{BB962C8B-B14F-4D97-AF65-F5344CB8AC3E}">
        <p14:creationId xmlns:p14="http://schemas.microsoft.com/office/powerpoint/2010/main" val="21636364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more than 9 out of 10 deliveries the provider wore high level disinfectant or sterile gloves before examination, wore a clean mask or put on a clean down in preparation for birth.</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26</a:t>
            </a:fld>
            <a:endParaRPr lang="en-US"/>
          </a:p>
        </p:txBody>
      </p:sp>
    </p:spTree>
    <p:extLst>
      <p:ext uri="{BB962C8B-B14F-4D97-AF65-F5344CB8AC3E}">
        <p14:creationId xmlns:p14="http://schemas.microsoft.com/office/powerpoint/2010/main" val="32692546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more than 9 out of 10 observed deliveries the provider thoroughly dried the baby, wiped mucous from the baby’s mouth and nose, and cut the cord with a clean blade or scissors.</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27</a:t>
            </a:fld>
            <a:endParaRPr lang="en-US"/>
          </a:p>
        </p:txBody>
      </p:sp>
    </p:spTree>
    <p:extLst>
      <p:ext uri="{BB962C8B-B14F-4D97-AF65-F5344CB8AC3E}">
        <p14:creationId xmlns:p14="http://schemas.microsoft.com/office/powerpoint/2010/main" val="36250392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the majority of observed deliveries, the provider demonstrated caring and appropriate behavior toward the client (66%), maintained visual and auditory privacy (59%), and explained the procedures in a language that the client could understand and encouraged the client to ask questions (58%).</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28</a:t>
            </a:fld>
            <a:endParaRPr lang="en-US"/>
          </a:p>
        </p:txBody>
      </p:sp>
    </p:spTree>
    <p:extLst>
      <p:ext uri="{BB962C8B-B14F-4D97-AF65-F5344CB8AC3E}">
        <p14:creationId xmlns:p14="http://schemas.microsoft.com/office/powerpoint/2010/main" val="185041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BA35CE-D228-44F8-B263-B0F4F7155733}" type="slidenum">
              <a:rPr lang="en-US" smtClean="0"/>
              <a:pPr fontAlgn="base">
                <a:spcBef>
                  <a:spcPct val="0"/>
                </a:spcBef>
                <a:spcAft>
                  <a:spcPct val="0"/>
                </a:spcAft>
                <a:defRPr/>
              </a:pPr>
              <a:t>29</a:t>
            </a:fld>
            <a:endParaRPr lang="en-US"/>
          </a:p>
        </p:txBody>
      </p:sp>
    </p:spTree>
    <p:extLst>
      <p:ext uri="{BB962C8B-B14F-4D97-AF65-F5344CB8AC3E}">
        <p14:creationId xmlns:p14="http://schemas.microsoft.com/office/powerpoint/2010/main" val="396733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0000"/>
              </a:lnSpc>
              <a:spcBef>
                <a:spcPts val="0"/>
              </a:spcBef>
              <a:spcAft>
                <a:spcPts val="1050"/>
              </a:spcAft>
            </a:pPr>
            <a:r>
              <a:rPr lang="en-US" sz="1800" dirty="0">
                <a:effectLst/>
                <a:latin typeface="Times New Roman" panose="02020603050405020304" pitchFamily="18" charset="0"/>
                <a:ea typeface="Times New Roman" panose="02020603050405020304" pitchFamily="18" charset="0"/>
              </a:rPr>
              <a:t>With regard to other maternal health services, 16% of all facilities that offer normal vaginal delivery services provide assisted vaginal delivery. Medical abortions are provided by 29% of facilities offering normal vaginal delivery care. Almost all facilities (98%) that offer normal vaginal delivery services have a delivery care provider available on-site or on-call 24 hours a day. Compared to 2015, facilities are somewhat more likely to have an observed duty schedule for delivery care providers (31% vs 23%).</a:t>
            </a:r>
          </a:p>
        </p:txBody>
      </p:sp>
      <p:sp>
        <p:nvSpPr>
          <p:cNvPr id="4" name="Slide Number Placeholder 3"/>
          <p:cNvSpPr>
            <a:spLocks noGrp="1"/>
          </p:cNvSpPr>
          <p:nvPr>
            <p:ph type="sldNum" sz="quarter" idx="10"/>
          </p:nvPr>
        </p:nvSpPr>
        <p:spPr/>
        <p:txBody>
          <a:bodyPr/>
          <a:lstStyle/>
          <a:p>
            <a:fld id="{EB4A25E8-8DE2-4826-8107-42AC57632BF4}" type="slidenum">
              <a:rPr lang="en-US" smtClean="0"/>
              <a:pPr/>
              <a:t>5</a:t>
            </a:fld>
            <a:endParaRPr lang="en-US"/>
          </a:p>
        </p:txBody>
      </p:sp>
    </p:spTree>
    <p:extLst>
      <p:ext uri="{BB962C8B-B14F-4D97-AF65-F5344CB8AC3E}">
        <p14:creationId xmlns:p14="http://schemas.microsoft.com/office/powerpoint/2010/main" val="17385671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800" dirty="0">
                <a:effectLst/>
                <a:latin typeface="TimesNewRoman"/>
                <a:ea typeface="SimSun" panose="02010600030101010101" pitchFamily="2" charset="-122"/>
                <a:cs typeface="TimesNewRoman"/>
              </a:rPr>
              <a:t>There were marked improvements between the 2015 and 2021 NHFS surveys in the percentages of facilities that had emergency transport and many of the basic equipment items needed to provide quality delivery care. However, the percentage of facilities with staff with recent delivery care training decreased from 35% in 2015 to 29% in 2021. Fewer facilities also had guidelines on delivery care available on the day of the assessment in 2021 (13%) than in 2015 (22%).</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7</a:t>
            </a:fld>
            <a:endParaRPr lang="en-US"/>
          </a:p>
        </p:txBody>
      </p:sp>
    </p:spTree>
    <p:extLst>
      <p:ext uri="{BB962C8B-B14F-4D97-AF65-F5344CB8AC3E}">
        <p14:creationId xmlns:p14="http://schemas.microsoft.com/office/powerpoint/2010/main" val="1910187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a:effectLst/>
                <a:latin typeface="TimesNewRoman"/>
                <a:ea typeface="SimSun" panose="02010600030101010101" pitchFamily="2" charset="-122"/>
                <a:cs typeface="TimesNewRoman"/>
              </a:rPr>
              <a:t>Facilities were much less likely to have a needle destroyer (29%) or waste receptacle (35%). Particularly notable was the small percentage of facilities that had the infection prevention and waste management reference manual available (10%). The availability of many of the items regarded as necessary for infection control increased markedly between the 2015 and 2021 NHFS surveys. However, similar to the situation in 2015 (1%), only a small proportion of facilities had all of the items considered essential for infection control in 2021 (3%).</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8</a:t>
            </a:fld>
            <a:endParaRPr lang="en-US"/>
          </a:p>
        </p:txBody>
      </p:sp>
    </p:spTree>
    <p:extLst>
      <p:ext uri="{BB962C8B-B14F-4D97-AF65-F5344CB8AC3E}">
        <p14:creationId xmlns:p14="http://schemas.microsoft.com/office/powerpoint/2010/main" val="780460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kern="1200" dirty="0">
                <a:solidFill>
                  <a:schemeClr val="tx1"/>
                </a:solidFill>
                <a:effectLst/>
                <a:latin typeface="+mn-lt"/>
                <a:ea typeface="+mn-ea"/>
                <a:cs typeface="+mn-cs"/>
              </a:rPr>
              <a:t>Skin antiseptic, intravenous fluids with infusion sets, and injectable uterotonic were the most widely available of the medicines considered essential for delivery care (98%, 97%, and 97%, respectively). In contrast, only around two-thirds of facilities had an injectable antibiotic. </a:t>
            </a:r>
            <a:r>
              <a:rPr lang="en-US" sz="1200" b="0" i="0" u="none" strike="noStrike" kern="1200" baseline="0" dirty="0">
                <a:solidFill>
                  <a:schemeClr val="tx1"/>
                </a:solidFill>
                <a:latin typeface="+mn-lt"/>
                <a:ea typeface="+mn-ea"/>
                <a:cs typeface="+mn-cs"/>
              </a:rPr>
              <a:t>Among facilities offering normal delivery services, the majority of facilities (80%) do not have all 4 essential medicines for delivery— injectable uterotonic, injectable antibiotic, skin antiseptic, and intravenous fluids with infusion set. The availability of essential delivery medicines improved between 2015 and 2021 NHFS surveys.</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9</a:t>
            </a:fld>
            <a:endParaRPr lang="en-US"/>
          </a:p>
        </p:txBody>
      </p:sp>
    </p:spTree>
    <p:extLst>
      <p:ext uri="{BB962C8B-B14F-4D97-AF65-F5344CB8AC3E}">
        <p14:creationId xmlns:p14="http://schemas.microsoft.com/office/powerpoint/2010/main" val="1931502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GB" sz="1200" kern="1200" dirty="0">
                <a:solidFill>
                  <a:schemeClr val="tx1"/>
                </a:solidFill>
                <a:effectLst/>
                <a:latin typeface="+mn-lt"/>
                <a:ea typeface="+mn-ea"/>
                <a:cs typeface="+mn-cs"/>
              </a:rPr>
              <a:t>8 in 10 of facilities that offer normal delivery care had injectable gentamicin and chlorhexidine ointment on the day of the NHFS visit. However, only a minority of facilities had tetracycline eye ointment (8%) or ceftriaxone powder (38%) for injection. </a:t>
            </a:r>
            <a:r>
              <a:rPr lang="en-US" sz="1200" b="0" i="0" u="none" strike="noStrike" kern="1200" baseline="0" dirty="0">
                <a:solidFill>
                  <a:schemeClr val="tx1"/>
                </a:solidFill>
                <a:latin typeface="+mn-lt"/>
                <a:ea typeface="+mn-ea"/>
                <a:cs typeface="+mn-cs"/>
              </a:rPr>
              <a:t>Very few facilities offering normal delivery services have all five essential medicines for newborns—tetracycline eye ointment, 4% chlorhexidine ointment, injectable gentamicin, ceftriaxone powder for injection, and amoxicillin.</a:t>
            </a:r>
          </a:p>
          <a:p>
            <a:pPr marL="0" indent="0">
              <a:buFont typeface="Arial" panose="020B0604020202020204" pitchFamily="34" charset="0"/>
              <a:buNone/>
            </a:pPr>
            <a:endParaRPr lang="en-US" sz="1200" b="0" i="0" u="none" strike="noStrike" kern="1200" baseline="0" dirty="0">
              <a:solidFill>
                <a:schemeClr val="tx1"/>
              </a:solidFill>
              <a:latin typeface="+mn-lt"/>
              <a:ea typeface="+mn-ea"/>
              <a:cs typeface="+mn-cs"/>
            </a:endParaRPr>
          </a:p>
          <a:p>
            <a:pPr marL="0" indent="0">
              <a:buFont typeface="Arial" panose="020B0604020202020204" pitchFamily="34" charset="0"/>
              <a:buNone/>
            </a:pPr>
            <a:r>
              <a:rPr lang="en-US" sz="1800" dirty="0">
                <a:effectLst/>
                <a:latin typeface="TimesNewRoman"/>
                <a:ea typeface="SimSun" panose="02010600030101010101" pitchFamily="2" charset="-122"/>
                <a:cs typeface="TimesNewRoman"/>
              </a:rPr>
              <a:t>The availability of newborn care medicines improved between the 2015 and 2021 NHFS surveys, except for tetracycline eye ointment.</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10</a:t>
            </a:fld>
            <a:endParaRPr lang="en-US"/>
          </a:p>
        </p:txBody>
      </p:sp>
    </p:spTree>
    <p:extLst>
      <p:ext uri="{BB962C8B-B14F-4D97-AF65-F5344CB8AC3E}">
        <p14:creationId xmlns:p14="http://schemas.microsoft.com/office/powerpoint/2010/main" val="3886505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GB" sz="1200" kern="1200" dirty="0">
                <a:solidFill>
                  <a:schemeClr val="tx1"/>
                </a:solidFill>
                <a:effectLst/>
                <a:latin typeface="+mn-lt"/>
                <a:ea typeface="+mn-ea"/>
                <a:cs typeface="+mn-cs"/>
              </a:rPr>
              <a:t>Sodium chloride injectable solution was the only priority medicine for mothers available in a majority of facilities that offer delivery care (92%). Other priority medicines for mothers were available in about two-thirds or fewer of the facilities. </a:t>
            </a:r>
            <a:r>
              <a:rPr lang="en-US" sz="1200" b="0" i="0" u="none" strike="noStrike" kern="1200" baseline="0" dirty="0">
                <a:solidFill>
                  <a:schemeClr val="tx1"/>
                </a:solidFill>
                <a:latin typeface="+mn-lt"/>
                <a:ea typeface="+mn-ea"/>
                <a:cs typeface="+mn-cs"/>
              </a:rPr>
              <a:t>Only 6% of health facilities in Nepal have all eight medicines—sodium chloride injectable solution, injectable calcium gluconate, ampicillin powder for injection, injectable metronidazole, misoprostol, azithromycin, cefixime, and injectable </a:t>
            </a:r>
            <a:r>
              <a:rPr lang="en-US" sz="1200" b="0" i="0" u="none" strike="noStrike" kern="1200" baseline="0" dirty="0" err="1">
                <a:solidFill>
                  <a:schemeClr val="tx1"/>
                </a:solidFill>
                <a:latin typeface="+mn-lt"/>
                <a:ea typeface="+mn-ea"/>
                <a:cs typeface="+mn-cs"/>
              </a:rPr>
              <a:t>bethamethasone</a:t>
            </a:r>
            <a:r>
              <a:rPr lang="en-US" sz="1200" b="0" i="0" u="none" strike="noStrike" kern="1200" baseline="0" dirty="0">
                <a:solidFill>
                  <a:schemeClr val="tx1"/>
                </a:solidFill>
                <a:latin typeface="+mn-lt"/>
                <a:ea typeface="+mn-ea"/>
                <a:cs typeface="+mn-cs"/>
              </a:rPr>
              <a:t> or dexamethasone.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11</a:t>
            </a:fld>
            <a:endParaRPr lang="en-US"/>
          </a:p>
        </p:txBody>
      </p:sp>
    </p:spTree>
    <p:extLst>
      <p:ext uri="{BB962C8B-B14F-4D97-AF65-F5344CB8AC3E}">
        <p14:creationId xmlns:p14="http://schemas.microsoft.com/office/powerpoint/2010/main" val="30207881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0" i="0" u="none" strike="noStrike" kern="1200" baseline="0" dirty="0">
                <a:solidFill>
                  <a:schemeClr val="tx1"/>
                </a:solidFill>
                <a:latin typeface="+mn-lt"/>
                <a:ea typeface="+mn-ea"/>
                <a:cs typeface="+mn-cs"/>
              </a:rPr>
              <a:t>Availability of essential medicines for delivery is highest in federal/provincial level hospitals (77%) and lowest in UHCs (10%). Federal/provincial level hospitals (15%) are also more likely to offer the five essential medicines for newborns. The eight priority medicines for mothers are not readily available at facilities. Federal/provincial level hospitals (39%) and private hospitals (32%) are most likely to have all priority medicines for mothers available.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12</a:t>
            </a:fld>
            <a:endParaRPr lang="en-US"/>
          </a:p>
        </p:txBody>
      </p:sp>
    </p:spTree>
    <p:extLst>
      <p:ext uri="{BB962C8B-B14F-4D97-AF65-F5344CB8AC3E}">
        <p14:creationId xmlns:p14="http://schemas.microsoft.com/office/powerpoint/2010/main" val="2498820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67B2388A-9A91-46EB-B83F-3A5DC7EA6FED}"/>
              </a:ext>
            </a:extLst>
          </p:cNvPr>
          <p:cNvSpPr/>
          <p:nvPr userDrawn="1"/>
        </p:nvSpPr>
        <p:spPr>
          <a:xfrm>
            <a:off x="838201" y="1845166"/>
            <a:ext cx="8305800" cy="3352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38EAB1CD-5833-4465-939B-0E2F91004D7B}"/>
              </a:ext>
            </a:extLst>
          </p:cNvPr>
          <p:cNvGrpSpPr/>
          <p:nvPr userDrawn="1"/>
        </p:nvGrpSpPr>
        <p:grpSpPr>
          <a:xfrm>
            <a:off x="1658342" y="2078357"/>
            <a:ext cx="6665517" cy="2886418"/>
            <a:chOff x="1295400" y="2092007"/>
            <a:chExt cx="6665517" cy="2886418"/>
          </a:xfrm>
        </p:grpSpPr>
        <p:pic>
          <p:nvPicPr>
            <p:cNvPr id="26" name="Picture 25" descr="A picture containing indoor, floor, cluttered&#10;&#10;Description automatically generated">
              <a:extLst>
                <a:ext uri="{FF2B5EF4-FFF2-40B4-BE49-F238E27FC236}">
                  <a16:creationId xmlns:a16="http://schemas.microsoft.com/office/drawing/2014/main" id="{7568A9A2-C568-41FA-A23F-0084CA33616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95400" y="2133692"/>
              <a:ext cx="1519692" cy="1292255"/>
            </a:xfrm>
            <a:prstGeom prst="rect">
              <a:avLst/>
            </a:prstGeom>
            <a:effectLst>
              <a:softEdge rad="63500"/>
            </a:effectLst>
          </p:spPr>
        </p:pic>
        <p:pic>
          <p:nvPicPr>
            <p:cNvPr id="27" name="Picture 26" descr="A picture containing text, person, floor, indoor&#10;&#10;Description automatically generated">
              <a:extLst>
                <a:ext uri="{FF2B5EF4-FFF2-40B4-BE49-F238E27FC236}">
                  <a16:creationId xmlns:a16="http://schemas.microsoft.com/office/drawing/2014/main" id="{AA2F6CFD-3C0C-401A-B28F-7C10496ACCB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07088" y="2092007"/>
              <a:ext cx="1836478" cy="1356613"/>
            </a:xfrm>
            <a:prstGeom prst="rect">
              <a:avLst/>
            </a:prstGeom>
            <a:effectLst>
              <a:softEdge rad="63500"/>
            </a:effectLst>
          </p:spPr>
        </p:pic>
        <p:pic>
          <p:nvPicPr>
            <p:cNvPr id="28" name="Picture 27" descr="A person in a lab coat&#10;&#10;Description automatically generated with low confidence">
              <a:extLst>
                <a:ext uri="{FF2B5EF4-FFF2-40B4-BE49-F238E27FC236}">
                  <a16:creationId xmlns:a16="http://schemas.microsoft.com/office/drawing/2014/main" id="{A268A446-E68B-4BC6-A85B-6C43A9E84DF4}"/>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24166" b="23917"/>
            <a:stretch/>
          </p:blipFill>
          <p:spPr>
            <a:xfrm>
              <a:off x="3474431" y="3521566"/>
              <a:ext cx="1958422" cy="1358833"/>
            </a:xfrm>
            <a:prstGeom prst="rect">
              <a:avLst/>
            </a:prstGeom>
            <a:effectLst>
              <a:softEdge rad="50800"/>
            </a:effectLst>
          </p:spPr>
        </p:pic>
        <p:pic>
          <p:nvPicPr>
            <p:cNvPr id="29" name="Picture 28" descr="A picture containing text, person&#10;&#10;Description automatically generated">
              <a:extLst>
                <a:ext uri="{FF2B5EF4-FFF2-40B4-BE49-F238E27FC236}">
                  <a16:creationId xmlns:a16="http://schemas.microsoft.com/office/drawing/2014/main" id="{C5CCFE14-A7A4-47BE-BA48-79A03DE42F33}"/>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943600" y="2092007"/>
              <a:ext cx="2017317" cy="2793208"/>
            </a:xfrm>
            <a:prstGeom prst="rect">
              <a:avLst/>
            </a:prstGeom>
            <a:effectLst>
              <a:softEdge rad="63500"/>
            </a:effectLst>
          </p:spPr>
        </p:pic>
        <p:pic>
          <p:nvPicPr>
            <p:cNvPr id="30" name="Picture 29" descr="Shape&#10;&#10;Description automatically generated">
              <a:extLst>
                <a:ext uri="{FF2B5EF4-FFF2-40B4-BE49-F238E27FC236}">
                  <a16:creationId xmlns:a16="http://schemas.microsoft.com/office/drawing/2014/main" id="{382A7274-F73E-4088-8DE8-5D87484A92B3}"/>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19517" b="17385"/>
            <a:stretch/>
          </p:blipFill>
          <p:spPr>
            <a:xfrm>
              <a:off x="1384813" y="3349386"/>
              <a:ext cx="1399777" cy="1143000"/>
            </a:xfrm>
            <a:prstGeom prst="rect">
              <a:avLst/>
            </a:prstGeom>
          </p:spPr>
        </p:pic>
        <p:sp>
          <p:nvSpPr>
            <p:cNvPr id="31" name="TextBox 30">
              <a:extLst>
                <a:ext uri="{FF2B5EF4-FFF2-40B4-BE49-F238E27FC236}">
                  <a16:creationId xmlns:a16="http://schemas.microsoft.com/office/drawing/2014/main" id="{A1A8A12D-5375-49CC-AFBE-955AC43E4416}"/>
                </a:ext>
              </a:extLst>
            </p:cNvPr>
            <p:cNvSpPr txBox="1"/>
            <p:nvPr userDrawn="1"/>
          </p:nvSpPr>
          <p:spPr>
            <a:xfrm>
              <a:off x="1384813" y="4424427"/>
              <a:ext cx="1399777" cy="553998"/>
            </a:xfrm>
            <a:prstGeom prst="rect">
              <a:avLst/>
            </a:prstGeom>
            <a:noFill/>
          </p:spPr>
          <p:txBody>
            <a:bodyPr wrap="square" rtlCol="0">
              <a:spAutoFit/>
            </a:bodyPr>
            <a:lstStyle/>
            <a:p>
              <a:pPr algn="ctr"/>
              <a:r>
                <a:rPr lang="en-US" sz="1000" dirty="0">
                  <a:solidFill>
                    <a:schemeClr val="bg1"/>
                  </a:solidFill>
                </a:rPr>
                <a:t>Government of Nepal</a:t>
              </a:r>
            </a:p>
            <a:p>
              <a:pPr algn="ctr"/>
              <a:r>
                <a:rPr lang="en-US" sz="1000" dirty="0">
                  <a:solidFill>
                    <a:schemeClr val="bg1"/>
                  </a:solidFill>
                </a:rPr>
                <a:t>Ministry of Health</a:t>
              </a:r>
            </a:p>
            <a:p>
              <a:pPr algn="ctr"/>
              <a:r>
                <a:rPr lang="en-US" sz="1000" dirty="0">
                  <a:solidFill>
                    <a:schemeClr val="bg1"/>
                  </a:solidFill>
                </a:rPr>
                <a:t>2021</a:t>
              </a:r>
            </a:p>
          </p:txBody>
        </p:sp>
      </p:grpSp>
      <p:pic>
        <p:nvPicPr>
          <p:cNvPr id="32" name="Picture 31" descr="A close up of a green fabric&#10;&#10;Description automatically generated with low confidence">
            <a:extLst>
              <a:ext uri="{FF2B5EF4-FFF2-40B4-BE49-F238E27FC236}">
                <a16:creationId xmlns:a16="http://schemas.microsoft.com/office/drawing/2014/main" id="{E1B83DD5-45F1-43C8-87C1-228A5EE28311}"/>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7" y="-3053"/>
            <a:ext cx="893393" cy="6858000"/>
          </a:xfrm>
          <a:prstGeom prst="rect">
            <a:avLst/>
          </a:prstGeom>
        </p:spPr>
      </p:pic>
      <p:sp>
        <p:nvSpPr>
          <p:cNvPr id="33" name="Title 1">
            <a:extLst>
              <a:ext uri="{FF2B5EF4-FFF2-40B4-BE49-F238E27FC236}">
                <a16:creationId xmlns:a16="http://schemas.microsoft.com/office/drawing/2014/main" id="{80424DAA-114E-4F44-B357-9B3D9B51409C}"/>
              </a:ext>
            </a:extLst>
          </p:cNvPr>
          <p:cNvSpPr txBox="1">
            <a:spLocks/>
          </p:cNvSpPr>
          <p:nvPr userDrawn="1"/>
        </p:nvSpPr>
        <p:spPr>
          <a:xfrm>
            <a:off x="893410" y="5602807"/>
            <a:ext cx="8250590" cy="1255192"/>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mj-lt"/>
                <a:ea typeface="+mj-ea"/>
                <a:cs typeface="+mj-cs"/>
              </a:rPr>
              <a:t>2021 Nepal Health Facility Survey (NHFS)</a:t>
            </a:r>
          </a:p>
        </p:txBody>
      </p:sp>
    </p:spTree>
  </p:cSld>
  <p:clrMap bg1="dk1" tx1="lt1" bg2="dk2" tx2="lt2" accent1="accent1" accent2="accent2" accent3="accent3" accent4="accent4" accent5="accent5" accent6="accent6" hlink="hlink" folHlink="folHlink"/>
  <p:sldLayoutIdLst>
    <p:sldLayoutId id="214748366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2">
            <a:lumMod val="20000"/>
            <a:lumOff val="80000"/>
            <a:alpha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5257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dk1" tx1="lt1" bg2="dk2" tx2="lt2" accent1="accent1" accent2="accent2" accent3="accent3" accent4="accent4" accent5="accent5" accent6="accent6" hlink="hlink" folHlink="folHlink"/>
  <p:sldLayoutIdLst>
    <p:sldLayoutId id="2147483650" r:id="rId1"/>
  </p:sldLayoutIdLst>
  <p:txStyles>
    <p:titleStyle>
      <a:lvl1pPr algn="ctr" defTabSz="914400" rtl="0" eaLnBrk="1" latinLnBrk="0" hangingPunct="1">
        <a:spcBef>
          <a:spcPct val="0"/>
        </a:spcBef>
        <a:buNone/>
        <a:defRPr sz="40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826168" y="152400"/>
            <a:ext cx="8317832" cy="1200329"/>
          </a:xfrm>
          <a:prstGeom prst="rect">
            <a:avLst/>
          </a:prstGeom>
          <a:noFill/>
          <a:ln w="9525">
            <a:noFill/>
            <a:miter lim="800000"/>
            <a:headEnd/>
            <a:tailEnd/>
          </a:ln>
        </p:spPr>
        <p:txBody>
          <a:bodyPr wrap="square">
            <a:spAutoFit/>
          </a:bodyPr>
          <a:lstStyle/>
          <a:p>
            <a:pPr algn="ctr"/>
            <a:r>
              <a:rPr lang="en-US" sz="3600" b="1" dirty="0">
                <a:latin typeface="Calibri" pitchFamily="34" charset="0"/>
              </a:rPr>
              <a:t>Maternal Health: </a:t>
            </a:r>
            <a:br>
              <a:rPr lang="en-US" sz="3600" b="1" dirty="0">
                <a:latin typeface="Calibri" pitchFamily="34" charset="0"/>
              </a:rPr>
            </a:br>
            <a:r>
              <a:rPr lang="en-US" sz="3600" b="1" dirty="0">
                <a:latin typeface="Calibri" pitchFamily="34" charset="0"/>
              </a:rPr>
              <a:t>Delivery and Newborn Care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dirty="0">
                <a:solidFill>
                  <a:schemeClr val="bg1"/>
                </a:solidFill>
              </a:rPr>
              <a:t>Essential Medicines for Newborns</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127613409"/>
              </p:ext>
            </p:extLst>
          </p:nvPr>
        </p:nvGraphicFramePr>
        <p:xfrm>
          <a:off x="0"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5"/>
          <p:cNvSpPr txBox="1">
            <a:spLocks noChangeArrowheads="1"/>
          </p:cNvSpPr>
          <p:nvPr/>
        </p:nvSpPr>
        <p:spPr bwMode="auto">
          <a:xfrm>
            <a:off x="0" y="925512"/>
            <a:ext cx="9144000" cy="369888"/>
          </a:xfrm>
          <a:prstGeom prst="rect">
            <a:avLst/>
          </a:prstGeom>
          <a:noFill/>
          <a:ln w="9525">
            <a:noFill/>
            <a:miter lim="800000"/>
            <a:headEnd/>
            <a:tailEnd/>
          </a:ln>
        </p:spPr>
        <p:txBody>
          <a:bodyPr>
            <a:spAutoFit/>
          </a:bodyPr>
          <a:lstStyle/>
          <a:p>
            <a:pPr algn="ctr"/>
            <a:r>
              <a:rPr lang="en-US" i="1" dirty="0">
                <a:solidFill>
                  <a:schemeClr val="bg1"/>
                </a:solidFill>
              </a:rPr>
              <a:t>Among facilities offering normal vaginal delivery services, percent that have:</a:t>
            </a:r>
          </a:p>
        </p:txBody>
      </p:sp>
    </p:spTree>
    <p:extLst>
      <p:ext uri="{BB962C8B-B14F-4D97-AF65-F5344CB8AC3E}">
        <p14:creationId xmlns:p14="http://schemas.microsoft.com/office/powerpoint/2010/main" val="15037977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dirty="0">
                <a:solidFill>
                  <a:schemeClr val="bg1"/>
                </a:solidFill>
              </a:rPr>
              <a:t>Priority Medicines for Mothers</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144277142"/>
              </p:ext>
            </p:extLst>
          </p:nvPr>
        </p:nvGraphicFramePr>
        <p:xfrm>
          <a:off x="0"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5"/>
          <p:cNvSpPr txBox="1">
            <a:spLocks noChangeArrowheads="1"/>
          </p:cNvSpPr>
          <p:nvPr/>
        </p:nvSpPr>
        <p:spPr bwMode="auto">
          <a:xfrm>
            <a:off x="0" y="925512"/>
            <a:ext cx="9144000" cy="369888"/>
          </a:xfrm>
          <a:prstGeom prst="rect">
            <a:avLst/>
          </a:prstGeom>
          <a:noFill/>
          <a:ln w="9525">
            <a:noFill/>
            <a:miter lim="800000"/>
            <a:headEnd/>
            <a:tailEnd/>
          </a:ln>
        </p:spPr>
        <p:txBody>
          <a:bodyPr>
            <a:spAutoFit/>
          </a:bodyPr>
          <a:lstStyle/>
          <a:p>
            <a:pPr algn="ctr"/>
            <a:r>
              <a:rPr lang="en-US" i="1" dirty="0">
                <a:solidFill>
                  <a:schemeClr val="bg1"/>
                </a:solidFill>
              </a:rPr>
              <a:t>Among facilities offering normal vaginal delivery services (N=804), percent that have:</a:t>
            </a:r>
          </a:p>
        </p:txBody>
      </p:sp>
    </p:spTree>
    <p:extLst>
      <p:ext uri="{BB962C8B-B14F-4D97-AF65-F5344CB8AC3E}">
        <p14:creationId xmlns:p14="http://schemas.microsoft.com/office/powerpoint/2010/main" val="25189330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r>
              <a:rPr lang="en-US" dirty="0">
                <a:solidFill>
                  <a:schemeClr val="bg1"/>
                </a:solidFill>
              </a:rPr>
              <a:t>Availability of Medicines for Deliveries and Newborns by Facility Type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708213513"/>
              </p:ext>
            </p:extLst>
          </p:nvPr>
        </p:nvGraphicFramePr>
        <p:xfrm>
          <a:off x="0"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5"/>
          <p:cNvSpPr txBox="1">
            <a:spLocks noChangeArrowheads="1"/>
          </p:cNvSpPr>
          <p:nvPr/>
        </p:nvSpPr>
        <p:spPr bwMode="auto">
          <a:xfrm>
            <a:off x="0" y="1154112"/>
            <a:ext cx="9144000" cy="369888"/>
          </a:xfrm>
          <a:prstGeom prst="rect">
            <a:avLst/>
          </a:prstGeom>
          <a:noFill/>
          <a:ln w="9525">
            <a:noFill/>
            <a:miter lim="800000"/>
            <a:headEnd/>
            <a:tailEnd/>
          </a:ln>
        </p:spPr>
        <p:txBody>
          <a:bodyPr>
            <a:spAutoFit/>
          </a:bodyPr>
          <a:lstStyle/>
          <a:p>
            <a:pPr algn="ctr"/>
            <a:r>
              <a:rPr lang="en-US" i="1" dirty="0">
                <a:solidFill>
                  <a:schemeClr val="bg1"/>
                </a:solidFill>
              </a:rPr>
              <a:t>Among facilities offering normal vaginal delivery services (N=804), percent that have: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r>
              <a:rPr lang="en-US" dirty="0">
                <a:solidFill>
                  <a:schemeClr val="bg1"/>
                </a:solidFill>
              </a:rPr>
              <a:t>Availability of Medicines for Deliveries and Newborns by Managing Authority</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492454000"/>
              </p:ext>
            </p:extLst>
          </p:nvPr>
        </p:nvGraphicFramePr>
        <p:xfrm>
          <a:off x="457200" y="1600200"/>
          <a:ext cx="82296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5"/>
          <p:cNvSpPr txBox="1">
            <a:spLocks noChangeArrowheads="1"/>
          </p:cNvSpPr>
          <p:nvPr/>
        </p:nvSpPr>
        <p:spPr bwMode="auto">
          <a:xfrm>
            <a:off x="0" y="1154112"/>
            <a:ext cx="9144000" cy="369888"/>
          </a:xfrm>
          <a:prstGeom prst="rect">
            <a:avLst/>
          </a:prstGeom>
          <a:noFill/>
          <a:ln w="9525">
            <a:noFill/>
            <a:miter lim="800000"/>
            <a:headEnd/>
            <a:tailEnd/>
          </a:ln>
        </p:spPr>
        <p:txBody>
          <a:bodyPr>
            <a:spAutoFit/>
          </a:bodyPr>
          <a:lstStyle/>
          <a:p>
            <a:pPr algn="ctr"/>
            <a:r>
              <a:rPr lang="en-US" i="1" dirty="0">
                <a:solidFill>
                  <a:schemeClr val="bg1"/>
                </a:solidFill>
              </a:rPr>
              <a:t>Among facilities offering normal vaginal delivery services (N=804), percent that have:</a:t>
            </a:r>
          </a:p>
        </p:txBody>
      </p:sp>
    </p:spTree>
    <p:extLst>
      <p:ext uri="{BB962C8B-B14F-4D97-AF65-F5344CB8AC3E}">
        <p14:creationId xmlns:p14="http://schemas.microsoft.com/office/powerpoint/2010/main" val="20274238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448553"/>
            <a:ext cx="4191000" cy="3960893"/>
          </a:xfrm>
        </p:spPr>
        <p:txBody>
          <a:bodyPr>
            <a:normAutofit fontScale="85000" lnSpcReduction="20000"/>
          </a:bodyPr>
          <a:lstStyle/>
          <a:p>
            <a:pPr>
              <a:spcBef>
                <a:spcPct val="50000"/>
              </a:spcBef>
              <a:buClr>
                <a:schemeClr val="bg1"/>
              </a:buClr>
            </a:pPr>
            <a:r>
              <a:rPr lang="en-US" dirty="0">
                <a:cs typeface="Arial" charset="0"/>
              </a:rPr>
              <a:t>Availability of Services</a:t>
            </a:r>
          </a:p>
          <a:p>
            <a:pPr>
              <a:spcBef>
                <a:spcPct val="50000"/>
              </a:spcBef>
              <a:buClr>
                <a:schemeClr val="bg1"/>
              </a:buClr>
            </a:pPr>
            <a:r>
              <a:rPr lang="en-US" dirty="0">
                <a:cs typeface="Arial" charset="0"/>
              </a:rPr>
              <a:t>Service Readiness</a:t>
            </a:r>
          </a:p>
          <a:p>
            <a:pPr>
              <a:spcBef>
                <a:spcPct val="50000"/>
              </a:spcBef>
              <a:buClr>
                <a:schemeClr val="bg1"/>
              </a:buClr>
            </a:pPr>
            <a:r>
              <a:rPr lang="en-US" b="1" dirty="0">
                <a:solidFill>
                  <a:schemeClr val="accent2"/>
                </a:solidFill>
                <a:cs typeface="Arial" charset="0"/>
              </a:rPr>
              <a:t>Management Practices </a:t>
            </a:r>
            <a:br>
              <a:rPr lang="en-US" b="1" dirty="0">
                <a:solidFill>
                  <a:schemeClr val="accent2"/>
                </a:solidFill>
                <a:cs typeface="Arial" charset="0"/>
              </a:rPr>
            </a:br>
            <a:r>
              <a:rPr lang="en-US" b="1" dirty="0">
                <a:solidFill>
                  <a:schemeClr val="accent2"/>
                </a:solidFill>
                <a:cs typeface="Arial" charset="0"/>
              </a:rPr>
              <a:t>and Training</a:t>
            </a:r>
          </a:p>
          <a:p>
            <a:pPr>
              <a:spcBef>
                <a:spcPct val="50000"/>
              </a:spcBef>
              <a:buClr>
                <a:schemeClr val="bg1"/>
              </a:buClr>
            </a:pPr>
            <a:r>
              <a:rPr lang="en-US" dirty="0">
                <a:cs typeface="Arial" charset="0"/>
              </a:rPr>
              <a:t>Signal Functions for Emergency Obstetric Care</a:t>
            </a:r>
          </a:p>
          <a:p>
            <a:pPr>
              <a:spcBef>
                <a:spcPct val="50000"/>
              </a:spcBef>
              <a:buClr>
                <a:schemeClr val="bg1"/>
              </a:buClr>
            </a:pPr>
            <a:r>
              <a:rPr lang="en-US" dirty="0">
                <a:cs typeface="Arial" charset="0"/>
              </a:rPr>
              <a:t>Newborn Care Practices</a:t>
            </a:r>
          </a:p>
          <a:p>
            <a:pPr>
              <a:spcBef>
                <a:spcPct val="50000"/>
              </a:spcBef>
              <a:buClr>
                <a:schemeClr val="bg1"/>
              </a:buClr>
            </a:pPr>
            <a:r>
              <a:rPr lang="en-US" dirty="0">
                <a:cs typeface="Arial" charset="0"/>
              </a:rPr>
              <a:t>Postpartum clients</a:t>
            </a:r>
          </a:p>
          <a:p>
            <a:pPr>
              <a:spcBef>
                <a:spcPct val="50000"/>
              </a:spcBef>
              <a:buClr>
                <a:schemeClr val="bg1"/>
              </a:buClr>
            </a:pPr>
            <a:endParaRPr lang="en-US" dirty="0">
              <a:cs typeface="Arial" charset="0"/>
            </a:endParaRPr>
          </a:p>
        </p:txBody>
      </p:sp>
    </p:spTree>
    <p:extLst>
      <p:ext uri="{BB962C8B-B14F-4D97-AF65-F5344CB8AC3E}">
        <p14:creationId xmlns:p14="http://schemas.microsoft.com/office/powerpoint/2010/main" val="16582287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838200"/>
          </a:xfrm>
        </p:spPr>
        <p:txBody>
          <a:bodyPr>
            <a:noAutofit/>
          </a:bodyPr>
          <a:lstStyle/>
          <a:p>
            <a:r>
              <a:rPr lang="en-US" dirty="0">
                <a:solidFill>
                  <a:schemeClr val="bg1"/>
                </a:solidFill>
              </a:rPr>
              <a:t>Training and Supervision </a:t>
            </a:r>
            <a:r>
              <a:rPr lang="en-US" dirty="0"/>
              <a:t>for Delivery or Newborn Care Providers</a:t>
            </a:r>
            <a:endParaRPr lang="en-US" dirty="0">
              <a:solidFill>
                <a:schemeClr val="bg1"/>
              </a:solidFill>
            </a:endParaRPr>
          </a:p>
        </p:txBody>
      </p:sp>
      <p:sp>
        <p:nvSpPr>
          <p:cNvPr id="4" name="TextBox 3"/>
          <p:cNvSpPr txBox="1"/>
          <p:nvPr/>
        </p:nvSpPr>
        <p:spPr>
          <a:xfrm>
            <a:off x="0" y="1106269"/>
            <a:ext cx="9144000" cy="646331"/>
          </a:xfrm>
          <a:prstGeom prst="rect">
            <a:avLst/>
          </a:prstGeom>
          <a:noFill/>
        </p:spPr>
        <p:txBody>
          <a:bodyPr wrap="square" rtlCol="0">
            <a:spAutoFit/>
          </a:bodyPr>
          <a:lstStyle/>
          <a:p>
            <a:pPr algn="ctr"/>
            <a:r>
              <a:rPr lang="en-US" i="1" dirty="0">
                <a:solidFill>
                  <a:schemeClr val="bg1"/>
                </a:solidFill>
              </a:rPr>
              <a:t>Percent of interviewed normal vaginal delivery or newborn care providers (N=2,742) who received:</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2093191681"/>
              </p:ext>
            </p:extLst>
          </p:nvPr>
        </p:nvGraphicFramePr>
        <p:xfrm>
          <a:off x="0" y="1676400"/>
          <a:ext cx="9144000" cy="5181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325261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762000"/>
          </a:xfrm>
        </p:spPr>
        <p:txBody>
          <a:bodyPr>
            <a:noAutofit/>
          </a:bodyPr>
          <a:lstStyle/>
          <a:p>
            <a:r>
              <a:rPr lang="en-US" dirty="0">
                <a:solidFill>
                  <a:schemeClr val="bg1"/>
                </a:solidFill>
              </a:rPr>
              <a:t>Training of Normal Vaginal </a:t>
            </a:r>
            <a:br>
              <a:rPr lang="en-US" dirty="0">
                <a:solidFill>
                  <a:schemeClr val="bg1"/>
                </a:solidFill>
              </a:rPr>
            </a:br>
            <a:r>
              <a:rPr lang="en-US" dirty="0">
                <a:solidFill>
                  <a:schemeClr val="bg1"/>
                </a:solidFill>
              </a:rPr>
              <a:t>Delivery Providers: Delivery Care</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204375332"/>
              </p:ext>
            </p:extLst>
          </p:nvPr>
        </p:nvGraphicFramePr>
        <p:xfrm>
          <a:off x="-24740" y="1715110"/>
          <a:ext cx="9183980" cy="514289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4740" y="1068779"/>
            <a:ext cx="9168740" cy="646331"/>
          </a:xfrm>
          <a:prstGeom prst="rect">
            <a:avLst/>
          </a:prstGeom>
          <a:noFill/>
        </p:spPr>
        <p:txBody>
          <a:bodyPr wrap="square" rtlCol="0">
            <a:spAutoFit/>
          </a:bodyPr>
          <a:lstStyle/>
          <a:p>
            <a:pPr algn="ctr"/>
            <a:r>
              <a:rPr lang="en-US" i="1" dirty="0">
                <a:solidFill>
                  <a:schemeClr val="bg1"/>
                </a:solidFill>
              </a:rPr>
              <a:t>Percent of interviewed normal vaginal delivery or newborn care </a:t>
            </a:r>
          </a:p>
          <a:p>
            <a:pPr algn="ctr"/>
            <a:r>
              <a:rPr lang="en-US" i="1" dirty="0">
                <a:solidFill>
                  <a:schemeClr val="bg1"/>
                </a:solidFill>
              </a:rPr>
              <a:t>providers (N=2,742) who received:</a:t>
            </a:r>
          </a:p>
        </p:txBody>
      </p:sp>
    </p:spTree>
    <p:extLst>
      <p:ext uri="{BB962C8B-B14F-4D97-AF65-F5344CB8AC3E}">
        <p14:creationId xmlns:p14="http://schemas.microsoft.com/office/powerpoint/2010/main" val="32955175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762000"/>
          </a:xfrm>
        </p:spPr>
        <p:txBody>
          <a:bodyPr>
            <a:noAutofit/>
          </a:bodyPr>
          <a:lstStyle/>
          <a:p>
            <a:r>
              <a:rPr lang="en-US" dirty="0">
                <a:solidFill>
                  <a:schemeClr val="bg1"/>
                </a:solidFill>
              </a:rPr>
              <a:t>Training of Normal Vaginal Delivery Providers: Immediate Newborn Care</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704559868"/>
              </p:ext>
            </p:extLst>
          </p:nvPr>
        </p:nvGraphicFramePr>
        <p:xfrm>
          <a:off x="0" y="1752600"/>
          <a:ext cx="91440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4740" y="1106269"/>
            <a:ext cx="9168740" cy="646331"/>
          </a:xfrm>
          <a:prstGeom prst="rect">
            <a:avLst/>
          </a:prstGeom>
          <a:noFill/>
        </p:spPr>
        <p:txBody>
          <a:bodyPr wrap="square" rtlCol="0">
            <a:spAutoFit/>
          </a:bodyPr>
          <a:lstStyle/>
          <a:p>
            <a:pPr algn="ctr"/>
            <a:r>
              <a:rPr lang="en-US" i="1" dirty="0">
                <a:solidFill>
                  <a:schemeClr val="bg1"/>
                </a:solidFill>
              </a:rPr>
              <a:t>Percent of interviewed normal vaginal delivery or newborn care</a:t>
            </a:r>
          </a:p>
          <a:p>
            <a:pPr algn="ctr"/>
            <a:r>
              <a:rPr lang="en-US" i="1" dirty="0">
                <a:solidFill>
                  <a:schemeClr val="bg1"/>
                </a:solidFill>
              </a:rPr>
              <a:t>providers (N=1,147) who received:</a:t>
            </a:r>
          </a:p>
        </p:txBody>
      </p:sp>
    </p:spTree>
    <p:extLst>
      <p:ext uri="{BB962C8B-B14F-4D97-AF65-F5344CB8AC3E}">
        <p14:creationId xmlns:p14="http://schemas.microsoft.com/office/powerpoint/2010/main" val="14412869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448553"/>
            <a:ext cx="4191000" cy="3960893"/>
          </a:xfrm>
        </p:spPr>
        <p:txBody>
          <a:bodyPr>
            <a:normAutofit fontScale="85000" lnSpcReduction="20000"/>
          </a:bodyPr>
          <a:lstStyle/>
          <a:p>
            <a:pPr>
              <a:spcBef>
                <a:spcPct val="50000"/>
              </a:spcBef>
              <a:buClr>
                <a:schemeClr val="bg1"/>
              </a:buClr>
            </a:pPr>
            <a:r>
              <a:rPr lang="en-US" dirty="0">
                <a:cs typeface="Arial" charset="0"/>
              </a:rPr>
              <a:t>Availability of Services</a:t>
            </a:r>
          </a:p>
          <a:p>
            <a:pPr>
              <a:spcBef>
                <a:spcPct val="50000"/>
              </a:spcBef>
              <a:buClr>
                <a:schemeClr val="bg1"/>
              </a:buClr>
            </a:pPr>
            <a:r>
              <a:rPr lang="en-US" dirty="0">
                <a:cs typeface="Arial" charset="0"/>
              </a:rPr>
              <a:t>Service Readiness</a:t>
            </a:r>
          </a:p>
          <a:p>
            <a:pPr>
              <a:spcBef>
                <a:spcPct val="50000"/>
              </a:spcBef>
              <a:buClr>
                <a:schemeClr val="bg1"/>
              </a:buClr>
            </a:pPr>
            <a:r>
              <a:rPr lang="en-US" dirty="0">
                <a:cs typeface="Arial" charset="0"/>
              </a:rPr>
              <a:t>Management Practices </a:t>
            </a:r>
            <a:br>
              <a:rPr lang="en-US" dirty="0">
                <a:cs typeface="Arial" charset="0"/>
              </a:rPr>
            </a:br>
            <a:r>
              <a:rPr lang="en-US" dirty="0">
                <a:cs typeface="Arial" charset="0"/>
              </a:rPr>
              <a:t>and Training</a:t>
            </a:r>
          </a:p>
          <a:p>
            <a:pPr>
              <a:spcBef>
                <a:spcPct val="50000"/>
              </a:spcBef>
              <a:buClr>
                <a:schemeClr val="bg1"/>
              </a:buClr>
            </a:pPr>
            <a:r>
              <a:rPr lang="en-US" b="1" dirty="0">
                <a:solidFill>
                  <a:schemeClr val="accent2"/>
                </a:solidFill>
                <a:cs typeface="Arial" charset="0"/>
              </a:rPr>
              <a:t>Signal Functions for Emergency Obstetric Care</a:t>
            </a:r>
          </a:p>
          <a:p>
            <a:pPr>
              <a:spcBef>
                <a:spcPct val="50000"/>
              </a:spcBef>
              <a:buClr>
                <a:schemeClr val="bg1"/>
              </a:buClr>
            </a:pPr>
            <a:r>
              <a:rPr lang="en-US" dirty="0">
                <a:cs typeface="Arial" charset="0"/>
              </a:rPr>
              <a:t>Newborn Care Practices</a:t>
            </a:r>
          </a:p>
          <a:p>
            <a:pPr>
              <a:spcBef>
                <a:spcPct val="50000"/>
              </a:spcBef>
              <a:buClr>
                <a:schemeClr val="bg1"/>
              </a:buClr>
            </a:pPr>
            <a:r>
              <a:rPr lang="en-US" dirty="0">
                <a:cs typeface="Arial" charset="0"/>
              </a:rPr>
              <a:t>Postpartum clients</a:t>
            </a:r>
          </a:p>
          <a:p>
            <a:pPr>
              <a:spcBef>
                <a:spcPct val="50000"/>
              </a:spcBef>
              <a:buClr>
                <a:schemeClr val="bg1"/>
              </a:buClr>
            </a:pPr>
            <a:endParaRPr lang="en-US" dirty="0">
              <a:cs typeface="Arial" charset="0"/>
            </a:endParaRPr>
          </a:p>
        </p:txBody>
      </p:sp>
    </p:spTree>
    <p:extLst>
      <p:ext uri="{BB962C8B-B14F-4D97-AF65-F5344CB8AC3E}">
        <p14:creationId xmlns:p14="http://schemas.microsoft.com/office/powerpoint/2010/main" val="19548316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Autofit/>
          </a:bodyPr>
          <a:lstStyle/>
          <a:p>
            <a:pPr eaLnBrk="1" fontAlgn="auto" hangingPunct="1">
              <a:spcAft>
                <a:spcPts val="0"/>
              </a:spcAft>
              <a:defRPr/>
            </a:pPr>
            <a:r>
              <a:rPr lang="en-US" dirty="0">
                <a:solidFill>
                  <a:schemeClr val="bg1"/>
                </a:solidFill>
              </a:rPr>
              <a:t>Signal Functions for Emergency Obstetric and Neonatal Care</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604861839"/>
              </p:ext>
            </p:extLst>
          </p:nvPr>
        </p:nvGraphicFramePr>
        <p:xfrm>
          <a:off x="0" y="1865531"/>
          <a:ext cx="9123947" cy="4960385"/>
        </p:xfrm>
        <a:graphic>
          <a:graphicData uri="http://schemas.openxmlformats.org/drawingml/2006/chart">
            <c:chart xmlns:c="http://schemas.openxmlformats.org/drawingml/2006/chart" xmlns:r="http://schemas.openxmlformats.org/officeDocument/2006/relationships" r:id="rId3"/>
          </a:graphicData>
        </a:graphic>
      </p:graphicFrame>
      <p:sp>
        <p:nvSpPr>
          <p:cNvPr id="37893" name="TextBox 6"/>
          <p:cNvSpPr txBox="1">
            <a:spLocks noChangeArrowheads="1"/>
          </p:cNvSpPr>
          <p:nvPr/>
        </p:nvSpPr>
        <p:spPr bwMode="auto">
          <a:xfrm>
            <a:off x="0" y="1219200"/>
            <a:ext cx="9144000" cy="646331"/>
          </a:xfrm>
          <a:prstGeom prst="rect">
            <a:avLst/>
          </a:prstGeom>
          <a:noFill/>
          <a:ln w="9525">
            <a:noFill/>
            <a:miter lim="800000"/>
            <a:headEnd/>
            <a:tailEnd/>
          </a:ln>
        </p:spPr>
        <p:txBody>
          <a:bodyPr>
            <a:spAutoFit/>
          </a:bodyPr>
          <a:lstStyle/>
          <a:p>
            <a:pPr algn="ctr"/>
            <a:r>
              <a:rPr lang="en-US" i="1" dirty="0">
                <a:solidFill>
                  <a:schemeClr val="bg1"/>
                </a:solidFill>
                <a:latin typeface="Calibri" pitchFamily="34" charset="0"/>
              </a:rPr>
              <a:t>Among facilities offering normal </a:t>
            </a:r>
            <a:r>
              <a:rPr lang="en-US" i="1" dirty="0">
                <a:solidFill>
                  <a:schemeClr val="bg1"/>
                </a:solidFill>
              </a:rPr>
              <a:t>vaginal </a:t>
            </a:r>
            <a:r>
              <a:rPr lang="en-US" i="1" dirty="0">
                <a:solidFill>
                  <a:schemeClr val="bg1"/>
                </a:solidFill>
                <a:latin typeface="Calibri" pitchFamily="34" charset="0"/>
              </a:rPr>
              <a:t>delivery services (N=804), percent that performed the following services at least once during the 3 months before the survey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448553"/>
            <a:ext cx="4191000" cy="3960893"/>
          </a:xfrm>
        </p:spPr>
        <p:txBody>
          <a:bodyPr>
            <a:normAutofit fontScale="85000" lnSpcReduction="20000"/>
          </a:bodyPr>
          <a:lstStyle/>
          <a:p>
            <a:pPr>
              <a:spcBef>
                <a:spcPct val="50000"/>
              </a:spcBef>
              <a:buClr>
                <a:schemeClr val="bg1"/>
              </a:buClr>
            </a:pPr>
            <a:r>
              <a:rPr lang="en-US" b="1" dirty="0">
                <a:solidFill>
                  <a:schemeClr val="accent2"/>
                </a:solidFill>
                <a:cs typeface="Arial" charset="0"/>
              </a:rPr>
              <a:t>Availability of Services</a:t>
            </a:r>
          </a:p>
          <a:p>
            <a:pPr>
              <a:spcBef>
                <a:spcPct val="50000"/>
              </a:spcBef>
              <a:buClr>
                <a:schemeClr val="bg1"/>
              </a:buClr>
            </a:pPr>
            <a:r>
              <a:rPr lang="en-US" dirty="0">
                <a:cs typeface="Arial" charset="0"/>
              </a:rPr>
              <a:t>Service Readiness</a:t>
            </a:r>
          </a:p>
          <a:p>
            <a:pPr>
              <a:spcBef>
                <a:spcPct val="50000"/>
              </a:spcBef>
              <a:buClr>
                <a:schemeClr val="bg1"/>
              </a:buClr>
            </a:pPr>
            <a:r>
              <a:rPr lang="en-US" dirty="0">
                <a:solidFill>
                  <a:schemeClr val="bg1"/>
                </a:solidFill>
                <a:cs typeface="Arial" charset="0"/>
              </a:rPr>
              <a:t>Management Practices </a:t>
            </a:r>
            <a:br>
              <a:rPr lang="en-US" dirty="0">
                <a:solidFill>
                  <a:schemeClr val="bg1"/>
                </a:solidFill>
                <a:cs typeface="Arial" charset="0"/>
              </a:rPr>
            </a:br>
            <a:r>
              <a:rPr lang="en-US" dirty="0">
                <a:solidFill>
                  <a:schemeClr val="bg1"/>
                </a:solidFill>
                <a:cs typeface="Arial" charset="0"/>
              </a:rPr>
              <a:t>and Training</a:t>
            </a:r>
          </a:p>
          <a:p>
            <a:pPr>
              <a:spcBef>
                <a:spcPct val="50000"/>
              </a:spcBef>
              <a:buClr>
                <a:schemeClr val="bg1"/>
              </a:buClr>
            </a:pPr>
            <a:r>
              <a:rPr lang="en-US" dirty="0">
                <a:cs typeface="Arial" charset="0"/>
              </a:rPr>
              <a:t>Signal Functions for Emergency Obstetric Care</a:t>
            </a:r>
          </a:p>
          <a:p>
            <a:pPr>
              <a:spcBef>
                <a:spcPct val="50000"/>
              </a:spcBef>
              <a:buClr>
                <a:schemeClr val="bg1"/>
              </a:buClr>
            </a:pPr>
            <a:r>
              <a:rPr lang="en-US" dirty="0">
                <a:cs typeface="Arial" charset="0"/>
              </a:rPr>
              <a:t>Newborn Care Practices</a:t>
            </a:r>
          </a:p>
          <a:p>
            <a:pPr>
              <a:spcBef>
                <a:spcPct val="50000"/>
              </a:spcBef>
              <a:buClr>
                <a:schemeClr val="bg1"/>
              </a:buClr>
            </a:pPr>
            <a:r>
              <a:rPr lang="en-US" dirty="0">
                <a:cs typeface="Arial" charset="0"/>
              </a:rPr>
              <a:t>Postpartum clients</a:t>
            </a:r>
          </a:p>
        </p:txBody>
      </p:sp>
    </p:spTree>
    <p:extLst>
      <p:ext uri="{BB962C8B-B14F-4D97-AF65-F5344CB8AC3E}">
        <p14:creationId xmlns:p14="http://schemas.microsoft.com/office/powerpoint/2010/main" val="29230264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76400"/>
          </a:xfrm>
        </p:spPr>
        <p:txBody>
          <a:bodyPr>
            <a:noAutofit/>
          </a:bodyPr>
          <a:lstStyle/>
          <a:p>
            <a:pPr algn="just"/>
            <a:r>
              <a:rPr lang="en-US" dirty="0">
                <a:solidFill>
                  <a:schemeClr val="bg1"/>
                </a:solidFill>
              </a:rPr>
              <a:t>Comprehensive Emergency Obstetric and Neonatal Care (</a:t>
            </a:r>
            <a:r>
              <a:rPr lang="en-US" dirty="0" err="1">
                <a:solidFill>
                  <a:schemeClr val="bg1"/>
                </a:solidFill>
              </a:rPr>
              <a:t>EmONC</a:t>
            </a:r>
            <a:r>
              <a:rPr lang="en-US" dirty="0"/>
              <a:t>) among Hospitals</a:t>
            </a:r>
            <a:endParaRPr lang="en-US" dirty="0">
              <a:solidFill>
                <a:schemeClr val="bg1"/>
              </a:solidFill>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84977106"/>
              </p:ext>
            </p:extLst>
          </p:nvPr>
        </p:nvGraphicFramePr>
        <p:xfrm>
          <a:off x="457200" y="1600200"/>
          <a:ext cx="82296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5"/>
          <p:cNvSpPr txBox="1">
            <a:spLocks noChangeArrowheads="1"/>
          </p:cNvSpPr>
          <p:nvPr/>
        </p:nvSpPr>
        <p:spPr bwMode="auto">
          <a:xfrm>
            <a:off x="0" y="1676400"/>
            <a:ext cx="9144000" cy="646331"/>
          </a:xfrm>
          <a:prstGeom prst="rect">
            <a:avLst/>
          </a:prstGeom>
          <a:noFill/>
          <a:ln w="9525">
            <a:noFill/>
            <a:miter lim="800000"/>
            <a:headEnd/>
            <a:tailEnd/>
          </a:ln>
        </p:spPr>
        <p:txBody>
          <a:bodyPr>
            <a:spAutoFit/>
          </a:bodyPr>
          <a:lstStyle/>
          <a:p>
            <a:pPr algn="ctr"/>
            <a:r>
              <a:rPr lang="en-US" i="1" dirty="0">
                <a:solidFill>
                  <a:schemeClr val="bg1"/>
                </a:solidFill>
                <a:latin typeface="Calibri" pitchFamily="34" charset="0"/>
              </a:rPr>
              <a:t>Among hospitals offering normal vaginal delivery services (N=103), percent that performed the following services at least once during the 3 months before the survey</a:t>
            </a:r>
          </a:p>
        </p:txBody>
      </p:sp>
    </p:spTree>
    <p:extLst>
      <p:ext uri="{BB962C8B-B14F-4D97-AF65-F5344CB8AC3E}">
        <p14:creationId xmlns:p14="http://schemas.microsoft.com/office/powerpoint/2010/main" val="5547376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448553"/>
            <a:ext cx="4191000" cy="3960893"/>
          </a:xfrm>
        </p:spPr>
        <p:txBody>
          <a:bodyPr>
            <a:normAutofit fontScale="85000" lnSpcReduction="20000"/>
          </a:bodyPr>
          <a:lstStyle/>
          <a:p>
            <a:pPr>
              <a:spcBef>
                <a:spcPct val="50000"/>
              </a:spcBef>
              <a:buClr>
                <a:schemeClr val="bg1"/>
              </a:buClr>
            </a:pPr>
            <a:r>
              <a:rPr lang="en-US" dirty="0">
                <a:cs typeface="Arial" charset="0"/>
              </a:rPr>
              <a:t>Availability of Services</a:t>
            </a:r>
          </a:p>
          <a:p>
            <a:pPr>
              <a:spcBef>
                <a:spcPct val="50000"/>
              </a:spcBef>
              <a:buClr>
                <a:schemeClr val="bg1"/>
              </a:buClr>
            </a:pPr>
            <a:r>
              <a:rPr lang="en-US" dirty="0">
                <a:cs typeface="Arial" charset="0"/>
              </a:rPr>
              <a:t>Service Readiness</a:t>
            </a:r>
          </a:p>
          <a:p>
            <a:pPr>
              <a:spcBef>
                <a:spcPct val="50000"/>
              </a:spcBef>
              <a:buClr>
                <a:schemeClr val="bg1"/>
              </a:buClr>
            </a:pPr>
            <a:r>
              <a:rPr lang="en-US" dirty="0">
                <a:cs typeface="Arial" charset="0"/>
              </a:rPr>
              <a:t>Management Practices </a:t>
            </a:r>
            <a:br>
              <a:rPr lang="en-US" dirty="0">
                <a:cs typeface="Arial" charset="0"/>
              </a:rPr>
            </a:br>
            <a:r>
              <a:rPr lang="en-US" dirty="0">
                <a:cs typeface="Arial" charset="0"/>
              </a:rPr>
              <a:t>and Training</a:t>
            </a:r>
          </a:p>
          <a:p>
            <a:pPr>
              <a:spcBef>
                <a:spcPct val="50000"/>
              </a:spcBef>
              <a:buClr>
                <a:schemeClr val="bg1"/>
              </a:buClr>
            </a:pPr>
            <a:r>
              <a:rPr lang="en-US" dirty="0">
                <a:cs typeface="Arial" charset="0"/>
              </a:rPr>
              <a:t>Signal Functions for Emergency Obstetric Care</a:t>
            </a:r>
          </a:p>
          <a:p>
            <a:pPr>
              <a:spcBef>
                <a:spcPct val="50000"/>
              </a:spcBef>
              <a:buClr>
                <a:schemeClr val="bg1"/>
              </a:buClr>
            </a:pPr>
            <a:r>
              <a:rPr lang="en-US" b="1" dirty="0">
                <a:solidFill>
                  <a:schemeClr val="accent2"/>
                </a:solidFill>
                <a:cs typeface="Arial" charset="0"/>
              </a:rPr>
              <a:t>Newborn Care Practices</a:t>
            </a:r>
          </a:p>
          <a:p>
            <a:pPr>
              <a:spcBef>
                <a:spcPct val="50000"/>
              </a:spcBef>
              <a:buClr>
                <a:schemeClr val="bg1"/>
              </a:buClr>
            </a:pPr>
            <a:r>
              <a:rPr lang="en-US" dirty="0">
                <a:cs typeface="Arial" charset="0"/>
              </a:rPr>
              <a:t>Postpartum clients</a:t>
            </a:r>
          </a:p>
          <a:p>
            <a:pPr>
              <a:spcBef>
                <a:spcPct val="50000"/>
              </a:spcBef>
              <a:buClr>
                <a:schemeClr val="bg1"/>
              </a:buClr>
            </a:pPr>
            <a:endParaRPr lang="en-US" b="1" dirty="0">
              <a:solidFill>
                <a:schemeClr val="accent2"/>
              </a:solidFill>
              <a:cs typeface="Arial" charset="0"/>
            </a:endParaRPr>
          </a:p>
        </p:txBody>
      </p:sp>
    </p:spTree>
    <p:extLst>
      <p:ext uri="{BB962C8B-B14F-4D97-AF65-F5344CB8AC3E}">
        <p14:creationId xmlns:p14="http://schemas.microsoft.com/office/powerpoint/2010/main" val="2096307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rtlCol="0">
            <a:normAutofit/>
          </a:bodyPr>
          <a:lstStyle/>
          <a:p>
            <a:pPr eaLnBrk="1" fontAlgn="auto" hangingPunct="1">
              <a:spcAft>
                <a:spcPts val="0"/>
              </a:spcAft>
              <a:defRPr/>
            </a:pPr>
            <a:r>
              <a:rPr lang="en-US" dirty="0">
                <a:solidFill>
                  <a:schemeClr val="bg1"/>
                </a:solidFill>
              </a:rPr>
              <a:t>Newborn Care Practices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11297106"/>
              </p:ext>
            </p:extLst>
          </p:nvPr>
        </p:nvGraphicFramePr>
        <p:xfrm>
          <a:off x="20053" y="1613394"/>
          <a:ext cx="9123947" cy="5205027"/>
        </p:xfrm>
        <a:graphic>
          <a:graphicData uri="http://schemas.openxmlformats.org/drawingml/2006/chart">
            <c:chart xmlns:c="http://schemas.openxmlformats.org/drawingml/2006/chart" xmlns:r="http://schemas.openxmlformats.org/officeDocument/2006/relationships" r:id="rId3"/>
          </a:graphicData>
        </a:graphic>
      </p:graphicFrame>
      <p:sp>
        <p:nvSpPr>
          <p:cNvPr id="37893" name="TextBox 6"/>
          <p:cNvSpPr txBox="1">
            <a:spLocks noChangeArrowheads="1"/>
          </p:cNvSpPr>
          <p:nvPr/>
        </p:nvSpPr>
        <p:spPr bwMode="auto">
          <a:xfrm>
            <a:off x="-1" y="974558"/>
            <a:ext cx="9144001" cy="646331"/>
          </a:xfrm>
          <a:prstGeom prst="rect">
            <a:avLst/>
          </a:prstGeom>
          <a:noFill/>
          <a:ln w="9525">
            <a:noFill/>
            <a:miter lim="800000"/>
            <a:headEnd/>
            <a:tailEnd/>
          </a:ln>
        </p:spPr>
        <p:txBody>
          <a:bodyPr wrap="square">
            <a:spAutoFit/>
          </a:bodyPr>
          <a:lstStyle/>
          <a:p>
            <a:pPr algn="ctr"/>
            <a:r>
              <a:rPr lang="en-US" i="1" dirty="0">
                <a:solidFill>
                  <a:schemeClr val="bg1"/>
                </a:solidFill>
                <a:latin typeface="Calibri" pitchFamily="34" charset="0"/>
              </a:rPr>
              <a:t>Among facilities offering normal </a:t>
            </a:r>
            <a:r>
              <a:rPr lang="en-US" i="1" dirty="0">
                <a:solidFill>
                  <a:schemeClr val="bg1"/>
                </a:solidFill>
              </a:rPr>
              <a:t>vaginal </a:t>
            </a:r>
            <a:r>
              <a:rPr lang="en-US" i="1" dirty="0">
                <a:solidFill>
                  <a:schemeClr val="bg1"/>
                </a:solidFill>
                <a:latin typeface="Calibri" pitchFamily="34" charset="0"/>
              </a:rPr>
              <a:t>delivery services (N=804), percent that reported the indicated practice is routine component of newborn care</a:t>
            </a:r>
          </a:p>
        </p:txBody>
      </p:sp>
    </p:spTree>
    <p:extLst>
      <p:ext uri="{BB962C8B-B14F-4D97-AF65-F5344CB8AC3E}">
        <p14:creationId xmlns:p14="http://schemas.microsoft.com/office/powerpoint/2010/main" val="2597862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448553"/>
            <a:ext cx="4191000" cy="3960893"/>
          </a:xfrm>
        </p:spPr>
        <p:txBody>
          <a:bodyPr>
            <a:normAutofit fontScale="85000" lnSpcReduction="20000"/>
          </a:bodyPr>
          <a:lstStyle/>
          <a:p>
            <a:pPr>
              <a:spcBef>
                <a:spcPct val="50000"/>
              </a:spcBef>
              <a:buClr>
                <a:schemeClr val="bg1"/>
              </a:buClr>
            </a:pPr>
            <a:r>
              <a:rPr lang="en-US" dirty="0">
                <a:cs typeface="Arial" charset="0"/>
              </a:rPr>
              <a:t>Availability of Services</a:t>
            </a:r>
          </a:p>
          <a:p>
            <a:pPr>
              <a:spcBef>
                <a:spcPct val="50000"/>
              </a:spcBef>
              <a:buClr>
                <a:schemeClr val="bg1"/>
              </a:buClr>
            </a:pPr>
            <a:r>
              <a:rPr lang="en-US" dirty="0">
                <a:cs typeface="Arial" charset="0"/>
              </a:rPr>
              <a:t>Service Readiness</a:t>
            </a:r>
          </a:p>
          <a:p>
            <a:pPr>
              <a:spcBef>
                <a:spcPct val="50000"/>
              </a:spcBef>
              <a:buClr>
                <a:schemeClr val="bg1"/>
              </a:buClr>
            </a:pPr>
            <a:r>
              <a:rPr lang="en-US" dirty="0">
                <a:cs typeface="Arial" charset="0"/>
              </a:rPr>
              <a:t>Management Practices </a:t>
            </a:r>
            <a:br>
              <a:rPr lang="en-US" dirty="0">
                <a:cs typeface="Arial" charset="0"/>
              </a:rPr>
            </a:br>
            <a:r>
              <a:rPr lang="en-US" dirty="0">
                <a:cs typeface="Arial" charset="0"/>
              </a:rPr>
              <a:t>and Training</a:t>
            </a:r>
          </a:p>
          <a:p>
            <a:pPr>
              <a:spcBef>
                <a:spcPct val="50000"/>
              </a:spcBef>
              <a:buClr>
                <a:schemeClr val="bg1"/>
              </a:buClr>
            </a:pPr>
            <a:r>
              <a:rPr lang="en-US" dirty="0">
                <a:cs typeface="Arial" charset="0"/>
              </a:rPr>
              <a:t>Signal Functions for Emergency Obstetric Care</a:t>
            </a:r>
          </a:p>
          <a:p>
            <a:pPr>
              <a:spcBef>
                <a:spcPct val="50000"/>
              </a:spcBef>
              <a:buClr>
                <a:schemeClr val="bg1"/>
              </a:buClr>
            </a:pPr>
            <a:r>
              <a:rPr lang="en-US" dirty="0">
                <a:cs typeface="Arial" charset="0"/>
              </a:rPr>
              <a:t>Newborn Care Practices</a:t>
            </a:r>
          </a:p>
          <a:p>
            <a:pPr>
              <a:spcBef>
                <a:spcPct val="50000"/>
              </a:spcBef>
              <a:buClr>
                <a:schemeClr val="bg1"/>
              </a:buClr>
            </a:pPr>
            <a:r>
              <a:rPr lang="en-US" b="1" dirty="0">
                <a:solidFill>
                  <a:schemeClr val="accent2"/>
                </a:solidFill>
                <a:cs typeface="Arial" charset="0"/>
              </a:rPr>
              <a:t>Postpartum clients</a:t>
            </a:r>
          </a:p>
          <a:p>
            <a:pPr>
              <a:spcBef>
                <a:spcPct val="50000"/>
              </a:spcBef>
              <a:buClr>
                <a:schemeClr val="bg1"/>
              </a:buClr>
            </a:pPr>
            <a:endParaRPr lang="en-US" b="1" dirty="0">
              <a:solidFill>
                <a:schemeClr val="accent2"/>
              </a:solidFill>
              <a:cs typeface="Arial" charset="0"/>
            </a:endParaRPr>
          </a:p>
        </p:txBody>
      </p:sp>
    </p:spTree>
    <p:extLst>
      <p:ext uri="{BB962C8B-B14F-4D97-AF65-F5344CB8AC3E}">
        <p14:creationId xmlns:p14="http://schemas.microsoft.com/office/powerpoint/2010/main" val="3000374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dirty="0">
                <a:solidFill>
                  <a:schemeClr val="bg1"/>
                </a:solidFill>
              </a:rPr>
              <a:t>Mode of Delivery</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68647665"/>
              </p:ext>
            </p:extLst>
          </p:nvPr>
        </p:nvGraphicFramePr>
        <p:xfrm>
          <a:off x="457200" y="1600200"/>
          <a:ext cx="82296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5"/>
          <p:cNvSpPr txBox="1">
            <a:spLocks noChangeArrowheads="1"/>
          </p:cNvSpPr>
          <p:nvPr/>
        </p:nvSpPr>
        <p:spPr bwMode="auto">
          <a:xfrm>
            <a:off x="0" y="925512"/>
            <a:ext cx="9144000" cy="646331"/>
          </a:xfrm>
          <a:prstGeom prst="rect">
            <a:avLst/>
          </a:prstGeom>
          <a:noFill/>
          <a:ln w="9525">
            <a:noFill/>
            <a:miter lim="800000"/>
            <a:headEnd/>
            <a:tailEnd/>
          </a:ln>
        </p:spPr>
        <p:txBody>
          <a:bodyPr>
            <a:spAutoFit/>
          </a:bodyPr>
          <a:lstStyle/>
          <a:p>
            <a:pPr algn="ctr"/>
            <a:r>
              <a:rPr lang="en-US" i="1" dirty="0">
                <a:solidFill>
                  <a:schemeClr val="bg1"/>
                </a:solidFill>
              </a:rPr>
              <a:t>Among interviewed postpartum women (N=546), percent who had type of delivery as recorded in discharge slip</a:t>
            </a:r>
          </a:p>
        </p:txBody>
      </p:sp>
    </p:spTree>
    <p:extLst>
      <p:ext uri="{BB962C8B-B14F-4D97-AF65-F5344CB8AC3E}">
        <p14:creationId xmlns:p14="http://schemas.microsoft.com/office/powerpoint/2010/main" val="18798753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dirty="0">
                <a:solidFill>
                  <a:schemeClr val="bg1"/>
                </a:solidFill>
              </a:rPr>
              <a:t>Essential Newborn Practices</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35320106"/>
              </p:ext>
            </p:extLst>
          </p:nvPr>
        </p:nvGraphicFramePr>
        <p:xfrm>
          <a:off x="457200" y="1600200"/>
          <a:ext cx="82296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5"/>
          <p:cNvSpPr txBox="1">
            <a:spLocks noChangeArrowheads="1"/>
          </p:cNvSpPr>
          <p:nvPr/>
        </p:nvSpPr>
        <p:spPr bwMode="auto">
          <a:xfrm>
            <a:off x="0" y="925512"/>
            <a:ext cx="9144000" cy="646331"/>
          </a:xfrm>
          <a:prstGeom prst="rect">
            <a:avLst/>
          </a:prstGeom>
          <a:noFill/>
          <a:ln w="9525">
            <a:noFill/>
            <a:miter lim="800000"/>
            <a:headEnd/>
            <a:tailEnd/>
          </a:ln>
        </p:spPr>
        <p:txBody>
          <a:bodyPr>
            <a:spAutoFit/>
          </a:bodyPr>
          <a:lstStyle/>
          <a:p>
            <a:pPr algn="ctr"/>
            <a:r>
              <a:rPr lang="en-US" i="1" dirty="0">
                <a:solidFill>
                  <a:schemeClr val="bg1"/>
                </a:solidFill>
              </a:rPr>
              <a:t>Among observed postpartum women (N=546), percent who received the following essential newborn care practices</a:t>
            </a:r>
          </a:p>
        </p:txBody>
      </p:sp>
    </p:spTree>
    <p:extLst>
      <p:ext uri="{BB962C8B-B14F-4D97-AF65-F5344CB8AC3E}">
        <p14:creationId xmlns:p14="http://schemas.microsoft.com/office/powerpoint/2010/main" val="7315897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rtlCol="0">
            <a:normAutofit fontScale="90000"/>
          </a:bodyPr>
          <a:lstStyle/>
          <a:p>
            <a:pPr eaLnBrk="1" fontAlgn="auto" hangingPunct="1">
              <a:spcAft>
                <a:spcPts val="0"/>
              </a:spcAft>
              <a:defRPr/>
            </a:pPr>
            <a:r>
              <a:rPr lang="en-US" dirty="0">
                <a:solidFill>
                  <a:schemeClr val="bg1"/>
                </a:solidFill>
              </a:rPr>
              <a:t>Precautions for Deliveries Observed in the Second and Third Stage of Labor</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842360217"/>
              </p:ext>
            </p:extLst>
          </p:nvPr>
        </p:nvGraphicFramePr>
        <p:xfrm>
          <a:off x="20053" y="1613394"/>
          <a:ext cx="9123947" cy="5205027"/>
        </p:xfrm>
        <a:graphic>
          <a:graphicData uri="http://schemas.openxmlformats.org/drawingml/2006/chart">
            <c:chart xmlns:c="http://schemas.openxmlformats.org/drawingml/2006/chart" xmlns:r="http://schemas.openxmlformats.org/officeDocument/2006/relationships" r:id="rId3"/>
          </a:graphicData>
        </a:graphic>
      </p:graphicFrame>
      <p:sp>
        <p:nvSpPr>
          <p:cNvPr id="37893" name="TextBox 6"/>
          <p:cNvSpPr txBox="1">
            <a:spLocks noChangeArrowheads="1"/>
          </p:cNvSpPr>
          <p:nvPr/>
        </p:nvSpPr>
        <p:spPr bwMode="auto">
          <a:xfrm>
            <a:off x="-1" y="974558"/>
            <a:ext cx="9144001" cy="646331"/>
          </a:xfrm>
          <a:prstGeom prst="rect">
            <a:avLst/>
          </a:prstGeom>
          <a:noFill/>
          <a:ln w="9525">
            <a:noFill/>
            <a:miter lim="800000"/>
            <a:headEnd/>
            <a:tailEnd/>
          </a:ln>
        </p:spPr>
        <p:txBody>
          <a:bodyPr wrap="square">
            <a:spAutoFit/>
          </a:bodyPr>
          <a:lstStyle/>
          <a:p>
            <a:pPr algn="ctr"/>
            <a:r>
              <a:rPr lang="en-US" i="1" dirty="0">
                <a:solidFill>
                  <a:schemeClr val="bg1"/>
                </a:solidFill>
                <a:latin typeface="Calibri" pitchFamily="34" charset="0"/>
              </a:rPr>
              <a:t>Among normal observed deliveries (N=463), percent that included standard precautions and preparation</a:t>
            </a:r>
          </a:p>
        </p:txBody>
      </p:sp>
    </p:spTree>
    <p:extLst>
      <p:ext uri="{BB962C8B-B14F-4D97-AF65-F5344CB8AC3E}">
        <p14:creationId xmlns:p14="http://schemas.microsoft.com/office/powerpoint/2010/main" val="31458534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rtlCol="0">
            <a:normAutofit/>
          </a:bodyPr>
          <a:lstStyle/>
          <a:p>
            <a:pPr eaLnBrk="1" fontAlgn="auto" hangingPunct="1">
              <a:spcAft>
                <a:spcPts val="0"/>
              </a:spcAft>
              <a:defRPr/>
            </a:pPr>
            <a:r>
              <a:rPr lang="en-US" dirty="0">
                <a:solidFill>
                  <a:schemeClr val="bg1"/>
                </a:solidFill>
              </a:rPr>
              <a:t>Immediate Newborn and Postpartum Care</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56728237"/>
              </p:ext>
            </p:extLst>
          </p:nvPr>
        </p:nvGraphicFramePr>
        <p:xfrm>
          <a:off x="20053" y="1613394"/>
          <a:ext cx="9123947" cy="5205027"/>
        </p:xfrm>
        <a:graphic>
          <a:graphicData uri="http://schemas.openxmlformats.org/drawingml/2006/chart">
            <c:chart xmlns:c="http://schemas.openxmlformats.org/drawingml/2006/chart" xmlns:r="http://schemas.openxmlformats.org/officeDocument/2006/relationships" r:id="rId3"/>
          </a:graphicData>
        </a:graphic>
      </p:graphicFrame>
      <p:sp>
        <p:nvSpPr>
          <p:cNvPr id="37893" name="TextBox 6"/>
          <p:cNvSpPr txBox="1">
            <a:spLocks noChangeArrowheads="1"/>
          </p:cNvSpPr>
          <p:nvPr/>
        </p:nvSpPr>
        <p:spPr bwMode="auto">
          <a:xfrm>
            <a:off x="-1" y="974558"/>
            <a:ext cx="9144001" cy="646331"/>
          </a:xfrm>
          <a:prstGeom prst="rect">
            <a:avLst/>
          </a:prstGeom>
          <a:noFill/>
          <a:ln w="9525">
            <a:noFill/>
            <a:miter lim="800000"/>
            <a:headEnd/>
            <a:tailEnd/>
          </a:ln>
        </p:spPr>
        <p:txBody>
          <a:bodyPr wrap="square">
            <a:spAutoFit/>
          </a:bodyPr>
          <a:lstStyle/>
          <a:p>
            <a:pPr algn="ctr"/>
            <a:r>
              <a:rPr lang="en-US" i="1" dirty="0">
                <a:solidFill>
                  <a:schemeClr val="bg1"/>
                </a:solidFill>
                <a:latin typeface="Calibri" pitchFamily="34" charset="0"/>
              </a:rPr>
              <a:t>Among deliveries observed during the immediate newborn and postpartum care period (N=462), percent that included standard precautions and preparation</a:t>
            </a:r>
          </a:p>
        </p:txBody>
      </p:sp>
    </p:spTree>
    <p:extLst>
      <p:ext uri="{BB962C8B-B14F-4D97-AF65-F5344CB8AC3E}">
        <p14:creationId xmlns:p14="http://schemas.microsoft.com/office/powerpoint/2010/main" val="1079260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rtlCol="0">
            <a:normAutofit/>
          </a:bodyPr>
          <a:lstStyle/>
          <a:p>
            <a:pPr eaLnBrk="1" fontAlgn="auto" hangingPunct="1">
              <a:spcAft>
                <a:spcPts val="0"/>
              </a:spcAft>
              <a:defRPr/>
            </a:pPr>
            <a:r>
              <a:rPr lang="en-US" dirty="0">
                <a:solidFill>
                  <a:schemeClr val="bg1"/>
                </a:solidFill>
              </a:rPr>
              <a:t>Respectful Maternity Care</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667579788"/>
              </p:ext>
            </p:extLst>
          </p:nvPr>
        </p:nvGraphicFramePr>
        <p:xfrm>
          <a:off x="20053" y="1613394"/>
          <a:ext cx="9123947" cy="5205027"/>
        </p:xfrm>
        <a:graphic>
          <a:graphicData uri="http://schemas.openxmlformats.org/drawingml/2006/chart">
            <c:chart xmlns:c="http://schemas.openxmlformats.org/drawingml/2006/chart" xmlns:r="http://schemas.openxmlformats.org/officeDocument/2006/relationships" r:id="rId3"/>
          </a:graphicData>
        </a:graphic>
      </p:graphicFrame>
      <p:sp>
        <p:nvSpPr>
          <p:cNvPr id="37893" name="TextBox 6"/>
          <p:cNvSpPr txBox="1">
            <a:spLocks noChangeArrowheads="1"/>
          </p:cNvSpPr>
          <p:nvPr/>
        </p:nvSpPr>
        <p:spPr bwMode="auto">
          <a:xfrm>
            <a:off x="-1" y="974558"/>
            <a:ext cx="9144001" cy="646331"/>
          </a:xfrm>
          <a:prstGeom prst="rect">
            <a:avLst/>
          </a:prstGeom>
          <a:noFill/>
          <a:ln w="9525">
            <a:noFill/>
            <a:miter lim="800000"/>
            <a:headEnd/>
            <a:tailEnd/>
          </a:ln>
        </p:spPr>
        <p:txBody>
          <a:bodyPr wrap="square">
            <a:spAutoFit/>
          </a:bodyPr>
          <a:lstStyle/>
          <a:p>
            <a:pPr algn="ctr"/>
            <a:r>
              <a:rPr lang="en-US" i="1" dirty="0">
                <a:solidFill>
                  <a:schemeClr val="bg1"/>
                </a:solidFill>
                <a:latin typeface="Calibri" pitchFamily="34" charset="0"/>
              </a:rPr>
              <a:t>Among normal deliveries observed (N=461), percent with indicated elements of respectful maternity care</a:t>
            </a:r>
          </a:p>
        </p:txBody>
      </p:sp>
    </p:spTree>
    <p:extLst>
      <p:ext uri="{BB962C8B-B14F-4D97-AF65-F5344CB8AC3E}">
        <p14:creationId xmlns:p14="http://schemas.microsoft.com/office/powerpoint/2010/main" val="40009485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0" y="0"/>
            <a:ext cx="9144000" cy="1143000"/>
          </a:xfrm>
        </p:spPr>
        <p:txBody>
          <a:bodyPr/>
          <a:lstStyle/>
          <a:p>
            <a:pPr eaLnBrk="1" hangingPunct="1"/>
            <a:r>
              <a:rPr lang="en-US" dirty="0">
                <a:solidFill>
                  <a:schemeClr val="bg1"/>
                </a:solidFill>
              </a:rPr>
              <a:t>Key Findings</a:t>
            </a:r>
          </a:p>
        </p:txBody>
      </p:sp>
      <p:sp>
        <p:nvSpPr>
          <p:cNvPr id="55299" name="Content Placeholder 2"/>
          <p:cNvSpPr>
            <a:spLocks noGrp="1"/>
          </p:cNvSpPr>
          <p:nvPr>
            <p:ph idx="1"/>
          </p:nvPr>
        </p:nvSpPr>
        <p:spPr>
          <a:xfrm>
            <a:off x="0" y="1295400"/>
            <a:ext cx="9144000" cy="5562600"/>
          </a:xfrm>
        </p:spPr>
        <p:txBody>
          <a:bodyPr>
            <a:normAutofit fontScale="92500"/>
          </a:bodyPr>
          <a:lstStyle/>
          <a:p>
            <a:pPr>
              <a:lnSpc>
                <a:spcPct val="90000"/>
              </a:lnSpc>
              <a:buClr>
                <a:schemeClr val="bg1"/>
              </a:buClr>
            </a:pPr>
            <a:r>
              <a:rPr lang="en-US" sz="2800" b="1" dirty="0">
                <a:solidFill>
                  <a:schemeClr val="bg2"/>
                </a:solidFill>
              </a:rPr>
              <a:t>51%</a:t>
            </a:r>
            <a:r>
              <a:rPr lang="en-US" sz="2800" dirty="0">
                <a:solidFill>
                  <a:schemeClr val="bg1"/>
                </a:solidFill>
              </a:rPr>
              <a:t> of facilities provide </a:t>
            </a:r>
            <a:r>
              <a:rPr lang="en-US" sz="2800" b="1" dirty="0">
                <a:solidFill>
                  <a:schemeClr val="bg2"/>
                </a:solidFill>
              </a:rPr>
              <a:t>normal vaginal delivery</a:t>
            </a:r>
            <a:r>
              <a:rPr lang="en-US" sz="2800" dirty="0"/>
              <a:t>; </a:t>
            </a:r>
            <a:r>
              <a:rPr lang="en-US" sz="2800" b="1" dirty="0">
                <a:solidFill>
                  <a:schemeClr val="bg2"/>
                </a:solidFill>
              </a:rPr>
              <a:t>5%</a:t>
            </a:r>
            <a:r>
              <a:rPr lang="en-US" sz="2800" dirty="0"/>
              <a:t> provide </a:t>
            </a:r>
            <a:r>
              <a:rPr lang="en-US" sz="2800" b="1" dirty="0">
                <a:solidFill>
                  <a:schemeClr val="bg2"/>
                </a:solidFill>
              </a:rPr>
              <a:t>Cesarean delivery</a:t>
            </a:r>
            <a:r>
              <a:rPr lang="en-US" sz="2800" dirty="0"/>
              <a:t>.</a:t>
            </a:r>
            <a:endParaRPr lang="en-US" sz="2800" b="1" dirty="0">
              <a:solidFill>
                <a:schemeClr val="accent2"/>
              </a:solidFill>
            </a:endParaRPr>
          </a:p>
          <a:p>
            <a:pPr lvl="0">
              <a:lnSpc>
                <a:spcPct val="90000"/>
              </a:lnSpc>
              <a:buClr>
                <a:schemeClr val="bg1"/>
              </a:buClr>
            </a:pPr>
            <a:r>
              <a:rPr lang="en-US" sz="2800" b="1" dirty="0">
                <a:solidFill>
                  <a:schemeClr val="bg2"/>
                </a:solidFill>
              </a:rPr>
              <a:t>82%</a:t>
            </a:r>
            <a:r>
              <a:rPr lang="en-US" sz="2800" b="1" dirty="0">
                <a:solidFill>
                  <a:schemeClr val="accent2"/>
                </a:solidFill>
              </a:rPr>
              <a:t> </a:t>
            </a:r>
            <a:r>
              <a:rPr lang="en-US" sz="2800" dirty="0"/>
              <a:t>of facilities that offer normal vaginal delivery care have </a:t>
            </a:r>
            <a:r>
              <a:rPr lang="en-US" sz="2800" b="1" dirty="0">
                <a:solidFill>
                  <a:schemeClr val="bg2"/>
                </a:solidFill>
              </a:rPr>
              <a:t>emergency transport </a:t>
            </a:r>
            <a:r>
              <a:rPr lang="en-US" sz="2800" dirty="0"/>
              <a:t>available.</a:t>
            </a:r>
          </a:p>
          <a:p>
            <a:pPr lvl="0">
              <a:lnSpc>
                <a:spcPct val="90000"/>
              </a:lnSpc>
              <a:buClr>
                <a:schemeClr val="bg1"/>
              </a:buClr>
            </a:pPr>
            <a:r>
              <a:rPr lang="en-US" sz="2800" b="1" dirty="0">
                <a:solidFill>
                  <a:schemeClr val="bg2"/>
                </a:solidFill>
              </a:rPr>
              <a:t>16%</a:t>
            </a:r>
            <a:r>
              <a:rPr lang="en-US" sz="2800" dirty="0">
                <a:solidFill>
                  <a:schemeClr val="bg2"/>
                </a:solidFill>
              </a:rPr>
              <a:t> </a:t>
            </a:r>
            <a:r>
              <a:rPr lang="en-US" sz="2800" dirty="0">
                <a:solidFill>
                  <a:schemeClr val="bg1"/>
                </a:solidFill>
              </a:rPr>
              <a:t>of providers received </a:t>
            </a:r>
            <a:r>
              <a:rPr lang="en-US" sz="2800" b="1" dirty="0">
                <a:solidFill>
                  <a:schemeClr val="bg2"/>
                </a:solidFill>
              </a:rPr>
              <a:t>in-service training </a:t>
            </a:r>
            <a:r>
              <a:rPr lang="en-US" sz="2800" dirty="0">
                <a:solidFill>
                  <a:schemeClr val="bg1"/>
                </a:solidFill>
              </a:rPr>
              <a:t>in delivery and/or newborn care services in last 24 months; </a:t>
            </a:r>
            <a:r>
              <a:rPr lang="en-US" sz="2800" b="1" dirty="0">
                <a:solidFill>
                  <a:schemeClr val="bg2"/>
                </a:solidFill>
              </a:rPr>
              <a:t>63%</a:t>
            </a:r>
            <a:r>
              <a:rPr lang="en-US" sz="2800" dirty="0">
                <a:solidFill>
                  <a:schemeClr val="accent2"/>
                </a:solidFill>
              </a:rPr>
              <a:t> </a:t>
            </a:r>
            <a:r>
              <a:rPr lang="en-US" sz="2800" dirty="0">
                <a:solidFill>
                  <a:schemeClr val="bg1"/>
                </a:solidFill>
              </a:rPr>
              <a:t>received </a:t>
            </a:r>
            <a:r>
              <a:rPr lang="en-US" sz="2800" b="1" dirty="0">
                <a:solidFill>
                  <a:schemeClr val="bg2"/>
                </a:solidFill>
              </a:rPr>
              <a:t>personal supervision</a:t>
            </a:r>
            <a:r>
              <a:rPr lang="en-US" sz="2800" b="1" dirty="0"/>
              <a:t> </a:t>
            </a:r>
            <a:r>
              <a:rPr lang="en-US" sz="2800" dirty="0"/>
              <a:t>in last 6 months.</a:t>
            </a:r>
            <a:endParaRPr lang="en-US" sz="2800" dirty="0">
              <a:solidFill>
                <a:schemeClr val="bg1"/>
              </a:solidFill>
            </a:endParaRPr>
          </a:p>
          <a:p>
            <a:pPr>
              <a:lnSpc>
                <a:spcPct val="90000"/>
              </a:lnSpc>
              <a:buClr>
                <a:schemeClr val="bg1"/>
              </a:buClr>
            </a:pPr>
            <a:r>
              <a:rPr lang="en-GB" sz="2800" b="1" dirty="0">
                <a:solidFill>
                  <a:schemeClr val="bg2"/>
                </a:solidFill>
              </a:rPr>
              <a:t>88% </a:t>
            </a:r>
            <a:r>
              <a:rPr lang="en-GB" sz="2800" dirty="0"/>
              <a:t>of facilities that offer normal vaginal delivery care had </a:t>
            </a:r>
            <a:r>
              <a:rPr lang="en-GB" sz="2800" b="1" dirty="0">
                <a:solidFill>
                  <a:schemeClr val="bg2"/>
                </a:solidFill>
              </a:rPr>
              <a:t>administered parenteral oxytocic </a:t>
            </a:r>
            <a:r>
              <a:rPr lang="en-GB" sz="2800" dirty="0"/>
              <a:t>in the three months before the survey; </a:t>
            </a:r>
            <a:r>
              <a:rPr lang="en-GB" sz="2800" b="1" dirty="0">
                <a:solidFill>
                  <a:schemeClr val="bg2"/>
                </a:solidFill>
              </a:rPr>
              <a:t>30%</a:t>
            </a:r>
            <a:r>
              <a:rPr lang="en-GB" sz="2800" dirty="0"/>
              <a:t> had carried out </a:t>
            </a:r>
            <a:r>
              <a:rPr lang="en-GB" sz="2800" b="1" dirty="0">
                <a:solidFill>
                  <a:schemeClr val="bg2"/>
                </a:solidFill>
              </a:rPr>
              <a:t>neonatal resuscitation</a:t>
            </a:r>
            <a:r>
              <a:rPr lang="en-US" sz="2800" dirty="0"/>
              <a:t>.</a:t>
            </a:r>
            <a:r>
              <a:rPr lang="en-GB" sz="2800" dirty="0"/>
              <a:t> </a:t>
            </a:r>
          </a:p>
          <a:p>
            <a:pPr>
              <a:lnSpc>
                <a:spcPct val="90000"/>
              </a:lnSpc>
              <a:buClr>
                <a:schemeClr val="bg1"/>
              </a:buClr>
            </a:pPr>
            <a:r>
              <a:rPr lang="en-US" sz="2800" b="1" dirty="0">
                <a:solidFill>
                  <a:schemeClr val="bg2"/>
                </a:solidFill>
              </a:rPr>
              <a:t>97%</a:t>
            </a:r>
            <a:r>
              <a:rPr lang="en-US" sz="2800" dirty="0">
                <a:solidFill>
                  <a:schemeClr val="accent2"/>
                </a:solidFill>
              </a:rPr>
              <a:t> </a:t>
            </a:r>
            <a:r>
              <a:rPr lang="en-US" sz="2800" dirty="0"/>
              <a:t>of facilities providing delivery services </a:t>
            </a:r>
            <a:r>
              <a:rPr lang="en-US" sz="2800" b="1" dirty="0">
                <a:solidFill>
                  <a:schemeClr val="bg2"/>
                </a:solidFill>
              </a:rPr>
              <a:t>routinely perform a complete examination of the newborn</a:t>
            </a:r>
            <a:r>
              <a:rPr lang="en-US" sz="2800" b="1" dirty="0"/>
              <a:t> </a:t>
            </a:r>
            <a:r>
              <a:rPr lang="en-US" sz="2800" dirty="0"/>
              <a:t>before discharge.</a:t>
            </a:r>
          </a:p>
          <a:p>
            <a:pPr>
              <a:lnSpc>
                <a:spcPct val="90000"/>
              </a:lnSpc>
              <a:buClr>
                <a:schemeClr val="bg1"/>
              </a:buClr>
            </a:pPr>
            <a:r>
              <a:rPr lang="en-US" sz="2800" b="1" dirty="0">
                <a:solidFill>
                  <a:schemeClr val="bg2"/>
                </a:solidFill>
              </a:rPr>
              <a:t>66%</a:t>
            </a:r>
            <a:r>
              <a:rPr lang="en-US" sz="2800" b="1" dirty="0">
                <a:solidFill>
                  <a:schemeClr val="accent2"/>
                </a:solidFill>
              </a:rPr>
              <a:t> </a:t>
            </a:r>
            <a:r>
              <a:rPr lang="en-US" sz="2800" dirty="0"/>
              <a:t>of providers during observed deliveries </a:t>
            </a:r>
            <a:r>
              <a:rPr lang="en-US" sz="2800" b="1" dirty="0">
                <a:solidFill>
                  <a:schemeClr val="bg2"/>
                </a:solidFill>
              </a:rPr>
              <a:t>demonstrated caring and appropriate behavior toward the client</a:t>
            </a:r>
            <a:r>
              <a:rPr lang="en-US" sz="2800" dirty="0"/>
              <a:t>.</a:t>
            </a:r>
          </a:p>
          <a:p>
            <a:pPr>
              <a:lnSpc>
                <a:spcPct val="90000"/>
              </a:lnSpc>
            </a:pPr>
            <a:endParaRPr lang="en-US" sz="2800" dirty="0">
              <a:solidFill>
                <a:schemeClr val="bg1"/>
              </a:solidFill>
            </a:endParaRPr>
          </a:p>
          <a:p>
            <a:pPr eaLnBrk="1" hangingPunct="1">
              <a:lnSpc>
                <a:spcPct val="90000"/>
              </a:lnSpc>
            </a:pPr>
            <a:endParaRPr lang="en-US" sz="28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839100580"/>
              </p:ext>
            </p:extLst>
          </p:nvPr>
        </p:nvGraphicFramePr>
        <p:xfrm>
          <a:off x="0" y="1600201"/>
          <a:ext cx="91440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solidFill>
                  <a:schemeClr val="bg1"/>
                </a:solidFill>
                <a:effectLst/>
                <a:uLnTx/>
                <a:uFillTx/>
                <a:latin typeface="+mj-lt"/>
                <a:ea typeface="+mj-ea"/>
                <a:cs typeface="+mj-cs"/>
              </a:rPr>
              <a:t>Availability of </a:t>
            </a:r>
            <a:r>
              <a:rPr lang="en-US" sz="4000" dirty="0">
                <a:solidFill>
                  <a:schemeClr val="bg1"/>
                </a:solidFill>
                <a:latin typeface="+mj-lt"/>
                <a:ea typeface="+mj-ea"/>
                <a:cs typeface="+mj-cs"/>
              </a:rPr>
              <a:t>Maternal Health Services</a:t>
            </a:r>
            <a:br>
              <a:rPr lang="en-US" sz="4000" dirty="0">
                <a:solidFill>
                  <a:schemeClr val="bg1"/>
                </a:solidFill>
                <a:latin typeface="+mj-lt"/>
                <a:ea typeface="+mj-ea"/>
                <a:cs typeface="+mj-cs"/>
              </a:rPr>
            </a:br>
            <a:r>
              <a:rPr lang="en-US" sz="4000" dirty="0">
                <a:solidFill>
                  <a:schemeClr val="bg1"/>
                </a:solidFill>
                <a:latin typeface="+mj-lt"/>
                <a:ea typeface="+mj-ea"/>
                <a:cs typeface="+mj-cs"/>
              </a:rPr>
              <a:t> by Facility Type</a:t>
            </a:r>
            <a:endParaRPr kumimoji="0" lang="en-US" sz="4000" i="0" u="none" strike="noStrike" kern="1200" cap="none" spc="0" normalizeH="0" baseline="0" noProof="0" dirty="0">
              <a:ln>
                <a:noFill/>
              </a:ln>
              <a:solidFill>
                <a:schemeClr val="bg1"/>
              </a:solidFill>
              <a:effectLst/>
              <a:uLnTx/>
              <a:uFillTx/>
              <a:latin typeface="+mj-lt"/>
              <a:ea typeface="+mj-ea"/>
              <a:cs typeface="+mj-cs"/>
            </a:endParaRPr>
          </a:p>
        </p:txBody>
      </p:sp>
      <p:sp>
        <p:nvSpPr>
          <p:cNvPr id="6" name="TextBox 5"/>
          <p:cNvSpPr txBox="1"/>
          <p:nvPr/>
        </p:nvSpPr>
        <p:spPr>
          <a:xfrm>
            <a:off x="-36616" y="1230868"/>
            <a:ext cx="9144000" cy="369332"/>
          </a:xfrm>
          <a:prstGeom prst="rect">
            <a:avLst/>
          </a:prstGeom>
          <a:noFill/>
        </p:spPr>
        <p:txBody>
          <a:bodyPr wrap="square" rtlCol="0">
            <a:spAutoFit/>
          </a:bodyPr>
          <a:lstStyle/>
          <a:p>
            <a:pPr algn="ctr"/>
            <a:r>
              <a:rPr lang="en-US" i="1" dirty="0">
                <a:solidFill>
                  <a:schemeClr val="bg1"/>
                </a:solidFill>
              </a:rPr>
              <a:t>Percent of all facilities (N=1,564) offering:</a:t>
            </a:r>
          </a:p>
        </p:txBody>
      </p:sp>
      <p:sp>
        <p:nvSpPr>
          <p:cNvPr id="8" name="TextBox 1"/>
          <p:cNvSpPr txBox="1"/>
          <p:nvPr/>
        </p:nvSpPr>
        <p:spPr>
          <a:xfrm>
            <a:off x="7315200" y="4884456"/>
            <a:ext cx="609600"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err="1">
                <a:solidFill>
                  <a:schemeClr val="bg1"/>
                </a:solidFill>
              </a:rPr>
              <a:t>na</a:t>
            </a:r>
            <a:endParaRPr lang="en-US" sz="1800" b="1" dirty="0">
              <a:solidFill>
                <a:schemeClr val="bg1"/>
              </a:solidFill>
            </a:endParaRPr>
          </a:p>
        </p:txBody>
      </p:sp>
      <p:sp>
        <p:nvSpPr>
          <p:cNvPr id="9" name="TextBox 1"/>
          <p:cNvSpPr txBox="1"/>
          <p:nvPr/>
        </p:nvSpPr>
        <p:spPr>
          <a:xfrm>
            <a:off x="8458200" y="4856382"/>
            <a:ext cx="609600"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err="1">
                <a:solidFill>
                  <a:schemeClr val="bg1"/>
                </a:solidFill>
              </a:rPr>
              <a:t>na</a:t>
            </a:r>
            <a:endParaRPr lang="en-US" sz="1800" b="1" dirty="0">
              <a:solidFill>
                <a:schemeClr val="bg1"/>
              </a:solidFill>
            </a:endParaRPr>
          </a:p>
        </p:txBody>
      </p:sp>
      <p:sp>
        <p:nvSpPr>
          <p:cNvPr id="10" name="TextBox 1"/>
          <p:cNvSpPr txBox="1"/>
          <p:nvPr/>
        </p:nvSpPr>
        <p:spPr>
          <a:xfrm>
            <a:off x="10886" y="6488668"/>
            <a:ext cx="2667000"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dirty="0" err="1">
                <a:solidFill>
                  <a:schemeClr val="bg1"/>
                </a:solidFill>
              </a:rPr>
              <a:t>na</a:t>
            </a:r>
            <a:r>
              <a:rPr lang="en-US" sz="1800" dirty="0">
                <a:solidFill>
                  <a:schemeClr val="bg1"/>
                </a:solidFill>
              </a:rPr>
              <a:t> = not applicable</a:t>
            </a:r>
          </a:p>
        </p:txBody>
      </p:sp>
    </p:spTree>
    <p:extLst>
      <p:ext uri="{BB962C8B-B14F-4D97-AF65-F5344CB8AC3E}">
        <p14:creationId xmlns:p14="http://schemas.microsoft.com/office/powerpoint/2010/main" val="494982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377646184"/>
              </p:ext>
            </p:extLst>
          </p:nvPr>
        </p:nvGraphicFramePr>
        <p:xfrm>
          <a:off x="457200" y="1600200"/>
          <a:ext cx="82296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solidFill>
                  <a:schemeClr val="bg1"/>
                </a:solidFill>
                <a:effectLst/>
                <a:uLnTx/>
                <a:uFillTx/>
                <a:latin typeface="+mj-lt"/>
                <a:ea typeface="+mj-ea"/>
                <a:cs typeface="+mj-cs"/>
              </a:rPr>
              <a:t>Availability of </a:t>
            </a:r>
            <a:r>
              <a:rPr lang="en-US" sz="4000" dirty="0">
                <a:solidFill>
                  <a:schemeClr val="bg1"/>
                </a:solidFill>
                <a:latin typeface="+mj-lt"/>
                <a:ea typeface="+mj-ea"/>
                <a:cs typeface="+mj-cs"/>
              </a:rPr>
              <a:t>Maternal Health Services</a:t>
            </a:r>
            <a:br>
              <a:rPr lang="en-US" sz="4000" dirty="0">
                <a:solidFill>
                  <a:schemeClr val="bg1"/>
                </a:solidFill>
                <a:latin typeface="+mj-lt"/>
                <a:ea typeface="+mj-ea"/>
                <a:cs typeface="+mj-cs"/>
              </a:rPr>
            </a:br>
            <a:r>
              <a:rPr lang="en-US" sz="4000" dirty="0">
                <a:solidFill>
                  <a:schemeClr val="bg1"/>
                </a:solidFill>
                <a:latin typeface="+mj-lt"/>
                <a:ea typeface="+mj-ea"/>
                <a:cs typeface="+mj-cs"/>
              </a:rPr>
              <a:t> by Managing Authority</a:t>
            </a:r>
            <a:endParaRPr kumimoji="0" lang="en-US" sz="4000" i="0" u="none" strike="noStrike" kern="1200" cap="none" spc="0" normalizeH="0" baseline="0" noProof="0" dirty="0">
              <a:ln>
                <a:noFill/>
              </a:ln>
              <a:solidFill>
                <a:schemeClr val="bg1"/>
              </a:solidFill>
              <a:effectLst/>
              <a:uLnTx/>
              <a:uFillTx/>
              <a:latin typeface="+mj-lt"/>
              <a:ea typeface="+mj-ea"/>
              <a:cs typeface="+mj-cs"/>
            </a:endParaRPr>
          </a:p>
        </p:txBody>
      </p:sp>
      <p:sp>
        <p:nvSpPr>
          <p:cNvPr id="6" name="TextBox 5"/>
          <p:cNvSpPr txBox="1"/>
          <p:nvPr/>
        </p:nvSpPr>
        <p:spPr>
          <a:xfrm>
            <a:off x="0" y="1154668"/>
            <a:ext cx="9144000" cy="369332"/>
          </a:xfrm>
          <a:prstGeom prst="rect">
            <a:avLst/>
          </a:prstGeom>
          <a:noFill/>
        </p:spPr>
        <p:txBody>
          <a:bodyPr wrap="square" rtlCol="0">
            <a:spAutoFit/>
          </a:bodyPr>
          <a:lstStyle/>
          <a:p>
            <a:pPr algn="ctr"/>
            <a:r>
              <a:rPr lang="en-US" i="1" dirty="0">
                <a:solidFill>
                  <a:schemeClr val="bg1"/>
                </a:solidFill>
              </a:rPr>
              <a:t>Percent of all facilities (N=1,564) offering:</a:t>
            </a:r>
          </a:p>
        </p:txBody>
      </p:sp>
    </p:spTree>
    <p:extLst>
      <p:ext uri="{BB962C8B-B14F-4D97-AF65-F5344CB8AC3E}">
        <p14:creationId xmlns:p14="http://schemas.microsoft.com/office/powerpoint/2010/main" val="2388127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099347799"/>
              </p:ext>
            </p:extLst>
          </p:nvPr>
        </p:nvGraphicFramePr>
        <p:xfrm>
          <a:off x="0" y="1524000"/>
          <a:ext cx="9144000" cy="53340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 y="1154668"/>
            <a:ext cx="9144000" cy="369332"/>
          </a:xfrm>
          <a:prstGeom prst="rect">
            <a:avLst/>
          </a:prstGeom>
          <a:noFill/>
        </p:spPr>
        <p:txBody>
          <a:bodyPr wrap="square" rtlCol="0">
            <a:spAutoFit/>
          </a:bodyPr>
          <a:lstStyle/>
          <a:p>
            <a:pPr algn="ctr"/>
            <a:r>
              <a:rPr lang="en-US" i="1" dirty="0">
                <a:solidFill>
                  <a:schemeClr val="bg1"/>
                </a:solidFill>
              </a:rPr>
              <a:t>Among facilities offering normal delivery services (N=804), percent that offer/have:</a:t>
            </a:r>
          </a:p>
        </p:txBody>
      </p:sp>
      <p:sp>
        <p:nvSpPr>
          <p:cNvPr id="5" name="Title 1"/>
          <p:cNvSpPr txBox="1">
            <a:spLocks/>
          </p:cNvSpPr>
          <p:nvPr/>
        </p:nvSpPr>
        <p:spPr>
          <a:xfrm>
            <a:off x="0" y="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solidFill>
                  <a:schemeClr val="bg1"/>
                </a:solidFill>
                <a:effectLst/>
                <a:uLnTx/>
                <a:uFillTx/>
                <a:latin typeface="+mj-lt"/>
                <a:ea typeface="+mj-ea"/>
                <a:cs typeface="+mj-cs"/>
              </a:rPr>
              <a:t>Availability of </a:t>
            </a:r>
            <a:r>
              <a:rPr lang="en-US" sz="4000" dirty="0">
                <a:solidFill>
                  <a:schemeClr val="bg1"/>
                </a:solidFill>
                <a:latin typeface="+mj-lt"/>
                <a:ea typeface="+mj-ea"/>
                <a:cs typeface="+mj-cs"/>
              </a:rPr>
              <a:t>Normal Vaginal </a:t>
            </a:r>
            <a:br>
              <a:rPr lang="en-US" sz="4000" dirty="0">
                <a:solidFill>
                  <a:schemeClr val="bg1"/>
                </a:solidFill>
                <a:latin typeface="+mj-lt"/>
                <a:ea typeface="+mj-ea"/>
                <a:cs typeface="+mj-cs"/>
              </a:rPr>
            </a:br>
            <a:r>
              <a:rPr lang="en-US" sz="4000" dirty="0">
                <a:solidFill>
                  <a:schemeClr val="bg1"/>
                </a:solidFill>
                <a:latin typeface="+mj-lt"/>
                <a:ea typeface="+mj-ea"/>
                <a:cs typeface="+mj-cs"/>
              </a:rPr>
              <a:t>Delivery Services</a:t>
            </a:r>
            <a:endParaRPr kumimoji="0" lang="en-US" sz="400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12147400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448553"/>
            <a:ext cx="4191000" cy="3960893"/>
          </a:xfrm>
        </p:spPr>
        <p:txBody>
          <a:bodyPr>
            <a:normAutofit fontScale="85000" lnSpcReduction="20000"/>
          </a:bodyPr>
          <a:lstStyle/>
          <a:p>
            <a:pPr>
              <a:spcBef>
                <a:spcPct val="50000"/>
              </a:spcBef>
              <a:buClr>
                <a:schemeClr val="bg1"/>
              </a:buClr>
            </a:pPr>
            <a:r>
              <a:rPr lang="en-US" dirty="0">
                <a:cs typeface="Arial" charset="0"/>
              </a:rPr>
              <a:t>Availability of Services</a:t>
            </a:r>
          </a:p>
          <a:p>
            <a:pPr>
              <a:spcBef>
                <a:spcPct val="50000"/>
              </a:spcBef>
              <a:buClr>
                <a:schemeClr val="bg1"/>
              </a:buClr>
            </a:pPr>
            <a:r>
              <a:rPr lang="en-US" b="1" dirty="0">
                <a:solidFill>
                  <a:schemeClr val="accent2"/>
                </a:solidFill>
                <a:cs typeface="Arial" charset="0"/>
              </a:rPr>
              <a:t>Service Readiness</a:t>
            </a:r>
          </a:p>
          <a:p>
            <a:pPr>
              <a:spcBef>
                <a:spcPct val="50000"/>
              </a:spcBef>
              <a:buClr>
                <a:schemeClr val="bg1"/>
              </a:buClr>
            </a:pPr>
            <a:r>
              <a:rPr lang="en-US" dirty="0">
                <a:solidFill>
                  <a:schemeClr val="bg1"/>
                </a:solidFill>
                <a:cs typeface="Arial" charset="0"/>
              </a:rPr>
              <a:t>Management Practices </a:t>
            </a:r>
            <a:br>
              <a:rPr lang="en-US" dirty="0">
                <a:solidFill>
                  <a:schemeClr val="bg1"/>
                </a:solidFill>
                <a:cs typeface="Arial" charset="0"/>
              </a:rPr>
            </a:br>
            <a:r>
              <a:rPr lang="en-US" dirty="0">
                <a:solidFill>
                  <a:schemeClr val="bg1"/>
                </a:solidFill>
                <a:cs typeface="Arial" charset="0"/>
              </a:rPr>
              <a:t>and Training</a:t>
            </a:r>
          </a:p>
          <a:p>
            <a:pPr>
              <a:spcBef>
                <a:spcPct val="50000"/>
              </a:spcBef>
              <a:buClr>
                <a:schemeClr val="bg1"/>
              </a:buClr>
            </a:pPr>
            <a:r>
              <a:rPr lang="en-US" dirty="0">
                <a:cs typeface="Arial" charset="0"/>
              </a:rPr>
              <a:t>Signal Functions for Emergency Obstetric Care</a:t>
            </a:r>
          </a:p>
          <a:p>
            <a:pPr>
              <a:spcBef>
                <a:spcPct val="50000"/>
              </a:spcBef>
              <a:buClr>
                <a:schemeClr val="bg1"/>
              </a:buClr>
            </a:pPr>
            <a:r>
              <a:rPr lang="en-US" dirty="0">
                <a:cs typeface="Arial" charset="0"/>
              </a:rPr>
              <a:t>Newborn Care Practices</a:t>
            </a:r>
          </a:p>
          <a:p>
            <a:pPr>
              <a:spcBef>
                <a:spcPct val="50000"/>
              </a:spcBef>
              <a:buClr>
                <a:schemeClr val="bg1"/>
              </a:buClr>
            </a:pPr>
            <a:r>
              <a:rPr lang="en-US" dirty="0">
                <a:cs typeface="Arial" charset="0"/>
              </a:rPr>
              <a:t>Postpartum clients</a:t>
            </a:r>
          </a:p>
          <a:p>
            <a:pPr>
              <a:spcBef>
                <a:spcPct val="50000"/>
              </a:spcBef>
              <a:buClr>
                <a:schemeClr val="bg1"/>
              </a:buClr>
            </a:pPr>
            <a:endParaRPr lang="en-US" dirty="0">
              <a:cs typeface="Arial" charset="0"/>
            </a:endParaRPr>
          </a:p>
        </p:txBody>
      </p:sp>
    </p:spTree>
    <p:extLst>
      <p:ext uri="{BB962C8B-B14F-4D97-AF65-F5344CB8AC3E}">
        <p14:creationId xmlns:p14="http://schemas.microsoft.com/office/powerpoint/2010/main" val="5437410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pPr lvl="0"/>
            <a:r>
              <a:rPr lang="en-US" dirty="0">
                <a:solidFill>
                  <a:schemeClr val="bg1"/>
                </a:solidFill>
              </a:rPr>
              <a:t>Guidelines and Equipment </a:t>
            </a:r>
            <a:br>
              <a:rPr lang="en-US" dirty="0">
                <a:solidFill>
                  <a:schemeClr val="bg1"/>
                </a:solidFill>
              </a:rPr>
            </a:br>
            <a:r>
              <a:rPr lang="en-US" dirty="0">
                <a:solidFill>
                  <a:schemeClr val="bg1"/>
                </a:solidFill>
              </a:rPr>
              <a:t>for Delivery Services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026351458"/>
              </p:ext>
            </p:extLst>
          </p:nvPr>
        </p:nvGraphicFramePr>
        <p:xfrm>
          <a:off x="0" y="1524000"/>
          <a:ext cx="9144000" cy="5334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12032" y="1154668"/>
            <a:ext cx="9144000" cy="369332"/>
          </a:xfrm>
          <a:prstGeom prst="rect">
            <a:avLst/>
          </a:prstGeom>
          <a:noFill/>
        </p:spPr>
        <p:txBody>
          <a:bodyPr wrap="square" rtlCol="0">
            <a:spAutoFit/>
          </a:bodyPr>
          <a:lstStyle/>
          <a:p>
            <a:pPr algn="ctr"/>
            <a:r>
              <a:rPr lang="en-US" i="1" dirty="0">
                <a:solidFill>
                  <a:schemeClr val="bg1"/>
                </a:solidFill>
              </a:rPr>
              <a:t>Among facilities offering normal vaginal delivery services, percent that have:</a:t>
            </a:r>
          </a:p>
        </p:txBody>
      </p:sp>
    </p:spTree>
    <p:extLst>
      <p:ext uri="{BB962C8B-B14F-4D97-AF65-F5344CB8AC3E}">
        <p14:creationId xmlns:p14="http://schemas.microsoft.com/office/powerpoint/2010/main" val="1766094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pPr lvl="0"/>
            <a:r>
              <a:rPr lang="en-US" dirty="0">
                <a:solidFill>
                  <a:schemeClr val="bg1"/>
                </a:solidFill>
              </a:rPr>
              <a:t>Infection Control</a:t>
            </a:r>
          </a:p>
        </p:txBody>
      </p:sp>
      <p:sp>
        <p:nvSpPr>
          <p:cNvPr id="7" name="TextBox 6"/>
          <p:cNvSpPr txBox="1"/>
          <p:nvPr/>
        </p:nvSpPr>
        <p:spPr>
          <a:xfrm>
            <a:off x="0" y="926068"/>
            <a:ext cx="9144000" cy="369332"/>
          </a:xfrm>
          <a:prstGeom prst="rect">
            <a:avLst/>
          </a:prstGeom>
          <a:noFill/>
        </p:spPr>
        <p:txBody>
          <a:bodyPr wrap="square" rtlCol="0">
            <a:spAutoFit/>
          </a:bodyPr>
          <a:lstStyle/>
          <a:p>
            <a:pPr algn="ctr"/>
            <a:r>
              <a:rPr lang="en-US" i="1" dirty="0">
                <a:solidFill>
                  <a:schemeClr val="bg1"/>
                </a:solidFill>
              </a:rPr>
              <a:t>Among facilities offering normal vaginal delivery services, percent that have:</a:t>
            </a:r>
          </a:p>
        </p:txBody>
      </p:sp>
      <p:graphicFrame>
        <p:nvGraphicFramePr>
          <p:cNvPr id="8" name="Content Placeholder 5"/>
          <p:cNvGraphicFramePr>
            <a:graphicFrameLocks noGrp="1"/>
          </p:cNvGraphicFramePr>
          <p:nvPr>
            <p:ph idx="1"/>
            <p:extLst>
              <p:ext uri="{D42A27DB-BD31-4B8C-83A1-F6EECF244321}">
                <p14:modId xmlns:p14="http://schemas.microsoft.com/office/powerpoint/2010/main" val="4178248470"/>
              </p:ext>
            </p:extLst>
          </p:nvPr>
        </p:nvGraphicFramePr>
        <p:xfrm>
          <a:off x="0" y="1371600"/>
          <a:ext cx="9144000" cy="54864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21246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r>
              <a:rPr lang="en-US" dirty="0">
                <a:solidFill>
                  <a:schemeClr val="bg1"/>
                </a:solidFill>
              </a:rPr>
              <a:t>Essential Medicines for Delivery</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581301756"/>
              </p:ext>
            </p:extLst>
          </p:nvPr>
        </p:nvGraphicFramePr>
        <p:xfrm>
          <a:off x="0" y="1524000"/>
          <a:ext cx="9144000" cy="53340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5"/>
          <p:cNvSpPr txBox="1">
            <a:spLocks noChangeArrowheads="1"/>
          </p:cNvSpPr>
          <p:nvPr/>
        </p:nvSpPr>
        <p:spPr bwMode="auto">
          <a:xfrm>
            <a:off x="0" y="925512"/>
            <a:ext cx="9144000" cy="369888"/>
          </a:xfrm>
          <a:prstGeom prst="rect">
            <a:avLst/>
          </a:prstGeom>
          <a:noFill/>
          <a:ln w="9525">
            <a:noFill/>
            <a:miter lim="800000"/>
            <a:headEnd/>
            <a:tailEnd/>
          </a:ln>
        </p:spPr>
        <p:txBody>
          <a:bodyPr>
            <a:spAutoFit/>
          </a:bodyPr>
          <a:lstStyle/>
          <a:p>
            <a:pPr algn="ctr"/>
            <a:r>
              <a:rPr lang="en-US" i="1" dirty="0">
                <a:solidFill>
                  <a:schemeClr val="bg1"/>
                </a:solidFill>
              </a:rPr>
              <a:t>Among facilities offering normal vaginal delivery services, percent that have:</a:t>
            </a:r>
          </a:p>
        </p:txBody>
      </p:sp>
    </p:spTree>
    <p:extLst>
      <p:ext uri="{BB962C8B-B14F-4D97-AF65-F5344CB8AC3E}">
        <p14:creationId xmlns:p14="http://schemas.microsoft.com/office/powerpoint/2010/main" val="2686312875"/>
      </p:ext>
    </p:extLst>
  </p:cSld>
  <p:clrMapOvr>
    <a:masterClrMapping/>
  </p:clrMapOvr>
</p:sld>
</file>

<file path=ppt/theme/theme1.xml><?xml version="1.0" encoding="utf-8"?>
<a:theme xmlns:a="http://schemas.openxmlformats.org/drawingml/2006/main" name="Custom Design">
  <a:themeElements>
    <a:clrScheme name="Nepal SPA 2021">
      <a:dk1>
        <a:srgbClr val="000000"/>
      </a:dk1>
      <a:lt1>
        <a:sysClr val="window" lastClr="FFFFFF"/>
      </a:lt1>
      <a:dk2>
        <a:srgbClr val="769D66"/>
      </a:dk2>
      <a:lt2>
        <a:srgbClr val="DD8F70"/>
      </a:lt2>
      <a:accent1>
        <a:srgbClr val="132048"/>
      </a:accent1>
      <a:accent2>
        <a:srgbClr val="D14E49"/>
      </a:accent2>
      <a:accent3>
        <a:srgbClr val="A680A8"/>
      </a:accent3>
      <a:accent4>
        <a:srgbClr val="31412A"/>
      </a:accent4>
      <a:accent5>
        <a:srgbClr val="538A8A"/>
      </a:accent5>
      <a:accent6>
        <a:srgbClr val="6F3C5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Nepal SPA 2021">
      <a:dk1>
        <a:srgbClr val="000000"/>
      </a:dk1>
      <a:lt1>
        <a:sysClr val="window" lastClr="FFFFFF"/>
      </a:lt1>
      <a:dk2>
        <a:srgbClr val="769D66"/>
      </a:dk2>
      <a:lt2>
        <a:srgbClr val="DD8F70"/>
      </a:lt2>
      <a:accent1>
        <a:srgbClr val="132048"/>
      </a:accent1>
      <a:accent2>
        <a:srgbClr val="D14E49"/>
      </a:accent2>
      <a:accent3>
        <a:srgbClr val="A680A8"/>
      </a:accent3>
      <a:accent4>
        <a:srgbClr val="31412A"/>
      </a:accent4>
      <a:accent5>
        <a:srgbClr val="538A8A"/>
      </a:accent5>
      <a:accent6>
        <a:srgbClr val="6F3C5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VMX3MACP777Z-1177381151-17317</_dlc_DocId>
    <_dlc_DocIdUrl xmlns="d16efad5-0601-4cf0-b7c2-89968258c777">
      <Url>https://icfonline.sharepoint.com/sites/ihd-dhs/Dissemination/_layouts/15/DocIdRedir.aspx?ID=VMX3MACP777Z-1177381151-17317</Url>
      <Description>VMX3MACP777Z-1177381151-17317</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16DB12-DD54-44BD-8BDF-979663977093}">
  <ds:schemaRefs>
    <ds:schemaRef ds:uri="http://schemas.microsoft.com/sharepoint/events"/>
  </ds:schemaRefs>
</ds:datastoreItem>
</file>

<file path=customXml/itemProps2.xml><?xml version="1.0" encoding="utf-8"?>
<ds:datastoreItem xmlns:ds="http://schemas.openxmlformats.org/officeDocument/2006/customXml" ds:itemID="{4FE1CF68-6B2A-4E6E-8BAF-39F71474CFE9}">
  <ds:schemaRefs>
    <ds:schemaRef ds:uri="http://schemas.microsoft.com/sharepoint/v3/contenttype/forms"/>
  </ds:schemaRefs>
</ds:datastoreItem>
</file>

<file path=customXml/itemProps3.xml><?xml version="1.0" encoding="utf-8"?>
<ds:datastoreItem xmlns:ds="http://schemas.openxmlformats.org/officeDocument/2006/customXml" ds:itemID="{A12F6FA5-5465-4910-BA3C-B0C5A11CC616}">
  <ds:schemaRefs>
    <ds:schemaRef ds:uri="http://schemas.microsoft.com/office/2006/metadata/properties"/>
    <ds:schemaRef ds:uri="http://purl.org/dc/terms/"/>
    <ds:schemaRef ds:uri="http://purl.org/dc/elements/1.1/"/>
    <ds:schemaRef ds:uri="83c4e5ee-5eea-4e8c-8b50-726738bccb6e"/>
    <ds:schemaRef ds:uri="http://schemas.microsoft.com/office/infopath/2007/PartnerControls"/>
    <ds:schemaRef ds:uri="http://www.w3.org/XML/1998/namespace"/>
    <ds:schemaRef ds:uri="http://purl.org/dc/dcmitype/"/>
    <ds:schemaRef ds:uri="http://schemas.microsoft.com/office/2006/documentManagement/types"/>
    <ds:schemaRef ds:uri="http://schemas.openxmlformats.org/package/2006/metadata/core-properties"/>
    <ds:schemaRef ds:uri="fa6a9aea-fb0f-4ddd-aff8-712634b7d5fe"/>
    <ds:schemaRef ds:uri="d16efad5-0601-4cf0-b7c2-89968258c777"/>
  </ds:schemaRefs>
</ds:datastoreItem>
</file>

<file path=customXml/itemProps4.xml><?xml version="1.0" encoding="utf-8"?>
<ds:datastoreItem xmlns:ds="http://schemas.openxmlformats.org/officeDocument/2006/customXml" ds:itemID="{4C61D032-0414-43F4-8529-3B36605927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3878</TotalTime>
  <Words>2223</Words>
  <Application>Microsoft Office PowerPoint</Application>
  <PresentationFormat>On-screen Show (4:3)</PresentationFormat>
  <Paragraphs>151</Paragraphs>
  <Slides>29</Slides>
  <Notes>23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29</vt:i4>
      </vt:variant>
    </vt:vector>
  </HeadingPairs>
  <TitlesOfParts>
    <vt:vector size="35" baseType="lpstr">
      <vt:lpstr>Arial</vt:lpstr>
      <vt:lpstr>Calibri</vt:lpstr>
      <vt:lpstr>Times New Roman</vt:lpstr>
      <vt:lpstr>TimesNewRoman</vt:lpstr>
      <vt:lpstr>Custom Design</vt:lpstr>
      <vt:lpstr>Office Theme</vt:lpstr>
      <vt:lpstr>PowerPoint Presentation</vt:lpstr>
      <vt:lpstr>PowerPoint Presentation</vt:lpstr>
      <vt:lpstr>PowerPoint Presentation</vt:lpstr>
      <vt:lpstr>PowerPoint Presentation</vt:lpstr>
      <vt:lpstr>PowerPoint Presentation</vt:lpstr>
      <vt:lpstr>PowerPoint Presentation</vt:lpstr>
      <vt:lpstr>Guidelines and Equipment  for Delivery Services</vt:lpstr>
      <vt:lpstr>Infection Control</vt:lpstr>
      <vt:lpstr>Essential Medicines for Delivery</vt:lpstr>
      <vt:lpstr>Essential Medicines for Newborns</vt:lpstr>
      <vt:lpstr>Priority Medicines for Mothers</vt:lpstr>
      <vt:lpstr>Availability of Medicines for Deliveries and Newborns by Facility Type</vt:lpstr>
      <vt:lpstr>Availability of Medicines for Deliveries and Newborns by Managing Authority</vt:lpstr>
      <vt:lpstr>PowerPoint Presentation</vt:lpstr>
      <vt:lpstr>Training and Supervision for Delivery or Newborn Care Providers</vt:lpstr>
      <vt:lpstr>Training of Normal Vaginal  Delivery Providers: Delivery Care</vt:lpstr>
      <vt:lpstr>Training of Normal Vaginal Delivery Providers: Immediate Newborn Care</vt:lpstr>
      <vt:lpstr>PowerPoint Presentation</vt:lpstr>
      <vt:lpstr>Signal Functions for Emergency Obstetric and Neonatal Care</vt:lpstr>
      <vt:lpstr>Comprehensive Emergency Obstetric and Neonatal Care (EmONC) among Hospitals</vt:lpstr>
      <vt:lpstr>PowerPoint Presentation</vt:lpstr>
      <vt:lpstr>Newborn Care Practices</vt:lpstr>
      <vt:lpstr>PowerPoint Presentation</vt:lpstr>
      <vt:lpstr>Mode of Delivery</vt:lpstr>
      <vt:lpstr>Essential Newborn Practices</vt:lpstr>
      <vt:lpstr>Precautions for Deliveries Observed in the Second and Third Stage of Labor</vt:lpstr>
      <vt:lpstr>Immediate Newborn and Postpartum Care</vt:lpstr>
      <vt:lpstr>Respectful Maternity Care</vt:lpstr>
      <vt:lpstr>Key Findings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MSPA Delivery and Newborn Care</dc:title>
  <dc:creator>Sally Zweimueller</dc:creator>
  <cp:lastModifiedBy>Sarah Balian</cp:lastModifiedBy>
  <cp:revision>653</cp:revision>
  <cp:lastPrinted>2016-10-20T15:53:45Z</cp:lastPrinted>
  <dcterms:created xsi:type="dcterms:W3CDTF">2010-08-17T13:53:29Z</dcterms:created>
  <dcterms:modified xsi:type="dcterms:W3CDTF">2022-06-15T22:17:30Z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4238f219-3425-48e5-80ef-dac3cc0822e7</vt:lpwstr>
  </property>
  <property fmtid="{D5CDD505-2E9C-101B-9397-08002B2CF9AE}" pid="4" name="MediaServiceImageTags">
    <vt:lpwstr/>
  </property>
</Properties>
</file>