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19"/>
  </p:notesMasterIdLst>
  <p:handoutMasterIdLst>
    <p:handoutMasterId r:id="rId20"/>
  </p:handoutMasterIdLst>
  <p:sldIdLst>
    <p:sldId id="276" r:id="rId2"/>
    <p:sldId id="258" r:id="rId3"/>
    <p:sldId id="259" r:id="rId4"/>
    <p:sldId id="282" r:id="rId5"/>
    <p:sldId id="262" r:id="rId6"/>
    <p:sldId id="263" r:id="rId7"/>
    <p:sldId id="264" r:id="rId8"/>
    <p:sldId id="277" r:id="rId9"/>
    <p:sldId id="266" r:id="rId10"/>
    <p:sldId id="284" r:id="rId11"/>
    <p:sldId id="267" r:id="rId12"/>
    <p:sldId id="268" r:id="rId13"/>
    <p:sldId id="283" r:id="rId14"/>
    <p:sldId id="270" r:id="rId15"/>
    <p:sldId id="281" r:id="rId16"/>
    <p:sldId id="271" r:id="rId17"/>
    <p:sldId id="274" r:id="rId18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73" autoAdjust="0"/>
    <p:restoredTop sz="86283" autoAdjust="0"/>
  </p:normalViewPr>
  <p:slideViewPr>
    <p:cSldViewPr>
      <p:cViewPr>
        <p:scale>
          <a:sx n="80" d="100"/>
          <a:sy n="80" d="100"/>
        </p:scale>
        <p:origin x="-86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8242652100920002E-4"/>
          <c:y val="4.8434687185369023E-2"/>
          <c:w val="0.96324074074074051"/>
          <c:h val="0.690363209489542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Pt>
            <c:idx val="4"/>
            <c:spPr>
              <a:solidFill>
                <a:schemeClr val="accent5">
                  <a:lumMod val="75000"/>
                </a:schemeClr>
              </a:solidFill>
            </c:spPr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 sz="2000" b="1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Doctor</c:v>
                </c:pt>
                <c:pt idx="1">
                  <c:v>Nurse/ midwife</c:v>
                </c:pt>
                <c:pt idx="2">
                  <c:v>Traditional birth attendant</c:v>
                </c:pt>
                <c:pt idx="3">
                  <c:v>No one</c:v>
                </c:pt>
                <c:pt idx="4">
                  <c:v>Any skilled provider*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28.9</c:v>
                </c:pt>
                <c:pt idx="1">
                  <c:v>62.6</c:v>
                </c:pt>
                <c:pt idx="2">
                  <c:v>0.8</c:v>
                </c:pt>
                <c:pt idx="3">
                  <c:v>7.3</c:v>
                </c:pt>
                <c:pt idx="4">
                  <c:v>91.5</c:v>
                </c:pt>
              </c:numCache>
            </c:numRef>
          </c:val>
        </c:ser>
        <c:dLbls>
          <c:showVal val="1"/>
        </c:dLbls>
        <c:gapWidth val="75"/>
        <c:axId val="96356992"/>
        <c:axId val="96358784"/>
      </c:barChart>
      <c:catAx>
        <c:axId val="96356992"/>
        <c:scaling>
          <c:orientation val="minMax"/>
        </c:scaling>
        <c:axPos val="b"/>
        <c:numFmt formatCode="General" sourceLinked="0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 anchor="b" anchorCtr="1"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96358784"/>
        <c:crosses val="autoZero"/>
        <c:lblAlgn val="ctr"/>
        <c:lblOffset val="150"/>
        <c:tickLblSkip val="1"/>
        <c:tickMarkSkip val="2"/>
      </c:catAx>
      <c:valAx>
        <c:axId val="96358784"/>
        <c:scaling>
          <c:orientation val="minMax"/>
        </c:scaling>
        <c:delete val="1"/>
        <c:axPos val="l"/>
        <c:numFmt formatCode="0" sourceLinked="1"/>
        <c:tickLblPos val="none"/>
        <c:crossAx val="96356992"/>
        <c:crossesAt val="1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4834205933682579"/>
          <c:w val="0.9543325526932086"/>
          <c:h val="0.7120418848167539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bg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32.300000000000004</c:v>
                </c:pt>
                <c:pt idx="1">
                  <c:v>10.3</c:v>
                </c:pt>
                <c:pt idx="2">
                  <c:v>56.2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 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Sheet1!$B$3:$D$3</c:f>
              <c:numCache>
                <c:formatCode>0</c:formatCode>
                <c:ptCount val="3"/>
                <c:pt idx="0">
                  <c:v>51.6</c:v>
                </c:pt>
                <c:pt idx="1">
                  <c:v>23.1</c:v>
                </c:pt>
                <c:pt idx="2">
                  <c:v>24.5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Public facility</c:v>
                </c:pt>
                <c:pt idx="1">
                  <c:v>Private facility</c:v>
                </c:pt>
                <c:pt idx="2">
                  <c:v>At home</c:v>
                </c:pt>
              </c:strCache>
            </c:strRef>
          </c:cat>
          <c:val>
            <c:numRef>
              <c:f>Sheet1!$B$4:$D$4</c:f>
              <c:numCache>
                <c:formatCode>0</c:formatCode>
                <c:ptCount val="3"/>
                <c:pt idx="0">
                  <c:v>28</c:v>
                </c:pt>
                <c:pt idx="1">
                  <c:v>7.4</c:v>
                </c:pt>
                <c:pt idx="2">
                  <c:v>63.3</c:v>
                </c:pt>
              </c:numCache>
            </c:numRef>
          </c:val>
        </c:ser>
        <c:dLbls>
          <c:showVal val="1"/>
        </c:dLbls>
        <c:gapWidth val="75"/>
        <c:overlap val="-5"/>
        <c:axId val="79773056"/>
        <c:axId val="79791232"/>
      </c:barChart>
      <c:catAx>
        <c:axId val="7977305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9791232"/>
        <c:crosses val="autoZero"/>
        <c:auto val="1"/>
        <c:lblAlgn val="ctr"/>
        <c:lblOffset val="100"/>
        <c:tickLblSkip val="1"/>
        <c:tickMarkSkip val="1"/>
      </c:catAx>
      <c:valAx>
        <c:axId val="79791232"/>
        <c:scaling>
          <c:orientation val="minMax"/>
        </c:scaling>
        <c:delete val="1"/>
        <c:axPos val="l"/>
        <c:numFmt formatCode="0" sourceLinked="1"/>
        <c:tickLblPos val="none"/>
        <c:crossAx val="79773056"/>
        <c:crosses val="autoZero"/>
        <c:crossBetween val="between"/>
      </c:valAx>
    </c:plotArea>
    <c:legend>
      <c:legendPos val="t"/>
      <c:layout/>
    </c:legend>
    <c:plotVisOnly val="1"/>
    <c:dispBlanksAs val="gap"/>
  </c:chart>
  <c:spPr>
    <a:noFill/>
  </c:spPr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3402364634976217"/>
          <c:y val="1.6949152542372881E-2"/>
          <c:w val="0.62888512199863911"/>
          <c:h val="0.96610169491525422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Cost too much</c:v>
                </c:pt>
                <c:pt idx="1">
                  <c:v>Abrupt delivery</c:v>
                </c:pt>
                <c:pt idx="2">
                  <c:v>Not necessary</c:v>
                </c:pt>
                <c:pt idx="3">
                  <c:v>Too far/no transport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16.899999999999999</c:v>
                </c:pt>
                <c:pt idx="1">
                  <c:v>18.100000000000001</c:v>
                </c:pt>
                <c:pt idx="2">
                  <c:v>21.3</c:v>
                </c:pt>
                <c:pt idx="3">
                  <c:v>42</c:v>
                </c:pt>
              </c:numCache>
            </c:numRef>
          </c:val>
        </c:ser>
        <c:dLbls>
          <c:showVal val="1"/>
        </c:dLbls>
        <c:gapWidth val="75"/>
        <c:axId val="79865344"/>
        <c:axId val="79866880"/>
      </c:barChart>
      <c:catAx>
        <c:axId val="79865344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chemeClr val="bg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79866880"/>
        <c:crosses val="autoZero"/>
        <c:auto val="1"/>
        <c:lblAlgn val="ctr"/>
        <c:lblOffset val="100"/>
        <c:tickLblSkip val="1"/>
        <c:tickMarkSkip val="1"/>
      </c:catAx>
      <c:valAx>
        <c:axId val="79866880"/>
        <c:scaling>
          <c:orientation val="minMax"/>
        </c:scaling>
        <c:delete val="1"/>
        <c:axPos val="b"/>
        <c:numFmt formatCode="0" sourceLinked="1"/>
        <c:tickLblPos val="none"/>
        <c:crossAx val="7986534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9600336096038939"/>
          <c:y val="8.2788719575974043E-2"/>
          <c:w val="0.63698910850453838"/>
          <c:h val="0.75520946245355769"/>
        </c:manualLayout>
      </c:layout>
      <c:pieChart>
        <c:varyColors val="1"/>
        <c:ser>
          <c:idx val="0"/>
          <c:order val="0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dPt>
            <c:idx val="4"/>
            <c:spPr>
              <a:solidFill>
                <a:schemeClr val="bg2"/>
              </a:solidFill>
            </c:spPr>
          </c:dPt>
          <c:dPt>
            <c:idx val="5"/>
            <c:spPr>
              <a:solidFill>
                <a:schemeClr val="accent5"/>
              </a:solidFill>
            </c:spPr>
          </c:dPt>
          <c:dLbls>
            <c:dLbl>
              <c:idx val="0"/>
              <c:layout>
                <c:manualLayout>
                  <c:x val="-0.1538376834386449"/>
                  <c:y val="0.12601605121897388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1"/>
              <c:layout>
                <c:manualLayout>
                  <c:x val="-0.19047502675614852"/>
                  <c:y val="-0.1765943206807534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Nurse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midwife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28%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-8.764674552512849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Other </a:t>
                    </a:r>
                    <a:r>
                      <a:rPr lang="en-US" dirty="0"/>
                      <a:t>health worker
</a:t>
                    </a:r>
                    <a:r>
                      <a:rPr lang="en-US" dirty="0" smtClean="0"/>
                      <a:t>1%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0.20186275982574181"/>
                  <c:y val="-0.19669051441108737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rgbClr val="F8F8F8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>
                        <a:solidFill>
                          <a:schemeClr val="tx2"/>
                        </a:solidFill>
                      </a:rPr>
                      <a:t>Relative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/</a:t>
                    </a:r>
                  </a:p>
                  <a:p>
                    <a:pPr>
                      <a:defRPr>
                        <a:solidFill>
                          <a:schemeClr val="tx2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Other</a:t>
                    </a:r>
                    <a:r>
                      <a:rPr lang="en-US" dirty="0">
                        <a:solidFill>
                          <a:schemeClr val="tx2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tx2"/>
                        </a:solidFill>
                      </a:rPr>
                      <a:t>21%</a:t>
                    </a:r>
                    <a:endParaRPr lang="en-US" dirty="0">
                      <a:solidFill>
                        <a:schemeClr val="tx2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5"/>
              <c:layout>
                <c:manualLayout>
                  <c:x val="-5.2038390850367662E-2"/>
                  <c:y val="0.1523537666232701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tx2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showCatName val="1"/>
            <c:showPercent val="1"/>
            <c:showLeaderLines val="1"/>
            <c:leaderLines>
              <c:spPr>
                <a:ln>
                  <a:solidFill>
                    <a:schemeClr val="bg1"/>
                  </a:solidFill>
                </a:ln>
              </c:spPr>
            </c:leaderLines>
          </c:dLbls>
          <c:cat>
            <c:strRef>
              <c:f>Sheet1!$A$1:$A$6</c:f>
              <c:strCache>
                <c:ptCount val="6"/>
                <c:pt idx="0">
                  <c:v>Doctor</c:v>
                </c:pt>
                <c:pt idx="1">
                  <c:v>Nurse/ midwife</c:v>
                </c:pt>
                <c:pt idx="2">
                  <c:v>Other health worker</c:v>
                </c:pt>
                <c:pt idx="3">
                  <c:v>Traditional birth attendant</c:v>
                </c:pt>
                <c:pt idx="4">
                  <c:v>Relative/ other</c:v>
                </c:pt>
                <c:pt idx="5">
                  <c:v>No one</c:v>
                </c:pt>
              </c:strCache>
            </c:strRef>
          </c:cat>
          <c:val>
            <c:numRef>
              <c:f>Sheet1!$B$1:$B$6</c:f>
              <c:numCache>
                <c:formatCode>0</c:formatCode>
                <c:ptCount val="6"/>
                <c:pt idx="0">
                  <c:v>16</c:v>
                </c:pt>
                <c:pt idx="1">
                  <c:v>27.8</c:v>
                </c:pt>
                <c:pt idx="2">
                  <c:v>0.5</c:v>
                </c:pt>
                <c:pt idx="3">
                  <c:v>27.6</c:v>
                </c:pt>
                <c:pt idx="4">
                  <c:v>21.2</c:v>
                </c:pt>
                <c:pt idx="5">
                  <c:v>6.8</c:v>
                </c:pt>
              </c:numCache>
            </c:numRef>
          </c:val>
        </c:ser>
        <c:dLbls>
          <c:showCatName val="1"/>
          <c:showPercent val="1"/>
        </c:dLbls>
        <c:firstSliceAng val="24"/>
      </c:pieChart>
    </c:plotArea>
    <c:plotVisOnly val="1"/>
    <c:dispBlanksAs val="zero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2404545564139325"/>
          <c:y val="2.1459227467811683E-2"/>
          <c:w val="0.64082581174354447"/>
          <c:h val="0.9570815450643777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bg2"/>
            </a:solidFill>
          </c:spPr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Uganda 2006</c:v>
                </c:pt>
                <c:pt idx="2">
                  <c:v>Kenya 2008-09</c:v>
                </c:pt>
                <c:pt idx="3">
                  <c:v>Zambia 2007</c:v>
                </c:pt>
                <c:pt idx="4">
                  <c:v>Rwanda Interim 2007-08</c:v>
                </c:pt>
                <c:pt idx="5">
                  <c:v>Tanzania 2004-05</c:v>
                </c:pt>
                <c:pt idx="6">
                  <c:v>Congo Democratic Republic 2007</c:v>
                </c:pt>
                <c:pt idx="7">
                  <c:v>Namibia 2006-07</c:v>
                </c:pt>
                <c:pt idx="8">
                  <c:v>Zimbabwe 2005-06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5.7</c:v>
                </c:pt>
                <c:pt idx="1">
                  <c:v>42.1</c:v>
                </c:pt>
                <c:pt idx="2">
                  <c:v>44</c:v>
                </c:pt>
                <c:pt idx="3">
                  <c:v>46.5</c:v>
                </c:pt>
                <c:pt idx="4">
                  <c:v>52.1</c:v>
                </c:pt>
                <c:pt idx="5">
                  <c:v>54.3</c:v>
                </c:pt>
                <c:pt idx="6">
                  <c:v>74</c:v>
                </c:pt>
                <c:pt idx="7">
                  <c:v>81.400000000000006</c:v>
                </c:pt>
                <c:pt idx="8">
                  <c:v>79.7</c:v>
                </c:pt>
              </c:numCache>
            </c:numRef>
          </c:val>
        </c:ser>
        <c:dLbls>
          <c:showVal val="1"/>
        </c:dLbls>
        <c:gapWidth val="50"/>
        <c:overlap val="-5"/>
        <c:axId val="80109568"/>
        <c:axId val="80111104"/>
      </c:barChart>
      <c:catAx>
        <c:axId val="8010956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0111104"/>
        <c:crosses val="autoZero"/>
        <c:auto val="1"/>
        <c:lblAlgn val="ctr"/>
        <c:lblOffset val="100"/>
        <c:tickLblSkip val="1"/>
        <c:tickMarkSkip val="100"/>
      </c:catAx>
      <c:valAx>
        <c:axId val="80111104"/>
        <c:scaling>
          <c:orientation val="minMax"/>
        </c:scaling>
        <c:delete val="1"/>
        <c:axPos val="b"/>
        <c:numFmt formatCode="0" sourceLinked="1"/>
        <c:tickLblPos val="none"/>
        <c:crossAx val="801095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2.7453471725125664E-2"/>
          <c:y val="8.0669916260467545E-2"/>
          <c:w val="0.93675447387259059"/>
          <c:h val="0.7430052493438386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19.2</c:v>
                </c:pt>
                <c:pt idx="1">
                  <c:v>28.5</c:v>
                </c:pt>
                <c:pt idx="2">
                  <c:v>48.9</c:v>
                </c:pt>
                <c:pt idx="3">
                  <c:v>72.5</c:v>
                </c:pt>
              </c:numCache>
            </c:numRef>
          </c:val>
        </c:ser>
        <c:gapWidth val="75"/>
        <c:axId val="80425344"/>
        <c:axId val="80426880"/>
      </c:barChart>
      <c:catAx>
        <c:axId val="8042534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380036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0426880"/>
        <c:crosses val="autoZero"/>
        <c:auto val="1"/>
        <c:lblAlgn val="ctr"/>
        <c:lblOffset val="100"/>
        <c:tickLblSkip val="1"/>
        <c:tickMarkSkip val="1"/>
      </c:catAx>
      <c:valAx>
        <c:axId val="80426880"/>
        <c:scaling>
          <c:orientation val="minMax"/>
          <c:max val="100"/>
        </c:scaling>
        <c:delete val="1"/>
        <c:axPos val="l"/>
        <c:numFmt formatCode="0" sourceLinked="1"/>
        <c:tickLblPos val="none"/>
        <c:crossAx val="80425344"/>
        <c:crosses val="autoZero"/>
        <c:crossBetween val="between"/>
        <c:majorUnit val="10"/>
      </c:valAx>
    </c:plotArea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2003 KDHS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88.1</c:v>
                </c:pt>
                <c:pt idx="1">
                  <c:v>41.6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2008-09 KDHS</c:v>
                </c:pt>
              </c:strCache>
            </c:strRef>
          </c:tx>
          <c:spPr>
            <a:solidFill>
              <a:schemeClr val="bg2"/>
            </a:solidFill>
          </c:spPr>
          <c:cat>
            <c:strRef>
              <c:f>Sheet1!$A$2:$A$3</c:f>
              <c:strCache>
                <c:ptCount val="2"/>
                <c:pt idx="0">
                  <c:v>Received antenatal care from a skilled provider*</c:v>
                </c:pt>
                <c:pt idx="1">
                  <c:v>Received delivery care from a skilled provider*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91.5</c:v>
                </c:pt>
                <c:pt idx="1">
                  <c:v>43.8</c:v>
                </c:pt>
              </c:numCache>
            </c:numRef>
          </c:val>
        </c:ser>
        <c:dLbls>
          <c:showVal val="1"/>
        </c:dLbls>
        <c:gapWidth val="100"/>
        <c:overlap val="-10"/>
        <c:axId val="79593472"/>
        <c:axId val="79595008"/>
      </c:barChart>
      <c:catAx>
        <c:axId val="79593472"/>
        <c:scaling>
          <c:orientation val="minMax"/>
        </c:scaling>
        <c:axPos val="b"/>
        <c:majorTickMark val="none"/>
        <c:tickLblPos val="nextTo"/>
        <c:spPr>
          <a:ln>
            <a:solidFill>
              <a:srgbClr val="380036"/>
            </a:solidFill>
          </a:ln>
        </c:spPr>
        <c:crossAx val="79595008"/>
        <c:crosses val="autoZero"/>
        <c:auto val="1"/>
        <c:lblAlgn val="ctr"/>
        <c:lblOffset val="100"/>
      </c:catAx>
      <c:valAx>
        <c:axId val="79595008"/>
        <c:scaling>
          <c:orientation val="minMax"/>
        </c:scaling>
        <c:delete val="1"/>
        <c:axPos val="l"/>
        <c:numFmt formatCode="0" sourceLinked="1"/>
        <c:tickLblPos val="none"/>
        <c:crossAx val="79593472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0.35053</cdr:x>
      <cdr:y>0.73951</cdr:y>
    </cdr:from>
    <cdr:to>
      <cdr:x>0.48198</cdr:x>
      <cdr:y>0.90385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438400" y="4114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DC428EB3-2CAB-46A7-AF06-96F9BB5D3BC8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6898630D-F625-4C62-AA42-06E247D0C15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/>
          <a:lstStyle>
            <a:lvl1pPr algn="r">
              <a:defRPr sz="1200"/>
            </a:lvl1pPr>
          </a:lstStyle>
          <a:p>
            <a:fld id="{9CD0FA55-499F-4015-8C80-669BBFF5BF54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5" rIns="91429" bIns="457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4" y="8829967"/>
            <a:ext cx="2971800" cy="464820"/>
          </a:xfrm>
          <a:prstGeom prst="rect">
            <a:avLst/>
          </a:prstGeom>
        </p:spPr>
        <p:txBody>
          <a:bodyPr vert="horz" lIns="91429" tIns="45715" rIns="91429" bIns="45715" rtlCol="0" anchor="b"/>
          <a:lstStyle>
            <a:lvl1pPr algn="r">
              <a:defRPr sz="1200"/>
            </a:lvl1pPr>
          </a:lstStyle>
          <a:p>
            <a:fld id="{B9CCB85F-EF7B-4D47-A673-C9820B9333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2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D1442E8-E448-4167-94E0-BC3E4BC1BE2D}" type="slidenum">
              <a:rPr lang="en-US"/>
              <a:pPr/>
              <a:t>12</a:t>
            </a:fld>
            <a:endParaRPr lang="en-US"/>
          </a:p>
        </p:txBody>
      </p:sp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CDD5BF-E7BF-4870-AF8D-BC3E3A397013}" type="slidenum">
              <a:rPr lang="en-US"/>
              <a:pPr/>
              <a:t>14</a:t>
            </a:fld>
            <a:endParaRPr lang="en-US"/>
          </a:p>
        </p:txBody>
      </p:sp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with secondary </a:t>
            </a:r>
            <a:r>
              <a:rPr lang="en-US" dirty="0" smtClean="0"/>
              <a:t>and higher </a:t>
            </a:r>
            <a:r>
              <a:rPr lang="en-US" dirty="0"/>
              <a:t>education are much more likely to have assistance by a health professional than those with no education.  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No postnatal care is highest among the poorest and least educated women.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DC755F-3AFF-4230-9055-03225F50B501}" type="slidenum">
              <a:rPr lang="en-US"/>
              <a:pPr/>
              <a:t>3</a:t>
            </a:fld>
            <a:endParaRPr lang="en-US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r>
              <a:rPr lang="en-US" baseline="0" dirty="0" smtClean="0"/>
              <a:t>Being informed of signs of pregnancy complications increases with education and wealth.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71F21-3E46-4D8F-A875-5F4A7BB65B4A}" type="slidenum">
              <a:rPr lang="en-US"/>
              <a:pPr/>
              <a:t>7</a:t>
            </a:fld>
            <a:endParaRPr lang="en-US"/>
          </a:p>
        </p:txBody>
      </p:sp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 should receive at least 2 tetanus </a:t>
            </a:r>
            <a:r>
              <a:rPr lang="en-US" dirty="0" err="1"/>
              <a:t>toxoid</a:t>
            </a:r>
            <a:r>
              <a:rPr lang="en-US" dirty="0"/>
              <a:t> injections during pregnancy, unless she received them in a previous pregnancy, in which case one is enough</a:t>
            </a:r>
            <a:r>
              <a:rPr lang="en-US" dirty="0" smtClean="0"/>
              <a:t>. </a:t>
            </a:r>
          </a:p>
          <a:p>
            <a:endParaRPr lang="en-US" dirty="0" smtClean="0"/>
          </a:p>
          <a:p>
            <a:r>
              <a:rPr lang="en-US" dirty="0" smtClean="0"/>
              <a:t>These</a:t>
            </a:r>
            <a:r>
              <a:rPr lang="en-US" baseline="0" dirty="0" smtClean="0"/>
              <a:t> percents are among women with a live birth in the 5 years before the survey.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40FD7F1-39E3-4965-9E8A-709311A4A0E1}" type="slidenum">
              <a:rPr lang="en-US"/>
              <a:pPr/>
              <a:t>8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415790"/>
            <a:ext cx="5029200" cy="4183380"/>
          </a:xfrm>
        </p:spPr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3E4DEAC-58D1-434F-BB65-3623C9219BA1}" type="slidenum">
              <a:rPr lang="en-US"/>
              <a:pPr/>
              <a:t>9</a:t>
            </a:fld>
            <a:endParaRPr lang="en-US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r-CI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having to take transport,</a:t>
            </a:r>
            <a:r>
              <a:rPr lang="en-US" baseline="0" dirty="0" smtClean="0"/>
              <a:t> there is a large disparity between poor and wealthy women. Only 26% of women in the highest wealth quintile cited this as a problem, compared with % of the poorest women.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CCB85F-EF7B-4D47-A673-C9820B9333E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8B9171-470F-4721-8C66-0F3C3EFEB5A6}" type="slidenum">
              <a:rPr lang="en-US"/>
              <a:pPr/>
              <a:t>11</a:t>
            </a:fld>
            <a:endParaRPr lang="en-US"/>
          </a:p>
        </p:txBody>
      </p:sp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09E36E-B3C0-4C9D-B476-15ED549A524A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544F3C-20C8-48F0-B62D-C416BA345A37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85229-5564-4630-A27D-61BDE4E46AD1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32237D6F-8E6F-4CF4-85E6-5DF1521487DD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EED42DC-7A68-473C-A55B-AADB6FFC1C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28600" y="6477000"/>
            <a:ext cx="3505200" cy="476250"/>
          </a:xfrm>
        </p:spPr>
        <p:txBody>
          <a:bodyPr/>
          <a:lstStyle>
            <a:lvl1pPr>
              <a:defRPr/>
            </a:lvl1pPr>
          </a:lstStyle>
          <a:p>
            <a:fld id="{954B668B-E450-4FF1-ADC8-0605DEEEEB74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76600" y="63817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717C164-5157-45D8-8CEE-130E06D4D18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921AB-CF14-4236-B244-3C1E30EEB8E5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966E9-FDDE-403C-A262-0867C80BB76A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4D235-8BFF-4354-8ED9-67A65A950911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EFDB3-FFD9-4444-A0C8-85F4174E138E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35C59A-1DA7-441C-9E6D-506B1AD2419C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811A-015E-454B-B687-A218F92C1F3F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DB4C9-274E-45FC-8322-7918262EB099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ECE33-3C83-45D4-86F2-53A53FB775E8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2CC11B-3CA0-44AC-9AF1-1F170B88AD56}" type="datetime1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D3F9-DD85-41A2-9820-1B903C86661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Maternal Health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2008-09 Kenya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19812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5"/>
            <p:cNvGrpSpPr/>
            <p:nvPr/>
          </p:nvGrpSpPr>
          <p:grpSpPr>
            <a:xfrm>
              <a:off x="166609" y="1905000"/>
              <a:ext cx="8797283" cy="1828800"/>
              <a:chOff x="118117" y="1905000"/>
              <a:chExt cx="8797283" cy="1828800"/>
            </a:xfrm>
          </p:grpSpPr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181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8707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759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23317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28517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01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Reasons not Delivering in Health Facility</a:t>
            </a:r>
            <a:endParaRPr lang="en-US" sz="4000" dirty="0"/>
          </a:p>
        </p:txBody>
      </p:sp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81000" y="1143000"/>
          <a:ext cx="8229600" cy="5000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4495800" y="6172200"/>
            <a:ext cx="4038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</a:rPr>
              <a:t>Percent </a:t>
            </a:r>
            <a:r>
              <a:rPr lang="en-US" sz="1600" i="1" dirty="0">
                <a:solidFill>
                  <a:schemeClr val="bg1"/>
                </a:solidFill>
              </a:rPr>
              <a:t>of </a:t>
            </a:r>
            <a:r>
              <a:rPr lang="en-US" sz="1600" i="1" dirty="0" smtClean="0">
                <a:solidFill>
                  <a:schemeClr val="bg1"/>
                </a:solidFill>
              </a:rPr>
              <a:t>last live births in past 5 years by reason for not delivering in a health facility</a:t>
            </a:r>
            <a:endParaRPr lang="en-US" sz="16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762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Assistance During </a:t>
            </a:r>
            <a:r>
              <a:rPr lang="en-US" sz="3600" dirty="0" smtClean="0"/>
              <a:t>Delivery</a:t>
            </a:r>
            <a:endParaRPr lang="en-US" sz="3600" dirty="0"/>
          </a:p>
        </p:txBody>
      </p:sp>
      <p:graphicFrame>
        <p:nvGraphicFramePr>
          <p:cNvPr id="12" name="Object 2"/>
          <p:cNvGraphicFramePr>
            <a:graphicFrameLocks noChangeAspect="1"/>
          </p:cNvGraphicFramePr>
          <p:nvPr/>
        </p:nvGraphicFramePr>
        <p:xfrm>
          <a:off x="-609600" y="762000"/>
          <a:ext cx="6956345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9174" name="Text Box 22"/>
          <p:cNvSpPr txBox="1">
            <a:spLocks noChangeArrowheads="1"/>
          </p:cNvSpPr>
          <p:nvPr/>
        </p:nvSpPr>
        <p:spPr bwMode="auto">
          <a:xfrm>
            <a:off x="6019800" y="5562600"/>
            <a:ext cx="2590800" cy="5909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births in the past 5 </a:t>
            </a:r>
            <a:r>
              <a:rPr lang="en-US" i="1" dirty="0" smtClean="0">
                <a:solidFill>
                  <a:schemeClr val="bg1"/>
                </a:solidFill>
              </a:rPr>
              <a:t>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48400" y="1752600"/>
            <a:ext cx="2590800" cy="1200329"/>
          </a:xfrm>
          <a:prstGeom prst="rect">
            <a:avLst/>
          </a:prstGeom>
          <a:solidFill>
            <a:schemeClr val="bg2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44% </a:t>
            </a:r>
            <a:r>
              <a:rPr lang="en-US" sz="2400" dirty="0" smtClean="0">
                <a:solidFill>
                  <a:schemeClr val="tx2"/>
                </a:solidFill>
              </a:rPr>
              <a:t>of births were delivered by a skilled provider.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00400" y="6474023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7" name="Rectangle 5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Kenya Compare? </a:t>
            </a:r>
            <a:endParaRPr lang="en-US" sz="3600" dirty="0"/>
          </a:p>
        </p:txBody>
      </p:sp>
      <p:graphicFrame>
        <p:nvGraphicFramePr>
          <p:cNvPr id="8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533400" y="1143000"/>
          <a:ext cx="8212138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4521" name="Text Box 9"/>
          <p:cNvSpPr txBox="1">
            <a:spLocks noChangeArrowheads="1"/>
          </p:cNvSpPr>
          <p:nvPr/>
        </p:nvSpPr>
        <p:spPr bwMode="auto">
          <a:xfrm>
            <a:off x="5638800" y="5638800"/>
            <a:ext cx="2895600" cy="762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</a:pPr>
            <a:r>
              <a:rPr lang="en-US" sz="1600" i="1" dirty="0" smtClean="0">
                <a:solidFill>
                  <a:schemeClr val="bg1"/>
                </a:solidFill>
              </a:rPr>
              <a:t>Percent distribution </a:t>
            </a:r>
            <a:r>
              <a:rPr lang="en-US" sz="1600" i="1" dirty="0">
                <a:solidFill>
                  <a:schemeClr val="bg1"/>
                </a:solidFill>
              </a:rPr>
              <a:t>of </a:t>
            </a:r>
            <a:r>
              <a:rPr lang="en-US" sz="1600" i="1" dirty="0" smtClean="0">
                <a:solidFill>
                  <a:schemeClr val="bg1"/>
                </a:solidFill>
              </a:rPr>
              <a:t>live births </a:t>
            </a:r>
            <a:r>
              <a:rPr lang="en-US" sz="1600" i="1" dirty="0">
                <a:solidFill>
                  <a:schemeClr val="bg1"/>
                </a:solidFill>
              </a:rPr>
              <a:t>in the past 5 years </a:t>
            </a:r>
            <a:r>
              <a:rPr lang="en-US" sz="1600" i="1" dirty="0" smtClean="0">
                <a:solidFill>
                  <a:schemeClr val="bg1"/>
                </a:solidFill>
              </a:rPr>
              <a:t>assisted </a:t>
            </a:r>
            <a:r>
              <a:rPr lang="en-US" sz="1600" i="1" dirty="0">
                <a:solidFill>
                  <a:schemeClr val="bg1"/>
                </a:solidFill>
              </a:rPr>
              <a:t>at delivery by a </a:t>
            </a:r>
            <a:r>
              <a:rPr lang="en-US" sz="1600" i="1" dirty="0" smtClean="0">
                <a:solidFill>
                  <a:schemeClr val="bg1"/>
                </a:solidFill>
              </a:rPr>
              <a:t>skilled provider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64523" name="AutoShape 11"/>
          <p:cNvSpPr>
            <a:spLocks noChangeArrowheads="1"/>
          </p:cNvSpPr>
          <p:nvPr/>
        </p:nvSpPr>
        <p:spPr bwMode="auto">
          <a:xfrm>
            <a:off x="5943600" y="4800600"/>
            <a:ext cx="838200" cy="457200"/>
          </a:xfrm>
          <a:prstGeom prst="leftArrow">
            <a:avLst>
              <a:gd name="adj1" fmla="val 50000"/>
              <a:gd name="adj2" fmla="val 63710"/>
            </a:avLst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056239" y="533400"/>
            <a:ext cx="2448961" cy="5181600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9906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32%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43%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34%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26%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89%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Coast</a:t>
            </a:r>
          </a:p>
          <a:p>
            <a:pPr algn="ctr"/>
            <a:r>
              <a:rPr lang="en-US" dirty="0" smtClean="0"/>
              <a:t>46%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6248400" y="23622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44%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00400" y="65532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6" name="Rectangle 33"/>
          <p:cNvSpPr txBox="1">
            <a:spLocks noChangeArrowheads="1"/>
          </p:cNvSpPr>
          <p:nvPr/>
        </p:nvSpPr>
        <p:spPr>
          <a:xfrm>
            <a:off x="1295400" y="1"/>
            <a:ext cx="7010400" cy="1295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Delivery by Skilled Provider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9" name="Text Box 45"/>
          <p:cNvSpPr txBox="1">
            <a:spLocks noChangeArrowheads="1"/>
          </p:cNvSpPr>
          <p:nvPr/>
        </p:nvSpPr>
        <p:spPr bwMode="auto">
          <a:xfrm>
            <a:off x="6096000" y="4964871"/>
            <a:ext cx="2286000" cy="978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</a:t>
            </a:r>
            <a:r>
              <a:rPr lang="en-US" i="1" dirty="0">
                <a:solidFill>
                  <a:schemeClr val="bg1"/>
                </a:solidFill>
              </a:rPr>
              <a:t>live births in the past </a:t>
            </a:r>
            <a:r>
              <a:rPr lang="en-US" i="1" dirty="0" smtClean="0">
                <a:solidFill>
                  <a:schemeClr val="bg1"/>
                </a:solidFill>
              </a:rPr>
              <a:t>5 years </a:t>
            </a:r>
            <a:r>
              <a:rPr lang="en-US" i="1" dirty="0">
                <a:solidFill>
                  <a:schemeClr val="bg1"/>
                </a:solidFill>
              </a:rPr>
              <a:t>assisted by a </a:t>
            </a:r>
            <a:r>
              <a:rPr lang="en-US" i="1" dirty="0" smtClean="0">
                <a:solidFill>
                  <a:schemeClr val="bg1"/>
                </a:solidFill>
              </a:rPr>
              <a:t>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2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457200" y="1600200"/>
          <a:ext cx="83820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228600" y="152400"/>
            <a:ext cx="8458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+mj-lt"/>
              </a:rPr>
              <a:t>Delivery by Skilled Provider by Education</a:t>
            </a:r>
          </a:p>
        </p:txBody>
      </p:sp>
      <p:sp>
        <p:nvSpPr>
          <p:cNvPr id="5" name="Text Box 45"/>
          <p:cNvSpPr txBox="1">
            <a:spLocks noChangeArrowheads="1"/>
          </p:cNvSpPr>
          <p:nvPr/>
        </p:nvSpPr>
        <p:spPr bwMode="auto">
          <a:xfrm>
            <a:off x="0" y="1676400"/>
            <a:ext cx="29718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</a:t>
            </a:r>
            <a:r>
              <a:rPr lang="en-US" i="1" dirty="0">
                <a:solidFill>
                  <a:schemeClr val="bg1"/>
                </a:solidFill>
              </a:rPr>
              <a:t>live births in the past </a:t>
            </a:r>
            <a:r>
              <a:rPr lang="en-US" i="1" dirty="0" smtClean="0">
                <a:solidFill>
                  <a:schemeClr val="bg1"/>
                </a:solidFill>
              </a:rPr>
              <a:t>5 years </a:t>
            </a:r>
            <a:r>
              <a:rPr lang="en-US" i="1" dirty="0">
                <a:solidFill>
                  <a:schemeClr val="bg1"/>
                </a:solidFill>
              </a:rPr>
              <a:t>assisted by a </a:t>
            </a:r>
            <a:r>
              <a:rPr lang="en-US" i="1" dirty="0" smtClean="0">
                <a:solidFill>
                  <a:schemeClr val="bg1"/>
                </a:solidFill>
              </a:rPr>
              <a:t>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86200" y="6550223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Autofit/>
          </a:bodyPr>
          <a:lstStyle/>
          <a:p>
            <a:r>
              <a:rPr lang="en-US" sz="3600" dirty="0" smtClean="0"/>
              <a:t>Trends in Maternal Health Care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86200" y="6550223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Postnatal </a:t>
            </a:r>
            <a:r>
              <a:rPr lang="en-US" sz="4000" dirty="0"/>
              <a:t>Care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28%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4 hours after delivery</a:t>
            </a:r>
          </a:p>
          <a:p>
            <a:r>
              <a:rPr lang="en-US" b="1" dirty="0" smtClean="0"/>
              <a:t>42% </a:t>
            </a:r>
            <a:r>
              <a:rPr lang="en-US" dirty="0" smtClean="0"/>
              <a:t>of mothers had a postnatal checkup within </a:t>
            </a:r>
            <a:r>
              <a:rPr lang="en-US" b="1" dirty="0" smtClean="0"/>
              <a:t>2 days after delivery</a:t>
            </a:r>
          </a:p>
          <a:p>
            <a:r>
              <a:rPr lang="en-US" b="1" dirty="0" smtClean="0"/>
              <a:t>53% </a:t>
            </a:r>
            <a:r>
              <a:rPr lang="en-US" dirty="0" smtClean="0"/>
              <a:t>of mothers had </a:t>
            </a:r>
            <a:r>
              <a:rPr lang="en-US" b="1" dirty="0" smtClean="0"/>
              <a:t>no</a:t>
            </a:r>
            <a:r>
              <a:rPr lang="en-US" dirty="0" smtClean="0"/>
              <a:t> postnatal checkup within 41 days of delivery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Key Findings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 smtClean="0"/>
              <a:t>92%</a:t>
            </a:r>
            <a:r>
              <a:rPr lang="en-US" sz="2800" dirty="0" smtClean="0"/>
              <a:t> </a:t>
            </a:r>
            <a:r>
              <a:rPr lang="en-US" sz="2800" dirty="0"/>
              <a:t>of women received </a:t>
            </a:r>
            <a:r>
              <a:rPr lang="en-US" sz="2800" b="1" dirty="0"/>
              <a:t>antenatal care </a:t>
            </a:r>
            <a:r>
              <a:rPr lang="en-US" sz="2800" dirty="0"/>
              <a:t>from a </a:t>
            </a:r>
            <a:r>
              <a:rPr lang="en-US" sz="2800" dirty="0" smtClean="0"/>
              <a:t>skilled provider (doctor, nurse, or midwife) at </a:t>
            </a:r>
            <a:r>
              <a:rPr lang="en-US" sz="2800" dirty="0"/>
              <a:t>least </a:t>
            </a:r>
            <a:r>
              <a:rPr lang="en-US" sz="2800" dirty="0" smtClean="0"/>
              <a:t>once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43% </a:t>
            </a:r>
            <a:r>
              <a:rPr lang="en-US" sz="2800" dirty="0"/>
              <a:t>of women deliver in a </a:t>
            </a:r>
            <a:r>
              <a:rPr lang="en-US" sz="2800" b="1" dirty="0"/>
              <a:t>health facility</a:t>
            </a:r>
            <a:r>
              <a:rPr lang="en-US" sz="2800" dirty="0"/>
              <a:t>; </a:t>
            </a:r>
            <a:r>
              <a:rPr lang="en-US" sz="2800" b="1" dirty="0" smtClean="0"/>
              <a:t>56% </a:t>
            </a:r>
            <a:r>
              <a:rPr lang="en-US" sz="2800" dirty="0"/>
              <a:t>deliver at </a:t>
            </a:r>
            <a:r>
              <a:rPr lang="en-US" sz="2800" b="1" dirty="0"/>
              <a:t>home</a:t>
            </a:r>
          </a:p>
          <a:p>
            <a:pPr>
              <a:lnSpc>
                <a:spcPct val="90000"/>
              </a:lnSpc>
            </a:pPr>
            <a:r>
              <a:rPr lang="en-US" sz="2800" b="1" dirty="0" smtClean="0"/>
              <a:t>44%</a:t>
            </a:r>
            <a:r>
              <a:rPr lang="en-US" sz="2800" dirty="0" smtClean="0"/>
              <a:t> </a:t>
            </a:r>
            <a:r>
              <a:rPr lang="en-US" sz="2800" dirty="0"/>
              <a:t>of women were </a:t>
            </a:r>
            <a:r>
              <a:rPr lang="en-US" sz="2800" b="1" dirty="0"/>
              <a:t>assisted</a:t>
            </a:r>
            <a:r>
              <a:rPr lang="en-US" sz="2800" dirty="0"/>
              <a:t> at birth by a </a:t>
            </a:r>
            <a:r>
              <a:rPr lang="en-US" sz="2800" dirty="0" smtClean="0"/>
              <a:t>skilled provider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Assistance by a skilled provider during antenatal care and delivery has not improved since 2003.</a:t>
            </a:r>
            <a:endParaRPr lang="en-US" sz="2800" dirty="0"/>
          </a:p>
          <a:p>
            <a:pPr>
              <a:lnSpc>
                <a:spcPct val="90000"/>
              </a:lnSpc>
            </a:pPr>
            <a:r>
              <a:rPr lang="en-US" sz="2800" b="1" dirty="0" smtClean="0"/>
              <a:t>53% </a:t>
            </a:r>
            <a:r>
              <a:rPr lang="en-US" sz="2800" dirty="0" smtClean="0"/>
              <a:t>of </a:t>
            </a:r>
            <a:r>
              <a:rPr lang="en-US" sz="2800" dirty="0"/>
              <a:t>women </a:t>
            </a:r>
            <a:r>
              <a:rPr lang="en-US" sz="2800" dirty="0" smtClean="0"/>
              <a:t>did </a:t>
            </a:r>
            <a:r>
              <a:rPr lang="en-US" sz="2800" b="1" dirty="0" smtClean="0"/>
              <a:t>not</a:t>
            </a:r>
            <a:r>
              <a:rPr lang="en-US" sz="2800" dirty="0" smtClean="0"/>
              <a:t> receive </a:t>
            </a:r>
            <a:r>
              <a:rPr lang="en-US" sz="2800" dirty="0"/>
              <a:t>a </a:t>
            </a:r>
            <a:r>
              <a:rPr lang="en-US" sz="2800" b="1" dirty="0"/>
              <a:t>postnatal check</a:t>
            </a:r>
            <a:r>
              <a:rPr lang="en-US" sz="2800" dirty="0"/>
              <a:t> </a:t>
            </a:r>
            <a:r>
              <a:rPr lang="en-US" sz="2800" b="1" dirty="0" smtClean="0"/>
              <a:t>up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2250" cy="32766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Delivery and postnatal </a:t>
            </a:r>
            <a:r>
              <a:rPr lang="en-US" sz="2800" dirty="0" smtClean="0">
                <a:sym typeface="WP IconicSymbolsB" pitchFamily="2" charset="2"/>
              </a:rPr>
              <a:t>care</a:t>
            </a:r>
            <a:endParaRPr lang="en-US" sz="2800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561975" y="304800"/>
            <a:ext cx="784701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Antenatal </a:t>
            </a:r>
            <a:r>
              <a:rPr lang="en-US" sz="3600" dirty="0" smtClean="0"/>
              <a:t>Care by Provider</a:t>
            </a:r>
            <a:endParaRPr lang="en-US" sz="3600" dirty="0"/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152400" y="1905000"/>
          <a:ext cx="88392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81" name="Text Box 13"/>
          <p:cNvSpPr txBox="1">
            <a:spLocks noChangeArrowheads="1"/>
          </p:cNvSpPr>
          <p:nvPr/>
        </p:nvSpPr>
        <p:spPr bwMode="auto">
          <a:xfrm>
            <a:off x="0" y="17526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</a:t>
            </a:r>
            <a:r>
              <a:rPr lang="en-US" i="1" dirty="0" smtClean="0">
                <a:solidFill>
                  <a:schemeClr val="bg1"/>
                </a:solidFill>
              </a:rPr>
              <a:t>5 years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0400" y="64008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>
            <a:spLocks/>
          </p:cNvSpPr>
          <p:nvPr/>
        </p:nvSpPr>
        <p:spPr bwMode="auto">
          <a:xfrm>
            <a:off x="834028" y="685800"/>
            <a:ext cx="2382247" cy="50404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62000" y="1243811"/>
            <a:ext cx="4656769" cy="530938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9624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North Eastern</a:t>
            </a:r>
          </a:p>
          <a:p>
            <a:pPr algn="ctr"/>
            <a:r>
              <a:rPr lang="en-US" dirty="0" smtClean="0"/>
              <a:t>70%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590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93%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4478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8F8F8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rgbClr val="F8F8F8"/>
                </a:solidFill>
              </a:rPr>
              <a:t>88%</a:t>
            </a:r>
            <a:endParaRPr lang="en-US" dirty="0">
              <a:solidFill>
                <a:srgbClr val="F8F8F8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0" y="4382869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Nyanza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0" y="2971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Western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92%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0574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93%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1430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Nairobi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96%</a:t>
            </a:r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676400" y="4648200"/>
            <a:ext cx="762000" cy="7620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576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95%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Rectangle 2"/>
          <p:cNvSpPr txBox="1">
            <a:spLocks noChangeArrowheads="1"/>
          </p:cNvSpPr>
          <p:nvPr/>
        </p:nvSpPr>
        <p:spPr>
          <a:xfrm>
            <a:off x="685800" y="152400"/>
            <a:ext cx="7696200" cy="114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Antenatal Care from a Skilled Provider by Province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67400" y="28194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</a:rPr>
              <a:t>Kenya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</a:rPr>
              <a:t>92%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4876800" y="5181600"/>
            <a:ext cx="434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</a:t>
            </a:r>
            <a:r>
              <a:rPr lang="en-US" i="1" dirty="0">
                <a:solidFill>
                  <a:schemeClr val="bg1"/>
                </a:solidFill>
              </a:rPr>
              <a:t>of women with a live birth in the past </a:t>
            </a:r>
            <a:r>
              <a:rPr lang="en-US" i="1" dirty="0" smtClean="0">
                <a:solidFill>
                  <a:schemeClr val="bg1"/>
                </a:solidFill>
              </a:rPr>
              <a:t>5 years who received antenatal care from a skilled provider*</a:t>
            </a:r>
            <a:endParaRPr lang="en-US" i="1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200400" y="6553200"/>
            <a:ext cx="5943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>
                <a:solidFill>
                  <a:schemeClr val="bg1"/>
                </a:solidFill>
              </a:rPr>
              <a:t>*Skilled provider includes doctor, nurse, or midwife.</a:t>
            </a:r>
            <a:endParaRPr lang="en-US" sz="1400" dirty="0">
              <a:solidFill>
                <a:schemeClr val="bg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 flipV="1">
            <a:off x="533400" y="4267200"/>
            <a:ext cx="228600" cy="22860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8915400" cy="1143000"/>
          </a:xfrm>
        </p:spPr>
        <p:txBody>
          <a:bodyPr>
            <a:noAutofit/>
          </a:bodyPr>
          <a:lstStyle/>
          <a:p>
            <a:r>
              <a:rPr lang="en-US" sz="3600" dirty="0"/>
              <a:t>Timing </a:t>
            </a:r>
            <a:r>
              <a:rPr lang="en-US" sz="3600" dirty="0" smtClean="0"/>
              <a:t>of </a:t>
            </a:r>
            <a:r>
              <a:rPr lang="en-US" sz="3600" dirty="0"/>
              <a:t>Antenatal </a:t>
            </a:r>
            <a:r>
              <a:rPr lang="en-US" sz="3600" dirty="0" smtClean="0"/>
              <a:t>Care and </a:t>
            </a:r>
            <a:br>
              <a:rPr lang="en-US" sz="3600" dirty="0" smtClean="0"/>
            </a:br>
            <a:r>
              <a:rPr lang="en-US" sz="3600" dirty="0" smtClean="0"/>
              <a:t>Number of Visits</a:t>
            </a:r>
            <a:endParaRPr lang="en-US" sz="3600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951037"/>
            <a:ext cx="8229600" cy="4525963"/>
          </a:xfrm>
        </p:spPr>
        <p:txBody>
          <a:bodyPr/>
          <a:lstStyle/>
          <a:p>
            <a:r>
              <a:rPr lang="en-US" b="1" dirty="0" smtClean="0"/>
              <a:t>15%</a:t>
            </a:r>
            <a:r>
              <a:rPr lang="en-US" dirty="0" smtClean="0"/>
              <a:t> </a:t>
            </a:r>
            <a:r>
              <a:rPr lang="en-US" dirty="0"/>
              <a:t>of women went to their first ANC visit during the 1</a:t>
            </a:r>
            <a:r>
              <a:rPr lang="en-US" baseline="30000" dirty="0"/>
              <a:t>st</a:t>
            </a:r>
            <a:r>
              <a:rPr lang="en-US" dirty="0"/>
              <a:t> trimester of pregnancy, as recommended.</a:t>
            </a:r>
          </a:p>
          <a:p>
            <a:r>
              <a:rPr lang="en-US" b="1" dirty="0" smtClean="0"/>
              <a:t>47%</a:t>
            </a:r>
            <a:r>
              <a:rPr lang="en-US" dirty="0" smtClean="0"/>
              <a:t> </a:t>
            </a:r>
            <a:r>
              <a:rPr lang="en-US" dirty="0"/>
              <a:t>of women had 4 or more ANC visits, as recommended</a:t>
            </a:r>
            <a:r>
              <a:rPr lang="en-US" dirty="0" smtClean="0"/>
              <a:t>.</a:t>
            </a:r>
          </a:p>
          <a:p>
            <a:r>
              <a:rPr lang="en-US" b="1" dirty="0" smtClean="0"/>
              <a:t>7% </a:t>
            </a:r>
            <a:r>
              <a:rPr lang="en-US" dirty="0" smtClean="0"/>
              <a:t>of women had no ANC visits.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Components of Antenatal Care</a:t>
            </a:r>
          </a:p>
        </p:txBody>
      </p:sp>
      <p:sp>
        <p:nvSpPr>
          <p:cNvPr id="11981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Clr>
                <a:schemeClr val="bg1"/>
              </a:buClr>
            </a:pPr>
            <a:r>
              <a:rPr lang="en-US" sz="2800" b="1" dirty="0" smtClean="0"/>
              <a:t>69%</a:t>
            </a:r>
            <a:r>
              <a:rPr lang="en-US" sz="2800" dirty="0" smtClean="0"/>
              <a:t> </a:t>
            </a:r>
            <a:r>
              <a:rPr lang="en-US" sz="2800" dirty="0"/>
              <a:t>took </a:t>
            </a:r>
            <a:r>
              <a:rPr lang="en-US" sz="2800" b="1" dirty="0"/>
              <a:t>iron</a:t>
            </a:r>
            <a:r>
              <a:rPr lang="en-US" sz="2800" dirty="0"/>
              <a:t> tablets or syrup during last </a:t>
            </a:r>
            <a:r>
              <a:rPr lang="en-US" sz="2800" dirty="0" smtClean="0"/>
              <a:t>pregnancy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17%</a:t>
            </a:r>
            <a:r>
              <a:rPr lang="en-US" sz="2800" dirty="0" smtClean="0"/>
              <a:t> took </a:t>
            </a:r>
            <a:r>
              <a:rPr lang="en-US" sz="2800" b="1" dirty="0" smtClean="0"/>
              <a:t>intestinal parasite </a:t>
            </a:r>
            <a:r>
              <a:rPr lang="en-US" sz="2800" dirty="0" smtClean="0"/>
              <a:t>drugs</a:t>
            </a:r>
            <a:endParaRPr lang="en-US" sz="2800" dirty="0"/>
          </a:p>
          <a:p>
            <a:pPr>
              <a:buClr>
                <a:schemeClr val="bg1"/>
              </a:buClr>
            </a:pPr>
            <a:r>
              <a:rPr lang="en-US" sz="2800" b="1" dirty="0" smtClean="0"/>
              <a:t>43%</a:t>
            </a:r>
            <a:r>
              <a:rPr lang="en-US" sz="2800" dirty="0" smtClean="0"/>
              <a:t> were informed </a:t>
            </a:r>
            <a:r>
              <a:rPr lang="en-US" sz="2800" dirty="0"/>
              <a:t>of </a:t>
            </a:r>
            <a:r>
              <a:rPr lang="en-US" sz="2800" b="1" dirty="0"/>
              <a:t>signs of pregnancy complications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85%</a:t>
            </a:r>
            <a:r>
              <a:rPr lang="en-US" sz="2800" dirty="0" smtClean="0"/>
              <a:t> </a:t>
            </a:r>
            <a:r>
              <a:rPr lang="en-US" sz="2800" dirty="0"/>
              <a:t>had </a:t>
            </a:r>
            <a:r>
              <a:rPr lang="en-US" sz="2800" b="1" dirty="0"/>
              <a:t>blood pressure </a:t>
            </a:r>
            <a:r>
              <a:rPr lang="en-US" sz="2800" dirty="0" smtClean="0"/>
              <a:t>measured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94%</a:t>
            </a:r>
            <a:r>
              <a:rPr lang="en-US" sz="2800" dirty="0" smtClean="0"/>
              <a:t> were </a:t>
            </a:r>
            <a:r>
              <a:rPr lang="en-US" sz="2800" b="1" dirty="0" smtClean="0"/>
              <a:t>weighed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82% </a:t>
            </a:r>
            <a:r>
              <a:rPr lang="en-US" sz="2800" dirty="0" smtClean="0"/>
              <a:t>had </a:t>
            </a:r>
            <a:r>
              <a:rPr lang="en-US" sz="2800" b="1" dirty="0" smtClean="0"/>
              <a:t>blood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68%</a:t>
            </a:r>
            <a:r>
              <a:rPr lang="en-US" sz="2800" dirty="0" smtClean="0"/>
              <a:t> had </a:t>
            </a:r>
            <a:r>
              <a:rPr lang="en-US" sz="2800" b="1" dirty="0" smtClean="0"/>
              <a:t>urine samples </a:t>
            </a:r>
            <a:r>
              <a:rPr lang="en-US" sz="2800" dirty="0" smtClean="0"/>
              <a:t>taken</a:t>
            </a:r>
          </a:p>
          <a:p>
            <a:pPr>
              <a:buClr>
                <a:schemeClr val="bg1"/>
              </a:buClr>
            </a:pPr>
            <a:r>
              <a:rPr lang="en-US" sz="2800" b="1" dirty="0" smtClean="0"/>
              <a:t>53%</a:t>
            </a:r>
            <a:r>
              <a:rPr lang="en-US" sz="2800" dirty="0" smtClean="0"/>
              <a:t> were given </a:t>
            </a:r>
            <a:r>
              <a:rPr lang="en-US" sz="2800" b="1" dirty="0" smtClean="0"/>
              <a:t>information on breastfeeding</a:t>
            </a:r>
          </a:p>
          <a:p>
            <a:pPr>
              <a:buClr>
                <a:schemeClr val="bg1"/>
              </a:buClr>
            </a:pP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773113" y="304800"/>
            <a:ext cx="7847012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4000" dirty="0"/>
              <a:t>Tetanus Toxoid Injections</a:t>
            </a:r>
          </a:p>
        </p:txBody>
      </p:sp>
      <p:sp>
        <p:nvSpPr>
          <p:cNvPr id="14344" name="Rectangle 8"/>
          <p:cNvSpPr>
            <a:spLocks noGrp="1" noChangeArrowheads="1"/>
          </p:cNvSpPr>
          <p:nvPr>
            <p:ph idx="1"/>
          </p:nvPr>
        </p:nvSpPr>
        <p:spPr>
          <a:xfrm>
            <a:off x="457200" y="2049463"/>
            <a:ext cx="8210550" cy="3284537"/>
          </a:xfrm>
          <a:noFill/>
          <a:ln/>
        </p:spPr>
        <p:txBody>
          <a:bodyPr/>
          <a:lstStyle/>
          <a:p>
            <a:pPr marL="288925" indent="-288925">
              <a:lnSpc>
                <a:spcPct val="90000"/>
              </a:lnSpc>
              <a:spcAft>
                <a:spcPct val="50000"/>
              </a:spcAft>
              <a:buNone/>
            </a:pPr>
            <a:r>
              <a:rPr lang="en-US" b="1" dirty="0" smtClean="0"/>
              <a:t>	73% </a:t>
            </a:r>
            <a:r>
              <a:rPr lang="en-US" dirty="0" smtClean="0"/>
              <a:t>of last </a:t>
            </a:r>
            <a:r>
              <a:rPr lang="en-US" dirty="0"/>
              <a:t>births were protected against neonatal tetanus. </a:t>
            </a:r>
            <a:r>
              <a:rPr lang="en-US" b="1" dirty="0" smtClean="0"/>
              <a:t>55%</a:t>
            </a:r>
            <a:r>
              <a:rPr lang="en-US" dirty="0" smtClean="0"/>
              <a:t> of women received </a:t>
            </a:r>
            <a:r>
              <a:rPr lang="en-US" dirty="0"/>
              <a:t>two or more TT </a:t>
            </a:r>
            <a:r>
              <a:rPr lang="en-US" dirty="0" smtClean="0"/>
              <a:t>injections during their last pregnancy.</a:t>
            </a:r>
            <a:endParaRPr lang="en-US" sz="4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752600"/>
            <a:ext cx="4032250" cy="2971800"/>
          </a:xfrm>
          <a:noFill/>
          <a:ln/>
        </p:spPr>
        <p:txBody>
          <a:bodyPr/>
          <a:lstStyle/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dirty="0">
                <a:sym typeface="WP IconicSymbolsB" pitchFamily="2" charset="2"/>
              </a:rPr>
              <a:t>Antenatal care</a:t>
            </a:r>
          </a:p>
          <a:p>
            <a:pPr>
              <a:lnSpc>
                <a:spcPct val="70000"/>
              </a:lnSpc>
              <a:spcAft>
                <a:spcPct val="110000"/>
              </a:spcAft>
            </a:pPr>
            <a:r>
              <a:rPr lang="en-US" sz="2800" b="1" dirty="0">
                <a:sym typeface="WP IconicSymbolsB" pitchFamily="2" charset="2"/>
              </a:rPr>
              <a:t>Delivery and postnatal </a:t>
            </a:r>
            <a:r>
              <a:rPr lang="en-US" sz="2800" b="1" dirty="0" smtClean="0">
                <a:sym typeface="WP IconicSymbolsB" pitchFamily="2" charset="2"/>
              </a:rPr>
              <a:t>care</a:t>
            </a:r>
            <a:endParaRPr lang="en-US" sz="2800" b="1" dirty="0">
              <a:sym typeface="WP IconicSymbolsB" pitchFamily="2" charset="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152400"/>
            <a:ext cx="7954963" cy="990600"/>
          </a:xfrm>
          <a:noFill/>
          <a:ln/>
        </p:spPr>
        <p:txBody>
          <a:bodyPr>
            <a:normAutofit/>
          </a:bodyPr>
          <a:lstStyle/>
          <a:p>
            <a:r>
              <a:rPr lang="en-US" sz="3600" dirty="0"/>
              <a:t>Place of Delivery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533400" y="1524000"/>
          <a:ext cx="8342312" cy="4976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0" y="1447800"/>
            <a:ext cx="2514600" cy="75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solidFill>
                  <a:schemeClr val="bg1"/>
                </a:solidFill>
              </a:rPr>
              <a:t>Percent distribution of live births in the 5 years before the survey</a:t>
            </a:r>
            <a:endParaRPr lang="en-US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1433</TotalTime>
  <Words>714</Words>
  <Application>Microsoft Office PowerPoint</Application>
  <PresentationFormat>On-screen Show (4:3)</PresentationFormat>
  <Paragraphs>120</Paragraphs>
  <Slides>17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Maternal Health</vt:lpstr>
      <vt:lpstr>Slide 2</vt:lpstr>
      <vt:lpstr>Antenatal Care by Provider</vt:lpstr>
      <vt:lpstr>Slide 4</vt:lpstr>
      <vt:lpstr>Timing of Antenatal Care and  Number of Visits</vt:lpstr>
      <vt:lpstr>Components of Antenatal Care</vt:lpstr>
      <vt:lpstr>Tetanus Toxoid Injections</vt:lpstr>
      <vt:lpstr>Slide 8</vt:lpstr>
      <vt:lpstr>Place of Delivery</vt:lpstr>
      <vt:lpstr>Reasons not Delivering in Health Facility</vt:lpstr>
      <vt:lpstr>Assistance During Delivery</vt:lpstr>
      <vt:lpstr>How Does Kenya Compare? </vt:lpstr>
      <vt:lpstr>Slide 13</vt:lpstr>
      <vt:lpstr>Slide 14</vt:lpstr>
      <vt:lpstr>Trends in Maternal Health Care</vt:lpstr>
      <vt:lpstr>Postnatal Care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103</cp:revision>
  <dcterms:created xsi:type="dcterms:W3CDTF">2008-03-04T17:38:56Z</dcterms:created>
  <dcterms:modified xsi:type="dcterms:W3CDTF">2012-04-16T19:17:45Z</dcterms:modified>
</cp:coreProperties>
</file>