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76" r:id="rId2"/>
    <p:sldId id="286" r:id="rId3"/>
    <p:sldId id="287" r:id="rId4"/>
    <p:sldId id="288" r:id="rId5"/>
    <p:sldId id="281" r:id="rId6"/>
    <p:sldId id="282" r:id="rId7"/>
    <p:sldId id="283" r:id="rId8"/>
    <p:sldId id="284" r:id="rId9"/>
    <p:sldId id="285" r:id="rId10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3" autoAdjust="0"/>
    <p:restoredTop sz="98369" autoAdjust="0"/>
  </p:normalViewPr>
  <p:slideViewPr>
    <p:cSldViewPr>
      <p:cViewPr>
        <p:scale>
          <a:sx n="90" d="100"/>
          <a:sy n="90" d="100"/>
        </p:scale>
        <p:origin x="-758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8E7B0B-A4E6-4FE2-8283-B9B4B907BE24}" type="datetimeFigureOut">
              <a:rPr lang="en-US" smtClean="0"/>
              <a:pPr/>
              <a:t>6/14/2012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6D10D9-0F67-44E1-BE0F-F4E9820043A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E0E474-422A-4C05-8188-EE94C438BEC4}" type="datetimeFigureOut">
              <a:rPr lang="en-US" smtClean="0"/>
              <a:pPr/>
              <a:t>6/14/2012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82B86-7681-4ABD-A9EB-4A4F6829843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2B2AC4A-3253-4068-90F2-73DDD1BD4C1B}" type="slidenum">
              <a:rPr lang="en-US" smtClean="0"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CI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B82B61C-0386-4E9D-9995-ED159C1BA2CE}" type="slidenum">
              <a:rPr lang="en-US" smtClean="0"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B06680B-6831-4C08-AC48-0439745D1D3D}" type="slidenum">
              <a:rPr lang="en-US" smtClean="0"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DF3887F-CEB4-433E-A941-F1167ED23FB8}" type="slidenum">
              <a:rPr lang="en-US" smtClean="0"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CF499E3-3EC3-4A31-8394-41794BB5BB8D}" type="slidenum">
              <a:rPr lang="en-US" smtClean="0"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5B802DA-9242-4C3E-9249-1177993836CA}" type="slidenum">
              <a:rPr lang="en-US" smtClean="0"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CFD53EB-55DD-49A0-BC53-E2B5B4A38B9D}" type="slidenum">
              <a:rPr lang="en-US" smtClean="0"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CCF519D-96FC-41F2-8B2B-7DC635549257}" type="slidenum">
              <a:rPr lang="en-US" smtClean="0">
                <a:latin typeface="Arial" pitchFamily="34" charset="0"/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06488" y="696913"/>
            <a:ext cx="4646612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416425"/>
            <a:ext cx="5029200" cy="4183063"/>
          </a:xfrm>
          <a:noFill/>
        </p:spPr>
        <p:txBody>
          <a:bodyPr wrap="square" lIns="89730" tIns="44865" rIns="89730" bIns="44865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6/14/2012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6/14/2012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6/14/2012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57DBE-D1C0-4730-929F-48DA8D6B7B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6/14/2012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6/14/2012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6/14/2012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6/14/2012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6/14/2012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6/14/2012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6/14/2012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6/14/2012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AF934-F071-49BD-BC1A-8A27CFDC228F}" type="datetimeFigureOut">
              <a:rPr lang="en-US" smtClean="0"/>
              <a:pPr/>
              <a:t>6/14/2012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ChangeArrowheads="1"/>
          </p:cNvSpPr>
          <p:nvPr/>
        </p:nvSpPr>
        <p:spPr bwMode="auto">
          <a:xfrm>
            <a:off x="533400" y="533400"/>
            <a:ext cx="8001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sz="4400" b="1" dirty="0">
                <a:solidFill>
                  <a:schemeClr val="bg2"/>
                </a:solidFill>
                <a:latin typeface="Calibri" pitchFamily="34" charset="0"/>
              </a:rPr>
              <a:t>Methodology </a:t>
            </a:r>
          </a:p>
        </p:txBody>
      </p:sp>
      <p:sp>
        <p:nvSpPr>
          <p:cNvPr id="8" name="Subtitle 2"/>
          <p:cNvSpPr txBox="1">
            <a:spLocks/>
          </p:cNvSpPr>
          <p:nvPr/>
        </p:nvSpPr>
        <p:spPr>
          <a:xfrm>
            <a:off x="1371600" y="4800600"/>
            <a:ext cx="6400800" cy="1752600"/>
          </a:xfrm>
          <a:prstGeom prst="rect">
            <a:avLst/>
          </a:prstGeom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defRPr/>
            </a:pPr>
            <a:r>
              <a:rPr lang="en-US" sz="3200" kern="0" dirty="0" smtClean="0">
                <a:solidFill>
                  <a:schemeClr val="bg2"/>
                </a:solidFill>
                <a:latin typeface="+mn-lt"/>
                <a:cs typeface="+mn-cs"/>
              </a:rPr>
              <a:t>2008-09 Kenya </a:t>
            </a:r>
            <a:r>
              <a:rPr lang="en-US" sz="3200" kern="0" dirty="0">
                <a:solidFill>
                  <a:schemeClr val="bg2"/>
                </a:solidFill>
                <a:latin typeface="+mn-lt"/>
                <a:cs typeface="+mn-cs"/>
              </a:rPr>
              <a:t>Demographic and Health Survey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0" y="1905000"/>
            <a:ext cx="9144000" cy="2133600"/>
            <a:chOff x="0" y="1752600"/>
            <a:chExt cx="9144000" cy="2133600"/>
          </a:xfrm>
        </p:grpSpPr>
        <p:sp>
          <p:nvSpPr>
            <p:cNvPr id="6" name="Rectangle 5"/>
            <p:cNvSpPr/>
            <p:nvPr/>
          </p:nvSpPr>
          <p:spPr>
            <a:xfrm>
              <a:off x="0" y="1752600"/>
              <a:ext cx="9144000" cy="2133600"/>
            </a:xfrm>
            <a:prstGeom prst="rect">
              <a:avLst/>
            </a:prstGeom>
            <a:solidFill>
              <a:srgbClr val="BD8C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215101" y="1905000"/>
              <a:ext cx="8797283" cy="1828800"/>
              <a:chOff x="166609" y="1905000"/>
              <a:chExt cx="8797283" cy="1828800"/>
            </a:xfrm>
          </p:grpSpPr>
          <p:pic>
            <p:nvPicPr>
              <p:cNvPr id="9" name="Picture 8" descr="Kenya_Pattern5.wmf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66609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0" name="Picture 9" descr="Kenya_Pattern5.wmf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919209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1" name="Picture 10" descr="Kenya_Pattern5.wmf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5424409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2" name="Picture 11" descr="Kenya_Pattern5.wmf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671809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3" name="Picture 12" descr="Kenya_Pattern5.wmf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177009" y="1905000"/>
                <a:ext cx="1786883" cy="18288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0" y="4953000"/>
            <a:ext cx="9144000" cy="1905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81000" y="457200"/>
            <a:ext cx="84582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The 2008-09 Kenya Demographic and Health Survey (KDHS) was carried out by the Kenya National Bureau of Statistics (KNBS), in partnership with the National AIDS Control Council (NACC), the National AIDS/STD Control </a:t>
            </a:r>
            <a:r>
              <a:rPr lang="en-US" sz="2000" dirty="0" err="1" smtClean="0"/>
              <a:t>Programme</a:t>
            </a:r>
            <a:r>
              <a:rPr lang="en-US" sz="2000" dirty="0" smtClean="0"/>
              <a:t> (NASCOP), the National Public Health Laboratory Services (NPHLS), the Kenya Medical Research Institute (KEMRI), and the National Coordinating Agency for Population and Development (NCAPD). </a:t>
            </a:r>
          </a:p>
          <a:p>
            <a:endParaRPr lang="en-US" sz="2000" dirty="0" smtClean="0"/>
          </a:p>
          <a:p>
            <a:r>
              <a:rPr lang="en-US" sz="2000" dirty="0" smtClean="0"/>
              <a:t>ICF Macro, an ICF International company, provided technical assistance through every phase of the survey through the USAID-funded MEASURE DHS </a:t>
            </a:r>
            <a:r>
              <a:rPr lang="en-US" sz="2000" dirty="0" err="1" smtClean="0"/>
              <a:t>programme</a:t>
            </a:r>
            <a:r>
              <a:rPr lang="en-US" sz="2000" dirty="0" smtClean="0"/>
              <a:t>. </a:t>
            </a:r>
          </a:p>
          <a:p>
            <a:endParaRPr lang="en-US" sz="2000" dirty="0" smtClean="0"/>
          </a:p>
          <a:p>
            <a:r>
              <a:rPr lang="en-US" sz="2000" dirty="0" smtClean="0"/>
              <a:t>Funding for the KDHS was received from the United States Agency for International Development/Kenya (USAID/Kenya), the United Nations Population Fund (UNFPA), and the United Nations Children’s Fund (UNICEF).</a:t>
            </a:r>
            <a:endParaRPr lang="en-GB" sz="28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5124450"/>
            <a:ext cx="809625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Objectives</a:t>
            </a:r>
          </a:p>
        </p:txBody>
      </p:sp>
      <p:sp>
        <p:nvSpPr>
          <p:cNvPr id="16387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Aft>
                <a:spcPct val="110000"/>
              </a:spcAft>
              <a:buFontTx/>
              <a:buNone/>
            </a:pPr>
            <a:r>
              <a:rPr lang="en-GB" sz="2800" dirty="0" smtClean="0"/>
              <a:t>Provide up-to-date information on: fertility, marital status, sexual activity, family planning awareness and use, breastfeeding practices, nutrition of mothers and young children, early childhood mortality, maternal and child health, and awareness and behaviour regarding HIV/AIDS and other sexually transmitted infections.</a:t>
            </a:r>
          </a:p>
          <a:p>
            <a:pPr eaLnBrk="1" hangingPunct="1">
              <a:spcAft>
                <a:spcPct val="110000"/>
              </a:spcAft>
              <a:buFontTx/>
              <a:buNone/>
            </a:pPr>
            <a:r>
              <a:rPr lang="en-GB" sz="2800" dirty="0" smtClean="0"/>
              <a:t>Collect data on malaria and the use of mosquito nets, domestic violence, and HIV testing of adults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/>
              <a:t>The Survey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276600"/>
          </a:xfrm>
        </p:spPr>
        <p:txBody>
          <a:bodyPr>
            <a:normAutofit/>
          </a:bodyPr>
          <a:lstStyle/>
          <a:p>
            <a:pPr eaLnBrk="1" hangingPunct="1"/>
            <a:r>
              <a:rPr lang="en-GB" sz="2800" dirty="0" smtClean="0"/>
              <a:t>Follow up to surveys done in 1989, 1993, 1998, and 2003.</a:t>
            </a:r>
          </a:p>
          <a:p>
            <a:pPr eaLnBrk="1" hangingPunct="1"/>
            <a:r>
              <a:rPr lang="en-GB" sz="2800" dirty="0" smtClean="0"/>
              <a:t>The KDHS sample is a nationally representative sample.</a:t>
            </a:r>
          </a:p>
          <a:p>
            <a:pPr eaLnBrk="1" hangingPunct="1"/>
            <a:r>
              <a:rPr lang="en-US" sz="2800" dirty="0" smtClean="0"/>
              <a:t>It</a:t>
            </a:r>
            <a:r>
              <a:rPr lang="en-GB" sz="2800" dirty="0" smtClean="0"/>
              <a:t> </a:t>
            </a:r>
            <a:r>
              <a:rPr lang="en-US" sz="2800" dirty="0" smtClean="0"/>
              <a:t>was designed to provide estimates for the whole country, for urban and rural areas, and for the 8 provinces.</a:t>
            </a:r>
          </a:p>
          <a:p>
            <a:pPr eaLnBrk="1" hangingPunct="1">
              <a:buFontTx/>
              <a:buNone/>
            </a:pPr>
            <a:endParaRPr lang="en-US" sz="28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Sample Design</a:t>
            </a:r>
          </a:p>
        </p:txBody>
      </p:sp>
      <p:sp>
        <p:nvSpPr>
          <p:cNvPr id="18435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1524000"/>
            <a:ext cx="8610600" cy="4495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b="1" dirty="0" smtClean="0"/>
              <a:t>Sampling frame: </a:t>
            </a:r>
            <a:r>
              <a:rPr lang="en-US" sz="2800" dirty="0" smtClean="0"/>
              <a:t>Fourth National Sample Survey and Evaluation </a:t>
            </a:r>
            <a:r>
              <a:rPr lang="en-US" sz="2800" dirty="0" err="1" smtClean="0"/>
              <a:t>Programme</a:t>
            </a:r>
            <a:r>
              <a:rPr lang="en-US" sz="2800" dirty="0" smtClean="0"/>
              <a:t> (NASSEP IV), maintained by KNBS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b="1" dirty="0" smtClean="0"/>
              <a:t>First stage: </a:t>
            </a:r>
            <a:r>
              <a:rPr lang="en-US" sz="2800" dirty="0" smtClean="0"/>
              <a:t>400 clusters selected (133 urban, 267 rural); 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b="1" dirty="0" smtClean="0"/>
              <a:t>Second stage: </a:t>
            </a:r>
            <a:r>
              <a:rPr lang="en-US" sz="2800" dirty="0" smtClean="0"/>
              <a:t>systematic sampling of households from each cluster selected; final sample of 9,936 households</a:t>
            </a:r>
          </a:p>
          <a:p>
            <a:pPr eaLnBrk="1" hangingPunct="1">
              <a:lnSpc>
                <a:spcPct val="75000"/>
              </a:lnSpc>
              <a:spcBef>
                <a:spcPct val="10000"/>
              </a:spcBef>
              <a:spcAft>
                <a:spcPct val="45000"/>
              </a:spcAft>
              <a:buFontTx/>
              <a:buNone/>
            </a:pPr>
            <a:r>
              <a:rPr lang="en-US" sz="2800" dirty="0" smtClean="0"/>
              <a:t>Selected households were visited and interviewed; eligible women age 15-49 were interviewed, and eligible men age 15-54 were interviewed in half of the households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3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sz="3600" dirty="0" smtClean="0"/>
              <a:t>Questionnaires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idx="1"/>
          </p:nvPr>
        </p:nvSpPr>
        <p:spPr>
          <a:xfrm>
            <a:off x="304800" y="1524000"/>
            <a:ext cx="8229600" cy="4495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dirty="0" smtClean="0"/>
              <a:t>3 questionnaires:</a:t>
            </a:r>
          </a:p>
          <a:p>
            <a:pPr marL="914400" lvl="1" indent="-457200"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en-US" dirty="0" smtClean="0"/>
              <a:t>Household</a:t>
            </a:r>
          </a:p>
          <a:p>
            <a:pPr marL="914400" lvl="1" indent="-457200"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en-US" dirty="0" smtClean="0"/>
              <a:t>Woman’s</a:t>
            </a:r>
          </a:p>
          <a:p>
            <a:pPr marL="914400" lvl="1" indent="-457200"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en-US" dirty="0" smtClean="0"/>
              <a:t>Man’s</a:t>
            </a:r>
          </a:p>
          <a:p>
            <a:pPr marL="514350" indent="-457200" eaLnBrk="1" hangingPunct="1">
              <a:lnSpc>
                <a:spcPct val="80000"/>
              </a:lnSpc>
              <a:spcBef>
                <a:spcPct val="0"/>
              </a:spcBef>
              <a:spcAft>
                <a:spcPts val="1200"/>
              </a:spcAft>
            </a:pPr>
            <a:r>
              <a:rPr lang="en-US" dirty="0" smtClean="0"/>
              <a:t>All questionnaires were available in English and 10 local languages (</a:t>
            </a:r>
            <a:r>
              <a:rPr lang="en-US" dirty="0" err="1" smtClean="0"/>
              <a:t>Kalenjin</a:t>
            </a:r>
            <a:r>
              <a:rPr lang="en-US" dirty="0" smtClean="0"/>
              <a:t>, </a:t>
            </a:r>
            <a:r>
              <a:rPr lang="en-US" dirty="0" err="1" smtClean="0"/>
              <a:t>Kamba</a:t>
            </a:r>
            <a:r>
              <a:rPr lang="en-US" dirty="0" smtClean="0"/>
              <a:t>, Kikuyu, </a:t>
            </a:r>
            <a:r>
              <a:rPr lang="en-US" dirty="0" err="1" smtClean="0"/>
              <a:t>Kisii</a:t>
            </a:r>
            <a:r>
              <a:rPr lang="en-US" dirty="0" smtClean="0"/>
              <a:t>, </a:t>
            </a:r>
            <a:r>
              <a:rPr lang="en-US" dirty="0" err="1" smtClean="0"/>
              <a:t>Luhya</a:t>
            </a:r>
            <a:r>
              <a:rPr lang="en-US" dirty="0" smtClean="0"/>
              <a:t>, </a:t>
            </a:r>
            <a:r>
              <a:rPr lang="en-US" dirty="0" err="1" smtClean="0"/>
              <a:t>Luo</a:t>
            </a:r>
            <a:r>
              <a:rPr lang="en-US" dirty="0" smtClean="0"/>
              <a:t>, </a:t>
            </a:r>
            <a:r>
              <a:rPr lang="en-US" dirty="0" err="1" smtClean="0"/>
              <a:t>Maasai</a:t>
            </a:r>
            <a:r>
              <a:rPr lang="en-US" dirty="0" smtClean="0"/>
              <a:t>, </a:t>
            </a:r>
            <a:r>
              <a:rPr lang="en-US" dirty="0" err="1" smtClean="0"/>
              <a:t>Meru</a:t>
            </a:r>
            <a:r>
              <a:rPr lang="en-US" dirty="0" smtClean="0"/>
              <a:t>, </a:t>
            </a:r>
            <a:r>
              <a:rPr lang="en-US" dirty="0" err="1" smtClean="0"/>
              <a:t>Mijikenda</a:t>
            </a:r>
            <a:r>
              <a:rPr lang="en-US" dirty="0" smtClean="0"/>
              <a:t>, and Somali)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Survey Timeline</a:t>
            </a:r>
          </a:p>
        </p:txBody>
      </p:sp>
      <p:sp>
        <p:nvSpPr>
          <p:cNvPr id="22531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Pilot tests: July 1-7, 2008, and October 13-17, 2008 </a:t>
            </a:r>
          </a:p>
          <a:p>
            <a:r>
              <a:rPr lang="en-US" sz="2800" dirty="0" smtClean="0"/>
              <a:t>Training of field staff: </a:t>
            </a:r>
            <a:r>
              <a:rPr lang="en-US" sz="2800" b="1" dirty="0" smtClean="0"/>
              <a:t>October 21-November 8, 2008.</a:t>
            </a:r>
            <a:endParaRPr lang="en-US" sz="2800" dirty="0" smtClean="0">
              <a:solidFill>
                <a:schemeClr val="bg2"/>
              </a:solidFill>
            </a:endParaRPr>
          </a:p>
          <a:p>
            <a:r>
              <a:rPr lang="en-US" sz="2800" b="1" dirty="0" smtClean="0"/>
              <a:t>228 persons </a:t>
            </a:r>
            <a:r>
              <a:rPr lang="en-US" sz="2800" dirty="0" smtClean="0"/>
              <a:t>trained as field staff: supervisors, health workers, female and male research assistants, field editors, office editors, and quality assurance personnel.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smtClean="0"/>
              <a:t>Fieldwork and Data Processing</a:t>
            </a:r>
          </a:p>
        </p:txBody>
      </p:sp>
      <p:sp>
        <p:nvSpPr>
          <p:cNvPr id="23555" name="Rectangle 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Aft>
                <a:spcPct val="70000"/>
              </a:spcAft>
            </a:pPr>
            <a:r>
              <a:rPr lang="en-US" sz="2800" dirty="0" smtClean="0"/>
              <a:t>Total of </a:t>
            </a:r>
            <a:r>
              <a:rPr lang="en-US" sz="2800" b="1" dirty="0" smtClean="0"/>
              <a:t>23 teams </a:t>
            </a:r>
            <a:r>
              <a:rPr lang="en-US" sz="2800" dirty="0" smtClean="0"/>
              <a:t>(team supervisor, 1 field editor, 4 female interviewers, 1 male interviewers, 2 health workers, 2 VCT </a:t>
            </a:r>
            <a:r>
              <a:rPr lang="en-US" sz="2800" dirty="0" err="1" smtClean="0"/>
              <a:t>counsellors</a:t>
            </a:r>
            <a:r>
              <a:rPr lang="en-US" sz="2800" dirty="0" smtClean="0"/>
              <a:t>, and 2 drivers)</a:t>
            </a:r>
          </a:p>
          <a:p>
            <a:pPr eaLnBrk="1" hangingPunct="1">
              <a:spcAft>
                <a:spcPct val="70000"/>
              </a:spcAft>
            </a:pPr>
            <a:r>
              <a:rPr lang="en-US" sz="2900" dirty="0" smtClean="0"/>
              <a:t>Fieldwork conducted from </a:t>
            </a:r>
            <a:r>
              <a:rPr lang="en-US" sz="2900" b="1" dirty="0" smtClean="0"/>
              <a:t>November 2008- February 2009</a:t>
            </a:r>
          </a:p>
          <a:p>
            <a:pPr eaLnBrk="1" hangingPunct="1">
              <a:spcAft>
                <a:spcPct val="70000"/>
              </a:spcAft>
            </a:pPr>
            <a:r>
              <a:rPr lang="en-US" sz="2900" dirty="0" smtClean="0"/>
              <a:t>Data Processing: </a:t>
            </a:r>
            <a:r>
              <a:rPr lang="en-US" sz="2900" b="1" dirty="0" smtClean="0"/>
              <a:t>December 2008-March 2009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620000" cy="1143000"/>
          </a:xfrm>
        </p:spPr>
        <p:txBody>
          <a:bodyPr>
            <a:normAutofit fontScale="9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3600" dirty="0" smtClean="0">
                <a:solidFill>
                  <a:srgbClr val="000066"/>
                </a:solidFill>
                <a:latin typeface="Esprit Book" pitchFamily="18" charset="0"/>
              </a:rPr>
              <a:t>   </a:t>
            </a:r>
            <a:br>
              <a:rPr lang="en-US" sz="3600" dirty="0" smtClean="0">
                <a:solidFill>
                  <a:srgbClr val="000066"/>
                </a:solidFill>
                <a:latin typeface="Esprit Book" pitchFamily="18" charset="0"/>
              </a:rPr>
            </a:br>
            <a:r>
              <a:rPr lang="en-US" sz="3600" dirty="0" smtClean="0"/>
              <a:t>Results of the household </a:t>
            </a:r>
            <a:br>
              <a:rPr lang="en-US" sz="3600" dirty="0" smtClean="0"/>
            </a:br>
            <a:r>
              <a:rPr lang="en-US" sz="3600" dirty="0" smtClean="0"/>
              <a:t>and individual interviews </a:t>
            </a:r>
            <a:r>
              <a:rPr lang="en-GB" sz="3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GB" sz="3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en-US" sz="36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600200" y="1558925"/>
            <a:ext cx="6137275" cy="1947863"/>
            <a:chOff x="1334" y="1007"/>
            <a:chExt cx="3866" cy="1675"/>
          </a:xfrm>
        </p:grpSpPr>
        <p:sp>
          <p:nvSpPr>
            <p:cNvPr id="24586" name="Text Box 6"/>
            <p:cNvSpPr txBox="1">
              <a:spLocks noChangeArrowheads="1"/>
            </p:cNvSpPr>
            <p:nvPr/>
          </p:nvSpPr>
          <p:spPr bwMode="auto">
            <a:xfrm>
              <a:off x="1334" y="1007"/>
              <a:ext cx="2594" cy="13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US" sz="2400" dirty="0">
                  <a:latin typeface="Calibri" pitchFamily="34" charset="0"/>
                </a:rPr>
                <a:t>Households Selected</a:t>
              </a:r>
            </a:p>
            <a:p>
              <a:pPr eaLnBrk="0" hangingPunct="0">
                <a:lnSpc>
                  <a:spcPct val="90000"/>
                </a:lnSpc>
              </a:pPr>
              <a:r>
                <a:rPr lang="en-US" sz="2400" dirty="0">
                  <a:latin typeface="Calibri" pitchFamily="34" charset="0"/>
                </a:rPr>
                <a:t>Households Occupied</a:t>
              </a:r>
              <a:endParaRPr lang="en-GB" sz="2400" dirty="0">
                <a:latin typeface="Calibri" pitchFamily="34" charset="0"/>
              </a:endParaRPr>
            </a:p>
            <a:p>
              <a:pPr eaLnBrk="0" hangingPunct="0">
                <a:lnSpc>
                  <a:spcPct val="90000"/>
                </a:lnSpc>
              </a:pPr>
              <a:r>
                <a:rPr lang="en-GB" sz="2400" dirty="0">
                  <a:latin typeface="Calibri" pitchFamily="34" charset="0"/>
                </a:rPr>
                <a:t>Households Interviewed</a:t>
              </a:r>
            </a:p>
            <a:p>
              <a:pPr eaLnBrk="0" hangingPunct="0">
                <a:lnSpc>
                  <a:spcPct val="70000"/>
                </a:lnSpc>
              </a:pPr>
              <a:endParaRPr lang="en-GB" sz="2400" dirty="0"/>
            </a:p>
            <a:p>
              <a:pPr eaLnBrk="0" hangingPunct="0">
                <a:lnSpc>
                  <a:spcPct val="80000"/>
                </a:lnSpc>
              </a:pPr>
              <a:r>
                <a:rPr lang="en-GB" sz="2400" dirty="0"/>
                <a:t> 	</a:t>
              </a:r>
              <a:r>
                <a:rPr lang="en-GB" sz="2400" dirty="0">
                  <a:latin typeface="Calibri" pitchFamily="34" charset="0"/>
                </a:rPr>
                <a:t>Response </a:t>
              </a:r>
              <a:r>
                <a:rPr lang="en-US" sz="2400" dirty="0">
                  <a:latin typeface="Calibri" pitchFamily="34" charset="0"/>
                </a:rPr>
                <a:t>r</a:t>
              </a:r>
              <a:r>
                <a:rPr lang="en-GB" sz="2400" dirty="0">
                  <a:latin typeface="Calibri" pitchFamily="34" charset="0"/>
                </a:rPr>
                <a:t>ate (%)</a:t>
              </a:r>
            </a:p>
          </p:txBody>
        </p:sp>
        <p:sp>
          <p:nvSpPr>
            <p:cNvPr id="24587" name="Text Box 7"/>
            <p:cNvSpPr txBox="1">
              <a:spLocks noChangeArrowheads="1"/>
            </p:cNvSpPr>
            <p:nvPr/>
          </p:nvSpPr>
          <p:spPr bwMode="auto">
            <a:xfrm>
              <a:off x="4500" y="1015"/>
              <a:ext cx="700" cy="16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2400" b="1" dirty="0" smtClean="0">
                  <a:latin typeface="Calibri" pitchFamily="34" charset="0"/>
                </a:rPr>
                <a:t>   9,936</a:t>
              </a:r>
              <a:endParaRPr lang="en-US" sz="2400" b="1" dirty="0">
                <a:latin typeface="Calibri" pitchFamily="34" charset="0"/>
              </a:endParaRPr>
            </a:p>
            <a:p>
              <a:pPr eaLnBrk="0" hangingPunct="0">
                <a:lnSpc>
                  <a:spcPct val="90000"/>
                </a:lnSpc>
              </a:pPr>
              <a:r>
                <a:rPr lang="en-US" sz="2400" b="1" dirty="0">
                  <a:latin typeface="Calibri" pitchFamily="34" charset="0"/>
                </a:rPr>
                <a:t> </a:t>
              </a:r>
              <a:r>
                <a:rPr lang="en-US" sz="2400" b="1" dirty="0" smtClean="0">
                  <a:latin typeface="Calibri" pitchFamily="34" charset="0"/>
                </a:rPr>
                <a:t>  9,268</a:t>
              </a:r>
              <a:endParaRPr lang="en-GB" sz="2400" b="1" dirty="0">
                <a:latin typeface="Calibri" pitchFamily="34" charset="0"/>
              </a:endParaRPr>
            </a:p>
            <a:p>
              <a:pPr eaLnBrk="0" hangingPunct="0">
                <a:lnSpc>
                  <a:spcPct val="90000"/>
                </a:lnSpc>
              </a:pPr>
              <a:r>
                <a:rPr lang="en-US" sz="2400" b="1" dirty="0" smtClean="0">
                  <a:latin typeface="Calibri" pitchFamily="34" charset="0"/>
                </a:rPr>
                <a:t>   9,057</a:t>
              </a:r>
              <a:endParaRPr lang="en-US" sz="2400" b="1" dirty="0">
                <a:latin typeface="Calibri" pitchFamily="34" charset="0"/>
              </a:endParaRPr>
            </a:p>
            <a:p>
              <a:pPr eaLnBrk="0" hangingPunct="0">
                <a:lnSpc>
                  <a:spcPct val="40000"/>
                </a:lnSpc>
              </a:pPr>
              <a:endParaRPr lang="en-US" sz="2400" b="1" dirty="0"/>
            </a:p>
            <a:p>
              <a:pPr eaLnBrk="0" hangingPunct="0">
                <a:lnSpc>
                  <a:spcPct val="90000"/>
                </a:lnSpc>
              </a:pPr>
              <a:r>
                <a:rPr lang="en-US" sz="2400" b="1" dirty="0"/>
                <a:t>  </a:t>
              </a:r>
              <a:r>
                <a:rPr lang="en-US" sz="2400" b="1" dirty="0" smtClean="0"/>
                <a:t>   </a:t>
              </a:r>
              <a:r>
                <a:rPr lang="en-US" sz="2400" b="1" dirty="0" smtClean="0">
                  <a:latin typeface="Calibri" pitchFamily="34" charset="0"/>
                </a:rPr>
                <a:t>98%</a:t>
              </a:r>
              <a:endParaRPr lang="en-US" sz="2400" b="1" dirty="0">
                <a:latin typeface="Calibri" pitchFamily="34" charset="0"/>
              </a:endParaRPr>
            </a:p>
            <a:p>
              <a:pPr eaLnBrk="0" hangingPunct="0"/>
              <a:endParaRPr lang="en-US" sz="2400" dirty="0"/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1600200" y="3429000"/>
            <a:ext cx="6202363" cy="1311275"/>
            <a:chOff x="1286" y="2186"/>
            <a:chExt cx="3907" cy="826"/>
          </a:xfrm>
        </p:grpSpPr>
        <p:sp>
          <p:nvSpPr>
            <p:cNvPr id="24584" name="Text Box 9"/>
            <p:cNvSpPr txBox="1">
              <a:spLocks noChangeArrowheads="1"/>
            </p:cNvSpPr>
            <p:nvPr/>
          </p:nvSpPr>
          <p:spPr bwMode="auto">
            <a:xfrm>
              <a:off x="1286" y="2226"/>
              <a:ext cx="2549" cy="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GB" sz="2400" dirty="0">
                  <a:latin typeface="Calibri" pitchFamily="34" charset="0"/>
                </a:rPr>
                <a:t>Eligible Women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GB" sz="2400" dirty="0">
                  <a:latin typeface="Calibri" pitchFamily="34" charset="0"/>
                </a:rPr>
                <a:t>Women Interviewed</a:t>
              </a:r>
              <a:r>
                <a:rPr lang="en-GB" sz="2400" dirty="0"/>
                <a:t>		</a:t>
              </a:r>
            </a:p>
            <a:p>
              <a:pPr eaLnBrk="0" hangingPunct="0">
                <a:lnSpc>
                  <a:spcPct val="70000"/>
                </a:lnSpc>
              </a:pPr>
              <a:endParaRPr lang="en-GB" sz="2400" dirty="0">
                <a:latin typeface="Calibri" pitchFamily="34" charset="0"/>
              </a:endParaRPr>
            </a:p>
            <a:p>
              <a:pPr eaLnBrk="0" hangingPunct="0">
                <a:lnSpc>
                  <a:spcPct val="80000"/>
                </a:lnSpc>
              </a:pPr>
              <a:r>
                <a:rPr lang="en-GB" sz="2400" dirty="0">
                  <a:latin typeface="Calibri" pitchFamily="34" charset="0"/>
                </a:rPr>
                <a:t>  	Response </a:t>
              </a:r>
              <a:r>
                <a:rPr lang="en-US" sz="2400" dirty="0">
                  <a:latin typeface="Calibri" pitchFamily="34" charset="0"/>
                </a:rPr>
                <a:t>r</a:t>
              </a:r>
              <a:r>
                <a:rPr lang="en-GB" sz="2400" dirty="0">
                  <a:latin typeface="Calibri" pitchFamily="34" charset="0"/>
                </a:rPr>
                <a:t>ate (%)</a:t>
              </a:r>
            </a:p>
          </p:txBody>
        </p:sp>
        <p:sp>
          <p:nvSpPr>
            <p:cNvPr id="15371" name="Text Box 10"/>
            <p:cNvSpPr txBox="1">
              <a:spLocks noChangeArrowheads="1"/>
            </p:cNvSpPr>
            <p:nvPr/>
          </p:nvSpPr>
          <p:spPr bwMode="auto">
            <a:xfrm>
              <a:off x="4406" y="2186"/>
              <a:ext cx="787" cy="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defRPr/>
              </a:pPr>
              <a:r>
                <a:rPr lang="en-US" sz="2400" b="1" dirty="0">
                  <a:latin typeface="+mn-lt"/>
                  <a:cs typeface="Arial" charset="0"/>
                </a:rPr>
                <a:t>   </a:t>
              </a:r>
              <a:r>
                <a:rPr lang="en-US" sz="2400" b="1" dirty="0" smtClean="0">
                  <a:latin typeface="+mn-lt"/>
                  <a:cs typeface="Arial" charset="0"/>
                </a:rPr>
                <a:t>  8,767</a:t>
              </a:r>
              <a:endParaRPr lang="en-US" sz="2400" b="1" dirty="0">
                <a:latin typeface="+mn-lt"/>
                <a:cs typeface="Arial" charset="0"/>
              </a:endParaRPr>
            </a:p>
            <a:p>
              <a:pPr eaLnBrk="0" hangingPunct="0">
                <a:defRPr/>
              </a:pPr>
              <a:r>
                <a:rPr lang="en-US" sz="2400" b="1" dirty="0">
                  <a:latin typeface="Calibri" pitchFamily="34" charset="0"/>
                  <a:cs typeface="Arial" charset="0"/>
                </a:rPr>
                <a:t>   </a:t>
              </a:r>
              <a:r>
                <a:rPr lang="en-US" sz="2400" b="1" dirty="0" smtClean="0">
                  <a:latin typeface="Calibri" pitchFamily="34" charset="0"/>
                  <a:cs typeface="Arial" charset="0"/>
                </a:rPr>
                <a:t>  8,444</a:t>
              </a:r>
              <a:endParaRPr lang="en-GB" sz="2400" b="1" dirty="0">
                <a:latin typeface="Calibri" pitchFamily="34" charset="0"/>
                <a:cs typeface="Arial" charset="0"/>
              </a:endParaRPr>
            </a:p>
            <a:p>
              <a:pPr eaLnBrk="0" hangingPunct="0">
                <a:lnSpc>
                  <a:spcPct val="130000"/>
                </a:lnSpc>
                <a:defRPr/>
              </a:pPr>
              <a:r>
                <a:rPr lang="en-US" sz="2400" b="1" dirty="0">
                  <a:latin typeface="Calibri" pitchFamily="34" charset="0"/>
                  <a:cs typeface="Arial" charset="0"/>
                </a:rPr>
                <a:t>     </a:t>
              </a:r>
              <a:r>
                <a:rPr lang="en-US" sz="2400" b="1" dirty="0" smtClean="0">
                  <a:latin typeface="Calibri" pitchFamily="34" charset="0"/>
                  <a:cs typeface="Arial" charset="0"/>
                </a:rPr>
                <a:t>  96%</a:t>
              </a:r>
              <a:endParaRPr lang="en-US" sz="2400" b="1" dirty="0">
                <a:latin typeface="Calibri" pitchFamily="34" charset="0"/>
                <a:cs typeface="Arial" charset="0"/>
              </a:endParaRPr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1600200" y="5094288"/>
            <a:ext cx="6172199" cy="1617662"/>
            <a:chOff x="1265" y="3379"/>
            <a:chExt cx="3888" cy="1019"/>
          </a:xfrm>
        </p:grpSpPr>
        <p:sp>
          <p:nvSpPr>
            <p:cNvPr id="24582" name="Text Box 12"/>
            <p:cNvSpPr txBox="1">
              <a:spLocks noChangeArrowheads="1"/>
            </p:cNvSpPr>
            <p:nvPr/>
          </p:nvSpPr>
          <p:spPr bwMode="auto">
            <a:xfrm>
              <a:off x="1265" y="3379"/>
              <a:ext cx="2256" cy="7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>
                <a:lnSpc>
                  <a:spcPct val="80000"/>
                </a:lnSpc>
              </a:pPr>
              <a:r>
                <a:rPr lang="en-GB" sz="2400" dirty="0">
                  <a:latin typeface="Calibri" pitchFamily="34" charset="0"/>
                </a:rPr>
                <a:t>Eligible Men</a:t>
              </a:r>
            </a:p>
            <a:p>
              <a:pPr eaLnBrk="0" hangingPunct="0">
                <a:lnSpc>
                  <a:spcPct val="80000"/>
                </a:lnSpc>
              </a:pPr>
              <a:r>
                <a:rPr lang="en-GB" sz="2400" dirty="0">
                  <a:latin typeface="Calibri" pitchFamily="34" charset="0"/>
                </a:rPr>
                <a:t>Men Interviewed</a:t>
              </a:r>
            </a:p>
            <a:p>
              <a:pPr eaLnBrk="0" hangingPunct="0">
                <a:lnSpc>
                  <a:spcPct val="80000"/>
                </a:lnSpc>
              </a:pPr>
              <a:endParaRPr lang="en-GB" sz="2400" dirty="0">
                <a:latin typeface="Calibri" pitchFamily="34" charset="0"/>
              </a:endParaRPr>
            </a:p>
            <a:p>
              <a:pPr eaLnBrk="0" hangingPunct="0">
                <a:lnSpc>
                  <a:spcPct val="50000"/>
                </a:lnSpc>
              </a:pPr>
              <a:r>
                <a:rPr lang="en-GB" sz="2400" dirty="0">
                  <a:latin typeface="Calibri" pitchFamily="34" charset="0"/>
                </a:rPr>
                <a:t>  	Response rate (%)</a:t>
              </a:r>
            </a:p>
          </p:txBody>
        </p:sp>
        <p:sp>
          <p:nvSpPr>
            <p:cNvPr id="24583" name="Text Box 13"/>
            <p:cNvSpPr txBox="1">
              <a:spLocks noChangeArrowheads="1"/>
            </p:cNvSpPr>
            <p:nvPr/>
          </p:nvSpPr>
          <p:spPr bwMode="auto">
            <a:xfrm>
              <a:off x="4496" y="3386"/>
              <a:ext cx="657" cy="1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>
                <a:lnSpc>
                  <a:spcPct val="90000"/>
                </a:lnSpc>
              </a:pPr>
              <a:r>
                <a:rPr lang="en-US" sz="2400" b="1" dirty="0" smtClean="0">
                  <a:latin typeface="Calibri" pitchFamily="34" charset="0"/>
                </a:rPr>
                <a:t>  3,910</a:t>
              </a:r>
              <a:endParaRPr lang="en-US" sz="2400" b="1" dirty="0">
                <a:latin typeface="Calibri" pitchFamily="34" charset="0"/>
              </a:endParaRPr>
            </a:p>
            <a:p>
              <a:pPr eaLnBrk="0" hangingPunct="0"/>
              <a:r>
                <a:rPr lang="en-US" sz="2400" b="1" dirty="0" smtClean="0">
                  <a:latin typeface="Calibri" pitchFamily="34" charset="0"/>
                </a:rPr>
                <a:t>  3,465</a:t>
              </a:r>
              <a:endParaRPr lang="en-US" sz="2400" b="1" dirty="0">
                <a:latin typeface="Calibri" pitchFamily="34" charset="0"/>
              </a:endParaRPr>
            </a:p>
            <a:p>
              <a:pPr eaLnBrk="0" hangingPunct="0">
                <a:lnSpc>
                  <a:spcPct val="120000"/>
                </a:lnSpc>
              </a:pPr>
              <a:r>
                <a:rPr lang="en-US" sz="2400" b="1" dirty="0"/>
                <a:t>  </a:t>
              </a:r>
              <a:r>
                <a:rPr lang="en-US" sz="2400" b="1" dirty="0" smtClean="0"/>
                <a:t>  89</a:t>
              </a:r>
              <a:r>
                <a:rPr lang="en-US" sz="2400" b="1" dirty="0" smtClean="0">
                  <a:latin typeface="Calibri" pitchFamily="34" charset="0"/>
                </a:rPr>
                <a:t>%</a:t>
              </a:r>
              <a:endParaRPr lang="en-GB" sz="2400" b="1" dirty="0">
                <a:latin typeface="Calibri" pitchFamily="34" charset="0"/>
              </a:endParaRPr>
            </a:p>
            <a:p>
              <a:pPr eaLnBrk="0" hangingPunct="0"/>
              <a:endParaRPr lang="en-US" sz="24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KDHS">
      <a:dk1>
        <a:srgbClr val="000000"/>
      </a:dk1>
      <a:lt1>
        <a:sysClr val="window" lastClr="FFFFFF"/>
      </a:lt1>
      <a:dk2>
        <a:srgbClr val="92278F"/>
      </a:dk2>
      <a:lt2>
        <a:srgbClr val="EEECE1"/>
      </a:lt2>
      <a:accent1>
        <a:srgbClr val="8E20FE"/>
      </a:accent1>
      <a:accent2>
        <a:srgbClr val="BD8CBF"/>
      </a:accent2>
      <a:accent3>
        <a:srgbClr val="6D1D6B"/>
      </a:accent3>
      <a:accent4>
        <a:srgbClr val="76923C"/>
      </a:accent4>
      <a:accent5>
        <a:srgbClr val="1B43F1"/>
      </a:accent5>
      <a:accent6>
        <a:srgbClr val="380036"/>
      </a:accent6>
      <a:hlink>
        <a:srgbClr val="800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1101</TotalTime>
  <Words>521</Words>
  <Application>Microsoft Office PowerPoint</Application>
  <PresentationFormat>On-screen Show (4:3)</PresentationFormat>
  <Paragraphs>67</Paragraphs>
  <Slides>9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Slide 1</vt:lpstr>
      <vt:lpstr>Slide 2</vt:lpstr>
      <vt:lpstr>Objectives</vt:lpstr>
      <vt:lpstr>The Survey</vt:lpstr>
      <vt:lpstr>Sample Design</vt:lpstr>
      <vt:lpstr>Questionnaires</vt:lpstr>
      <vt:lpstr>Survey Timeline</vt:lpstr>
      <vt:lpstr>Fieldwork and Data Processing</vt:lpstr>
      <vt:lpstr>    Results of the household  and individual interviews  </vt:lpstr>
    </vt:vector>
  </TitlesOfParts>
  <Company>Macro International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Characteristics of Respondents and Households</dc:title>
  <dc:creator>Hannah Guedenet</dc:creator>
  <cp:lastModifiedBy>Administrator</cp:lastModifiedBy>
  <cp:revision>119</cp:revision>
  <dcterms:created xsi:type="dcterms:W3CDTF">2009-06-23T14:41:13Z</dcterms:created>
  <dcterms:modified xsi:type="dcterms:W3CDTF">2012-06-14T21:43:29Z</dcterms:modified>
</cp:coreProperties>
</file>