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22"/>
  </p:notesMasterIdLst>
  <p:handoutMasterIdLst>
    <p:handoutMasterId r:id="rId23"/>
  </p:handoutMasterIdLst>
  <p:sldIdLst>
    <p:sldId id="280" r:id="rId2"/>
    <p:sldId id="258" r:id="rId3"/>
    <p:sldId id="259" r:id="rId4"/>
    <p:sldId id="284" r:id="rId5"/>
    <p:sldId id="262" r:id="rId6"/>
    <p:sldId id="263" r:id="rId7"/>
    <p:sldId id="281" r:id="rId8"/>
    <p:sldId id="265" r:id="rId9"/>
    <p:sldId id="266" r:id="rId10"/>
    <p:sldId id="285" r:id="rId11"/>
    <p:sldId id="282" r:id="rId12"/>
    <p:sldId id="270" r:id="rId13"/>
    <p:sldId id="273" r:id="rId14"/>
    <p:sldId id="271" r:id="rId15"/>
    <p:sldId id="272" r:id="rId16"/>
    <p:sldId id="283" r:id="rId17"/>
    <p:sldId id="274" r:id="rId18"/>
    <p:sldId id="276" r:id="rId19"/>
    <p:sldId id="277" r:id="rId20"/>
    <p:sldId id="278" r:id="rId21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379" autoAdjust="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6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31</c:v>
                </c:pt>
                <c:pt idx="1">
                  <c:v>21</c:v>
                </c:pt>
                <c:pt idx="2">
                  <c:v>52</c:v>
                </c:pt>
                <c:pt idx="3">
                  <c:v>23</c:v>
                </c:pt>
                <c:pt idx="4">
                  <c:v>74</c:v>
                </c:pt>
              </c:numCache>
            </c:numRef>
          </c:val>
        </c:ser>
        <c:gapWidth val="75"/>
        <c:axId val="90509312"/>
        <c:axId val="90510848"/>
      </c:barChart>
      <c:catAx>
        <c:axId val="9050931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0510848"/>
        <c:crosses val="autoZero"/>
        <c:auto val="1"/>
        <c:lblAlgn val="ctr"/>
        <c:lblOffset val="100"/>
        <c:tickLblSkip val="1"/>
        <c:tickMarkSkip val="1"/>
      </c:catAx>
      <c:valAx>
        <c:axId val="90510848"/>
        <c:scaling>
          <c:orientation val="minMax"/>
        </c:scaling>
        <c:delete val="1"/>
        <c:axPos val="l"/>
        <c:numFmt formatCode="General" sourceLinked="1"/>
        <c:tickLblPos val="none"/>
        <c:crossAx val="9050931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5669515669515757E-2"/>
          <c:y val="0.16930098633152771"/>
          <c:w val="0.96866096866096851"/>
          <c:h val="0.718733670602256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10-14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59</c:v>
                </c:pt>
                <c:pt idx="1">
                  <c:v>37</c:v>
                </c:pt>
                <c:pt idx="2">
                  <c:v>93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5-9 years before the survey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67</c:v>
                </c:pt>
                <c:pt idx="1">
                  <c:v>29</c:v>
                </c:pt>
                <c:pt idx="2">
                  <c:v>95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0-4 years before the survey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Infant mortality</c:v>
                </c:pt>
                <c:pt idx="1">
                  <c:v>Child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52</c:v>
                </c:pt>
                <c:pt idx="1">
                  <c:v>23</c:v>
                </c:pt>
                <c:pt idx="2">
                  <c:v>74</c:v>
                </c:pt>
              </c:numCache>
            </c:numRef>
          </c:val>
        </c:ser>
        <c:dLbls>
          <c:showVal val="1"/>
        </c:dLbls>
        <c:gapWidth val="75"/>
        <c:overlap val="-5"/>
        <c:axId val="92774400"/>
        <c:axId val="92775936"/>
      </c:barChart>
      <c:catAx>
        <c:axId val="92774400"/>
        <c:scaling>
          <c:orientation val="minMax"/>
        </c:scaling>
        <c:axPos val="b"/>
        <c:majorTickMark val="none"/>
        <c:tickLblPos val="nextTo"/>
        <c:crossAx val="92775936"/>
        <c:crosses val="autoZero"/>
        <c:auto val="1"/>
        <c:lblAlgn val="ctr"/>
        <c:lblOffset val="100"/>
      </c:catAx>
      <c:valAx>
        <c:axId val="92775936"/>
        <c:scaling>
          <c:orientation val="minMax"/>
        </c:scaling>
        <c:delete val="1"/>
        <c:axPos val="l"/>
        <c:numFmt formatCode="General" sourceLinked="1"/>
        <c:tickLblPos val="none"/>
        <c:crossAx val="9277440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1.7944371536891223E-2"/>
          <c:y val="1.6836195965366927E-2"/>
          <c:w val="0.96256804704967425"/>
          <c:h val="0.13797063740909946"/>
        </c:manualLayout>
      </c:layout>
      <c:txPr>
        <a:bodyPr/>
        <a:lstStyle/>
        <a:p>
          <a:pPr>
            <a:defRPr sz="1600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6536030341340492"/>
          <c:y val="1.7123287671232879E-2"/>
          <c:w val="0.58165546522678369"/>
          <c:h val="0.98251294487149765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tx2"/>
            </a:solidFill>
          </c:spPr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4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dLbl>
              <c:idx val="9"/>
              <c:spPr>
                <a:noFill/>
              </c:spPr>
              <c:txPr>
                <a:bodyPr/>
                <a:lstStyle/>
                <a:p>
                  <a:pPr>
                    <a:defRPr b="1"/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Namibia 2006-07</c:v>
                </c:pt>
                <c:pt idx="1">
                  <c:v>Kenya 2008-09</c:v>
                </c:pt>
                <c:pt idx="2">
                  <c:v>Zimbabwe 2005-06</c:v>
                </c:pt>
                <c:pt idx="3">
                  <c:v>Rwanda Interim 2007-08</c:v>
                </c:pt>
                <c:pt idx="4">
                  <c:v>Tanzania 2004-05</c:v>
                </c:pt>
                <c:pt idx="5">
                  <c:v>Zambia 2007</c:v>
                </c:pt>
                <c:pt idx="6">
                  <c:v>Ethiopia 2005</c:v>
                </c:pt>
                <c:pt idx="7">
                  <c:v>Uganda 2006</c:v>
                </c:pt>
                <c:pt idx="8">
                  <c:v>DRC 2007</c:v>
                </c:pt>
              </c:strCache>
            </c:strRef>
          </c:cat>
          <c:val>
            <c:numRef>
              <c:f>Sheet1!$B$1:$B$9</c:f>
              <c:numCache>
                <c:formatCode>General</c:formatCode>
                <c:ptCount val="9"/>
                <c:pt idx="0">
                  <c:v>69</c:v>
                </c:pt>
                <c:pt idx="1">
                  <c:v>74</c:v>
                </c:pt>
                <c:pt idx="2">
                  <c:v>82</c:v>
                </c:pt>
                <c:pt idx="3">
                  <c:v>103</c:v>
                </c:pt>
                <c:pt idx="4">
                  <c:v>112</c:v>
                </c:pt>
                <c:pt idx="5">
                  <c:v>119</c:v>
                </c:pt>
                <c:pt idx="6">
                  <c:v>123</c:v>
                </c:pt>
                <c:pt idx="7">
                  <c:v>137</c:v>
                </c:pt>
                <c:pt idx="8">
                  <c:v>148</c:v>
                </c:pt>
              </c:numCache>
            </c:numRef>
          </c:val>
        </c:ser>
        <c:dLbls>
          <c:showVal val="1"/>
        </c:dLbls>
        <c:gapWidth val="75"/>
        <c:axId val="93083904"/>
        <c:axId val="93106176"/>
      </c:barChart>
      <c:catAx>
        <c:axId val="93083904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106176"/>
        <c:crosses val="autoZero"/>
        <c:auto val="1"/>
        <c:lblAlgn val="ctr"/>
        <c:lblOffset val="100"/>
        <c:tickLblSkip val="1"/>
        <c:tickMarkSkip val="1"/>
      </c:catAx>
      <c:valAx>
        <c:axId val="93106176"/>
        <c:scaling>
          <c:orientation val="minMax"/>
        </c:scaling>
        <c:delete val="1"/>
        <c:axPos val="b"/>
        <c:numFmt formatCode="General" sourceLinked="1"/>
        <c:tickLblPos val="none"/>
        <c:crossAx val="930839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7663701759502279"/>
          <c:y val="1.6149270332081821E-2"/>
          <c:w val="0.5843969330222557"/>
          <c:h val="0.95298437039808548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and higher</c:v>
                </c:pt>
                <c:pt idx="1">
                  <c:v>Primary complete</c:v>
                </c:pt>
                <c:pt idx="2">
                  <c:v>Primary incomplete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59</c:v>
                </c:pt>
                <c:pt idx="1">
                  <c:v>68</c:v>
                </c:pt>
                <c:pt idx="2">
                  <c:v>112</c:v>
                </c:pt>
                <c:pt idx="3">
                  <c:v>86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Secondary and higher</c:v>
                </c:pt>
                <c:pt idx="1">
                  <c:v>Primary complete</c:v>
                </c:pt>
                <c:pt idx="2">
                  <c:v>Primary incomplete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45</c:v>
                </c:pt>
                <c:pt idx="1">
                  <c:v>51</c:v>
                </c:pt>
                <c:pt idx="2">
                  <c:v>73</c:v>
                </c:pt>
                <c:pt idx="3">
                  <c:v>64</c:v>
                </c:pt>
              </c:numCache>
            </c:numRef>
          </c:val>
        </c:ser>
        <c:dLbls>
          <c:showVal val="1"/>
        </c:dLbls>
        <c:gapWidth val="75"/>
        <c:overlap val="-5"/>
        <c:axId val="98011008"/>
        <c:axId val="98012544"/>
      </c:barChart>
      <c:catAx>
        <c:axId val="98011008"/>
        <c:scaling>
          <c:orientation val="minMax"/>
        </c:scaling>
        <c:axPos val="l"/>
        <c:majorTickMark val="none"/>
        <c:tickLblPos val="nextTo"/>
        <c:crossAx val="98012544"/>
        <c:crosses val="autoZero"/>
        <c:auto val="1"/>
        <c:lblAlgn val="ctr"/>
        <c:lblOffset val="100"/>
      </c:catAx>
      <c:valAx>
        <c:axId val="98012544"/>
        <c:scaling>
          <c:orientation val="minMax"/>
        </c:scaling>
        <c:delete val="1"/>
        <c:axPos val="b"/>
        <c:numFmt formatCode="General" sourceLinked="1"/>
        <c:tickLblPos val="none"/>
        <c:crossAx val="98011008"/>
        <c:crosses val="autoZero"/>
        <c:crossBetween val="between"/>
      </c:valAx>
    </c:plotArea>
    <c:legend>
      <c:legendPos val="tr"/>
      <c:layout>
        <c:manualLayout>
          <c:xMode val="edge"/>
          <c:yMode val="edge"/>
          <c:x val="0.73211030912802566"/>
          <c:y val="0.65661164264931826"/>
          <c:w val="0.26788969087197639"/>
          <c:h val="0.23364596661528164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2777899290366482"/>
          <c:y val="0"/>
          <c:w val="0.85524569845436649"/>
          <c:h val="1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68</c:v>
                </c:pt>
                <c:pt idx="1">
                  <c:v>51</c:v>
                </c:pt>
                <c:pt idx="2">
                  <c:v>92</c:v>
                </c:pt>
                <c:pt idx="3">
                  <c:v>102</c:v>
                </c:pt>
                <c:pt idx="4">
                  <c:v>98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57</c:v>
                </c:pt>
                <c:pt idx="1">
                  <c:v>39</c:v>
                </c:pt>
                <c:pt idx="2">
                  <c:v>67</c:v>
                </c:pt>
                <c:pt idx="3">
                  <c:v>64</c:v>
                </c:pt>
                <c:pt idx="4">
                  <c:v>66</c:v>
                </c:pt>
              </c:numCache>
            </c:numRef>
          </c:val>
        </c:ser>
        <c:dLbls>
          <c:showVal val="1"/>
        </c:dLbls>
        <c:gapWidth val="75"/>
        <c:overlap val="-5"/>
        <c:axId val="98059392"/>
        <c:axId val="98060928"/>
      </c:barChart>
      <c:catAx>
        <c:axId val="98059392"/>
        <c:scaling>
          <c:orientation val="minMax"/>
        </c:scaling>
        <c:axPos val="l"/>
        <c:majorTickMark val="none"/>
        <c:tickLblPos val="nextTo"/>
        <c:crossAx val="98060928"/>
        <c:crosses val="autoZero"/>
        <c:auto val="1"/>
        <c:lblAlgn val="ctr"/>
        <c:lblOffset val="100"/>
      </c:catAx>
      <c:valAx>
        <c:axId val="98060928"/>
        <c:scaling>
          <c:orientation val="minMax"/>
        </c:scaling>
        <c:delete val="1"/>
        <c:axPos val="b"/>
        <c:numFmt formatCode="General" sourceLinked="1"/>
        <c:tickLblPos val="none"/>
        <c:crossAx val="980593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002478856810225"/>
          <c:y val="0.82497360230298522"/>
          <c:w val="0.2899752114319043"/>
          <c:h val="0.16767503402038419"/>
        </c:manualLayout>
      </c:layout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1.7698010259414837E-2"/>
          <c:y val="6.7737126612423704E-2"/>
          <c:w val="0.96460399419982334"/>
          <c:h val="0.8087866253843545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130</c:v>
                </c:pt>
                <c:pt idx="1">
                  <c:v>73</c:v>
                </c:pt>
                <c:pt idx="2">
                  <c:v>53</c:v>
                </c:pt>
                <c:pt idx="3">
                  <c:v>78</c:v>
                </c:pt>
              </c:numCache>
            </c:numRef>
          </c:val>
        </c:ser>
        <c:dLbls>
          <c:showVal val="1"/>
        </c:dLbls>
        <c:gapWidth val="75"/>
        <c:overlap val="-25"/>
        <c:axId val="111907200"/>
        <c:axId val="111908736"/>
      </c:barChart>
      <c:catAx>
        <c:axId val="111907200"/>
        <c:scaling>
          <c:orientation val="minMax"/>
        </c:scaling>
        <c:axPos val="b"/>
        <c:majorTickMark val="none"/>
        <c:tickLblPos val="nextTo"/>
        <c:crossAx val="111908736"/>
        <c:crosses val="autoZero"/>
        <c:auto val="1"/>
        <c:lblAlgn val="ctr"/>
        <c:lblOffset val="100"/>
      </c:catAx>
      <c:valAx>
        <c:axId val="111908736"/>
        <c:scaling>
          <c:orientation val="minMax"/>
          <c:min val="0"/>
        </c:scaling>
        <c:delete val="1"/>
        <c:axPos val="l"/>
        <c:numFmt formatCode="General" sourceLinked="1"/>
        <c:tickLblPos val="none"/>
        <c:crossAx val="1119072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title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3"/>
              <c:delete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 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77</c:v>
                </c:pt>
                <c:pt idx="2">
                  <c:v>79</c:v>
                </c:pt>
              </c:numCache>
            </c:numRef>
          </c:val>
        </c:ser>
        <c:dLbls>
          <c:showVal val="1"/>
        </c:dLbls>
        <c:gapWidth val="75"/>
        <c:axId val="112064384"/>
        <c:axId val="112065920"/>
      </c:barChart>
      <c:catAx>
        <c:axId val="112064384"/>
        <c:scaling>
          <c:orientation val="minMax"/>
        </c:scaling>
        <c:axPos val="b"/>
        <c:majorTickMark val="none"/>
        <c:tickLblPos val="nextTo"/>
        <c:crossAx val="112065920"/>
        <c:crosses val="autoZero"/>
        <c:auto val="1"/>
        <c:lblAlgn val="ctr"/>
        <c:lblOffset val="100"/>
      </c:catAx>
      <c:valAx>
        <c:axId val="112065920"/>
        <c:scaling>
          <c:orientation val="minMax"/>
        </c:scaling>
        <c:delete val="1"/>
        <c:axPos val="l"/>
        <c:numFmt formatCode="General" sourceLinked="1"/>
        <c:tickLblPos val="none"/>
        <c:crossAx val="112064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0"/>
          <c:y val="4.6268014254288413E-2"/>
          <c:w val="1"/>
          <c:h val="0.83426443202980238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0"/>
              <c:layout>
                <c:manualLayout>
                  <c:x val="-8.0697227625535582E-3"/>
                  <c:y val="-3.8655986922080006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6.3408516010987504E-3"/>
                  <c:y val="-1.1438528787474585E-2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7.3782321685513007E-3"/>
                  <c:y val="-9.8247839384221318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-4.2662351426428534E-3"/>
                  <c:y val="-1.4666465821253211E-2"/>
                </c:manualLayout>
              </c:layout>
              <c:dLblPos val="outEnd"/>
              <c:showVal val="1"/>
            </c:dLbl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 to 3</c:v>
                </c:pt>
                <c:pt idx="2">
                  <c:v>4 to 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78</c:v>
                </c:pt>
                <c:pt idx="1">
                  <c:v>80</c:v>
                </c:pt>
                <c:pt idx="2">
                  <c:v>86</c:v>
                </c:pt>
                <c:pt idx="3">
                  <c:v>102</c:v>
                </c:pt>
              </c:numCache>
            </c:numRef>
          </c:val>
        </c:ser>
        <c:gapWidth val="75"/>
        <c:axId val="110573056"/>
        <c:axId val="110590208"/>
      </c:barChart>
      <c:catAx>
        <c:axId val="11057305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0590208"/>
        <c:crosses val="autoZero"/>
        <c:auto val="1"/>
        <c:lblAlgn val="ctr"/>
        <c:lblOffset val="100"/>
        <c:tickLblSkip val="1"/>
        <c:tickMarkSkip val="1"/>
      </c:catAx>
      <c:valAx>
        <c:axId val="110590208"/>
        <c:scaling>
          <c:orientation val="minMax"/>
        </c:scaling>
        <c:delete val="1"/>
        <c:axPos val="l"/>
        <c:numFmt formatCode="General" sourceLinked="1"/>
        <c:tickLblPos val="none"/>
        <c:crossAx val="110573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EC29C951-D171-42DE-94E2-28A4CB96B770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F6C6053C-B44E-43CE-926F-1C994EEAF10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B056BC6-D70F-479B-8DB9-392A2E6356B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44397ED7-C448-4D0D-8BA4-56C1D45708A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2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12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13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14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15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16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06488" y="696913"/>
            <a:ext cx="4646612" cy="348615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7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8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9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7F105C1-40A6-4D4D-B988-C67E25B6C387}" type="slidenum">
              <a:rPr lang="en-US"/>
              <a:pPr/>
              <a:t>11</a:t>
            </a:fld>
            <a:endParaRPr lang="en-US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837FF-0716-4635-B368-E16D7FCBC89C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ED7E1-448D-4A08-8111-5518F4EB3A69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A8379-AD6B-4E81-80CD-F8ED519D83A5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1DB3E2-376E-49D8-8F95-028AD6E4DB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1464D5-7BA6-45A1-B1BD-B8ABC804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D468C-6737-4F90-B042-A0AF39078085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26826-8E8A-4ECB-BE56-E84B385FD32F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7529B-59CC-452A-B656-2CCE525EAB9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AAEF2-E655-4599-907D-691E0CC4E3A2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96F3E2-8AF0-496D-B47E-57ECAA5540A0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64254-B70C-4830-BFC2-DD46990F50E7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064807-20CE-4CDA-B4FF-9FDFCFCD6F71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A9693F-F39B-4835-8371-573A0A4748EC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06C80-FC01-476A-8551-DFE405EB0BE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NDHS-1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FAC17D-D015-47E5-A2D7-3E0658FD61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52400"/>
            <a:ext cx="83820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2"/>
                </a:solidFill>
              </a:rPr>
              <a:t>Childhood and Adult Mortality</a:t>
            </a:r>
            <a:endParaRPr lang="en-US" sz="4000" b="1" dirty="0">
              <a:solidFill>
                <a:schemeClr val="bg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bg2"/>
                </a:solidFill>
              </a:rPr>
              <a:t>2008-09 Kenya Demographic and Health Survey</a:t>
            </a:r>
            <a:endParaRPr lang="en-US" dirty="0">
              <a:solidFill>
                <a:schemeClr val="bg2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0" y="1828800"/>
            <a:ext cx="9144000" cy="2133600"/>
            <a:chOff x="0" y="1752600"/>
            <a:chExt cx="9144000" cy="2133600"/>
          </a:xfrm>
        </p:grpSpPr>
        <p:sp>
          <p:nvSpPr>
            <p:cNvPr id="5" name="Rectangle 4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" name="Group 5"/>
            <p:cNvGrpSpPr/>
            <p:nvPr/>
          </p:nvGrpSpPr>
          <p:grpSpPr>
            <a:xfrm>
              <a:off x="166609" y="1905000"/>
              <a:ext cx="8797283" cy="1828800"/>
              <a:chOff x="118117" y="1905000"/>
              <a:chExt cx="8797283" cy="1828800"/>
            </a:xfrm>
          </p:grpSpPr>
          <p:pic>
            <p:nvPicPr>
              <p:cNvPr id="7" name="Picture 6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81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8707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759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233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28517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/>
          </p:cNvSpPr>
          <p:nvPr/>
        </p:nvSpPr>
        <p:spPr bwMode="auto">
          <a:xfrm>
            <a:off x="17526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80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52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59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149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121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51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64</a:t>
            </a:r>
            <a:endParaRPr lang="en-US" dirty="0"/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87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6" name="Rectangle 2"/>
          <p:cNvSpPr txBox="1">
            <a:spLocks noChangeArrowheads="1"/>
          </p:cNvSpPr>
          <p:nvPr/>
        </p:nvSpPr>
        <p:spPr>
          <a:xfrm>
            <a:off x="457200" y="152400"/>
            <a:ext cx="8229600" cy="9144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Under-five Mortality by Province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6248400" y="5172670"/>
            <a:ext cx="28194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en-US" i="1" dirty="0"/>
              <a:t>Deaths per 1,000 live births for the </a:t>
            </a:r>
            <a:r>
              <a:rPr lang="en-US" i="1" dirty="0" smtClean="0"/>
              <a:t>10-year </a:t>
            </a:r>
            <a:r>
              <a:rPr lang="en-US" i="1" dirty="0"/>
              <a:t>period before the survey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00200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Differentials </a:t>
            </a:r>
            <a:r>
              <a:rPr lang="en-US" sz="2000" b="1" dirty="0"/>
              <a:t>by </a:t>
            </a:r>
            <a:r>
              <a:rPr lang="en-US" sz="2000" b="1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467600" cy="12192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905000"/>
          <a:ext cx="8274546" cy="44997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Mother’s Age at Birth</a:t>
            </a:r>
          </a:p>
        </p:txBody>
      </p:sp>
      <p:graphicFrame>
        <p:nvGraphicFramePr>
          <p:cNvPr id="10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838200" y="1600200"/>
          <a:ext cx="7391400" cy="43797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858000" y="4933890"/>
            <a:ext cx="685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 **</a:t>
            </a:r>
            <a:endParaRPr lang="en-US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172200"/>
            <a:ext cx="6781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** Omitted because fewer than 250 </a:t>
            </a:r>
            <a:r>
              <a:rPr lang="en-US" sz="1400" dirty="0" err="1" smtClean="0"/>
              <a:t>unweighted</a:t>
            </a:r>
            <a:r>
              <a:rPr lang="en-US" sz="1400" dirty="0" smtClean="0"/>
              <a:t> months of exposure. </a:t>
            </a:r>
            <a:endParaRPr lang="en-US" sz="1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Under-five Mortality by Birth Order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533400" y="1524000"/>
          <a:ext cx="7802562" cy="47926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0" y="12192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557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6 years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5.8 </a:t>
            </a:r>
            <a:r>
              <a:rPr lang="en-US" dirty="0" smtClean="0"/>
              <a:t>women died for every 1,000 women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6.0</a:t>
            </a:r>
            <a:r>
              <a:rPr lang="en-US" dirty="0" smtClean="0"/>
              <a:t> men died for every 1,000 men in the population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10-year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488 </a:t>
            </a:r>
            <a:r>
              <a:rPr lang="en-US" sz="3600" dirty="0" smtClean="0"/>
              <a:t>(deaths per 100,000 births)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627187"/>
            <a:ext cx="5105400" cy="3783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 smtClean="0"/>
              <a:t>Levels </a:t>
            </a:r>
            <a:r>
              <a:rPr lang="en-US" sz="2000" b="1" dirty="0"/>
              <a:t>and </a:t>
            </a:r>
            <a:r>
              <a:rPr lang="en-US" sz="2000" b="1" dirty="0" smtClean="0"/>
              <a:t>Trends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/>
              <a:t>Socioeconomic </a:t>
            </a:r>
            <a:r>
              <a:rPr lang="en-US" sz="2000" dirty="0" smtClean="0"/>
              <a:t>Differentials 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524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15 years.  Current </a:t>
            </a:r>
            <a:r>
              <a:rPr lang="en-US" sz="2800" b="1" dirty="0" smtClean="0"/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/>
              <a:t>52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/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/>
              <a:t>74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Under-five mortality ranges by zone, from </a:t>
            </a:r>
            <a:r>
              <a:rPr lang="en-US" sz="2800" b="1" dirty="0" smtClean="0"/>
              <a:t>51</a:t>
            </a:r>
            <a:r>
              <a:rPr lang="en-US" sz="2800" dirty="0" smtClean="0"/>
              <a:t> in the Central province to </a:t>
            </a:r>
            <a:r>
              <a:rPr lang="en-US" sz="2800" b="1" dirty="0" smtClean="0"/>
              <a:t>149</a:t>
            </a:r>
            <a:r>
              <a:rPr lang="en-US" sz="2800" dirty="0" smtClean="0"/>
              <a:t> in the Nyanza province.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A major </a:t>
            </a:r>
            <a:r>
              <a:rPr lang="en-US" sz="2800" b="1" dirty="0" smtClean="0"/>
              <a:t>risk factor</a:t>
            </a:r>
            <a:r>
              <a:rPr lang="en-US" sz="2800" i="1" dirty="0" smtClean="0"/>
              <a:t> </a:t>
            </a:r>
            <a:r>
              <a:rPr lang="en-US" sz="2800" dirty="0" smtClean="0"/>
              <a:t>for infant mortality is a </a:t>
            </a:r>
            <a:r>
              <a:rPr lang="en-US" sz="2800" b="1" dirty="0" smtClean="0"/>
              <a:t>birth interval of less than two years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Maternal mortality ratio is </a:t>
            </a:r>
            <a:r>
              <a:rPr lang="en-US" sz="2800" b="1" dirty="0" smtClean="0"/>
              <a:t>488 </a:t>
            </a:r>
            <a:r>
              <a:rPr lang="en-US" sz="2800" dirty="0" smtClean="0"/>
              <a:t>deaths per 100,000 live births.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228600" y="1676400"/>
            <a:ext cx="3048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/>
              <a:t>Deaths per 1,000 live </a:t>
            </a:r>
            <a:r>
              <a:rPr lang="en-US" sz="1600" i="1" dirty="0" smtClean="0"/>
              <a:t>births </a:t>
            </a:r>
            <a:r>
              <a:rPr lang="en-US" sz="1600" i="1" dirty="0"/>
              <a:t>for the </a:t>
            </a:r>
            <a:r>
              <a:rPr lang="en-US" sz="1600" i="1" dirty="0" smtClean="0"/>
              <a:t>5-year period before </a:t>
            </a:r>
            <a:r>
              <a:rPr lang="en-US" sz="1600" i="1" dirty="0"/>
              <a:t>the survey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Trends in Early Childhood </a:t>
            </a:r>
            <a:br>
              <a:rPr lang="en-US" sz="3600" dirty="0" smtClean="0">
                <a:cs typeface="Times New Roman" pitchFamily="18" charset="0"/>
              </a:rPr>
            </a:br>
            <a:r>
              <a:rPr lang="en-US" sz="36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066800"/>
            <a:ext cx="198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</p:nvPr>
        </p:nvGraphicFramePr>
        <p:xfrm>
          <a:off x="152400" y="1600200"/>
          <a:ext cx="8915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2192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 smtClean="0"/>
              <a:t>How Does Kenya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graphicFrame>
        <p:nvGraphicFramePr>
          <p:cNvPr id="7" name="Object 4"/>
          <p:cNvGraphicFramePr>
            <a:graphicFrameLocks noGrp="1"/>
          </p:cNvGraphicFramePr>
          <p:nvPr>
            <p:ph type="chart" idx="1"/>
          </p:nvPr>
        </p:nvGraphicFramePr>
        <p:xfrm>
          <a:off x="609600" y="1524000"/>
          <a:ext cx="7545387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181600" y="6172200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5410200" y="5257800"/>
            <a:ext cx="762000" cy="3810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152400" y="1828800"/>
            <a:ext cx="4800600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</a:pPr>
            <a:r>
              <a:rPr lang="en-US" sz="2400" b="1" dirty="0" smtClean="0"/>
              <a:t>Childhood Mortality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Levels </a:t>
            </a:r>
            <a:r>
              <a:rPr lang="en-US" sz="2000" dirty="0"/>
              <a:t>and </a:t>
            </a:r>
            <a:r>
              <a:rPr lang="en-US" sz="2000" dirty="0" smtClean="0"/>
              <a:t>Trends</a:t>
            </a:r>
            <a:endParaRPr lang="en-US" sz="2000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b="1" dirty="0"/>
              <a:t>Socioeconomic </a:t>
            </a:r>
            <a:r>
              <a:rPr lang="en-US" sz="2000" b="1" dirty="0" smtClean="0"/>
              <a:t>Differentials </a:t>
            </a:r>
            <a:endParaRPr lang="en-US" sz="2000" b="1" dirty="0"/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Differentials </a:t>
            </a:r>
            <a:r>
              <a:rPr lang="en-US" sz="2000" dirty="0"/>
              <a:t>by </a:t>
            </a:r>
            <a:r>
              <a:rPr lang="en-US" sz="2000" dirty="0" smtClean="0"/>
              <a:t>Mother’s Characteristics</a:t>
            </a:r>
          </a:p>
          <a:p>
            <a:pPr marL="342900" indent="-342900" eaLnBrk="0" hangingPunct="0">
              <a:lnSpc>
                <a:spcPct val="70000"/>
              </a:lnSpc>
              <a:spcBef>
                <a:spcPct val="20000"/>
              </a:spcBef>
              <a:spcAft>
                <a:spcPct val="110000"/>
              </a:spcAft>
              <a:buFontTx/>
              <a:buChar char="•"/>
            </a:pPr>
            <a:r>
              <a:rPr lang="en-US" sz="2000" dirty="0" smtClean="0"/>
              <a:t>Adult and Maternal Mortality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954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>
                <a:cs typeface="Times New Roman" pitchFamily="18" charset="0"/>
              </a:rPr>
              <a:t>Childhood Mortality by Mother’s Education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5334000" y="6211669"/>
            <a:ext cx="3276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cs typeface="Times New Roman" pitchFamily="18" charset="0"/>
              </a:rPr>
              <a:t>Childhood Mortality by Wealth 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4038600" y="6248400"/>
            <a:ext cx="35194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1179</TotalTime>
  <Words>552</Words>
  <Application>Microsoft Office PowerPoint</Application>
  <PresentationFormat>On-screen Show (4:3)</PresentationFormat>
  <Paragraphs>109</Paragraphs>
  <Slides>20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Childhood and Adult Mortality</vt:lpstr>
      <vt:lpstr>Slide 2</vt:lpstr>
      <vt:lpstr>Slide 3</vt:lpstr>
      <vt:lpstr>Childhood Mortality Levels</vt:lpstr>
      <vt:lpstr>Trends in Early Childhood  Mortality Rates</vt:lpstr>
      <vt:lpstr>How Does Kenya Compare? Under-five Mortality</vt:lpstr>
      <vt:lpstr>Slide 7</vt:lpstr>
      <vt:lpstr>Childhood Mortality by Mother’s Education</vt:lpstr>
      <vt:lpstr>Childhood Mortality by Wealth </vt:lpstr>
      <vt:lpstr>Slide 10</vt:lpstr>
      <vt:lpstr>Slide 11</vt:lpstr>
      <vt:lpstr>Slide 12</vt:lpstr>
      <vt:lpstr>Under-five Mortality by Previous Birth Interval</vt:lpstr>
      <vt:lpstr>Under-five Mortality by Mother’s Age at Birth</vt:lpstr>
      <vt:lpstr>Under-five Mortality by Birth Order</vt:lpstr>
      <vt:lpstr>Slide 16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Infant, Child, Adult  and Maternal Mortality</dc:title>
  <dc:creator>Erica.Nybro</dc:creator>
  <cp:lastModifiedBy>Administrator</cp:lastModifiedBy>
  <cp:revision>84</cp:revision>
  <dcterms:created xsi:type="dcterms:W3CDTF">2008-03-06T17:54:07Z</dcterms:created>
  <dcterms:modified xsi:type="dcterms:W3CDTF">2012-04-16T19:19:00Z</dcterms:modified>
</cp:coreProperties>
</file>