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57" r:id="rId2"/>
    <p:sldId id="258" r:id="rId3"/>
    <p:sldId id="259" r:id="rId4"/>
    <p:sldId id="260" r:id="rId5"/>
    <p:sldId id="311" r:id="rId6"/>
    <p:sldId id="287" r:id="rId7"/>
    <p:sldId id="262" r:id="rId8"/>
    <p:sldId id="263" r:id="rId9"/>
    <p:sldId id="264" r:id="rId10"/>
    <p:sldId id="266" r:id="rId11"/>
    <p:sldId id="268" r:id="rId12"/>
    <p:sldId id="269" r:id="rId13"/>
    <p:sldId id="270" r:id="rId14"/>
    <p:sldId id="312" r:id="rId15"/>
    <p:sldId id="273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5" r:id="rId26"/>
    <p:sldId id="284" r:id="rId27"/>
    <p:sldId id="286" r:id="rId28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843" autoAdjust="0"/>
    <p:restoredTop sz="82382" autoAdjust="0"/>
  </p:normalViewPr>
  <p:slideViewPr>
    <p:cSldViewPr>
      <p:cViewPr>
        <p:scale>
          <a:sx n="80" d="100"/>
          <a:sy n="80" d="100"/>
        </p:scale>
        <p:origin x="-250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2"/>
            </a:solidFill>
          </c:spPr>
          <c:dPt>
            <c:idx val="1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4.5999999999999996</c:v>
                </c:pt>
                <c:pt idx="1">
                  <c:v>2.9</c:v>
                </c:pt>
                <c:pt idx="2">
                  <c:v>5.2</c:v>
                </c:pt>
              </c:numCache>
            </c:numRef>
          </c:val>
        </c:ser>
        <c:dLbls>
          <c:showVal val="1"/>
        </c:dLbls>
        <c:gapWidth val="75"/>
        <c:overlap val="-5"/>
        <c:axId val="87834624"/>
        <c:axId val="87836160"/>
      </c:barChart>
      <c:catAx>
        <c:axId val="87834624"/>
        <c:scaling>
          <c:orientation val="minMax"/>
        </c:scaling>
        <c:axPos val="b"/>
        <c:majorTickMark val="none"/>
        <c:tickLblPos val="nextTo"/>
        <c:crossAx val="87836160"/>
        <c:crosses val="autoZero"/>
        <c:auto val="1"/>
        <c:lblAlgn val="ctr"/>
        <c:lblOffset val="100"/>
      </c:catAx>
      <c:valAx>
        <c:axId val="87836160"/>
        <c:scaling>
          <c:orientation val="minMax"/>
          <c:max val="7"/>
          <c:min val="0"/>
        </c:scaling>
        <c:delete val="1"/>
        <c:axPos val="l"/>
        <c:numFmt formatCode="0.0" sourceLinked="1"/>
        <c:tickLblPos val="none"/>
        <c:crossAx val="878346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34686812797049"/>
          <c:y val="7.2982235916163207E-2"/>
          <c:w val="0.53193906504930122"/>
          <c:h val="0.8557280611662672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layout>
                <c:manualLayout>
                  <c:x val="-0.21474167080466339"/>
                  <c:y val="0.23309178743961353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2"/>
              <c:layout>
                <c:manualLayout>
                  <c:x val="8.6319429665886363E-2"/>
                  <c:y val="-0.16666666666666677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Have </a:t>
                    </a:r>
                    <a:r>
                      <a:rPr lang="en-US" dirty="0"/>
                      <a:t>another later
</a:t>
                    </a:r>
                    <a:r>
                      <a:rPr lang="en-US" dirty="0" smtClean="0"/>
                      <a:t>27%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3"/>
              <c:layout>
                <c:manualLayout>
                  <c:x val="0.17974060674848091"/>
                  <c:y val="-6.8235764007759875E-3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5"/>
              <c:layout>
                <c:manualLayout>
                  <c:x val="5.9442789245939091E-2"/>
                  <c:y val="-0.11313324964814209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tx1"/>
                        </a:solidFill>
                      </a:rPr>
                      <a:t>Undecided
3%</a:t>
                    </a:r>
                  </a:p>
                </c:rich>
              </c:tx>
              <c:spPr/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Want no more or sterilised</c:v>
                </c:pt>
                <c:pt idx="1">
                  <c:v>Infecund</c:v>
                </c:pt>
                <c:pt idx="2">
                  <c:v>Have another later</c:v>
                </c:pt>
                <c:pt idx="3">
                  <c:v>Have another soon</c:v>
                </c:pt>
                <c:pt idx="4">
                  <c:v>Have another, undecided when</c:v>
                </c:pt>
                <c:pt idx="5">
                  <c:v>Undecided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53.6</c:v>
                </c:pt>
                <c:pt idx="1">
                  <c:v>0.9</c:v>
                </c:pt>
                <c:pt idx="2">
                  <c:v>26.5</c:v>
                </c:pt>
                <c:pt idx="3">
                  <c:v>13.7</c:v>
                </c:pt>
                <c:pt idx="4">
                  <c:v>2.2000000000000002</c:v>
                </c:pt>
                <c:pt idx="5">
                  <c:v>2.9</c:v>
                </c:pt>
              </c:numCache>
            </c:numRef>
          </c:val>
        </c:ser>
        <c:dLbls>
          <c:showCatName val="1"/>
          <c:showPercent val="1"/>
        </c:dLbls>
        <c:firstSliceAng val="309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3898305084745811E-2"/>
          <c:y val="8.4180979826834645E-2"/>
          <c:w val="0.95903954802259883"/>
          <c:h val="0.6671320556531358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dLbl>
              <c:idx val="0"/>
              <c:layout>
                <c:manualLayout>
                  <c:x val="2.8248587570621612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Total demand (Met need + unmet need)</c:v>
                </c:pt>
                <c:pt idx="1">
                  <c:v>Met need (Currently using)</c:v>
                </c:pt>
                <c:pt idx="2">
                  <c:v>Unmet need</c:v>
                </c:pt>
                <c:pt idx="3">
                  <c:v>Percent of demand satisifed (Met need/total demand)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71.099999999999994</c:v>
                </c:pt>
                <c:pt idx="1">
                  <c:v>45.5</c:v>
                </c:pt>
                <c:pt idx="2">
                  <c:v>25.6</c:v>
                </c:pt>
                <c:pt idx="3">
                  <c:v>64</c:v>
                </c:pt>
              </c:numCache>
            </c:numRef>
          </c:val>
        </c:ser>
        <c:dLbls>
          <c:showVal val="1"/>
        </c:dLbls>
        <c:gapWidth val="75"/>
        <c:overlap val="-25"/>
        <c:axId val="91709440"/>
        <c:axId val="91712512"/>
      </c:barChart>
      <c:catAx>
        <c:axId val="91709440"/>
        <c:scaling>
          <c:orientation val="minMax"/>
        </c:scaling>
        <c:axPos val="b"/>
        <c:majorTickMark val="none"/>
        <c:tickLblPos val="nextTo"/>
        <c:crossAx val="91712512"/>
        <c:crosses val="autoZero"/>
        <c:auto val="1"/>
        <c:lblAlgn val="ctr"/>
        <c:lblOffset val="100"/>
      </c:catAx>
      <c:valAx>
        <c:axId val="91712512"/>
        <c:scaling>
          <c:orientation val="minMax"/>
        </c:scaling>
        <c:delete val="1"/>
        <c:axPos val="l"/>
        <c:numFmt formatCode="0" sourceLinked="1"/>
        <c:tickLblPos val="none"/>
        <c:crossAx val="917094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3.8</c:v>
                </c:pt>
                <c:pt idx="1">
                  <c:v>3.1</c:v>
                </c:pt>
                <c:pt idx="2" formatCode="0.0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15-54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 formatCode="0.0">
                  <c:v>4.2</c:v>
                </c:pt>
                <c:pt idx="1">
                  <c:v>3.4</c:v>
                </c:pt>
                <c:pt idx="2">
                  <c:v>4.3</c:v>
                </c:pt>
              </c:numCache>
            </c:numRef>
          </c:val>
        </c:ser>
        <c:dLbls>
          <c:showVal val="1"/>
        </c:dLbls>
        <c:gapWidth val="75"/>
        <c:overlap val="-5"/>
        <c:axId val="92480640"/>
        <c:axId val="92482176"/>
      </c:barChart>
      <c:catAx>
        <c:axId val="92480640"/>
        <c:scaling>
          <c:orientation val="minMax"/>
        </c:scaling>
        <c:axPos val="b"/>
        <c:majorTickMark val="none"/>
        <c:tickLblPos val="nextTo"/>
        <c:crossAx val="92482176"/>
        <c:crosses val="autoZero"/>
        <c:auto val="1"/>
        <c:lblAlgn val="ctr"/>
        <c:lblOffset val="100"/>
      </c:catAx>
      <c:valAx>
        <c:axId val="92482176"/>
        <c:scaling>
          <c:orientation val="minMax"/>
        </c:scaling>
        <c:delete val="1"/>
        <c:axPos val="l"/>
        <c:numFmt formatCode="0.0" sourceLinked="1"/>
        <c:tickLblPos val="none"/>
        <c:crossAx val="92480640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 15-49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and higher</c:v>
                </c:pt>
              </c:strCache>
            </c:strRef>
          </c:cat>
          <c:val>
            <c:numRef>
              <c:f>Sheet1!$B$2:$B$5</c:f>
              <c:numCache>
                <c:formatCode>0.0</c:formatCode>
                <c:ptCount val="4"/>
                <c:pt idx="0">
                  <c:v>6.4</c:v>
                </c:pt>
                <c:pt idx="1">
                  <c:v>4</c:v>
                </c:pt>
                <c:pt idx="2" formatCode="General">
                  <c:v>3.6</c:v>
                </c:pt>
                <c:pt idx="3" formatCode="General">
                  <c:v>3.1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 15-54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and higher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10.4</c:v>
                </c:pt>
                <c:pt idx="1">
                  <c:v>4.4000000000000004</c:v>
                </c:pt>
                <c:pt idx="2">
                  <c:v>4.0999999999999996</c:v>
                </c:pt>
                <c:pt idx="3">
                  <c:v>3.4</c:v>
                </c:pt>
              </c:numCache>
            </c:numRef>
          </c:val>
        </c:ser>
        <c:dLbls>
          <c:showVal val="1"/>
        </c:dLbls>
        <c:gapWidth val="75"/>
        <c:overlap val="-5"/>
        <c:axId val="92348416"/>
        <c:axId val="92349952"/>
      </c:barChart>
      <c:catAx>
        <c:axId val="92348416"/>
        <c:scaling>
          <c:orientation val="minMax"/>
        </c:scaling>
        <c:axPos val="b"/>
        <c:majorTickMark val="none"/>
        <c:tickLblPos val="nextTo"/>
        <c:crossAx val="92349952"/>
        <c:crosses val="autoZero"/>
        <c:auto val="1"/>
        <c:lblAlgn val="ctr"/>
        <c:lblOffset val="100"/>
      </c:catAx>
      <c:valAx>
        <c:axId val="92349952"/>
        <c:scaling>
          <c:orientation val="minMax"/>
        </c:scaling>
        <c:delete val="1"/>
        <c:axPos val="l"/>
        <c:numFmt formatCode="0.0" sourceLinked="1"/>
        <c:tickLblPos val="none"/>
        <c:crossAx val="9234841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25730831765498546"/>
          <c:y val="1.6393442622950821E-2"/>
          <c:w val="0.60942338512995409"/>
          <c:h val="0.93198529411764708"/>
        </c:manualLayout>
      </c:layout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Wanted fertility</c:v>
                </c:pt>
              </c:strCache>
            </c:strRef>
          </c:tx>
          <c:dLbls>
            <c:dLbl>
              <c:idx val="5"/>
              <c:layout>
                <c:manualLayout>
                  <c:x val="7.9645146038193136E-4"/>
                  <c:y val="8.6721741749495266E-4"/>
                </c:manualLayout>
              </c:layout>
              <c:dLblPos val="ctr"/>
              <c:showVal val="1"/>
            </c:dLbl>
            <c:numFmt formatCode="0.0" sourceLinked="0"/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Total 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3.4</c:v>
                </c:pt>
                <c:pt idx="1">
                  <c:v>2.5</c:v>
                </c:pt>
                <c:pt idx="2">
                  <c:v>3.7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Difference in fertility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dLbl>
              <c:idx val="1"/>
              <c:layout>
                <c:manualLayout>
                  <c:x val="4.4247787610619494E-3"/>
                  <c:y val="-2.6039616141732298E-3"/>
                </c:manualLayout>
              </c:layout>
              <c:showVal val="1"/>
            </c:dLbl>
            <c:dLbl>
              <c:idx val="5"/>
              <c:layout>
                <c:manualLayout>
                  <c:x val="8.8495575221239596E-3"/>
                  <c:y val="8.1969364485177248E-3"/>
                </c:manualLayout>
              </c:layout>
              <c:showVal val="1"/>
            </c:dLbl>
            <c:dLbl>
              <c:idx val="6"/>
              <c:layout>
                <c:manualLayout>
                  <c:x val="1.4749262536873134E-2"/>
                  <c:y val="-2.7322404371584678E-3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Total 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1.1999999999999991</c:v>
                </c:pt>
                <c:pt idx="1">
                  <c:v>0.4</c:v>
                </c:pt>
                <c:pt idx="2">
                  <c:v>1.5</c:v>
                </c:pt>
              </c:numCache>
            </c:numRef>
          </c:val>
        </c:ser>
        <c:gapWidth val="75"/>
        <c:overlap val="100"/>
        <c:axId val="92392064"/>
        <c:axId val="92402048"/>
      </c:barChart>
      <c:catAx>
        <c:axId val="92392064"/>
        <c:scaling>
          <c:orientation val="maxMin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2402048"/>
        <c:crosses val="autoZero"/>
        <c:auto val="1"/>
        <c:lblAlgn val="ctr"/>
        <c:lblOffset val="50"/>
        <c:tickLblSkip val="1"/>
        <c:tickMarkSkip val="1"/>
      </c:catAx>
      <c:valAx>
        <c:axId val="92402048"/>
        <c:scaling>
          <c:orientation val="minMax"/>
          <c:min val="0"/>
        </c:scaling>
        <c:delete val="1"/>
        <c:axPos val="t"/>
        <c:numFmt formatCode="General" sourceLinked="1"/>
        <c:tickLblPos val="none"/>
        <c:crossAx val="923920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786031170882403"/>
          <c:y val="0.31250010756852131"/>
          <c:w val="0.1501323949550554"/>
          <c:h val="0.29374424508411856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4402538113586963"/>
          <c:y val="7.1002018978396933E-2"/>
          <c:w val="0.60158683289589165"/>
          <c:h val="0.9880087397974751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0.21235745797732794"/>
                  <c:y val="-5.7798909751665829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Wanted then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57%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1"/>
              <c:layout>
                <c:manualLayout>
                  <c:x val="0.18411431283855476"/>
                  <c:y val="-0.16596507167373309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Wanted no more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17%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0.14722650360194336"/>
                  <c:y val="0.22808298001211391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Wanted </a:t>
                    </a:r>
                  </a:p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later 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26%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Wanted then</c:v>
                </c:pt>
                <c:pt idx="1">
                  <c:v>Wanted no more</c:v>
                </c:pt>
                <c:pt idx="2">
                  <c:v>Wanted later 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57.2</c:v>
                </c:pt>
                <c:pt idx="1">
                  <c:v>17.100000000000001</c:v>
                </c:pt>
                <c:pt idx="2">
                  <c:v>25.5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KDHS 1989*</c:v>
                </c:pt>
                <c:pt idx="1">
                  <c:v>KDHS 1993*</c:v>
                </c:pt>
                <c:pt idx="2">
                  <c:v>KDHS 1998*</c:v>
                </c:pt>
                <c:pt idx="3">
                  <c:v>KDHS 2003</c:v>
                </c:pt>
                <c:pt idx="4">
                  <c:v>KDHS 2008-09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 formatCode="0.0">
                  <c:v>6.7</c:v>
                </c:pt>
                <c:pt idx="1">
                  <c:v>5.4</c:v>
                </c:pt>
                <c:pt idx="2">
                  <c:v>4.7</c:v>
                </c:pt>
                <c:pt idx="3">
                  <c:v>4.9000000000000004</c:v>
                </c:pt>
                <c:pt idx="4" formatCode="0.0">
                  <c:v>4.5999999999999996</c:v>
                </c:pt>
              </c:numCache>
            </c:numRef>
          </c:val>
        </c:ser>
        <c:dLbls>
          <c:showVal val="1"/>
        </c:dLbls>
        <c:gapWidth val="100"/>
        <c:overlap val="-25"/>
        <c:axId val="110986368"/>
        <c:axId val="110987904"/>
      </c:barChart>
      <c:catAx>
        <c:axId val="110986368"/>
        <c:scaling>
          <c:orientation val="minMax"/>
        </c:scaling>
        <c:axPos val="b"/>
        <c:majorTickMark val="none"/>
        <c:tickLblPos val="nextTo"/>
        <c:crossAx val="110987904"/>
        <c:crosses val="autoZero"/>
        <c:auto val="1"/>
        <c:lblAlgn val="ctr"/>
        <c:lblOffset val="100"/>
      </c:catAx>
      <c:valAx>
        <c:axId val="110987904"/>
        <c:scaling>
          <c:orientation val="minMax"/>
          <c:max val="8"/>
          <c:min val="0"/>
        </c:scaling>
        <c:delete val="1"/>
        <c:axPos val="l"/>
        <c:numFmt formatCode="0.0" sourceLinked="1"/>
        <c:tickLblPos val="none"/>
        <c:crossAx val="1109863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and higher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formatCode="0.0">
                  <c:v>6.7</c:v>
                </c:pt>
                <c:pt idx="1">
                  <c:v>5.5</c:v>
                </c:pt>
                <c:pt idx="2">
                  <c:v>4.9000000000000004</c:v>
                </c:pt>
                <c:pt idx="3">
                  <c:v>3.1</c:v>
                </c:pt>
              </c:numCache>
            </c:numRef>
          </c:val>
        </c:ser>
        <c:dLbls>
          <c:showVal val="1"/>
        </c:dLbls>
        <c:gapWidth val="75"/>
        <c:overlap val="-25"/>
        <c:axId val="111062016"/>
        <c:axId val="111080192"/>
      </c:barChart>
      <c:catAx>
        <c:axId val="111062016"/>
        <c:scaling>
          <c:orientation val="minMax"/>
        </c:scaling>
        <c:axPos val="b"/>
        <c:majorTickMark val="none"/>
        <c:tickLblPos val="nextTo"/>
        <c:crossAx val="111080192"/>
        <c:crosses val="autoZero"/>
        <c:auto val="1"/>
        <c:lblAlgn val="ctr"/>
        <c:lblOffset val="100"/>
      </c:catAx>
      <c:valAx>
        <c:axId val="111080192"/>
        <c:scaling>
          <c:orientation val="minMax"/>
        </c:scaling>
        <c:delete val="1"/>
        <c:axPos val="l"/>
        <c:numFmt formatCode="0.0" sourceLinked="1"/>
        <c:tickLblPos val="none"/>
        <c:crossAx val="1110620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0.0</c:formatCode>
                <c:ptCount val="5"/>
                <c:pt idx="0">
                  <c:v>7</c:v>
                </c:pt>
                <c:pt idx="1">
                  <c:v>5.6</c:v>
                </c:pt>
                <c:pt idx="2">
                  <c:v>5</c:v>
                </c:pt>
                <c:pt idx="3">
                  <c:v>3.7</c:v>
                </c:pt>
                <c:pt idx="4">
                  <c:v>2.9</c:v>
                </c:pt>
              </c:numCache>
            </c:numRef>
          </c:val>
        </c:ser>
        <c:dLbls>
          <c:showVal val="1"/>
        </c:dLbls>
        <c:gapWidth val="75"/>
        <c:overlap val="-25"/>
        <c:axId val="117343360"/>
        <c:axId val="117344896"/>
      </c:barChart>
      <c:catAx>
        <c:axId val="117343360"/>
        <c:scaling>
          <c:orientation val="minMax"/>
        </c:scaling>
        <c:axPos val="b"/>
        <c:numFmt formatCode="General" sourceLinked="1"/>
        <c:majorTickMark val="none"/>
        <c:tickLblPos val="nextTo"/>
        <c:crossAx val="117344896"/>
        <c:crosses val="autoZero"/>
        <c:auto val="1"/>
        <c:lblAlgn val="ctr"/>
        <c:lblOffset val="100"/>
      </c:catAx>
      <c:valAx>
        <c:axId val="117344896"/>
        <c:scaling>
          <c:orientation val="minMax"/>
        </c:scaling>
        <c:delete val="1"/>
        <c:axPos val="l"/>
        <c:numFmt formatCode="0.0" sourceLinked="1"/>
        <c:tickLblPos val="none"/>
        <c:crossAx val="1173433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9063700787401581"/>
          <c:y val="0"/>
          <c:w val="0.69936305732484072"/>
          <c:h val="1"/>
        </c:manualLayout>
      </c:layout>
      <c:barChart>
        <c:barDir val="bar"/>
        <c:grouping val="clustered"/>
        <c:ser>
          <c:idx val="0"/>
          <c:order val="0"/>
          <c:spPr>
            <a:solidFill>
              <a:schemeClr val="tx2"/>
            </a:solidFill>
          </c:spPr>
          <c:dPt>
            <c:idx val="2"/>
            <c:spPr>
              <a:solidFill>
                <a:schemeClr val="accent4">
                  <a:lumMod val="75000"/>
                </a:schemeClr>
              </a:solidFill>
            </c:spPr>
          </c:dPt>
          <c:dLbls>
            <c:numFmt formatCode="0.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Namibia 2006-07</c:v>
                </c:pt>
                <c:pt idx="1">
                  <c:v>Zimbabwe 2005-06</c:v>
                </c:pt>
                <c:pt idx="2">
                  <c:v>Kenya 2008-09</c:v>
                </c:pt>
                <c:pt idx="3">
                  <c:v>Ethiopia 2005</c:v>
                </c:pt>
                <c:pt idx="4">
                  <c:v>Rwanda Interim 2007-08</c:v>
                </c:pt>
                <c:pt idx="5">
                  <c:v>Tanzania 2004-05</c:v>
                </c:pt>
                <c:pt idx="6">
                  <c:v>Zambia 2007</c:v>
                </c:pt>
                <c:pt idx="7">
                  <c:v>DRC 2007</c:v>
                </c:pt>
                <c:pt idx="8">
                  <c:v>Uganda 2006</c:v>
                </c:pt>
              </c:strCache>
            </c:strRef>
          </c:cat>
          <c:val>
            <c:numRef>
              <c:f>Sheet1!$B$2:$B$10</c:f>
              <c:numCache>
                <c:formatCode>0.0</c:formatCode>
                <c:ptCount val="9"/>
                <c:pt idx="0" formatCode="General">
                  <c:v>3.6</c:v>
                </c:pt>
                <c:pt idx="1">
                  <c:v>3.8</c:v>
                </c:pt>
                <c:pt idx="2">
                  <c:v>4.5999999999999996</c:v>
                </c:pt>
                <c:pt idx="3" formatCode="General">
                  <c:v>5.4</c:v>
                </c:pt>
                <c:pt idx="4" formatCode="General">
                  <c:v>5.5</c:v>
                </c:pt>
                <c:pt idx="5" formatCode="General">
                  <c:v>5.7</c:v>
                </c:pt>
                <c:pt idx="6" formatCode="General">
                  <c:v>6.2</c:v>
                </c:pt>
                <c:pt idx="7" formatCode="General">
                  <c:v>6.3</c:v>
                </c:pt>
                <c:pt idx="8" formatCode="General">
                  <c:v>6.7</c:v>
                </c:pt>
              </c:numCache>
            </c:numRef>
          </c:val>
        </c:ser>
        <c:dLbls>
          <c:showVal val="1"/>
        </c:dLbls>
        <c:gapWidth val="75"/>
        <c:axId val="130396160"/>
        <c:axId val="130397696"/>
      </c:barChart>
      <c:catAx>
        <c:axId val="130396160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30397696"/>
        <c:crosses val="autoZero"/>
        <c:auto val="1"/>
        <c:lblAlgn val="ctr"/>
        <c:lblOffset val="100"/>
        <c:tickLblSkip val="1"/>
        <c:tickMarkSkip val="1"/>
      </c:catAx>
      <c:valAx>
        <c:axId val="130397696"/>
        <c:scaling>
          <c:orientation val="minMax"/>
          <c:max val="8"/>
          <c:min val="2"/>
        </c:scaling>
        <c:delete val="1"/>
        <c:axPos val="b"/>
        <c:numFmt formatCode="General" sourceLinked="1"/>
        <c:tickLblPos val="none"/>
        <c:crossAx val="1303961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9.391829493535531E-3"/>
          <c:y val="0.12344826214904955"/>
          <c:w val="0.52751275882181048"/>
          <c:h val="0.8632026962538823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9.7771580635753849E-2"/>
                  <c:y val="0.16896206156048751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7-17 </a:t>
                    </a:r>
                  </a:p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Months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9%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1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2"/>
              <c:layout>
                <c:manualLayout>
                  <c:x val="-4.1405657626130084E-2"/>
                  <c:y val="-0.15353535353535419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24-35 months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34%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3"/>
              <c:layout>
                <c:manualLayout>
                  <c:x val="2.6608826674443555E-2"/>
                  <c:y val="-2.0488149208621652E-2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4"/>
              <c:layout>
                <c:manualLayout>
                  <c:x val="8.2550184699134832E-2"/>
                  <c:y val="0.17425574644078581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48-59 </a:t>
                    </a:r>
                  </a:p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Months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10%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5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7-17 months</c:v>
                </c:pt>
                <c:pt idx="1">
                  <c:v>18-23 months</c:v>
                </c:pt>
                <c:pt idx="2">
                  <c:v>24-35 months</c:v>
                </c:pt>
                <c:pt idx="3">
                  <c:v>36-47 months</c:v>
                </c:pt>
                <c:pt idx="4">
                  <c:v>48-59 months</c:v>
                </c:pt>
                <c:pt idx="5">
                  <c:v>60+ months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9.1</c:v>
                </c:pt>
                <c:pt idx="1">
                  <c:v>13.5</c:v>
                </c:pt>
                <c:pt idx="2">
                  <c:v>34.200000000000003</c:v>
                </c:pt>
                <c:pt idx="3">
                  <c:v>17.899999999999999</c:v>
                </c:pt>
                <c:pt idx="4">
                  <c:v>9.8000000000000007</c:v>
                </c:pt>
                <c:pt idx="5">
                  <c:v>15.4</c:v>
                </c:pt>
              </c:numCache>
            </c:numRef>
          </c:val>
        </c:ser>
        <c:dLbls>
          <c:showCatName val="1"/>
          <c:showPercent val="1"/>
        </c:dLbls>
        <c:firstSliceAng val="3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081871345029416E-2"/>
          <c:y val="0.10101717579220157"/>
          <c:w val="0.96783625730994161"/>
          <c:h val="0.7595908318296018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accent4"/>
              </a:solidFill>
            </c:spPr>
          </c:dPt>
          <c:dPt>
            <c:idx val="2"/>
            <c:spPr>
              <a:solidFill>
                <a:schemeClr val="accent1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formatCode="0.0">
                  <c:v>19.8</c:v>
                </c:pt>
                <c:pt idx="1">
                  <c:v>21.5</c:v>
                </c:pt>
                <c:pt idx="2" formatCode="0.0">
                  <c:v>19.399999999999999</c:v>
                </c:pt>
              </c:numCache>
            </c:numRef>
          </c:val>
        </c:ser>
        <c:dLbls>
          <c:showVal val="1"/>
        </c:dLbls>
        <c:gapWidth val="75"/>
        <c:overlap val="-25"/>
        <c:axId val="130654976"/>
        <c:axId val="130656512"/>
      </c:barChart>
      <c:catAx>
        <c:axId val="130654976"/>
        <c:scaling>
          <c:orientation val="minMax"/>
        </c:scaling>
        <c:axPos val="b"/>
        <c:majorTickMark val="none"/>
        <c:tickLblPos val="nextTo"/>
        <c:crossAx val="130656512"/>
        <c:crosses val="autoZero"/>
        <c:auto val="1"/>
        <c:lblAlgn val="ctr"/>
        <c:lblOffset val="100"/>
      </c:catAx>
      <c:valAx>
        <c:axId val="130656512"/>
        <c:scaling>
          <c:orientation val="minMax"/>
          <c:min val="0"/>
        </c:scaling>
        <c:delete val="1"/>
        <c:axPos val="l"/>
        <c:numFmt formatCode="0.0" sourceLinked="1"/>
        <c:tickLblPos val="none"/>
        <c:crossAx val="13065497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9128787878787878"/>
          <c:y val="1.6129032258064523E-2"/>
          <c:w val="0.53863636363636358"/>
          <c:h val="0.9556451612903226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Lbls>
            <c:dLbl>
              <c:idx val="0"/>
              <c:layout>
                <c:manualLayout>
                  <c:x val="-0.14725351944643322"/>
                  <c:y val="-0.23645833333333394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Never married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31%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1"/>
              <c:layout>
                <c:manualLayout>
                  <c:x val="0.17893521832498221"/>
                  <c:y val="0.1155634842519685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Married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54%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2"/>
              <c:layout>
                <c:manualLayout>
                  <c:x val="-8.8770579813887227E-3"/>
                  <c:y val="-0.12988988681102431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-1.7368169887854981E-3"/>
                  <c:y val="-2.2766363188976412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Divorced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/</a:t>
                    </a:r>
                  </a:p>
                  <a:p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Separated</a:t>
                    </a:r>
                    <a:r>
                      <a:rPr lang="en-US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6%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4"/>
              <c:layout>
                <c:manualLayout>
                  <c:x val="9.1351706036745407E-3"/>
                  <c:y val="9.445333005249356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Widowed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4%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Never married</c:v>
                </c:pt>
                <c:pt idx="1">
                  <c:v>Married</c:v>
                </c:pt>
                <c:pt idx="2">
                  <c:v>Living together</c:v>
                </c:pt>
                <c:pt idx="3">
                  <c:v>Divorced/separated</c:v>
                </c:pt>
                <c:pt idx="4">
                  <c:v>Widowed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31.2</c:v>
                </c:pt>
                <c:pt idx="1">
                  <c:v>54.2</c:v>
                </c:pt>
                <c:pt idx="2">
                  <c:v>4.0999999999999996</c:v>
                </c:pt>
                <c:pt idx="3">
                  <c:v>6</c:v>
                </c:pt>
                <c:pt idx="4">
                  <c:v>4.4000000000000004</c:v>
                </c:pt>
              </c:numCache>
            </c:numRef>
          </c:val>
        </c:ser>
        <c:dLbls>
          <c:showCatName val="1"/>
          <c:showPercent val="1"/>
        </c:dLbls>
        <c:firstSliceAng val="94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 25-49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Median age at first sex</c:v>
                </c:pt>
                <c:pt idx="1">
                  <c:v>Median age at first marriage</c:v>
                </c:pt>
              </c:strCache>
            </c:strRef>
          </c:cat>
          <c:val>
            <c:numRef>
              <c:f>Sheet1!$B$2:$C$2</c:f>
              <c:numCache>
                <c:formatCode>0.0</c:formatCode>
                <c:ptCount val="2"/>
                <c:pt idx="0" formatCode="General">
                  <c:v>18.2</c:v>
                </c:pt>
                <c:pt idx="1">
                  <c:v>20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 25-49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Median age at first sex</c:v>
                </c:pt>
                <c:pt idx="1">
                  <c:v>Median age at first marriage</c:v>
                </c:pt>
              </c:strCache>
            </c:strRef>
          </c:cat>
          <c:val>
            <c:numRef>
              <c:f>Sheet1!$B$3:$C$3</c:f>
              <c:numCache>
                <c:formatCode>0.0</c:formatCode>
                <c:ptCount val="2"/>
                <c:pt idx="0" formatCode="General">
                  <c:v>17.7</c:v>
                </c:pt>
                <c:pt idx="1">
                  <c:v>25.3</c:v>
                </c:pt>
              </c:numCache>
            </c:numRef>
          </c:val>
        </c:ser>
        <c:dLbls>
          <c:showVal val="1"/>
        </c:dLbls>
        <c:gapWidth val="100"/>
        <c:overlap val="-10"/>
        <c:axId val="91080576"/>
        <c:axId val="91082112"/>
      </c:barChart>
      <c:catAx>
        <c:axId val="91080576"/>
        <c:scaling>
          <c:orientation val="minMax"/>
        </c:scaling>
        <c:axPos val="b"/>
        <c:majorTickMark val="none"/>
        <c:tickLblPos val="nextTo"/>
        <c:crossAx val="91082112"/>
        <c:crosses val="autoZero"/>
        <c:auto val="1"/>
        <c:lblAlgn val="ctr"/>
        <c:lblOffset val="100"/>
      </c:catAx>
      <c:valAx>
        <c:axId val="91082112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9108057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0.79646</cdr:x>
      <cdr:y>0.83607</cdr:y>
    </cdr:from>
    <cdr:to>
      <cdr:x>0.85841</cdr:x>
      <cdr:y>0.91803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858000" y="3886200"/>
          <a:ext cx="533400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EF426-EC8D-4221-A726-E7E58ADA5DBF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913819-3936-40C1-8D5F-720CB9EFFC5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94E78F-6FB8-4E32-8081-3C3C3F28349E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EB1E92-E173-45F0-BDB8-C06B36D00CA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Ideal family size decreases with increasing</a:t>
            </a:r>
            <a:r>
              <a:rPr lang="en-US" baseline="0" dirty="0" smtClean="0"/>
              <a:t> education.  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 </a:t>
            </a:r>
            <a:r>
              <a:rPr lang="en-US" dirty="0" smtClean="0"/>
              <a:t>Fertility decreases as education increases.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Fertility decreases as wealth increases.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Doctors recommend a birth interval of at least 36 months.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addition to their impact on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fertility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birth intervals may also affect the 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health</a:t>
            </a:r>
            <a:r>
              <a:rPr lang="en-US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mothers and their children.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97E3D-9458-4662-A8A1-C85F4E47FCF0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9A064-DCFC-44B3-BEED-40C78766DC69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D690B-2799-487C-A328-E8743C11A33D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AB852-9FFD-4FF1-8EC6-75C3EE7CD17B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55922-8D40-4E46-A70B-80A8B5DD2332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9C143-CFFF-4BC4-87D7-EDADE9E06B5D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AE8E4-889C-44E8-B4AA-52B9CBA8B3B1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9AB04-5759-4A92-B62C-451BC95A21E6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92AE9-F523-49E0-8CA7-3AAB1B2E6E96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A0EE2-4F1F-487D-9064-003B42DD9869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D4B66-E293-405A-82B4-BBF7A0E21194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2007 LDHS LISGIS and Macro International, Inc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826D0-2F46-4A84-9230-CC9A04320BD5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A541E-86B6-421B-9C2D-4B24E25FB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229600" cy="1470025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Fertility, Proximate Determinants, and Fertility Preferences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2954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2008-09 Kenya Demographic and Health Survey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1981200"/>
            <a:ext cx="9144000" cy="2133600"/>
            <a:chOff x="0" y="1752600"/>
            <a:chExt cx="9144000" cy="2133600"/>
          </a:xfrm>
        </p:grpSpPr>
        <p:sp>
          <p:nvSpPr>
            <p:cNvPr id="6" name="Rectangle 5"/>
            <p:cNvSpPr/>
            <p:nvPr/>
          </p:nvSpPr>
          <p:spPr>
            <a:xfrm>
              <a:off x="0" y="1752600"/>
              <a:ext cx="9144000" cy="2133600"/>
            </a:xfrm>
            <a:prstGeom prst="rect">
              <a:avLst/>
            </a:prstGeom>
            <a:solidFill>
              <a:srgbClr val="BD8C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5"/>
            <p:cNvGrpSpPr/>
            <p:nvPr/>
          </p:nvGrpSpPr>
          <p:grpSpPr>
            <a:xfrm>
              <a:off x="166609" y="1905000"/>
              <a:ext cx="8797283" cy="1828800"/>
              <a:chOff x="118117" y="1905000"/>
              <a:chExt cx="8797283" cy="1828800"/>
            </a:xfrm>
          </p:grpSpPr>
          <p:pic>
            <p:nvPicPr>
              <p:cNvPr id="8" name="Picture 7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18117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9" name="Picture 8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870717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0" name="Picture 9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5375917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1" name="Picture 10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3623317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2" name="Picture 11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7128517" y="1905000"/>
                <a:ext cx="1786883" cy="18288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b="1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Length of Birth Intervals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1295400"/>
          <a:ext cx="82296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48400" y="2819400"/>
            <a:ext cx="2286000" cy="180474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23% </a:t>
            </a:r>
            <a:r>
              <a:rPr lang="en-US" sz="2000" dirty="0" smtClean="0"/>
              <a:t>of births occur less than </a:t>
            </a:r>
            <a:br>
              <a:rPr lang="en-US" sz="2000" dirty="0" smtClean="0"/>
            </a:br>
            <a:r>
              <a:rPr lang="en-US" sz="2000" b="1" dirty="0" smtClean="0"/>
              <a:t>24 months</a:t>
            </a:r>
            <a:r>
              <a:rPr lang="en-US" sz="2000" dirty="0" smtClean="0"/>
              <a:t> after the preceding birth. </a:t>
            </a:r>
          </a:p>
        </p:txBody>
      </p:sp>
      <p:cxnSp>
        <p:nvCxnSpPr>
          <p:cNvPr id="9" name="Straight Connector 8"/>
          <p:cNvCxnSpPr>
            <a:endCxn id="7" idx="0"/>
          </p:cNvCxnSpPr>
          <p:nvPr/>
        </p:nvCxnSpPr>
        <p:spPr>
          <a:xfrm>
            <a:off x="3657600" y="2209800"/>
            <a:ext cx="3733800" cy="60960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endCxn id="7" idx="2"/>
          </p:cNvCxnSpPr>
          <p:nvPr/>
        </p:nvCxnSpPr>
        <p:spPr>
          <a:xfrm flipV="1">
            <a:off x="4572000" y="4624149"/>
            <a:ext cx="2819400" cy="252651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Autofit/>
          </a:bodyPr>
          <a:lstStyle/>
          <a:p>
            <a:r>
              <a:rPr lang="en-US" sz="3600" dirty="0" smtClean="0"/>
              <a:t>Median Age at First Birth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7526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8600" y="14478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Median age at first birth for women age 25-49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Teenage Pregnancy and Motherhood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2362200"/>
            <a:ext cx="5943600" cy="2819400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/>
              <a:t>15% </a:t>
            </a:r>
            <a:r>
              <a:rPr lang="en-US" dirty="0" smtClean="0"/>
              <a:t>of women between the ages of 15-19 are </a:t>
            </a:r>
            <a:r>
              <a:rPr lang="en-US" i="1" dirty="0" smtClean="0"/>
              <a:t>already mothers </a:t>
            </a:r>
            <a:r>
              <a:rPr lang="en-US" dirty="0" smtClean="0"/>
              <a:t>and another </a:t>
            </a:r>
            <a:r>
              <a:rPr lang="en-US" b="1" dirty="0" smtClean="0"/>
              <a:t>3% </a:t>
            </a:r>
            <a:r>
              <a:rPr lang="en-US" dirty="0" smtClean="0"/>
              <a:t>are </a:t>
            </a:r>
            <a:r>
              <a:rPr lang="en-US" i="1" dirty="0" smtClean="0"/>
              <a:t>pregnant</a:t>
            </a:r>
            <a:r>
              <a:rPr lang="en-US" dirty="0" smtClean="0"/>
              <a:t> with their first child.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6"/>
          <p:cNvSpPr>
            <a:spLocks/>
          </p:cNvSpPr>
          <p:nvPr/>
        </p:nvSpPr>
        <p:spPr bwMode="auto">
          <a:xfrm>
            <a:off x="1752600" y="533400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676400" y="1170451"/>
            <a:ext cx="4787946" cy="5458949"/>
            <a:chOff x="847" y="601"/>
            <a:chExt cx="2633" cy="300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1601" y="2026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 noEditPoints="1"/>
            </p:cNvSpPr>
            <p:nvPr/>
          </p:nvSpPr>
          <p:spPr bwMode="auto">
            <a:xfrm>
              <a:off x="2062" y="2072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3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1549" y="601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1758" y="2451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422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851" y="1964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accent3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847" y="1700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953000" y="2209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North Eastern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16%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81400" y="1905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Eastern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14%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4600" y="2590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Rift Valley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17%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8200" y="40386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Nyanza</a:t>
            </a:r>
          </a:p>
          <a:p>
            <a:pPr algn="ctr"/>
            <a:r>
              <a:rPr lang="en-US" dirty="0" smtClean="0"/>
              <a:t>27%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990600" y="3135868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Western</a:t>
            </a:r>
          </a:p>
          <a:p>
            <a:pPr algn="ctr"/>
            <a:r>
              <a:rPr lang="en-US" dirty="0" smtClean="0"/>
              <a:t>15%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048000" y="39624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Central</a:t>
            </a:r>
          </a:p>
          <a:p>
            <a:pPr algn="ctr"/>
            <a:r>
              <a:rPr lang="en-US" dirty="0" smtClean="0"/>
              <a:t>10%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209800" y="5410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Nairobi</a:t>
            </a:r>
          </a:p>
          <a:p>
            <a:pPr algn="ctr"/>
            <a:r>
              <a:rPr lang="en-US" dirty="0" smtClean="0"/>
              <a:t>14%</a:t>
            </a:r>
            <a:endParaRPr lang="en-US" dirty="0"/>
          </a:p>
        </p:txBody>
      </p:sp>
      <p:cxnSp>
        <p:nvCxnSpPr>
          <p:cNvPr id="23" name="Straight Connector 22"/>
          <p:cNvCxnSpPr>
            <a:stCxn id="21" idx="0"/>
          </p:cNvCxnSpPr>
          <p:nvPr/>
        </p:nvCxnSpPr>
        <p:spPr>
          <a:xfrm flipV="1">
            <a:off x="2667000" y="4648200"/>
            <a:ext cx="762000" cy="76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6482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Coast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26%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77000" y="28956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Kenya</a:t>
            </a:r>
          </a:p>
          <a:p>
            <a:pPr algn="ctr"/>
            <a:r>
              <a:rPr lang="en-US" sz="2000" b="1" dirty="0" smtClean="0">
                <a:latin typeface="+mn-lt"/>
              </a:rPr>
              <a:t>18%</a:t>
            </a:r>
            <a:endParaRPr lang="en-US" sz="2000" b="1" dirty="0">
              <a:latin typeface="+mn-lt"/>
            </a:endParaRP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Teenage Childbearing by Province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Text Box 45"/>
          <p:cNvSpPr txBox="1">
            <a:spLocks noChangeArrowheads="1"/>
          </p:cNvSpPr>
          <p:nvPr/>
        </p:nvSpPr>
        <p:spPr bwMode="auto">
          <a:xfrm>
            <a:off x="5867400" y="5791200"/>
            <a:ext cx="3276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i="1" dirty="0" smtClean="0"/>
              <a:t>Percent </a:t>
            </a:r>
            <a:r>
              <a:rPr lang="en-US" i="1" dirty="0"/>
              <a:t>of women age 15-19 who are mothers or pregnant with their first child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Current Marital Status: Women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447800"/>
          <a:ext cx="8382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77000" y="54102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distribution of women age 15-49 by current marital status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Age at First Sexual Intercourse and First Marriage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1"/>
          <p:cNvSpPr txBox="1"/>
          <p:nvPr/>
        </p:nvSpPr>
        <p:spPr>
          <a:xfrm>
            <a:off x="7451334" y="2611348"/>
            <a:ext cx="266700" cy="381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239000" y="2209800"/>
            <a:ext cx="60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*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248400" y="6248400"/>
            <a:ext cx="1981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* For men age 30-49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b="1" dirty="0" smtClean="0"/>
              <a:t>Fertility preferences and ideal family size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Fertility Preferences of Married Women 15-49</a:t>
            </a:r>
            <a:endParaRPr lang="en-US" sz="36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81000" y="1371600"/>
          <a:ext cx="84582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0"/>
            <a:ext cx="7620000" cy="4525963"/>
          </a:xfrm>
        </p:spPr>
        <p:txBody>
          <a:bodyPr/>
          <a:lstStyle/>
          <a:p>
            <a:pPr algn="ctr">
              <a:buNone/>
            </a:pPr>
            <a:r>
              <a:rPr lang="en-US" dirty="0" smtClean="0"/>
              <a:t>Overall, </a:t>
            </a:r>
            <a:r>
              <a:rPr lang="en-US" b="1" dirty="0" smtClean="0"/>
              <a:t>three-quarters of married women </a:t>
            </a:r>
            <a:r>
              <a:rPr lang="en-US" dirty="0" smtClean="0"/>
              <a:t>either want to delay</a:t>
            </a:r>
            <a:r>
              <a:rPr lang="en-US" i="1" dirty="0" smtClean="0"/>
              <a:t> </a:t>
            </a:r>
            <a:r>
              <a:rPr lang="en-US" dirty="0" smtClean="0"/>
              <a:t>having another child or stop childbearing altogether.</a:t>
            </a:r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These women are potential contraceptive users for </a:t>
            </a:r>
            <a:r>
              <a:rPr lang="en-US" i="1" dirty="0" smtClean="0"/>
              <a:t>spacing </a:t>
            </a:r>
            <a:r>
              <a:rPr lang="en-US" dirty="0" smtClean="0"/>
              <a:t>and </a:t>
            </a:r>
            <a:r>
              <a:rPr lang="en-US" i="1" dirty="0" smtClean="0"/>
              <a:t>limiting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381000" y="1905000"/>
            <a:ext cx="4038600" cy="3733800"/>
          </a:xfrm>
        </p:spPr>
        <p:txBody>
          <a:bodyPr/>
          <a:lstStyle/>
          <a:p>
            <a:r>
              <a:rPr lang="en-US" b="1" dirty="0" smtClean="0"/>
              <a:t>Levels, trends, and differentials</a:t>
            </a:r>
          </a:p>
          <a:p>
            <a:r>
              <a:rPr lang="en-US" dirty="0" smtClean="0"/>
              <a:t>Determinants of fertility</a:t>
            </a:r>
          </a:p>
          <a:p>
            <a:r>
              <a:rPr lang="en-US" dirty="0" smtClean="0"/>
              <a:t>Fertility preferences and ideal family size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3500" y="685800"/>
            <a:ext cx="9004300" cy="1676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Women are considered as having an </a:t>
            </a:r>
            <a: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unmet need for family planning </a:t>
            </a:r>
            <a:br>
              <a:rPr kumimoji="0" lang="en-US" sz="3600" b="1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3600" i="0" u="none" strike="noStrike" kern="1200" normalizeH="0" noProof="0" dirty="0" smtClean="0">
                <a:uLnTx/>
                <a:uFillTx/>
                <a:latin typeface="+mj-lt"/>
                <a:ea typeface="+mj-ea"/>
                <a:cs typeface="+mj-cs"/>
              </a:rPr>
              <a:t>if they are fecund and wish:</a:t>
            </a:r>
            <a:endParaRPr kumimoji="0" lang="en-US" sz="3600" i="0" u="none" strike="noStrike" kern="1200" normalizeH="0" noProof="0" dirty="0"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842963" y="2819400"/>
            <a:ext cx="7615237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to space their next birth </a:t>
            </a:r>
          </a:p>
          <a:p>
            <a:pPr eaLnBrk="0" hangingPunct="0">
              <a:lnSpc>
                <a:spcPct val="1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</a:pPr>
            <a:r>
              <a:rPr lang="en-US" sz="3000" dirty="0" smtClean="0"/>
              <a:t>OR</a:t>
            </a:r>
            <a:endParaRPr lang="en-US" sz="3000" dirty="0"/>
          </a:p>
          <a:p>
            <a:pPr eaLnBrk="0" hangingPunct="0">
              <a:lnSpc>
                <a:spcPct val="2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to limit childbearing altogether</a:t>
            </a:r>
          </a:p>
          <a:p>
            <a:pPr eaLnBrk="0" hangingPunct="0">
              <a:lnSpc>
                <a:spcPct val="3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</a:pPr>
            <a:r>
              <a:rPr lang="en-US" sz="3000" dirty="0"/>
              <a:t>BUT</a:t>
            </a:r>
          </a:p>
          <a:p>
            <a:pPr algn="ctr" eaLnBrk="0" hangingPunct="0">
              <a:lnSpc>
                <a:spcPct val="35000"/>
              </a:lnSpc>
            </a:pPr>
            <a:endParaRPr lang="en-US" sz="3000" dirty="0"/>
          </a:p>
          <a:p>
            <a:pPr algn="ctr" eaLnBrk="0" hangingPunct="0">
              <a:lnSpc>
                <a:spcPct val="85000"/>
              </a:lnSpc>
              <a:buFontTx/>
              <a:buChar char="•"/>
            </a:pPr>
            <a:r>
              <a:rPr lang="en-US" sz="3000" dirty="0"/>
              <a:t> are not using contraception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4525963"/>
          </a:xfrm>
          <a:noFill/>
          <a:ln/>
        </p:spPr>
        <p:txBody>
          <a:bodyPr anchor="ctr"/>
          <a:lstStyle/>
          <a:p>
            <a:pPr marL="0" indent="0" algn="ctr"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en-US" sz="3600" b="1" dirty="0" smtClean="0">
                <a:latin typeface="+mj-lt"/>
                <a:ea typeface="+mj-ea"/>
                <a:cs typeface="+mj-cs"/>
              </a:rPr>
              <a:t>26%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of </a:t>
            </a:r>
            <a:r>
              <a:rPr lang="en-US" sz="3600" dirty="0">
                <a:latin typeface="+mj-lt"/>
                <a:ea typeface="+mj-ea"/>
                <a:cs typeface="+mj-cs"/>
              </a:rPr>
              <a:t>currently married women have an </a:t>
            </a:r>
            <a:r>
              <a:rPr lang="en-US" sz="3600" b="1" dirty="0">
                <a:latin typeface="+mj-lt"/>
                <a:ea typeface="+mj-ea"/>
                <a:cs typeface="+mj-cs"/>
              </a:rPr>
              <a:t>unmet need </a:t>
            </a:r>
            <a:r>
              <a:rPr lang="en-US" sz="3600" dirty="0">
                <a:latin typeface="+mj-lt"/>
                <a:ea typeface="+mj-ea"/>
                <a:cs typeface="+mj-cs"/>
              </a:rPr>
              <a:t>for family planning:</a:t>
            </a:r>
          </a:p>
          <a:p>
            <a:pPr marL="0" indent="0" algn="ctr">
              <a:spcBef>
                <a:spcPct val="0"/>
              </a:spcBef>
              <a:buFontTx/>
              <a:buNone/>
            </a:pPr>
            <a:endParaRPr lang="en-US" sz="3400" b="1" dirty="0"/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r>
              <a:rPr lang="en-US" sz="3000" b="1" dirty="0" smtClean="0"/>
              <a:t> 13</a:t>
            </a:r>
            <a:r>
              <a:rPr lang="en-US" sz="3200" b="1" dirty="0" smtClean="0"/>
              <a:t>%</a:t>
            </a:r>
            <a:r>
              <a:rPr lang="en-US" sz="3200" dirty="0" smtClean="0"/>
              <a:t> </a:t>
            </a:r>
            <a:r>
              <a:rPr lang="en-US" sz="3200" dirty="0"/>
              <a:t>for </a:t>
            </a:r>
            <a:r>
              <a:rPr lang="en-US" sz="3200" b="1" dirty="0"/>
              <a:t>spacing</a:t>
            </a:r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endParaRPr lang="en-US" sz="3200" dirty="0"/>
          </a:p>
          <a:p>
            <a:pPr marL="0" lvl="1" indent="0" algn="ctr" eaLnBrk="0" hangingPunct="0">
              <a:lnSpc>
                <a:spcPct val="85000"/>
              </a:lnSpc>
              <a:spcBef>
                <a:spcPct val="0"/>
              </a:spcBef>
              <a:buFontTx/>
              <a:buChar char="•"/>
            </a:pPr>
            <a:r>
              <a:rPr lang="en-US" sz="3200" dirty="0"/>
              <a:t> </a:t>
            </a:r>
            <a:r>
              <a:rPr lang="en-US" sz="3200" b="1" dirty="0" smtClean="0"/>
              <a:t>13% </a:t>
            </a:r>
            <a:r>
              <a:rPr lang="en-US" sz="3200" dirty="0"/>
              <a:t>for </a:t>
            </a:r>
            <a:r>
              <a:rPr lang="en-US" sz="3200" b="1" dirty="0"/>
              <a:t>limiting</a:t>
            </a:r>
            <a:endParaRPr lang="en-US" sz="3000" b="1" dirty="0"/>
          </a:p>
          <a:p>
            <a:pPr marL="0" lvl="1" indent="0" algn="ctr">
              <a:spcBef>
                <a:spcPct val="0"/>
              </a:spcBef>
              <a:buFontTx/>
              <a:buNone/>
            </a:pPr>
            <a:endParaRPr lang="en-US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Demand for Family Planning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676400"/>
          <a:ext cx="8991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2954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currently married women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Ideal Family Size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153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9540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</a:t>
            </a:r>
            <a:r>
              <a:rPr lang="en-US" i="1" smtClean="0"/>
              <a:t>of children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Ideal Family Size by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752600"/>
          <a:ext cx="85344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Mean ideal number of children among </a:t>
            </a:r>
          </a:p>
          <a:p>
            <a:r>
              <a:rPr lang="en-US" i="1" dirty="0" smtClean="0"/>
              <a:t>women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Difference Between Wanted and Actual Fertility Rates</a:t>
            </a:r>
            <a:endParaRPr lang="en-US" sz="3600" dirty="0"/>
          </a:p>
        </p:txBody>
      </p:sp>
      <p:graphicFrame>
        <p:nvGraphicFramePr>
          <p:cNvPr id="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304800" y="1676400"/>
          <a:ext cx="8610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1"/>
          <p:cNvSpPr txBox="1"/>
          <p:nvPr/>
        </p:nvSpPr>
        <p:spPr>
          <a:xfrm>
            <a:off x="6553200" y="2286000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4.6</a:t>
            </a:r>
          </a:p>
          <a:p>
            <a:pPr algn="ctr"/>
            <a:endParaRPr lang="en-US" sz="2000" b="1" dirty="0"/>
          </a:p>
        </p:txBody>
      </p:sp>
      <p:sp>
        <p:nvSpPr>
          <p:cNvPr id="7" name="TextBox 1"/>
          <p:cNvSpPr txBox="1"/>
          <p:nvPr/>
        </p:nvSpPr>
        <p:spPr>
          <a:xfrm>
            <a:off x="7086600" y="5334000"/>
            <a:ext cx="535024" cy="400456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5.2</a:t>
            </a:r>
          </a:p>
          <a:p>
            <a:pPr algn="ctr"/>
            <a:endParaRPr lang="en-US" sz="2000" b="1" dirty="0"/>
          </a:p>
        </p:txBody>
      </p:sp>
      <p:sp>
        <p:nvSpPr>
          <p:cNvPr id="8" name="TextBox 1"/>
          <p:cNvSpPr txBox="1"/>
          <p:nvPr/>
        </p:nvSpPr>
        <p:spPr>
          <a:xfrm>
            <a:off x="5029200" y="3810000"/>
            <a:ext cx="609600" cy="381000"/>
          </a:xfrm>
          <a:prstGeom prst="rect">
            <a:avLst/>
          </a:prstGeom>
        </p:spPr>
        <p:txBody>
          <a:bodyPr wrap="square" rtlCol="0" anchor="t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 smtClean="0"/>
              <a:t>2.9</a:t>
            </a:r>
          </a:p>
          <a:p>
            <a:pPr algn="ctr"/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Desired Timing of Last Birth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71628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77000" y="4876800"/>
            <a:ext cx="2590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Distribution of births in the 5 years before the survey by birth planning status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Key Findings: Fertility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/>
          </a:bodyPr>
          <a:lstStyle/>
          <a:p>
            <a:pPr marL="171450" indent="-171450">
              <a:lnSpc>
                <a:spcPct val="90000"/>
              </a:lnSpc>
            </a:pPr>
            <a:r>
              <a:rPr lang="en-US" sz="2800" dirty="0" smtClean="0"/>
              <a:t>Current TFR is </a:t>
            </a:r>
            <a:r>
              <a:rPr lang="en-US" sz="2800" b="1" dirty="0" smtClean="0"/>
              <a:t>4.6</a:t>
            </a:r>
            <a:r>
              <a:rPr lang="en-US" sz="2800" dirty="0" smtClean="0"/>
              <a:t> children per woman.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dirty="0" smtClean="0"/>
              <a:t>Women have their </a:t>
            </a:r>
            <a:r>
              <a:rPr lang="en-US" sz="2800" i="1" dirty="0" smtClean="0"/>
              <a:t>first birth </a:t>
            </a:r>
            <a:r>
              <a:rPr lang="en-US" sz="2800" dirty="0" smtClean="0"/>
              <a:t>at a median age of </a:t>
            </a:r>
            <a:r>
              <a:rPr lang="en-US" sz="2800" b="1" dirty="0" smtClean="0"/>
              <a:t>19.8 years</a:t>
            </a:r>
            <a:r>
              <a:rPr lang="en-US" sz="2800" dirty="0" smtClean="0"/>
              <a:t>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18% </a:t>
            </a:r>
            <a:r>
              <a:rPr lang="en-US" sz="2800" dirty="0" smtClean="0"/>
              <a:t>of teenagers have </a:t>
            </a:r>
            <a:r>
              <a:rPr lang="en-US" sz="2800" i="1" dirty="0" smtClean="0"/>
              <a:t>already begun childbearing.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Three-quarters of currently married women </a:t>
            </a:r>
            <a:r>
              <a:rPr lang="en-US" sz="2800" dirty="0" smtClean="0"/>
              <a:t>either </a:t>
            </a:r>
            <a:r>
              <a:rPr lang="en-US" sz="2800" i="1" dirty="0" smtClean="0"/>
              <a:t>want no more children </a:t>
            </a:r>
            <a:r>
              <a:rPr lang="en-US" sz="2800" dirty="0" smtClean="0"/>
              <a:t>or want </a:t>
            </a:r>
            <a:r>
              <a:rPr lang="en-US" sz="2800" i="1" dirty="0" smtClean="0"/>
              <a:t>to wait at least 2 years </a:t>
            </a:r>
            <a:r>
              <a:rPr lang="en-US" sz="2800" dirty="0" smtClean="0"/>
              <a:t>before their next child.</a:t>
            </a:r>
          </a:p>
          <a:p>
            <a:pPr marL="171450" indent="-171450">
              <a:lnSpc>
                <a:spcPct val="90000"/>
              </a:lnSpc>
            </a:pPr>
            <a:r>
              <a:rPr lang="en-US" sz="2800" b="1" dirty="0" smtClean="0"/>
              <a:t>26%</a:t>
            </a:r>
            <a:r>
              <a:rPr lang="en-US" sz="2800" dirty="0" smtClean="0"/>
              <a:t> of married women have an </a:t>
            </a:r>
            <a:r>
              <a:rPr lang="en-US" sz="2800" i="1" dirty="0" smtClean="0"/>
              <a:t>unmet need </a:t>
            </a:r>
            <a:r>
              <a:rPr lang="en-US" sz="2800" dirty="0" smtClean="0"/>
              <a:t>for family planning.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2438400"/>
            <a:ext cx="7772400" cy="1470025"/>
          </a:xfrm>
        </p:spPr>
        <p:txBody>
          <a:bodyPr>
            <a:noAutofit/>
          </a:bodyPr>
          <a:lstStyle/>
          <a:p>
            <a:r>
              <a:rPr lang="en-US" dirty="0" smtClean="0"/>
              <a:t>At current fertility levels, a  woman in Kenya will have an average of </a:t>
            </a:r>
            <a:br>
              <a:rPr lang="en-US" dirty="0" smtClean="0"/>
            </a:br>
            <a:r>
              <a:rPr lang="en-US" b="1" dirty="0" smtClean="0"/>
              <a:t>4.6 children </a:t>
            </a:r>
            <a:r>
              <a:rPr lang="en-US" dirty="0" smtClean="0"/>
              <a:t>in her lifetime.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Fertility Differentials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9050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6"/>
          <p:cNvSpPr>
            <a:spLocks/>
          </p:cNvSpPr>
          <p:nvPr/>
        </p:nvSpPr>
        <p:spPr bwMode="auto">
          <a:xfrm>
            <a:off x="1752600" y="533400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676400" y="1170451"/>
            <a:ext cx="4787946" cy="5458949"/>
            <a:chOff x="847" y="601"/>
            <a:chExt cx="2633" cy="300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1601" y="2026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 noEditPoints="1"/>
            </p:cNvSpPr>
            <p:nvPr/>
          </p:nvSpPr>
          <p:spPr bwMode="auto">
            <a:xfrm>
              <a:off x="2062" y="2072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1549" y="601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1758" y="2451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422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3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851" y="1964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accent3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847" y="1700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3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953000" y="2209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North Eastern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5.9*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81400" y="1905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Eastern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4.4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4600" y="2590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Rift Valley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4.7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8200" y="40386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Nyanza</a:t>
            </a:r>
          </a:p>
          <a:p>
            <a:pPr algn="ctr"/>
            <a:r>
              <a:rPr lang="en-US" dirty="0" smtClean="0"/>
              <a:t>5.4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990600" y="3135868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Western</a:t>
            </a:r>
          </a:p>
          <a:p>
            <a:pPr algn="ctr"/>
            <a:r>
              <a:rPr lang="en-US" dirty="0" smtClean="0"/>
              <a:t>5.6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048000" y="39624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Central</a:t>
            </a:r>
          </a:p>
          <a:p>
            <a:pPr algn="ctr"/>
            <a:r>
              <a:rPr lang="en-US" dirty="0" smtClean="0"/>
              <a:t>3.4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209800" y="5410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Nairobi</a:t>
            </a:r>
          </a:p>
          <a:p>
            <a:pPr algn="ctr"/>
            <a:r>
              <a:rPr lang="en-US" dirty="0" smtClean="0"/>
              <a:t>2.8</a:t>
            </a:r>
            <a:endParaRPr lang="en-US" dirty="0"/>
          </a:p>
        </p:txBody>
      </p:sp>
      <p:cxnSp>
        <p:nvCxnSpPr>
          <p:cNvPr id="23" name="Straight Connector 22"/>
          <p:cNvCxnSpPr>
            <a:stCxn id="21" idx="0"/>
          </p:cNvCxnSpPr>
          <p:nvPr/>
        </p:nvCxnSpPr>
        <p:spPr>
          <a:xfrm flipV="1">
            <a:off x="2667000" y="4648200"/>
            <a:ext cx="762000" cy="76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6482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Coast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4.8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Fertility by Province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77000" y="26670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Kenya</a:t>
            </a:r>
          </a:p>
          <a:p>
            <a:pPr algn="ctr"/>
            <a:r>
              <a:rPr lang="en-US" sz="2000" b="1" dirty="0" smtClean="0"/>
              <a:t>4.6</a:t>
            </a:r>
            <a:endParaRPr lang="en-US" sz="2000" b="1" dirty="0">
              <a:latin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15000" y="57150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  <p:sp>
        <p:nvSpPr>
          <p:cNvPr id="27" name="TextBox 26"/>
          <p:cNvSpPr txBox="1"/>
          <p:nvPr/>
        </p:nvSpPr>
        <p:spPr>
          <a:xfrm>
            <a:off x="0" y="6488668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*Based on 500-750 </a:t>
            </a:r>
            <a:r>
              <a:rPr lang="en-US" i="1" dirty="0" err="1" smtClean="0"/>
              <a:t>unweighted</a:t>
            </a:r>
            <a:r>
              <a:rPr lang="en-US" i="1" dirty="0" smtClean="0"/>
              <a:t> women.</a:t>
            </a:r>
            <a:endParaRPr lang="en-US" i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Trends in Fertility</a:t>
            </a:r>
            <a:endParaRPr lang="en-US" sz="36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381000" y="1981201"/>
          <a:ext cx="82296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2192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273225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/>
              <a:t>* The first three surveys excluded North Eastern province and several northern districts in Eastern </a:t>
            </a:r>
          </a:p>
          <a:p>
            <a:pPr algn="ctr"/>
            <a:r>
              <a:rPr lang="en-US" sz="1600" i="1" dirty="0" smtClean="0"/>
              <a:t>and Rift Valley Provinces, while the data for 2003 and 2008-09 include the entire country.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Fertility by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8288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324600" y="152400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Fertility By Wealth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162800" y="167640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</a:t>
            </a:r>
            <a:endParaRPr lang="en-US" i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1066800" y="5830669"/>
            <a:ext cx="6934200" cy="646331"/>
            <a:chOff x="1447800" y="5715000"/>
            <a:chExt cx="6934200" cy="646331"/>
          </a:xfrm>
        </p:grpSpPr>
        <p:sp>
          <p:nvSpPr>
            <p:cNvPr id="7" name="TextBox 6"/>
            <p:cNvSpPr txBox="1"/>
            <p:nvPr/>
          </p:nvSpPr>
          <p:spPr>
            <a:xfrm>
              <a:off x="1447800" y="5715000"/>
              <a:ext cx="198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Poorest households</a:t>
              </a:r>
              <a:endParaRPr 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400800" y="5715000"/>
              <a:ext cx="198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Wealthiest households</a:t>
              </a:r>
              <a:endParaRPr lang="en-US" dirty="0"/>
            </a:p>
          </p:txBody>
        </p:sp>
        <p:sp>
          <p:nvSpPr>
            <p:cNvPr id="9" name="Notched Right Arrow 8"/>
            <p:cNvSpPr/>
            <p:nvPr/>
          </p:nvSpPr>
          <p:spPr>
            <a:xfrm>
              <a:off x="3276600" y="5943600"/>
              <a:ext cx="3352800" cy="152400"/>
            </a:xfrm>
            <a:prstGeom prst="notchedRightArrow">
              <a:avLst/>
            </a:prstGeom>
            <a:solidFill>
              <a:schemeClr val="tx2">
                <a:lumMod val="50000"/>
              </a:schemeClr>
            </a:soli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How Does Kenya Compare?</a:t>
            </a:r>
            <a:endParaRPr lang="en-US" sz="3600" dirty="0"/>
          </a:p>
        </p:txBody>
      </p:sp>
      <p:graphicFrame>
        <p:nvGraphicFramePr>
          <p:cNvPr id="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457200" y="1143000"/>
          <a:ext cx="76200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Left Arrow 6"/>
          <p:cNvSpPr/>
          <p:nvPr/>
        </p:nvSpPr>
        <p:spPr>
          <a:xfrm>
            <a:off x="5562600" y="4800600"/>
            <a:ext cx="914400" cy="381000"/>
          </a:xfrm>
          <a:prstGeom prst="leftArrow">
            <a:avLst/>
          </a:prstGeom>
          <a:solidFill>
            <a:schemeClr val="accent4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019800" y="5410200"/>
            <a:ext cx="2667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TFR for women age 15-49 for the 3-year period before the survey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KDHS">
      <a:dk1>
        <a:srgbClr val="000000"/>
      </a:dk1>
      <a:lt1>
        <a:sysClr val="window" lastClr="FFFFFF"/>
      </a:lt1>
      <a:dk2>
        <a:srgbClr val="92278F"/>
      </a:dk2>
      <a:lt2>
        <a:srgbClr val="EEECE1"/>
      </a:lt2>
      <a:accent1>
        <a:srgbClr val="8E20FE"/>
      </a:accent1>
      <a:accent2>
        <a:srgbClr val="BD8CBF"/>
      </a:accent2>
      <a:accent3>
        <a:srgbClr val="6D1D6B"/>
      </a:accent3>
      <a:accent4>
        <a:srgbClr val="76923C"/>
      </a:accent4>
      <a:accent5>
        <a:srgbClr val="1B43F1"/>
      </a:accent5>
      <a:accent6>
        <a:srgbClr val="380036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2607</TotalTime>
  <Words>661</Words>
  <Application>Microsoft Office PowerPoint</Application>
  <PresentationFormat>On-screen Show (4:3)</PresentationFormat>
  <Paragraphs>159</Paragraphs>
  <Slides>27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Fertility, Proximate Determinants, and Fertility Preferences</vt:lpstr>
      <vt:lpstr>Slide 2</vt:lpstr>
      <vt:lpstr>At current fertility levels, a  woman in Kenya will have an average of  4.6 children in her lifetime.  </vt:lpstr>
      <vt:lpstr>Fertility Differentials</vt:lpstr>
      <vt:lpstr>Slide 5</vt:lpstr>
      <vt:lpstr>Trends in Fertility</vt:lpstr>
      <vt:lpstr>Fertility by Education</vt:lpstr>
      <vt:lpstr>Fertility By Wealth</vt:lpstr>
      <vt:lpstr>How Does Kenya Compare?</vt:lpstr>
      <vt:lpstr>Slide 10</vt:lpstr>
      <vt:lpstr>Length of Birth Intervals</vt:lpstr>
      <vt:lpstr>Median Age at First Birth</vt:lpstr>
      <vt:lpstr>Teenage Pregnancy and Motherhood</vt:lpstr>
      <vt:lpstr>Slide 14</vt:lpstr>
      <vt:lpstr>Current Marital Status: Women</vt:lpstr>
      <vt:lpstr>Age at First Sexual Intercourse and First Marriage</vt:lpstr>
      <vt:lpstr>Slide 17</vt:lpstr>
      <vt:lpstr>Fertility Preferences of Married Women 15-49</vt:lpstr>
      <vt:lpstr>Slide 19</vt:lpstr>
      <vt:lpstr>Slide 20</vt:lpstr>
      <vt:lpstr>Slide 21</vt:lpstr>
      <vt:lpstr>Demand for Family Planning</vt:lpstr>
      <vt:lpstr>Ideal Family Size</vt:lpstr>
      <vt:lpstr>Ideal Family Size by Education</vt:lpstr>
      <vt:lpstr>Difference Between Wanted and Actual Fertility Rates</vt:lpstr>
      <vt:lpstr>Desired Timing of Last Birth</vt:lpstr>
      <vt:lpstr>Key Findings: Fertility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Fertility, Proximate Determinants and Fertility Preferences</dc:title>
  <dc:creator>Erica.Nybro</dc:creator>
  <cp:lastModifiedBy>Administrator</cp:lastModifiedBy>
  <cp:revision>169</cp:revision>
  <dcterms:created xsi:type="dcterms:W3CDTF">2008-03-17T19:32:21Z</dcterms:created>
  <dcterms:modified xsi:type="dcterms:W3CDTF">2012-04-16T19:14:41Z</dcterms:modified>
</cp:coreProperties>
</file>