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7" r:id="rId2"/>
    <p:sldId id="258" r:id="rId3"/>
    <p:sldId id="259" r:id="rId4"/>
    <p:sldId id="260" r:id="rId5"/>
    <p:sldId id="261" r:id="rId6"/>
    <p:sldId id="308" r:id="rId7"/>
    <p:sldId id="263" r:id="rId8"/>
    <p:sldId id="264" r:id="rId9"/>
    <p:sldId id="267" r:id="rId10"/>
    <p:sldId id="307" r:id="rId11"/>
    <p:sldId id="268" r:id="rId12"/>
    <p:sldId id="265" r:id="rId13"/>
    <p:sldId id="273" r:id="rId14"/>
    <p:sldId id="274" r:id="rId15"/>
    <p:sldId id="266" r:id="rId16"/>
    <p:sldId id="275" r:id="rId17"/>
    <p:sldId id="306" r:id="rId18"/>
    <p:sldId id="277" r:id="rId19"/>
    <p:sldId id="285" r:id="rId20"/>
    <p:sldId id="286" r:id="rId21"/>
    <p:sldId id="309" r:id="rId22"/>
    <p:sldId id="288" r:id="rId23"/>
    <p:sldId id="290" r:id="rId24"/>
    <p:sldId id="294" r:id="rId25"/>
    <p:sldId id="295" r:id="rId26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FEB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29" autoAdjust="0"/>
    <p:restoredTop sz="88228" autoAdjust="0"/>
  </p:normalViewPr>
  <p:slideViewPr>
    <p:cSldViewPr>
      <p:cViewPr>
        <p:scale>
          <a:sx n="80" d="100"/>
          <a:sy n="80" d="100"/>
        </p:scale>
        <p:origin x="-274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26E-2"/>
          <c:y val="0.13762865071842925"/>
          <c:w val="0.96604938271604934"/>
          <c:h val="0.6797634353923406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75</c:v>
                </c:pt>
                <c:pt idx="1">
                  <c:v>92</c:v>
                </c:pt>
                <c:pt idx="2">
                  <c:v>71</c:v>
                </c:pt>
                <c:pt idx="3">
                  <c:v>88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Using condoms</c:v>
                </c:pt>
                <c:pt idx="1">
                  <c:v>Limiting sex to one uninfected partner</c:v>
                </c:pt>
                <c:pt idx="2">
                  <c:v>Using condoms AND limit sex to 1 partner</c:v>
                </c:pt>
                <c:pt idx="3">
                  <c:v>Abstaining from sexual intercourse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81</c:v>
                </c:pt>
                <c:pt idx="1">
                  <c:v>93</c:v>
                </c:pt>
                <c:pt idx="2">
                  <c:v>78</c:v>
                </c:pt>
                <c:pt idx="3">
                  <c:v>90</c:v>
                </c:pt>
              </c:numCache>
            </c:numRef>
          </c:val>
        </c:ser>
        <c:dLbls>
          <c:showVal val="1"/>
        </c:dLbls>
        <c:gapWidth val="75"/>
        <c:overlap val="-5"/>
        <c:axId val="109928832"/>
        <c:axId val="109930368"/>
      </c:barChart>
      <c:catAx>
        <c:axId val="109928832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09930368"/>
        <c:crosses val="autoZero"/>
        <c:auto val="1"/>
        <c:lblAlgn val="ctr"/>
        <c:lblOffset val="100"/>
      </c:catAx>
      <c:valAx>
        <c:axId val="109930368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10992883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8.4660214853722854E-2"/>
          <c:w val="0.94598765432098764"/>
          <c:h val="0.7394693681764515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24.4</c:v>
                </c:pt>
                <c:pt idx="1">
                  <c:v>40.300000000000004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cat>
            <c:strRef>
              <c:f>Sheet1!$A$2:$A$3</c:f>
              <c:strCache>
                <c:ptCount val="2"/>
                <c:pt idx="0">
                  <c:v>Had sex in the past 12 months</c:v>
                </c:pt>
                <c:pt idx="1">
                  <c:v>Used a condom at last sex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37.800000000000004</c:v>
                </c:pt>
                <c:pt idx="1">
                  <c:v>63.8</c:v>
                </c:pt>
              </c:numCache>
            </c:numRef>
          </c:val>
        </c:ser>
        <c:dLbls>
          <c:showVal val="1"/>
        </c:dLbls>
        <c:gapWidth val="75"/>
        <c:overlap val="-5"/>
        <c:axId val="113882624"/>
        <c:axId val="113884160"/>
      </c:barChart>
      <c:catAx>
        <c:axId val="11388262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13884160"/>
        <c:crosses val="autoZero"/>
        <c:auto val="1"/>
        <c:lblAlgn val="ctr"/>
        <c:lblOffset val="100"/>
      </c:catAx>
      <c:valAx>
        <c:axId val="113884160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388262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2301363371245623"/>
          <c:y val="1.6836195965366927E-2"/>
          <c:w val="0.36631841158744527"/>
          <c:h val="0.1084697225346838"/>
        </c:manualLayout>
      </c:layout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26E-2"/>
          <c:y val="0.25185601384722062"/>
          <c:w val="0.96604938271604934"/>
          <c:h val="0.608751993774591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35.300000000000004</c:v>
                </c:pt>
                <c:pt idx="1">
                  <c:v>43.1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cat>
            <c:strRef>
              <c:f>Sheet1!$A$2:$A$3</c:f>
              <c:strCache>
                <c:ptCount val="2"/>
                <c:pt idx="0">
                  <c:v>15-19</c:v>
                </c:pt>
                <c:pt idx="1">
                  <c:v>20-24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23.1</c:v>
                </c:pt>
                <c:pt idx="1">
                  <c:v>26.6</c:v>
                </c:pt>
              </c:numCache>
            </c:numRef>
          </c:val>
        </c:ser>
        <c:dLbls>
          <c:showVal val="1"/>
        </c:dLbls>
        <c:gapWidth val="75"/>
        <c:overlap val="-5"/>
        <c:axId val="113971584"/>
        <c:axId val="113973120"/>
      </c:barChart>
      <c:catAx>
        <c:axId val="11397158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13973120"/>
        <c:crosses val="autoZero"/>
        <c:auto val="1"/>
        <c:lblAlgn val="ctr"/>
        <c:lblOffset val="100"/>
      </c:catAx>
      <c:valAx>
        <c:axId val="113973120"/>
        <c:scaling>
          <c:orientation val="minMax"/>
        </c:scaling>
        <c:delete val="1"/>
        <c:axPos val="l"/>
        <c:numFmt formatCode="0" sourceLinked="1"/>
        <c:tickLblPos val="none"/>
        <c:crossAx val="11397158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037037037037056E-2"/>
          <c:y val="0.17545425607419404"/>
          <c:w val="0.94598765432098764"/>
          <c:h val="0.6499474362130557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41</c:v>
                </c:pt>
                <c:pt idx="1">
                  <c:v>66</c:v>
                </c:pt>
                <c:pt idx="2">
                  <c:v>75</c:v>
                </c:pt>
                <c:pt idx="3">
                  <c:v>79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42</c:v>
                </c:pt>
                <c:pt idx="1">
                  <c:v>71</c:v>
                </c:pt>
                <c:pt idx="2">
                  <c:v>79</c:v>
                </c:pt>
                <c:pt idx="3">
                  <c:v>84</c:v>
                </c:pt>
              </c:numCache>
            </c:numRef>
          </c:val>
        </c:ser>
        <c:dLbls>
          <c:showVal val="1"/>
        </c:dLbls>
        <c:gapWidth val="75"/>
        <c:overlap val="-5"/>
        <c:axId val="98745344"/>
        <c:axId val="98755328"/>
      </c:barChart>
      <c:catAx>
        <c:axId val="9874534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98755328"/>
        <c:crosses val="autoZero"/>
        <c:auto val="1"/>
        <c:lblAlgn val="ctr"/>
        <c:lblOffset val="100"/>
      </c:catAx>
      <c:valAx>
        <c:axId val="98755328"/>
        <c:scaling>
          <c:orientation val="minMax"/>
        </c:scaling>
        <c:delete val="1"/>
        <c:axPos val="l"/>
        <c:numFmt formatCode="0" sourceLinked="1"/>
        <c:tickLblPos val="none"/>
        <c:crossAx val="9874534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87</c:v>
                </c:pt>
                <c:pt idx="1">
                  <c:v>69</c:v>
                </c:pt>
                <c:pt idx="2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15-49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HIV can be transmitted by breastfeeding</c:v>
                </c:pt>
                <c:pt idx="1">
                  <c:v>Risk of MTCT can be reduced by taking special drugs during pregnancy</c:v>
                </c:pt>
                <c:pt idx="2">
                  <c:v>HIV can be transmitted by breastfeeding AND risk can be reduced with special drugs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87</c:v>
                </c:pt>
                <c:pt idx="1">
                  <c:v>70</c:v>
                </c:pt>
                <c:pt idx="2">
                  <c:v>64</c:v>
                </c:pt>
              </c:numCache>
            </c:numRef>
          </c:val>
        </c:ser>
        <c:dLbls>
          <c:showVal val="1"/>
        </c:dLbls>
        <c:gapWidth val="75"/>
        <c:overlap val="-5"/>
        <c:axId val="110808064"/>
        <c:axId val="110838528"/>
      </c:barChart>
      <c:catAx>
        <c:axId val="11080806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10838528"/>
        <c:crosses val="autoZero"/>
        <c:auto val="1"/>
        <c:lblAlgn val="ctr"/>
        <c:lblOffset val="100"/>
      </c:catAx>
      <c:valAx>
        <c:axId val="110838528"/>
        <c:scaling>
          <c:orientation val="minMax"/>
        </c:scaling>
        <c:delete val="1"/>
        <c:axPos val="l"/>
        <c:numFmt formatCode="0" sourceLinked="1"/>
        <c:tickLblPos val="none"/>
        <c:crossAx val="11080806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55.8</c:v>
                </c:pt>
                <c:pt idx="1">
                  <c:v>89.8</c:v>
                </c:pt>
                <c:pt idx="2">
                  <c:v>93.9</c:v>
                </c:pt>
                <c:pt idx="3">
                  <c:v>76.5</c:v>
                </c:pt>
                <c:pt idx="4">
                  <c:v>92.1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 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Comprehensive Knowledge*</c:v>
                </c:pt>
                <c:pt idx="1">
                  <c:v>A person cannot contract HIV by sharing food with a person who has HIV</c:v>
                </c:pt>
                <c:pt idx="2">
                  <c:v>HIV cannot be transmitted by supernatural means</c:v>
                </c:pt>
                <c:pt idx="3">
                  <c:v>HIV cannot be transmitted by mosquito bites</c:v>
                </c:pt>
                <c:pt idx="4">
                  <c:v>A healthy-looking person can have HIV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48.7</c:v>
                </c:pt>
                <c:pt idx="1">
                  <c:v>86.5</c:v>
                </c:pt>
                <c:pt idx="2">
                  <c:v>89.7</c:v>
                </c:pt>
                <c:pt idx="3">
                  <c:v>71.5</c:v>
                </c:pt>
                <c:pt idx="4">
                  <c:v>90</c:v>
                </c:pt>
              </c:numCache>
            </c:numRef>
          </c:val>
        </c:ser>
        <c:dLbls>
          <c:showVal val="1"/>
        </c:dLbls>
        <c:gapWidth val="75"/>
        <c:overlap val="-5"/>
        <c:axId val="110910464"/>
        <c:axId val="110924544"/>
      </c:barChart>
      <c:catAx>
        <c:axId val="110910464"/>
        <c:scaling>
          <c:orientation val="minMax"/>
        </c:scaling>
        <c:axPos val="l"/>
        <c:majorTickMark val="none"/>
        <c:tickLblPos val="nextTo"/>
        <c:spPr>
          <a:ln>
            <a:solidFill>
              <a:schemeClr val="bg1"/>
            </a:solidFill>
          </a:ln>
        </c:spPr>
        <c:crossAx val="110924544"/>
        <c:crosses val="autoZero"/>
        <c:auto val="1"/>
        <c:lblAlgn val="ctr"/>
        <c:lblOffset val="100"/>
      </c:catAx>
      <c:valAx>
        <c:axId val="110924544"/>
        <c:scaling>
          <c:orientation val="minMax"/>
          <c:max val="100"/>
          <c:min val="0"/>
        </c:scaling>
        <c:delete val="1"/>
        <c:axPos val="b"/>
        <c:numFmt formatCode="0" sourceLinked="1"/>
        <c:tickLblPos val="none"/>
        <c:crossAx val="11091046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6631682863966326"/>
          <c:y val="3.3672391930733854E-2"/>
          <c:w val="0.40190075902674338"/>
          <c:h val="7.7881988871760552E-2"/>
        </c:manualLayout>
      </c:layout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518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48.7</c:v>
                </c:pt>
                <c:pt idx="1">
                  <c:v>62</c:v>
                </c:pt>
                <c:pt idx="2">
                  <c:v>44.2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55.8</c:v>
                </c:pt>
                <c:pt idx="1">
                  <c:v>69.5</c:v>
                </c:pt>
                <c:pt idx="2">
                  <c:v>50.9</c:v>
                </c:pt>
              </c:numCache>
            </c:numRef>
          </c:val>
        </c:ser>
        <c:dLbls>
          <c:showVal val="1"/>
        </c:dLbls>
        <c:gapWidth val="75"/>
        <c:overlap val="-5"/>
        <c:axId val="111003520"/>
        <c:axId val="111005056"/>
      </c:barChart>
      <c:catAx>
        <c:axId val="11100352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11005056"/>
        <c:crosses val="autoZero"/>
        <c:auto val="1"/>
        <c:lblAlgn val="ctr"/>
        <c:lblOffset val="100"/>
      </c:catAx>
      <c:valAx>
        <c:axId val="111005056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100352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 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47.5</c:v>
                </c:pt>
                <c:pt idx="1">
                  <c:v>68.7</c:v>
                </c:pt>
                <c:pt idx="2">
                  <c:v>79.900000000000006</c:v>
                </c:pt>
                <c:pt idx="3">
                  <c:v>79.599999999999994</c:v>
                </c:pt>
                <c:pt idx="4">
                  <c:v>94.1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Acceptance on all 4 indicators</c:v>
                </c:pt>
                <c:pt idx="1">
                  <c:v>Would not want to keep secret that a family member is HIV-positive</c:v>
                </c:pt>
                <c:pt idx="2">
                  <c:v>A female teacher with HIV who is not sick should be allowed to continue teaching</c:v>
                </c:pt>
                <c:pt idx="3">
                  <c:v>Would buy fresh vegetables from shopkeeper who has HIV</c:v>
                </c:pt>
                <c:pt idx="4">
                  <c:v>Willing to care for a family member with HIV or AIDS in  respondent's home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32.6</c:v>
                </c:pt>
                <c:pt idx="1">
                  <c:v>54.2</c:v>
                </c:pt>
                <c:pt idx="2">
                  <c:v>76.2</c:v>
                </c:pt>
                <c:pt idx="3">
                  <c:v>67.8</c:v>
                </c:pt>
                <c:pt idx="4">
                  <c:v>90.1</c:v>
                </c:pt>
              </c:numCache>
            </c:numRef>
          </c:val>
        </c:ser>
        <c:dLbls>
          <c:showVal val="1"/>
        </c:dLbls>
        <c:gapWidth val="75"/>
        <c:overlap val="-5"/>
        <c:axId val="111063808"/>
        <c:axId val="111065344"/>
      </c:barChart>
      <c:catAx>
        <c:axId val="111063808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crossAx val="111065344"/>
        <c:crosses val="autoZero"/>
        <c:auto val="1"/>
        <c:lblAlgn val="ctr"/>
        <c:lblOffset val="100"/>
      </c:catAx>
      <c:valAx>
        <c:axId val="111065344"/>
        <c:scaling>
          <c:orientation val="minMax"/>
        </c:scaling>
        <c:delete val="1"/>
        <c:axPos val="b"/>
        <c:numFmt formatCode="0" sourceLinked="1"/>
        <c:tickLblPos val="none"/>
        <c:crossAx val="11106380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6631682863966326"/>
          <c:y val="3.3672391930733854E-2"/>
          <c:w val="0.40190075902674338"/>
          <c:h val="7.7881988871760552E-2"/>
        </c:manualLayout>
      </c:layout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0740682414698161E-2"/>
          <c:y val="0.23224637681159588"/>
          <c:w val="0.97228398950131156"/>
          <c:h val="0.5823099014797062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cat>
            <c:strRef>
              <c:f>Sheet1!$A$2:$A$3</c:f>
              <c:strCache>
                <c:ptCount val="2"/>
                <c:pt idx="0">
                  <c:v>Had 2+ partners in the past 12 months</c:v>
                </c:pt>
                <c:pt idx="1">
                  <c:v>Used a condom at last sex 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2</c:v>
                </c:pt>
                <c:pt idx="1">
                  <c:v>31.8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cat>
            <c:strRef>
              <c:f>Sheet1!$A$2:$A$3</c:f>
              <c:strCache>
                <c:ptCount val="2"/>
                <c:pt idx="0">
                  <c:v>Had 2+ partners in the past 12 months</c:v>
                </c:pt>
                <c:pt idx="1">
                  <c:v>Used a condom at last sex 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13.1</c:v>
                </c:pt>
                <c:pt idx="1">
                  <c:v>37</c:v>
                </c:pt>
              </c:numCache>
            </c:numRef>
          </c:val>
        </c:ser>
        <c:dLbls>
          <c:showVal val="1"/>
        </c:dLbls>
        <c:gapWidth val="125"/>
        <c:overlap val="-10"/>
        <c:axId val="112526080"/>
        <c:axId val="112527616"/>
      </c:barChart>
      <c:catAx>
        <c:axId val="112526080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12527616"/>
        <c:crosses val="autoZero"/>
        <c:auto val="1"/>
        <c:lblAlgn val="ctr"/>
        <c:lblOffset val="100"/>
      </c:catAx>
      <c:valAx>
        <c:axId val="112527616"/>
        <c:scaling>
          <c:orientation val="minMax"/>
        </c:scaling>
        <c:delete val="1"/>
        <c:axPos val="l"/>
        <c:numFmt formatCode="0" sourceLinked="1"/>
        <c:tickLblPos val="none"/>
        <c:crossAx val="11252608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9298245614035221E-2"/>
          <c:y val="1.6989275949728707E-2"/>
          <c:w val="0.62591708422810965"/>
          <c:h val="0.84592666280919748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Not previously tested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41.6</c:v>
                </c:pt>
                <c:pt idx="1">
                  <c:v>57.7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Previously tested, did not receive last result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1.9000000000000001</c:v>
                </c:pt>
                <c:pt idx="1">
                  <c:v>1.9000000000000001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Previously tested, received last result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56.5</c:v>
                </c:pt>
                <c:pt idx="1">
                  <c:v>40.4</c:v>
                </c:pt>
              </c:numCache>
            </c:numRef>
          </c:val>
        </c:ser>
        <c:dLbls>
          <c:showVal val="1"/>
        </c:dLbls>
        <c:gapWidth val="95"/>
        <c:overlap val="100"/>
        <c:axId val="112633728"/>
        <c:axId val="112635264"/>
      </c:barChart>
      <c:catAx>
        <c:axId val="112633728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12635264"/>
        <c:crosses val="autoZero"/>
        <c:auto val="1"/>
        <c:lblAlgn val="ctr"/>
        <c:lblOffset val="100"/>
      </c:catAx>
      <c:valAx>
        <c:axId val="112635264"/>
        <c:scaling>
          <c:orientation val="minMax"/>
        </c:scaling>
        <c:delete val="1"/>
        <c:axPos val="l"/>
        <c:numFmt formatCode="0" sourceLinked="1"/>
        <c:tickLblPos val="none"/>
        <c:crossAx val="11263372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4180259704379605"/>
          <c:y val="0.24836147698375738"/>
          <c:w val="0.3581974029562095"/>
          <c:h val="0.47951865242495967"/>
        </c:manualLayout>
      </c:layout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1875630930749497E-2"/>
          <c:y val="0.20134742595111801"/>
          <c:w val="0.94812436906925057"/>
          <c:h val="0.659260581670685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47.5</c:v>
                </c:pt>
                <c:pt idx="1">
                  <c:v>56.5</c:v>
                </c:pt>
                <c:pt idx="2">
                  <c:v>44.5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54.9</c:v>
                </c:pt>
                <c:pt idx="1">
                  <c:v>66</c:v>
                </c:pt>
                <c:pt idx="2">
                  <c:v>52.2</c:v>
                </c:pt>
              </c:numCache>
            </c:numRef>
          </c:val>
        </c:ser>
        <c:dLbls>
          <c:showVal val="1"/>
        </c:dLbls>
        <c:gapWidth val="75"/>
        <c:overlap val="-5"/>
        <c:axId val="112719744"/>
        <c:axId val="112721280"/>
      </c:barChart>
      <c:catAx>
        <c:axId val="112719744"/>
        <c:scaling>
          <c:orientation val="minMax"/>
        </c:scaling>
        <c:axPos val="b"/>
        <c:majorTickMark val="none"/>
        <c:tickLblPos val="nextTo"/>
        <c:spPr>
          <a:ln>
            <a:solidFill>
              <a:schemeClr val="bg1"/>
            </a:solidFill>
          </a:ln>
        </c:spPr>
        <c:crossAx val="112721280"/>
        <c:crosses val="autoZero"/>
        <c:auto val="1"/>
        <c:lblAlgn val="ctr"/>
        <c:lblOffset val="100"/>
      </c:catAx>
      <c:valAx>
        <c:axId val="112721280"/>
        <c:scaling>
          <c:orientation val="minMax"/>
          <c:min val="0"/>
        </c:scaling>
        <c:delete val="1"/>
        <c:axPos val="l"/>
        <c:numFmt formatCode="0" sourceLinked="1"/>
        <c:tickLblPos val="none"/>
        <c:crossAx val="11271974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E9579-973C-4607-8B58-3D48D456866E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C01640-AAB0-4F5E-A526-96596747E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1FD55-DF0A-40F4-9C2F-77914D5686FC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4B314A-779B-495F-B5E0-DD2567DD9C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Knowledge</a:t>
            </a:r>
            <a:r>
              <a:rPr lang="en-US" baseline="0" dirty="0" smtClean="0"/>
              <a:t> of HIV prevention increases with education.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These are indicators that relate to stigma toward people living with HIV/AIDS.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4B314A-779B-495F-B5E0-DD2567DD9C53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2583-4ECD-4E5F-8D2C-CC34CD01EF94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6418A-EF82-4061-8168-C1E7D50E7553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A6CA7-BDFA-4EA5-9BC8-84CFDD9144BB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5325C-BD9F-4113-B492-B45235B66EF6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505AF-2572-44B3-9DE6-F179A8E2285A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77786-BA70-4B5F-8DAD-B85B1F7284C8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D0AE3-C7CB-4CC5-952C-A00AEA755DD7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4ACC9-2778-4DF3-8B29-1EC1D1BD9BB5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3CDE-98ED-44B2-A76C-6EA3EB3A3A3C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86FF17-7204-4F40-AD58-7D30924E3BCD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1E8346-0738-406D-874E-ADADBB4E8283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9EE9E-C8D1-4BD8-88B4-843122A73E4E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BB66B-C684-41CA-9745-E2829E3353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1981200"/>
            <a:ext cx="9144000" cy="2133600"/>
          </a:xfrm>
          <a:prstGeom prst="rect">
            <a:avLst/>
          </a:prstGeom>
          <a:solidFill>
            <a:srgbClr val="BD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rgbClr val="F8F8F8"/>
                </a:solidFill>
              </a:rPr>
              <a:t>HIV/AIDS: Knowledge, Attitudes, and </a:t>
            </a:r>
            <a:r>
              <a:rPr lang="en-US" b="1" dirty="0" err="1" smtClean="0">
                <a:solidFill>
                  <a:srgbClr val="F8F8F8"/>
                </a:solidFill>
              </a:rPr>
              <a:t>Behaviour</a:t>
            </a:r>
            <a:endParaRPr lang="en-US" b="1" dirty="0">
              <a:solidFill>
                <a:srgbClr val="F8F8F8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8F8F8"/>
                </a:solidFill>
              </a:rPr>
              <a:t>2008-09 Kenya Demographic and Health Survey</a:t>
            </a:r>
            <a:endParaRPr lang="en-US" sz="3600" dirty="0">
              <a:solidFill>
                <a:srgbClr val="F8F8F8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94317" y="2133600"/>
            <a:ext cx="8797283" cy="1828800"/>
            <a:chOff x="118117" y="1905000"/>
            <a:chExt cx="8797283" cy="1828800"/>
          </a:xfrm>
        </p:grpSpPr>
        <p:pic>
          <p:nvPicPr>
            <p:cNvPr id="6" name="Picture 5" descr="Kenya_Pattern5.wm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8117" y="1905000"/>
              <a:ext cx="1786883" cy="1828800"/>
            </a:xfrm>
            <a:prstGeom prst="rect">
              <a:avLst/>
            </a:prstGeom>
          </p:spPr>
        </p:pic>
        <p:pic>
          <p:nvPicPr>
            <p:cNvPr id="7" name="Picture 6" descr="Kenya_Pattern5.wm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70717" y="1905000"/>
              <a:ext cx="1786883" cy="1828800"/>
            </a:xfrm>
            <a:prstGeom prst="rect">
              <a:avLst/>
            </a:prstGeom>
          </p:spPr>
        </p:pic>
        <p:pic>
          <p:nvPicPr>
            <p:cNvPr id="8" name="Picture 7" descr="Kenya_Pattern5.wm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375917" y="1905000"/>
              <a:ext cx="1786883" cy="1828800"/>
            </a:xfrm>
            <a:prstGeom prst="rect">
              <a:avLst/>
            </a:prstGeom>
          </p:spPr>
        </p:pic>
        <p:pic>
          <p:nvPicPr>
            <p:cNvPr id="9" name="Picture 8" descr="Kenya_Pattern5.wm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23317" y="1905000"/>
              <a:ext cx="1786883" cy="1828800"/>
            </a:xfrm>
            <a:prstGeom prst="rect">
              <a:avLst/>
            </a:prstGeom>
          </p:spPr>
        </p:pic>
        <p:pic>
          <p:nvPicPr>
            <p:cNvPr id="10" name="Picture 9" descr="Kenya_Pattern5.wm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28517" y="1905000"/>
              <a:ext cx="1786883" cy="18288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Comprehensive Knowledge of HIV by Residence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295400"/>
          <a:ext cx="85344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5240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women and men age 15-49 with comprehensive knowledge of HIV/AIDS*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*Comprehensive knowledge means knowing that using condoms and limiting sex to one uninfected partner can reduce the chances of getting HIV, knowing that a healthy looking person can have HIV, and rejecting the two most common local misconceptions about HIV prevention and transmission.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Accepting Attitudes Towards Those Living With HIV</a:t>
            </a:r>
            <a:endParaRPr lang="en-US" sz="3200" dirty="0"/>
          </a:p>
        </p:txBody>
      </p:sp>
      <p:graphicFrame>
        <p:nvGraphicFramePr>
          <p:cNvPr id="6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457200" y="1143000"/>
          <a:ext cx="83058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343400" y="60198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>
                <a:solidFill>
                  <a:schemeClr val="bg1"/>
                </a:solidFill>
              </a:rPr>
              <a:t>Among women and men age 15-49 who have heard of HIV/AIDS, percentage expressing specific attitudes towards people living with HIV/AIDS</a:t>
            </a:r>
            <a:endParaRPr lang="en-US" sz="16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b="1" dirty="0" smtClean="0"/>
              <a:t>HIV-related </a:t>
            </a:r>
            <a:r>
              <a:rPr lang="en-US" b="1" dirty="0" err="1" smtClean="0"/>
              <a:t>Behaviour</a:t>
            </a:r>
            <a:endParaRPr lang="en-US" b="1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Multiple Sexual Partners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Among those who had sex in the year before the survey:</a:t>
            </a:r>
          </a:p>
          <a:p>
            <a:pPr lvl="1"/>
            <a:r>
              <a:rPr lang="en-US" b="1" dirty="0" smtClean="0"/>
              <a:t>2%</a:t>
            </a:r>
            <a:r>
              <a:rPr lang="en-US" dirty="0" smtClean="0"/>
              <a:t> of women and </a:t>
            </a:r>
            <a:r>
              <a:rPr lang="en-US" b="1" dirty="0" smtClean="0"/>
              <a:t>13% </a:t>
            </a:r>
            <a:r>
              <a:rPr lang="en-US" dirty="0" smtClean="0"/>
              <a:t>of men had </a:t>
            </a:r>
            <a:r>
              <a:rPr lang="en-US" b="1" dirty="0" smtClean="0"/>
              <a:t>2 or more </a:t>
            </a:r>
            <a:r>
              <a:rPr lang="en-US" dirty="0" smtClean="0"/>
              <a:t>sexual partners</a:t>
            </a:r>
          </a:p>
          <a:p>
            <a:r>
              <a:rPr lang="en-US" sz="2800" dirty="0" smtClean="0"/>
              <a:t>Over the course of their lifetimes:</a:t>
            </a:r>
          </a:p>
          <a:p>
            <a:pPr lvl="1"/>
            <a:r>
              <a:rPr lang="en-US" b="1" dirty="0" smtClean="0"/>
              <a:t>Women</a:t>
            </a:r>
            <a:r>
              <a:rPr lang="en-US" dirty="0" smtClean="0"/>
              <a:t> had an average of </a:t>
            </a:r>
            <a:r>
              <a:rPr lang="en-US" b="1" dirty="0" smtClean="0"/>
              <a:t>2.1 </a:t>
            </a:r>
            <a:r>
              <a:rPr lang="en-US" dirty="0" smtClean="0"/>
              <a:t>sexual partners</a:t>
            </a:r>
          </a:p>
          <a:p>
            <a:pPr lvl="1"/>
            <a:r>
              <a:rPr lang="en-US" b="1" dirty="0" smtClean="0"/>
              <a:t>Men</a:t>
            </a:r>
            <a:r>
              <a:rPr lang="en-US" dirty="0" smtClean="0"/>
              <a:t> had an average of </a:t>
            </a:r>
            <a:r>
              <a:rPr lang="en-US" b="1" dirty="0" smtClean="0"/>
              <a:t>6.3</a:t>
            </a:r>
            <a:r>
              <a:rPr lang="en-US" dirty="0" smtClean="0"/>
              <a:t> sexual partners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Multiple Partners and Condom Use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610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81000" y="1447800"/>
            <a:ext cx="243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women and men 15-49 who had sex in the past 12 months who: 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4478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b="1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66800" y="2133600"/>
            <a:ext cx="7162800" cy="1752600"/>
          </a:xfrm>
        </p:spPr>
        <p:txBody>
          <a:bodyPr>
            <a:normAutofit/>
          </a:bodyPr>
          <a:lstStyle/>
          <a:p>
            <a:r>
              <a:rPr lang="en-US" b="1" dirty="0" smtClean="0"/>
              <a:t>92% </a:t>
            </a:r>
            <a:r>
              <a:rPr lang="en-US" dirty="0" smtClean="0"/>
              <a:t>of women and men </a:t>
            </a:r>
            <a:r>
              <a:rPr lang="en-US" b="1" dirty="0" smtClean="0"/>
              <a:t>know where to get an HIV test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Prior HIV Testing</a:t>
            </a:r>
            <a:endParaRPr lang="en-US" sz="3600" dirty="0"/>
          </a:p>
        </p:txBody>
      </p:sp>
      <p:graphicFrame>
        <p:nvGraphicFramePr>
          <p:cNvPr id="26" name="Content Placeholder 25"/>
          <p:cNvGraphicFramePr>
            <a:graphicFrameLocks noGrp="1"/>
          </p:cNvGraphicFramePr>
          <p:nvPr>
            <p:ph sz="half" idx="2"/>
          </p:nvPr>
        </p:nvGraphicFramePr>
        <p:xfrm>
          <a:off x="457200" y="1447800"/>
          <a:ext cx="8229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152400" y="1143000"/>
            <a:ext cx="22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women and men 15-49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Prior HIV Testing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09600" y="1524001"/>
            <a:ext cx="8001000" cy="4267200"/>
          </a:xfrm>
        </p:spPr>
        <p:txBody>
          <a:bodyPr>
            <a:normAutofit/>
          </a:bodyPr>
          <a:lstStyle/>
          <a:p>
            <a:r>
              <a:rPr lang="en-US" dirty="0" smtClean="0"/>
              <a:t>Among women, testing is most common in the </a:t>
            </a:r>
            <a:r>
              <a:rPr lang="en-US" b="1" dirty="0" smtClean="0"/>
              <a:t>Nairobi and Coast provinces; </a:t>
            </a:r>
            <a:r>
              <a:rPr lang="en-US" dirty="0" smtClean="0"/>
              <a:t>among men, it is most common in Nairobi and Nyanza.</a:t>
            </a:r>
          </a:p>
          <a:p>
            <a:r>
              <a:rPr lang="en-US" dirty="0" smtClean="0"/>
              <a:t>Overall, testing is higher in </a:t>
            </a:r>
            <a:r>
              <a:rPr lang="en-US" b="1" dirty="0" smtClean="0"/>
              <a:t>urban</a:t>
            </a:r>
            <a:r>
              <a:rPr lang="en-US" dirty="0" smtClean="0"/>
              <a:t> areas and increases with </a:t>
            </a:r>
            <a:r>
              <a:rPr lang="en-US" b="1" dirty="0" smtClean="0"/>
              <a:t>wealth</a:t>
            </a:r>
            <a:r>
              <a:rPr lang="en-US" dirty="0" smtClean="0"/>
              <a:t> and </a:t>
            </a:r>
            <a:r>
              <a:rPr lang="en-US" b="1" dirty="0" smtClean="0"/>
              <a:t>education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5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b="1" dirty="0" smtClean="0"/>
              <a:t>HIV and Youth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5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038600" cy="4525963"/>
          </a:xfrm>
        </p:spPr>
        <p:txBody>
          <a:bodyPr/>
          <a:lstStyle/>
          <a:p>
            <a:r>
              <a:rPr lang="en-US" b="1" dirty="0" smtClean="0"/>
              <a:t>HIV Knowledge</a:t>
            </a:r>
          </a:p>
          <a:p>
            <a:r>
              <a:rPr lang="en-US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Comprehensive Knowledge of HIV among Youth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228600" y="1524000"/>
          <a:ext cx="8534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752600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women and men age 15-24 with comprehensive knowledge of HIV/AIDS*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6019800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*Comprehensive knowledge includes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1"/>
            <a:ext cx="8229600" cy="2057400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65% </a:t>
            </a:r>
            <a:r>
              <a:rPr lang="en-US" sz="3600" dirty="0" smtClean="0"/>
              <a:t>of young women and </a:t>
            </a:r>
            <a:r>
              <a:rPr lang="en-US" sz="3600" b="1" dirty="0" smtClean="0"/>
              <a:t>84% </a:t>
            </a:r>
            <a:r>
              <a:rPr lang="en-US" sz="3600" dirty="0" smtClean="0"/>
              <a:t>of young men know a </a:t>
            </a:r>
            <a:r>
              <a:rPr lang="en-US" sz="3600" b="1" dirty="0" smtClean="0"/>
              <a:t>condom source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Age at First Sex and Condom Use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458200" cy="4038600"/>
          </a:xfrm>
        </p:spPr>
        <p:txBody>
          <a:bodyPr>
            <a:normAutofit/>
          </a:bodyPr>
          <a:lstStyle/>
          <a:p>
            <a:r>
              <a:rPr lang="en-US" b="1" dirty="0" smtClean="0"/>
              <a:t>47% </a:t>
            </a:r>
            <a:r>
              <a:rPr lang="en-US" dirty="0" smtClean="0"/>
              <a:t>of women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11% </a:t>
            </a:r>
            <a:r>
              <a:rPr lang="en-US" dirty="0" smtClean="0"/>
              <a:t>of women 15-24 had sex </a:t>
            </a:r>
            <a:r>
              <a:rPr lang="en-US" b="1" dirty="0" smtClean="0"/>
              <a:t>before age 15</a:t>
            </a:r>
          </a:p>
          <a:p>
            <a:r>
              <a:rPr lang="en-US" b="1" dirty="0" smtClean="0"/>
              <a:t>58% </a:t>
            </a:r>
            <a:r>
              <a:rPr lang="en-US" dirty="0" smtClean="0"/>
              <a:t>of men 18-24 had sex </a:t>
            </a:r>
            <a:r>
              <a:rPr lang="en-US" b="1" dirty="0" smtClean="0"/>
              <a:t>before age 18 </a:t>
            </a:r>
            <a:r>
              <a:rPr lang="en-US" dirty="0" smtClean="0"/>
              <a:t>and </a:t>
            </a:r>
            <a:r>
              <a:rPr lang="en-US" b="1" dirty="0" smtClean="0"/>
              <a:t>22% </a:t>
            </a:r>
            <a:r>
              <a:rPr lang="en-US" dirty="0" smtClean="0"/>
              <a:t>of men 15-24 had sex </a:t>
            </a:r>
            <a:r>
              <a:rPr lang="en-US" b="1" dirty="0" smtClean="0"/>
              <a:t>before age 15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b="1" dirty="0" smtClean="0"/>
              <a:t>About one-quarter </a:t>
            </a:r>
            <a:r>
              <a:rPr lang="en-US" sz="3200" dirty="0" smtClean="0"/>
              <a:t>of </a:t>
            </a:r>
            <a:r>
              <a:rPr lang="en-US" sz="3200" smtClean="0"/>
              <a:t>women and men </a:t>
            </a:r>
            <a:r>
              <a:rPr lang="en-US" sz="3200" dirty="0" smtClean="0"/>
              <a:t>15-24 </a:t>
            </a:r>
            <a:r>
              <a:rPr lang="en-US" sz="3200" b="1" dirty="0" smtClean="0"/>
              <a:t>used a condom</a:t>
            </a:r>
            <a:r>
              <a:rPr lang="en-US" sz="3200" i="1" dirty="0" smtClean="0"/>
              <a:t> </a:t>
            </a:r>
            <a:r>
              <a:rPr lang="en-US" sz="3200" dirty="0" smtClean="0"/>
              <a:t>at </a:t>
            </a:r>
            <a:r>
              <a:rPr lang="en-US" sz="3200" smtClean="0"/>
              <a:t>first sex.</a:t>
            </a:r>
            <a:endParaRPr lang="en-US" sz="3200" dirty="0" smtClean="0"/>
          </a:p>
          <a:p>
            <a:pPr>
              <a:buClr>
                <a:schemeClr val="tx1"/>
              </a:buClr>
            </a:pP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Premarital Sex and Condom Use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981201"/>
          <a:ext cx="8229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Among never-married people 15-24, percentage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Prior HIV Testing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6096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266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women and men 15-24 who have had sex in the past year and who received an HIV test in the past year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4830763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/>
              <a:t>71% </a:t>
            </a:r>
            <a:r>
              <a:rPr lang="en-US" sz="2800" dirty="0" smtClean="0"/>
              <a:t>of</a:t>
            </a:r>
            <a:r>
              <a:rPr lang="en-US" sz="2800" b="1" dirty="0" smtClean="0"/>
              <a:t> </a:t>
            </a:r>
            <a:r>
              <a:rPr lang="en-US" sz="2800" dirty="0" smtClean="0"/>
              <a:t>women and </a:t>
            </a:r>
            <a:r>
              <a:rPr lang="en-US" sz="2800" b="1" dirty="0" smtClean="0"/>
              <a:t>78% </a:t>
            </a:r>
            <a:r>
              <a:rPr lang="en-US" sz="2800" dirty="0" smtClean="0"/>
              <a:t>of men know that the risk of getting HIV can be reduced by </a:t>
            </a:r>
            <a:r>
              <a:rPr lang="en-US" sz="2800" b="1" dirty="0" smtClean="0"/>
              <a:t>using condoms and limiting sex to one uninfected partner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2%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13% </a:t>
            </a:r>
            <a:r>
              <a:rPr lang="en-US" sz="2800" dirty="0" smtClean="0"/>
              <a:t>of men had </a:t>
            </a:r>
            <a:r>
              <a:rPr lang="en-US" sz="2800" b="1" dirty="0" smtClean="0"/>
              <a:t>2+ partners </a:t>
            </a:r>
            <a:r>
              <a:rPr lang="en-US" sz="2800" dirty="0" smtClean="0"/>
              <a:t>in the past 12 months. Among these, </a:t>
            </a:r>
            <a:r>
              <a:rPr lang="en-US" sz="2800" b="1" dirty="0" smtClean="0"/>
              <a:t>32%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37% </a:t>
            </a:r>
            <a:r>
              <a:rPr lang="en-US" sz="2800" dirty="0" smtClean="0"/>
              <a:t>of men used a condom at last higher-risk sexual intercourse.</a:t>
            </a:r>
          </a:p>
          <a:p>
            <a:r>
              <a:rPr lang="en-US" sz="2800" b="1" dirty="0" smtClean="0"/>
              <a:t>57% </a:t>
            </a:r>
            <a:r>
              <a:rPr lang="en-US" sz="2800" dirty="0" smtClean="0"/>
              <a:t>of women and </a:t>
            </a:r>
            <a:r>
              <a:rPr lang="en-US" sz="2800" b="1" dirty="0" smtClean="0"/>
              <a:t>40% </a:t>
            </a:r>
            <a:r>
              <a:rPr lang="en-US" sz="2800" dirty="0" smtClean="0"/>
              <a:t>of men have ever been </a:t>
            </a:r>
            <a:r>
              <a:rPr lang="en-US" sz="2800" b="1" dirty="0" smtClean="0"/>
              <a:t>tested for HIV and received the results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48%</a:t>
            </a:r>
            <a:r>
              <a:rPr lang="en-US" sz="2800" dirty="0" smtClean="0"/>
              <a:t> of women and </a:t>
            </a:r>
            <a:r>
              <a:rPr lang="en-US" sz="2800" b="1" dirty="0" smtClean="0"/>
              <a:t>55%</a:t>
            </a:r>
            <a:r>
              <a:rPr lang="en-US" sz="2800" dirty="0" smtClean="0"/>
              <a:t> of men age 15-24 have </a:t>
            </a:r>
            <a:r>
              <a:rPr lang="en-US" sz="2800" b="1" dirty="0" smtClean="0"/>
              <a:t>comprehensive HIV knowledge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Awareness of HIV/AIDS</a:t>
            </a:r>
            <a:endParaRPr lang="en-US" sz="36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066800" y="1981200"/>
            <a:ext cx="6705600" cy="1676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99% </a:t>
            </a:r>
            <a:r>
              <a:rPr lang="en-US" sz="3600" dirty="0" smtClean="0"/>
              <a:t>of women and </a:t>
            </a:r>
            <a:r>
              <a:rPr lang="en-US" sz="3600" b="1" dirty="0" smtClean="0"/>
              <a:t>100%</a:t>
            </a:r>
            <a:r>
              <a:rPr lang="en-US" sz="3600" dirty="0" smtClean="0"/>
              <a:t> of men</a:t>
            </a:r>
          </a:p>
          <a:p>
            <a:pPr algn="ctr">
              <a:buNone/>
            </a:pPr>
            <a:r>
              <a:rPr lang="en-US" sz="3600" b="1" dirty="0" smtClean="0"/>
              <a:t>have heard of HIV/AIDS</a:t>
            </a:r>
            <a:endParaRPr lang="en-US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Methods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983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who know HIV can be prevented by: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of HIV Prevention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229600" cy="5211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2743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</a:rPr>
              <a:t>Percent who know that HIV can be prevented by using condoms AND limiting sex to one HIV-negative partner</a:t>
            </a:r>
            <a:endParaRPr lang="en-US" sz="16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6"/>
          <p:cNvSpPr>
            <a:spLocks/>
          </p:cNvSpPr>
          <p:nvPr/>
        </p:nvSpPr>
        <p:spPr bwMode="auto">
          <a:xfrm>
            <a:off x="1752600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676400" y="1170451"/>
            <a:ext cx="4787946" cy="5458949"/>
            <a:chOff x="847" y="601"/>
            <a:chExt cx="263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549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85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847" y="170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953000" y="22098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North Eastern</a:t>
            </a:r>
          </a:p>
          <a:p>
            <a:pPr algn="ctr"/>
            <a:r>
              <a:rPr lang="en-US" dirty="0" smtClean="0"/>
              <a:t>14%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581400" y="19050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Eastern</a:t>
            </a:r>
          </a:p>
          <a:p>
            <a:pPr algn="ctr"/>
            <a:r>
              <a:rPr lang="en-US" dirty="0" smtClean="0"/>
              <a:t>69%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514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Rift Valley</a:t>
            </a:r>
          </a:p>
          <a:p>
            <a:pPr algn="ctr"/>
            <a:r>
              <a:rPr lang="en-US" dirty="0" smtClean="0"/>
              <a:t>66%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85800" y="40386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Nyanza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78%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0600" y="313586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Western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67%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71800" y="39624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Central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81%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098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Nairobi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</a:rPr>
              <a:t>83%</a:t>
            </a:r>
            <a:endParaRPr lang="en-US" dirty="0">
              <a:solidFill>
                <a:srgbClr val="000000"/>
              </a:solidFill>
            </a:endParaRPr>
          </a:p>
        </p:txBody>
      </p:sp>
      <p:cxnSp>
        <p:nvCxnSpPr>
          <p:cNvPr id="23" name="Straight Connector 22"/>
          <p:cNvCxnSpPr>
            <a:stCxn id="21" idx="0"/>
          </p:cNvCxnSpPr>
          <p:nvPr/>
        </p:nvCxnSpPr>
        <p:spPr>
          <a:xfrm flipV="1">
            <a:off x="2667000" y="4648200"/>
            <a:ext cx="762000" cy="76200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648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Coast</a:t>
            </a:r>
          </a:p>
          <a:p>
            <a:pPr algn="ctr"/>
            <a:r>
              <a:rPr lang="en-US" dirty="0" smtClean="0"/>
              <a:t>71%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248400" y="3436828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Kenya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71%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228600" y="0"/>
            <a:ext cx="8610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Knowledge of HIV Prevention by Province: Women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629400" y="4953000"/>
            <a:ext cx="220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i="1" dirty="0" smtClean="0">
                <a:solidFill>
                  <a:schemeClr val="bg1"/>
                </a:solidFill>
              </a:rPr>
              <a:t>Percentage of women who know that HIV can be prevented by using condoms AND limiting sex to one HIV-negative partner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Understanding Mother-to-Child Transmission of HIV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533400" y="1828800"/>
          <a:ext cx="83058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4478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who know that: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5"/>
          <p:cNvSpPr>
            <a:spLocks noGrp="1"/>
          </p:cNvSpPr>
          <p:nvPr>
            <p:ph sz="half" idx="1"/>
          </p:nvPr>
        </p:nvSpPr>
        <p:spPr>
          <a:xfrm>
            <a:off x="228600" y="1600200"/>
            <a:ext cx="4267200" cy="4525963"/>
          </a:xfrm>
        </p:spPr>
        <p:txBody>
          <a:bodyPr/>
          <a:lstStyle/>
          <a:p>
            <a:r>
              <a:rPr lang="en-US" dirty="0" smtClean="0"/>
              <a:t>HIV Knowledge</a:t>
            </a:r>
          </a:p>
          <a:p>
            <a:r>
              <a:rPr lang="en-US" b="1" dirty="0" smtClean="0"/>
              <a:t>HIV-related Attitudes</a:t>
            </a:r>
          </a:p>
          <a:p>
            <a:r>
              <a:rPr lang="en-US" dirty="0" smtClean="0"/>
              <a:t>HIV-related </a:t>
            </a:r>
            <a:r>
              <a:rPr lang="en-US" dirty="0" err="1" smtClean="0"/>
              <a:t>Behaviour</a:t>
            </a:r>
            <a:endParaRPr lang="en-US" dirty="0" smtClean="0"/>
          </a:p>
          <a:p>
            <a:r>
              <a:rPr lang="en-US" dirty="0" smtClean="0"/>
              <a:t>HIV Testing</a:t>
            </a:r>
          </a:p>
          <a:p>
            <a:r>
              <a:rPr lang="en-US" dirty="0" smtClean="0"/>
              <a:t>HIV and Youth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Beliefs About HIV &amp; AIDS</a:t>
            </a:r>
            <a:endParaRPr lang="en-US" sz="3600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381000" y="1219200"/>
          <a:ext cx="84582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52400" y="12954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Percent of women and men age 15-49 who say that: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6119336"/>
            <a:ext cx="7696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*Comprehensive knowledge means knowing that the risk of getting HIV can be reduced by using condoms and limiting sex to one uninfected partner, knowing that a healthy looking person can have HIV, and rejecting the two most common local misconceptions about HIV prevention and transmission.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KDHS">
      <a:dk1>
        <a:srgbClr val="000000"/>
      </a:dk1>
      <a:lt1>
        <a:sysClr val="window" lastClr="FFFFFF"/>
      </a:lt1>
      <a:dk2>
        <a:srgbClr val="92278F"/>
      </a:dk2>
      <a:lt2>
        <a:srgbClr val="EEECE1"/>
      </a:lt2>
      <a:accent1>
        <a:srgbClr val="8E20FE"/>
      </a:accent1>
      <a:accent2>
        <a:srgbClr val="BD8CBF"/>
      </a:accent2>
      <a:accent3>
        <a:srgbClr val="6D1D6B"/>
      </a:accent3>
      <a:accent4>
        <a:srgbClr val="76923C"/>
      </a:accent4>
      <a:accent5>
        <a:srgbClr val="1B43F1"/>
      </a:accent5>
      <a:accent6>
        <a:srgbClr val="380036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</TotalTime>
  <Words>817</Words>
  <Application>Microsoft Office PowerPoint</Application>
  <PresentationFormat>On-screen Show (4:3)</PresentationFormat>
  <Paragraphs>110</Paragraphs>
  <Slides>25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HIV/AIDS: Knowledge, Attitudes, and Behaviour</vt:lpstr>
      <vt:lpstr>Slide 2</vt:lpstr>
      <vt:lpstr>Awareness of HIV/AIDS</vt:lpstr>
      <vt:lpstr>Knowledge of HIV Prevention Methods</vt:lpstr>
      <vt:lpstr>Knowledge of HIV Prevention by Education</vt:lpstr>
      <vt:lpstr>Slide 6</vt:lpstr>
      <vt:lpstr>Understanding Mother-to-Child Transmission of HIV</vt:lpstr>
      <vt:lpstr>Slide 8</vt:lpstr>
      <vt:lpstr>Beliefs About HIV &amp; AIDS</vt:lpstr>
      <vt:lpstr>Comprehensive Knowledge of HIV by Residence</vt:lpstr>
      <vt:lpstr>Accepting Attitudes Towards Those Living With HIV</vt:lpstr>
      <vt:lpstr>Slide 12</vt:lpstr>
      <vt:lpstr>Multiple Sexual Partners</vt:lpstr>
      <vt:lpstr>Multiple Partners and Condom Use</vt:lpstr>
      <vt:lpstr>Slide 15</vt:lpstr>
      <vt:lpstr>92% of women and men know where to get an HIV test.</vt:lpstr>
      <vt:lpstr>Prior HIV Testing</vt:lpstr>
      <vt:lpstr>Prior HIV Testing</vt:lpstr>
      <vt:lpstr>Slide 19</vt:lpstr>
      <vt:lpstr>Comprehensive Knowledge of HIV among Youth</vt:lpstr>
      <vt:lpstr>Slide 21</vt:lpstr>
      <vt:lpstr>Age at First Sex and Condom Use</vt:lpstr>
      <vt:lpstr>Premarital Sex and Condom Use</vt:lpstr>
      <vt:lpstr>Prior HIV Testing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HIV/AIDS: Knowledge, Attitudes and Behaviours</dc:title>
  <dc:creator>Erica.Nybro</dc:creator>
  <cp:lastModifiedBy>Administrator</cp:lastModifiedBy>
  <cp:revision>112</cp:revision>
  <dcterms:created xsi:type="dcterms:W3CDTF">2008-03-14T15:07:30Z</dcterms:created>
  <dcterms:modified xsi:type="dcterms:W3CDTF">2012-04-16T19:15:19Z</dcterms:modified>
</cp:coreProperties>
</file>