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charts/chart15.xml" ContentType="application/vnd.openxmlformats-officedocument.drawingml.char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37" r:id="rId2"/>
    <p:sldId id="327" r:id="rId3"/>
    <p:sldId id="268" r:id="rId4"/>
    <p:sldId id="299" r:id="rId5"/>
    <p:sldId id="300" r:id="rId6"/>
    <p:sldId id="301" r:id="rId7"/>
    <p:sldId id="338" r:id="rId8"/>
    <p:sldId id="272" r:id="rId9"/>
    <p:sldId id="348" r:id="rId10"/>
    <p:sldId id="340" r:id="rId11"/>
    <p:sldId id="328" r:id="rId12"/>
    <p:sldId id="341" r:id="rId13"/>
    <p:sldId id="342" r:id="rId14"/>
    <p:sldId id="343" r:id="rId15"/>
    <p:sldId id="344" r:id="rId16"/>
    <p:sldId id="347" r:id="rId17"/>
    <p:sldId id="361" r:id="rId18"/>
    <p:sldId id="350" r:id="rId19"/>
    <p:sldId id="345" r:id="rId20"/>
    <p:sldId id="355" r:id="rId21"/>
    <p:sldId id="356" r:id="rId22"/>
    <p:sldId id="357" r:id="rId23"/>
    <p:sldId id="365" r:id="rId24"/>
    <p:sldId id="364" r:id="rId25"/>
    <p:sldId id="358" r:id="rId26"/>
    <p:sldId id="359" r:id="rId27"/>
    <p:sldId id="363" r:id="rId28"/>
    <p:sldId id="298" r:id="rId29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8F8F8"/>
    <a:srgbClr val="6666FF"/>
    <a:srgbClr val="FFCC66"/>
    <a:srgbClr val="660066"/>
    <a:srgbClr val="008000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681" autoAdjust="0"/>
    <p:restoredTop sz="90857" autoAdjust="0"/>
  </p:normalViewPr>
  <p:slideViewPr>
    <p:cSldViewPr>
      <p:cViewPr>
        <p:scale>
          <a:sx n="70" d="100"/>
          <a:sy n="70" d="100"/>
        </p:scale>
        <p:origin x="-422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3.xlsx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Office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720284964379611E-2"/>
          <c:y val="0.12505326793778437"/>
          <c:w val="0.94642389213543465"/>
          <c:h val="0.67709842400338927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Sheet1!$B$1:$I$1</c:f>
              <c:strCache>
                <c:ptCount val="8"/>
                <c:pt idx="0">
                  <c:v>Total      15-49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Sheet1!$B$2:$I$2</c:f>
              <c:numCache>
                <c:formatCode>0</c:formatCode>
                <c:ptCount val="8"/>
                <c:pt idx="0">
                  <c:v>66.599999999999994</c:v>
                </c:pt>
                <c:pt idx="1">
                  <c:v>40.300000000000004</c:v>
                </c:pt>
                <c:pt idx="2">
                  <c:v>54.4</c:v>
                </c:pt>
                <c:pt idx="3">
                  <c:v>66.3</c:v>
                </c:pt>
                <c:pt idx="4">
                  <c:v>71.400000000000006</c:v>
                </c:pt>
                <c:pt idx="5">
                  <c:v>71.3</c:v>
                </c:pt>
                <c:pt idx="6">
                  <c:v>78.099999999999994</c:v>
                </c:pt>
                <c:pt idx="7">
                  <c:v>73.3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dLbl>
              <c:idx val="1"/>
              <c:tx>
                <c:rich>
                  <a:bodyPr/>
                  <a:lstStyle/>
                  <a:p>
                    <a:r>
                      <a:rPr lang="en-US" smtClean="0"/>
                      <a:t>97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Sheet1!$B$1:$I$1</c:f>
              <c:strCache>
                <c:ptCount val="8"/>
                <c:pt idx="0">
                  <c:v>Total      15-49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 formatCode="0">
                  <c:v>99.1</c:v>
                </c:pt>
                <c:pt idx="2" formatCode="0">
                  <c:v>100</c:v>
                </c:pt>
                <c:pt idx="3" formatCode="0">
                  <c:v>99.6</c:v>
                </c:pt>
                <c:pt idx="4" formatCode="0">
                  <c:v>98</c:v>
                </c:pt>
                <c:pt idx="5" formatCode="0">
                  <c:v>99</c:v>
                </c:pt>
                <c:pt idx="6" formatCode="0">
                  <c:v>99.6</c:v>
                </c:pt>
                <c:pt idx="7" formatCode="0">
                  <c:v>99.1</c:v>
                </c:pt>
              </c:numCache>
            </c:numRef>
          </c:val>
        </c:ser>
        <c:dLbls>
          <c:showVal val="1"/>
        </c:dLbls>
        <c:gapWidth val="125"/>
        <c:overlap val="-10"/>
        <c:axId val="86281216"/>
        <c:axId val="86295296"/>
      </c:barChart>
      <c:catAx>
        <c:axId val="8628121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86295296"/>
        <c:crosses val="autoZero"/>
        <c:auto val="1"/>
        <c:lblAlgn val="ctr"/>
        <c:lblOffset val="100"/>
        <c:tickLblSkip val="1"/>
        <c:tickMarkSkip val="1"/>
      </c:catAx>
      <c:valAx>
        <c:axId val="86295296"/>
        <c:scaling>
          <c:orientation val="minMax"/>
        </c:scaling>
        <c:delete val="1"/>
        <c:axPos val="l"/>
        <c:numFmt formatCode="0" sourceLinked="1"/>
        <c:tickLblPos val="none"/>
        <c:crossAx val="86281216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Emotional violence</c:v>
                </c:pt>
                <c:pt idx="1">
                  <c:v>Physical violence</c:v>
                </c:pt>
                <c:pt idx="2">
                  <c:v>Sexual violence</c:v>
                </c:pt>
                <c:pt idx="3">
                  <c:v>Physical or sexual violence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29.5</c:v>
                </c:pt>
                <c:pt idx="1">
                  <c:v>37</c:v>
                </c:pt>
                <c:pt idx="2">
                  <c:v>17.2</c:v>
                </c:pt>
                <c:pt idx="3">
                  <c:v>41</c:v>
                </c:pt>
              </c:numCache>
            </c:numRef>
          </c:val>
        </c:ser>
        <c:dLbls>
          <c:showVal val="1"/>
        </c:dLbls>
        <c:gapWidth val="100"/>
        <c:overlap val="-10"/>
        <c:axId val="115398912"/>
        <c:axId val="115539968"/>
      </c:barChart>
      <c:catAx>
        <c:axId val="115398912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15539968"/>
        <c:crosses val="autoZero"/>
        <c:auto val="1"/>
        <c:lblAlgn val="ctr"/>
        <c:lblOffset val="100"/>
      </c:catAx>
      <c:valAx>
        <c:axId val="115539968"/>
        <c:scaling>
          <c:orientation val="minMax"/>
        </c:scaling>
        <c:delete val="1"/>
        <c:axPos val="l"/>
        <c:numFmt formatCode="0" sourceLinked="1"/>
        <c:tickLblPos val="none"/>
        <c:crossAx val="11539891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Pt>
            <c:idx val="1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Yes</c:v>
                </c:pt>
                <c:pt idx="1">
                  <c:v>No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55</c:v>
                </c:pt>
                <c:pt idx="1">
                  <c:v>32</c:v>
                </c:pt>
              </c:numCache>
            </c:numRef>
          </c:val>
        </c:ser>
        <c:dLbls>
          <c:showVal val="1"/>
        </c:dLbls>
        <c:overlap val="-25"/>
        <c:axId val="117600640"/>
        <c:axId val="117602176"/>
      </c:barChart>
      <c:catAx>
        <c:axId val="117600640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117602176"/>
        <c:crosses val="autoZero"/>
        <c:auto val="1"/>
        <c:lblAlgn val="ctr"/>
        <c:lblOffset val="100"/>
      </c:catAx>
      <c:valAx>
        <c:axId val="117602176"/>
        <c:scaling>
          <c:orientation val="minMax"/>
        </c:scaling>
        <c:delete val="1"/>
        <c:axPos val="l"/>
        <c:numFmt formatCode="0" sourceLinked="1"/>
        <c:tickLblPos val="none"/>
        <c:crossAx val="117600640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rgbClr val="000000"/>
          </a:solidFill>
        </a:defRPr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spPr>
              <a:solidFill>
                <a:schemeClr val="accent4"/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Sheet1!$A$2:$A$9</c:f>
              <c:strCache>
                <c:ptCount val="8"/>
                <c:pt idx="0">
                  <c:v>Displays none of the specific behaviors</c:v>
                </c:pt>
                <c:pt idx="1">
                  <c:v>Displays 3 or more of the specific behaviors</c:v>
                </c:pt>
                <c:pt idx="2">
                  <c:v>Does not trust her with any money</c:v>
                </c:pt>
                <c:pt idx="3">
                  <c:v>Insists on knowing where she is at all times</c:v>
                </c:pt>
                <c:pt idx="4">
                  <c:v>Tries to limit her contact with her family</c:v>
                </c:pt>
                <c:pt idx="5">
                  <c:v>Does not permit her to meet her female friends</c:v>
                </c:pt>
                <c:pt idx="6">
                  <c:v>Frequently accuses her of being unfaithful</c:v>
                </c:pt>
                <c:pt idx="7">
                  <c:v>Is jealous or angry if she talks to other men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36.200000000000003</c:v>
                </c:pt>
                <c:pt idx="1">
                  <c:v>26.5</c:v>
                </c:pt>
                <c:pt idx="2">
                  <c:v>21.3</c:v>
                </c:pt>
                <c:pt idx="3">
                  <c:v>36.6</c:v>
                </c:pt>
                <c:pt idx="4">
                  <c:v>14.4</c:v>
                </c:pt>
                <c:pt idx="5">
                  <c:v>20</c:v>
                </c:pt>
                <c:pt idx="6">
                  <c:v>19.399999999999999</c:v>
                </c:pt>
                <c:pt idx="7">
                  <c:v>49.3</c:v>
                </c:pt>
              </c:numCache>
            </c:numRef>
          </c:val>
        </c:ser>
        <c:dLbls>
          <c:showVal val="1"/>
        </c:dLbls>
        <c:gapWidth val="100"/>
        <c:overlap val="-25"/>
        <c:axId val="115543040"/>
        <c:axId val="115545984"/>
      </c:barChart>
      <c:catAx>
        <c:axId val="115543040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 sz="1600">
                <a:solidFill>
                  <a:schemeClr val="bg1"/>
                </a:solidFill>
              </a:defRPr>
            </a:pPr>
            <a:endParaRPr lang="en-US"/>
          </a:p>
        </c:txPr>
        <c:crossAx val="115545984"/>
        <c:crosses val="autoZero"/>
        <c:auto val="1"/>
        <c:lblAlgn val="ctr"/>
        <c:lblOffset val="100"/>
      </c:catAx>
      <c:valAx>
        <c:axId val="115545984"/>
        <c:scaling>
          <c:orientation val="minMax"/>
        </c:scaling>
        <c:delete val="1"/>
        <c:axPos val="b"/>
        <c:numFmt formatCode="0" sourceLinked="1"/>
        <c:tickLblPos val="none"/>
        <c:crossAx val="1155430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0736852337902198E-2"/>
          <c:y val="3.0866359269839376E-2"/>
          <c:w val="0.95384332166812824"/>
          <c:h val="0.7680791911025346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spPr>
              <a:solidFill>
                <a:schemeClr val="bg2"/>
              </a:solidFill>
            </c:spPr>
          </c:dPt>
          <c:dPt>
            <c:idx val="2"/>
            <c:spPr>
              <a:solidFill>
                <a:schemeClr val="bg2"/>
              </a:solidFill>
            </c:spPr>
          </c:dPt>
          <c:dPt>
            <c:idx val="3"/>
            <c:spPr>
              <a:solidFill>
                <a:schemeClr val="bg2"/>
              </a:solidFill>
            </c:spPr>
          </c:dPt>
          <c:dPt>
            <c:idx val="4"/>
            <c:spPr>
              <a:solidFill>
                <a:schemeClr val="bg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Percentage of women circumcised</c:v>
                </c:pt>
                <c:pt idx="1">
                  <c:v>Cut, flesh removed</c:v>
                </c:pt>
                <c:pt idx="2">
                  <c:v>Nicked, no flesh removed</c:v>
                </c:pt>
                <c:pt idx="3">
                  <c:v>Genital area sewn closed</c:v>
                </c:pt>
                <c:pt idx="4">
                  <c:v>Other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27</c:v>
                </c:pt>
                <c:pt idx="1">
                  <c:v>82.7</c:v>
                </c:pt>
                <c:pt idx="2">
                  <c:v>2.2999999999999998</c:v>
                </c:pt>
                <c:pt idx="3">
                  <c:v>13.4</c:v>
                </c:pt>
                <c:pt idx="4">
                  <c:v>1.6</c:v>
                </c:pt>
              </c:numCache>
            </c:numRef>
          </c:val>
        </c:ser>
        <c:dLbls>
          <c:showVal val="1"/>
        </c:dLbls>
        <c:gapWidth val="75"/>
        <c:overlap val="-5"/>
        <c:axId val="135767552"/>
        <c:axId val="135769088"/>
      </c:barChart>
      <c:catAx>
        <c:axId val="135767552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 sz="1600"/>
            </a:pPr>
            <a:endParaRPr lang="en-US"/>
          </a:p>
        </c:txPr>
        <c:crossAx val="135769088"/>
        <c:crosses val="autoZero"/>
        <c:auto val="1"/>
        <c:lblAlgn val="ctr"/>
        <c:lblOffset val="100"/>
      </c:catAx>
      <c:valAx>
        <c:axId val="135769088"/>
        <c:scaling>
          <c:orientation val="minMax"/>
        </c:scaling>
        <c:delete val="1"/>
        <c:axPos val="l"/>
        <c:numFmt formatCode="0" sourceLinked="1"/>
        <c:tickLblPos val="none"/>
        <c:crossAx val="135767552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rgbClr val="000000"/>
          </a:solidFill>
        </a:defRPr>
      </a:pPr>
      <a:endParaRPr lang="en-US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tx>
        <c:rich>
          <a:bodyPr/>
          <a:lstStyle/>
          <a:p>
            <a:pPr>
              <a:defRPr>
                <a:solidFill>
                  <a:schemeClr val="bg1"/>
                </a:solidFill>
              </a:defRPr>
            </a:pPr>
            <a:r>
              <a:rPr lang="en-US">
                <a:solidFill>
                  <a:schemeClr val="bg1"/>
                </a:solidFill>
              </a:rPr>
              <a:t>Percent of women, 15-49</a:t>
            </a:r>
          </a:p>
        </c:rich>
      </c:tx>
      <c:layout>
        <c:manualLayout>
          <c:xMode val="edge"/>
          <c:yMode val="edge"/>
          <c:x val="6.5713764946048456E-2"/>
          <c:y val="0"/>
        </c:manualLayout>
      </c:layout>
    </c:title>
    <c:plotArea>
      <c:layout>
        <c:manualLayout>
          <c:layoutTarget val="inner"/>
          <c:xMode val="edge"/>
          <c:yMode val="edge"/>
          <c:x val="4.6296296296296315E-2"/>
          <c:y val="0.13010181479609975"/>
          <c:w val="0.93672839506172845"/>
          <c:h val="0.7305061928257035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15</c:v>
                </c:pt>
                <c:pt idx="1">
                  <c:v>21</c:v>
                </c:pt>
                <c:pt idx="2">
                  <c:v>25</c:v>
                </c:pt>
                <c:pt idx="3">
                  <c:v>30</c:v>
                </c:pt>
                <c:pt idx="4">
                  <c:v>35</c:v>
                </c:pt>
                <c:pt idx="5">
                  <c:v>40</c:v>
                </c:pt>
                <c:pt idx="6">
                  <c:v>49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Sheet1!$D$2:$D$8</c:f>
            </c:numRef>
          </c:val>
        </c:ser>
        <c:ser>
          <c:idx val="3"/>
          <c:order val="2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cat>
            <c:strRef>
              <c:f>Sheet1!$A$2:$A$8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Sheet1!$E$2:$E$8</c:f>
            </c:numRef>
          </c:val>
        </c:ser>
        <c:dLbls>
          <c:showVal val="1"/>
        </c:dLbls>
        <c:overlap val="-25"/>
        <c:axId val="135844992"/>
        <c:axId val="135846528"/>
      </c:barChart>
      <c:catAx>
        <c:axId val="13584499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35846528"/>
        <c:crosses val="autoZero"/>
        <c:auto val="1"/>
        <c:lblAlgn val="ctr"/>
        <c:lblOffset val="100"/>
      </c:catAx>
      <c:valAx>
        <c:axId val="135846528"/>
        <c:scaling>
          <c:orientation val="minMax"/>
        </c:scaling>
        <c:delete val="1"/>
        <c:axPos val="l"/>
        <c:numFmt formatCode="General" sourceLinked="1"/>
        <c:tickLblPos val="none"/>
        <c:crossAx val="13584499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Infancy</c:v>
                </c:pt>
                <c:pt idx="1">
                  <c:v>3-7 </c:v>
                </c:pt>
                <c:pt idx="2">
                  <c:v>8-9</c:v>
                </c:pt>
                <c:pt idx="3">
                  <c:v>10-11</c:v>
                </c:pt>
                <c:pt idx="4">
                  <c:v>12-13</c:v>
                </c:pt>
                <c:pt idx="5">
                  <c:v>14-18</c:v>
                </c:pt>
                <c:pt idx="6">
                  <c:v>19-26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1.7</c:v>
                </c:pt>
                <c:pt idx="1">
                  <c:v>12.2</c:v>
                </c:pt>
                <c:pt idx="2">
                  <c:v>11.9</c:v>
                </c:pt>
                <c:pt idx="3">
                  <c:v>15.3</c:v>
                </c:pt>
                <c:pt idx="4">
                  <c:v>18.600000000000001</c:v>
                </c:pt>
                <c:pt idx="5">
                  <c:v>33.200000000000003</c:v>
                </c:pt>
                <c:pt idx="6">
                  <c:v>3.5</c:v>
                </c:pt>
              </c:numCache>
            </c:numRef>
          </c:val>
        </c:ser>
        <c:dLbls>
          <c:showVal val="1"/>
        </c:dLbls>
        <c:gapWidth val="75"/>
        <c:overlap val="-5"/>
        <c:axId val="136159616"/>
        <c:axId val="136161152"/>
      </c:barChart>
      <c:catAx>
        <c:axId val="136159616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136161152"/>
        <c:crosses val="autoZero"/>
        <c:auto val="1"/>
        <c:lblAlgn val="ctr"/>
        <c:lblOffset val="100"/>
      </c:catAx>
      <c:valAx>
        <c:axId val="136161152"/>
        <c:scaling>
          <c:orientation val="minMax"/>
        </c:scaling>
        <c:delete val="1"/>
        <c:axPos val="l"/>
        <c:numFmt formatCode="0" sourceLinked="1"/>
        <c:tickLblPos val="none"/>
        <c:crossAx val="13615961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rgbClr val="000000"/>
          </a:solidFill>
        </a:defRPr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6129717196437532E-2"/>
          <c:y val="0.10788895618816845"/>
          <c:w val="0.94688511191006519"/>
          <c:h val="0.70269331718151362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60.9</c:v>
                </c:pt>
                <c:pt idx="1">
                  <c:v>11.6</c:v>
                </c:pt>
                <c:pt idx="2">
                  <c:v>1.6</c:v>
                </c:pt>
                <c:pt idx="3">
                  <c:v>25.8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75.400000000000006</c:v>
                </c:pt>
                <c:pt idx="1">
                  <c:v>7.8</c:v>
                </c:pt>
                <c:pt idx="2">
                  <c:v>2.6</c:v>
                </c:pt>
                <c:pt idx="3">
                  <c:v>14.1</c:v>
                </c:pt>
              </c:numCache>
            </c:numRef>
          </c:val>
        </c:ser>
        <c:dLbls>
          <c:showVal val="1"/>
        </c:dLbls>
        <c:gapWidth val="100"/>
        <c:overlap val="-10"/>
        <c:axId val="86625664"/>
        <c:axId val="86635648"/>
      </c:barChart>
      <c:catAx>
        <c:axId val="86625664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86635648"/>
        <c:crosses val="autoZero"/>
        <c:auto val="1"/>
        <c:lblAlgn val="ctr"/>
        <c:lblOffset val="100"/>
        <c:tickLblSkip val="1"/>
        <c:tickMarkSkip val="1"/>
      </c:catAx>
      <c:valAx>
        <c:axId val="86635648"/>
        <c:scaling>
          <c:orientation val="minMax"/>
        </c:scaling>
        <c:delete val="1"/>
        <c:axPos val="l"/>
        <c:numFmt formatCode="0" sourceLinked="1"/>
        <c:tickLblPos val="none"/>
        <c:crossAx val="8662566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7355390751208806E-2"/>
          <c:y val="6.8747720094310322E-2"/>
          <c:w val="0.95801229860239179"/>
          <c:h val="0.74183437875350822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</c:spPr>
          <c:dLbls>
            <c:dLbl>
              <c:idx val="0"/>
              <c:layout>
                <c:manualLayout>
                  <c:x val="-7.9393670658763462E-4"/>
                  <c:y val="-7.7734560288397914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-2.4681340189478077E-4"/>
                  <c:y val="-5.2480789298928717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-4.2933373634029574E-3"/>
                  <c:y val="-8.0884166587611734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Mode val="edge"/>
                  <c:yMode val="edge"/>
                  <c:x val="0.87902330743619106"/>
                  <c:y val="0.21242484969940068"/>
                </c:manualLayout>
              </c:layout>
              <c:dLblPos val="outEnd"/>
              <c:showVal val="1"/>
            </c:dLbl>
            <c:dLbl>
              <c:idx val="4"/>
              <c:layout>
                <c:manualLayout>
                  <c:xMode val="edge"/>
                  <c:yMode val="edge"/>
                  <c:x val="0.61376248612652662"/>
                  <c:y val="0.2384769539078157"/>
                </c:manualLayout>
              </c:layout>
              <c:dLblPos val="outEnd"/>
              <c:showVal val="1"/>
            </c:dLbl>
            <c:dLbl>
              <c:idx val="5"/>
              <c:layout>
                <c:manualLayout>
                  <c:xMode val="edge"/>
                  <c:yMode val="edge"/>
                  <c:x val="0.7192008879023305"/>
                  <c:y val="0.24649298597194658"/>
                </c:manualLayout>
              </c:layout>
              <c:dLblPos val="outEnd"/>
              <c:showVal val="1"/>
            </c:dLbl>
            <c:dLbl>
              <c:idx val="6"/>
              <c:layout>
                <c:manualLayout>
                  <c:xMode val="edge"/>
                  <c:yMode val="edge"/>
                  <c:x val="0.82352941176470584"/>
                  <c:y val="0.19038076152304587"/>
                </c:manualLayout>
              </c:layout>
              <c:dLblPos val="outEnd"/>
              <c:showVal val="1"/>
            </c:dLbl>
            <c:dLbl>
              <c:idx val="7"/>
              <c:layout>
                <c:manualLayout>
                  <c:xMode val="edge"/>
                  <c:yMode val="edge"/>
                  <c:x val="0.93340732519422187"/>
                  <c:y val="0.22444889779559363"/>
                </c:manualLayout>
              </c:layout>
              <c:dLblPos val="outEnd"/>
              <c:showVal val="1"/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Sheet1!$B$2:$D$2</c:f>
              <c:numCache>
                <c:formatCode>0</c:formatCode>
                <c:ptCount val="3"/>
                <c:pt idx="0">
                  <c:v>42.3</c:v>
                </c:pt>
                <c:pt idx="1">
                  <c:v>48.8</c:v>
                </c:pt>
                <c:pt idx="2">
                  <c:v>8.8000000000000007</c:v>
                </c:pt>
              </c:numCache>
            </c:numRef>
          </c:val>
        </c:ser>
        <c:dLbls>
          <c:showVal val="1"/>
        </c:dLbls>
        <c:gapWidth val="125"/>
        <c:axId val="87549056"/>
        <c:axId val="87550592"/>
      </c:barChart>
      <c:catAx>
        <c:axId val="87549056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87550592"/>
        <c:crosses val="autoZero"/>
        <c:auto val="1"/>
        <c:lblAlgn val="ctr"/>
        <c:lblOffset val="100"/>
        <c:tickLblSkip val="1"/>
        <c:tickMarkSkip val="1"/>
      </c:catAx>
      <c:valAx>
        <c:axId val="87550592"/>
        <c:scaling>
          <c:orientation val="minMax"/>
        </c:scaling>
        <c:delete val="1"/>
        <c:axPos val="l"/>
        <c:numFmt formatCode="0" sourceLinked="1"/>
        <c:tickLblPos val="none"/>
        <c:crossAx val="8754905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6.0870540799219296E-2"/>
          <c:y val="4.9103378206756414E-2"/>
          <c:w val="0.86257478415681677"/>
          <c:h val="0.7623894791765496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1"/>
            <c:spPr>
              <a:solidFill>
                <a:schemeClr val="bg2"/>
              </a:solidFill>
              <a:ln>
                <a:solidFill>
                  <a:schemeClr val="accent1"/>
                </a:solidFill>
              </a:ln>
            </c:spPr>
          </c:dPt>
          <c:dPt>
            <c:idx val="2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4">
                  <a:lumMod val="75000"/>
                </a:schemeClr>
              </a:solidFill>
            </c:spPr>
          </c:dPt>
          <c:dLbls>
            <c:dLbl>
              <c:idx val="1"/>
              <c:layout>
                <c:manualLayout>
                  <c:x val="-2.9804790357328952E-3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More</c:v>
                </c:pt>
                <c:pt idx="1">
                  <c:v>Less</c:v>
                </c:pt>
                <c:pt idx="2">
                  <c:v>Same</c:v>
                </c:pt>
                <c:pt idx="3">
                  <c:v>Husband/partner has no earnings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12.9</c:v>
                </c:pt>
                <c:pt idx="1">
                  <c:v>65</c:v>
                </c:pt>
                <c:pt idx="2">
                  <c:v>16.7</c:v>
                </c:pt>
                <c:pt idx="3">
                  <c:v>3.5</c:v>
                </c:pt>
              </c:numCache>
            </c:numRef>
          </c:val>
        </c:ser>
        <c:dLbls>
          <c:showVal val="1"/>
        </c:dLbls>
        <c:gapWidth val="75"/>
        <c:overlap val="-25"/>
        <c:axId val="87900160"/>
        <c:axId val="87901696"/>
      </c:barChart>
      <c:catAx>
        <c:axId val="87900160"/>
        <c:scaling>
          <c:orientation val="minMax"/>
        </c:scaling>
        <c:axPos val="b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87901696"/>
        <c:crosses val="autoZero"/>
        <c:auto val="1"/>
        <c:lblAlgn val="ctr"/>
        <c:lblOffset val="100"/>
        <c:tickLblSkip val="1"/>
        <c:tickMarkSkip val="1"/>
      </c:catAx>
      <c:valAx>
        <c:axId val="87901696"/>
        <c:scaling>
          <c:orientation val="minMax"/>
          <c:max val="85"/>
        </c:scaling>
        <c:delete val="1"/>
        <c:axPos val="l"/>
        <c:numFmt formatCode="0" sourceLinked="1"/>
        <c:tickLblPos val="none"/>
        <c:crossAx val="879001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1.729557843731087E-2"/>
          <c:y val="7.8933747931190124E-2"/>
          <c:w val="0.96540880503144655"/>
          <c:h val="0.628405135663781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</c:spPr>
          <c:dPt>
            <c:idx val="5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6"/>
            <c:spPr>
              <a:solidFill>
                <a:schemeClr val="accent4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Own health care</c:v>
                </c:pt>
                <c:pt idx="1">
                  <c:v>Major household purchases</c:v>
                </c:pt>
                <c:pt idx="2">
                  <c:v>Daily household purchases</c:v>
                </c:pt>
                <c:pt idx="3">
                  <c:v>Visits to family or relatives</c:v>
                </c:pt>
                <c:pt idx="4">
                  <c:v>Deciding what food to cook </c:v>
                </c:pt>
                <c:pt idx="5">
                  <c:v>Participate in all five</c:v>
                </c:pt>
                <c:pt idx="6">
                  <c:v>Participate in none of the five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73.3</c:v>
                </c:pt>
                <c:pt idx="1">
                  <c:v>66.8</c:v>
                </c:pt>
                <c:pt idx="2">
                  <c:v>82.1</c:v>
                </c:pt>
                <c:pt idx="3">
                  <c:v>73.099999999999994</c:v>
                </c:pt>
                <c:pt idx="4">
                  <c:v>93.7</c:v>
                </c:pt>
                <c:pt idx="5">
                  <c:v>50</c:v>
                </c:pt>
                <c:pt idx="6">
                  <c:v>2.5</c:v>
                </c:pt>
              </c:numCache>
            </c:numRef>
          </c:val>
        </c:ser>
        <c:dLbls>
          <c:showVal val="1"/>
        </c:dLbls>
        <c:gapWidth val="125"/>
        <c:overlap val="-25"/>
        <c:axId val="95775744"/>
        <c:axId val="95781632"/>
      </c:barChart>
      <c:catAx>
        <c:axId val="95775744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95781632"/>
        <c:crosses val="autoZero"/>
        <c:auto val="1"/>
        <c:lblAlgn val="ctr"/>
        <c:lblOffset val="100"/>
      </c:catAx>
      <c:valAx>
        <c:axId val="95781632"/>
        <c:scaling>
          <c:orientation val="minMax"/>
        </c:scaling>
        <c:delete val="1"/>
        <c:axPos val="l"/>
        <c:numFmt formatCode="0" sourceLinked="1"/>
        <c:tickLblPos val="none"/>
        <c:crossAx val="9577574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Pt>
            <c:idx val="5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6"/>
            <c:spPr>
              <a:solidFill>
                <a:schemeClr val="accent4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Major household purchases</c:v>
                </c:pt>
                <c:pt idx="1">
                  <c:v>Daily household purchases</c:v>
                </c:pt>
                <c:pt idx="2">
                  <c:v>Visits to family or relatives</c:v>
                </c:pt>
                <c:pt idx="3">
                  <c:v>What to do with the money wife earns</c:v>
                </c:pt>
                <c:pt idx="4">
                  <c:v>How many children to have</c:v>
                </c:pt>
                <c:pt idx="5">
                  <c:v>Should participate in all five</c:v>
                </c:pt>
                <c:pt idx="6">
                  <c:v>Should participate in none of the five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61.8</c:v>
                </c:pt>
                <c:pt idx="1">
                  <c:v>85.3</c:v>
                </c:pt>
                <c:pt idx="2">
                  <c:v>65.8</c:v>
                </c:pt>
                <c:pt idx="3">
                  <c:v>80</c:v>
                </c:pt>
                <c:pt idx="4">
                  <c:v>79</c:v>
                </c:pt>
                <c:pt idx="5">
                  <c:v>40.300000000000004</c:v>
                </c:pt>
                <c:pt idx="6">
                  <c:v>3.7</c:v>
                </c:pt>
              </c:numCache>
            </c:numRef>
          </c:val>
        </c:ser>
        <c:dLbls>
          <c:showVal val="1"/>
        </c:dLbls>
        <c:gapWidth val="125"/>
        <c:overlap val="-25"/>
        <c:axId val="99268096"/>
        <c:axId val="99269632"/>
      </c:barChart>
      <c:catAx>
        <c:axId val="99268096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99269632"/>
        <c:crosses val="autoZero"/>
        <c:auto val="1"/>
        <c:lblAlgn val="ctr"/>
        <c:lblOffset val="100"/>
      </c:catAx>
      <c:valAx>
        <c:axId val="99269632"/>
        <c:scaling>
          <c:orientation val="minMax"/>
        </c:scaling>
        <c:delete val="1"/>
        <c:axPos val="l"/>
        <c:numFmt formatCode="0" sourceLinked="1"/>
        <c:tickLblPos val="none"/>
        <c:crossAx val="9926809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8836895191101461"/>
          <c:y val="3.5161559033714769E-2"/>
          <c:w val="0.59400637465640049"/>
          <c:h val="0.93653355177269271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Sheet1!$B$2:$G$2</c:f>
              <c:numCache>
                <c:formatCode>0</c:formatCode>
                <c:ptCount val="6"/>
                <c:pt idx="0">
                  <c:v>44</c:v>
                </c:pt>
                <c:pt idx="1">
                  <c:v>13.8</c:v>
                </c:pt>
                <c:pt idx="2">
                  <c:v>31</c:v>
                </c:pt>
                <c:pt idx="3">
                  <c:v>24.3</c:v>
                </c:pt>
                <c:pt idx="4">
                  <c:v>23.6</c:v>
                </c:pt>
                <c:pt idx="5">
                  <c:v>7.6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At least one reason</c:v>
                </c:pt>
                <c:pt idx="1">
                  <c:v>Refuses to have sex with him</c:v>
                </c:pt>
                <c:pt idx="2">
                  <c:v>Neglects children</c:v>
                </c:pt>
                <c:pt idx="3">
                  <c:v>Going out without telling him</c:v>
                </c:pt>
                <c:pt idx="4">
                  <c:v>Argues with him</c:v>
                </c:pt>
                <c:pt idx="5">
                  <c:v>Burns food</c:v>
                </c:pt>
              </c:strCache>
            </c:strRef>
          </c:cat>
          <c:val>
            <c:numRef>
              <c:f>Sheet1!$B$3:$G$3</c:f>
              <c:numCache>
                <c:formatCode>0</c:formatCode>
                <c:ptCount val="6"/>
                <c:pt idx="0">
                  <c:v>52.6</c:v>
                </c:pt>
                <c:pt idx="1">
                  <c:v>22.7</c:v>
                </c:pt>
                <c:pt idx="2">
                  <c:v>41.7</c:v>
                </c:pt>
                <c:pt idx="3">
                  <c:v>30.7</c:v>
                </c:pt>
                <c:pt idx="4">
                  <c:v>30.9</c:v>
                </c:pt>
                <c:pt idx="5">
                  <c:v>13.4</c:v>
                </c:pt>
              </c:numCache>
            </c:numRef>
          </c:val>
        </c:ser>
        <c:dLbls>
          <c:showVal val="1"/>
        </c:dLbls>
        <c:gapWidth val="75"/>
        <c:overlap val="-25"/>
        <c:axId val="99619968"/>
        <c:axId val="99621504"/>
      </c:barChart>
      <c:catAx>
        <c:axId val="99619968"/>
        <c:scaling>
          <c:orientation val="minMax"/>
        </c:scaling>
        <c:axPos val="l"/>
        <c:numFmt formatCode="General" sourceLinked="1"/>
        <c:majorTickMark val="none"/>
        <c:tickLblPos val="nextTo"/>
        <c:spPr>
          <a:ln>
            <a:solidFill>
              <a:srgbClr val="000000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99621504"/>
        <c:crosses val="autoZero"/>
        <c:auto val="1"/>
        <c:lblAlgn val="ctr"/>
        <c:lblOffset val="100"/>
        <c:tickLblSkip val="1"/>
        <c:tickMarkSkip val="1"/>
      </c:catAx>
      <c:valAx>
        <c:axId val="99621504"/>
        <c:scaling>
          <c:orientation val="minMax"/>
        </c:scaling>
        <c:delete val="1"/>
        <c:axPos val="b"/>
        <c:numFmt formatCode="0" sourceLinked="1"/>
        <c:tickLblPos val="none"/>
        <c:crossAx val="99619968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2566889231261464"/>
          <c:y val="0.16940507182906481"/>
          <c:w val="0.14337476288064627"/>
          <c:h val="0.21591227053915532"/>
        </c:manualLayout>
      </c:layout>
    </c:legend>
    <c:plotVisOnly val="1"/>
    <c:dispBlanksAs val="gap"/>
  </c:chart>
  <c:txPr>
    <a:bodyPr/>
    <a:lstStyle/>
    <a:p>
      <a:pPr>
        <a:defRPr sz="1800">
          <a:solidFill>
            <a:srgbClr val="000000"/>
          </a:solidFill>
        </a:defRPr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2"/>
            </a:solidFill>
          </c:spPr>
          <c:dPt>
            <c:idx val="0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5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None of these reasons</c:v>
                </c:pt>
                <c:pt idx="1">
                  <c:v>All reasons</c:v>
                </c:pt>
                <c:pt idx="2">
                  <c:v>Have sex with another woman</c:v>
                </c:pt>
                <c:pt idx="3">
                  <c:v>Use force to have sex</c:v>
                </c:pt>
                <c:pt idx="4">
                  <c:v>Refuse her financial support</c:v>
                </c:pt>
                <c:pt idx="5">
                  <c:v>Get angry and reprimand her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66.400000000000006</c:v>
                </c:pt>
                <c:pt idx="1">
                  <c:v>1</c:v>
                </c:pt>
                <c:pt idx="2">
                  <c:v>9.3000000000000007</c:v>
                </c:pt>
                <c:pt idx="3">
                  <c:v>4.7</c:v>
                </c:pt>
                <c:pt idx="4">
                  <c:v>9.2000000000000011</c:v>
                </c:pt>
                <c:pt idx="5">
                  <c:v>27</c:v>
                </c:pt>
              </c:numCache>
            </c:numRef>
          </c:val>
        </c:ser>
        <c:dLbls>
          <c:showVal val="1"/>
        </c:dLbls>
        <c:gapWidth val="125"/>
        <c:overlap val="-25"/>
        <c:axId val="100745216"/>
        <c:axId val="100746752"/>
      </c:barChart>
      <c:catAx>
        <c:axId val="100745216"/>
        <c:scaling>
          <c:orientation val="minMax"/>
        </c:scaling>
        <c:axPos val="l"/>
        <c:majorTickMark val="none"/>
        <c:tickLblPos val="nextTo"/>
        <c:spPr>
          <a:ln>
            <a:solidFill>
              <a:srgbClr val="000000"/>
            </a:solidFill>
          </a:ln>
        </c:spPr>
        <c:crossAx val="100746752"/>
        <c:crosses val="autoZero"/>
        <c:auto val="1"/>
        <c:lblAlgn val="ctr"/>
        <c:lblOffset val="100"/>
      </c:catAx>
      <c:valAx>
        <c:axId val="100746752"/>
        <c:scaling>
          <c:orientation val="minMax"/>
        </c:scaling>
        <c:delete val="1"/>
        <c:axPos val="b"/>
        <c:numFmt formatCode="0" sourceLinked="1"/>
        <c:tickLblPos val="none"/>
        <c:crossAx val="100745216"/>
        <c:crosses val="autoZero"/>
        <c:crossBetween val="between"/>
      </c:valAx>
    </c:plotArea>
    <c:plotVisOnly val="1"/>
  </c:chart>
  <c:txPr>
    <a:bodyPr/>
    <a:lstStyle/>
    <a:p>
      <a:pPr>
        <a:defRPr sz="1800">
          <a:solidFill>
            <a:srgbClr val="000000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3"/>
            <c:spPr>
              <a:solidFill>
                <a:schemeClr val="accent4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Ever</c:v>
                </c:pt>
                <c:pt idx="1">
                  <c:v>Often</c:v>
                </c:pt>
                <c:pt idx="2">
                  <c:v>Sometimes</c:v>
                </c:pt>
                <c:pt idx="3">
                  <c:v>Often or Sometimes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38.5</c:v>
                </c:pt>
                <c:pt idx="1">
                  <c:v>5.5</c:v>
                </c:pt>
                <c:pt idx="2">
                  <c:v>18.5</c:v>
                </c:pt>
                <c:pt idx="3">
                  <c:v>24</c:v>
                </c:pt>
              </c:numCache>
            </c:numRef>
          </c:val>
        </c:ser>
        <c:dLbls>
          <c:showVal val="1"/>
        </c:dLbls>
        <c:gapWidth val="100"/>
        <c:overlap val="-10"/>
        <c:axId val="112889216"/>
        <c:axId val="112899200"/>
      </c:barChart>
      <c:catAx>
        <c:axId val="112889216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txPr>
          <a:bodyPr/>
          <a:lstStyle/>
          <a:p>
            <a:pPr>
              <a:defRPr>
                <a:solidFill>
                  <a:schemeClr val="bg1"/>
                </a:solidFill>
              </a:defRPr>
            </a:pPr>
            <a:endParaRPr lang="en-US"/>
          </a:p>
        </c:txPr>
        <c:crossAx val="112899200"/>
        <c:crosses val="autoZero"/>
        <c:auto val="1"/>
        <c:lblAlgn val="ctr"/>
        <c:lblOffset val="100"/>
      </c:catAx>
      <c:valAx>
        <c:axId val="112899200"/>
        <c:scaling>
          <c:orientation val="minMax"/>
        </c:scaling>
        <c:delete val="1"/>
        <c:axPos val="l"/>
        <c:numFmt formatCode="0" sourceLinked="1"/>
        <c:tickLblPos val="none"/>
        <c:crossAx val="1128892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0.21893</cdr:x>
      <cdr:y>0.72605</cdr:y>
    </cdr:from>
    <cdr:to>
      <cdr:x>0.27366</cdr:x>
      <cdr:y>0.80672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28800" y="3429000"/>
          <a:ext cx="457200" cy="3810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dirty="0" smtClean="0"/>
            <a:t>**</a:t>
          </a:r>
          <a:endParaRPr lang="en-US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0.02778</cdr:x>
      <cdr:y>0.79797</cdr:y>
    </cdr:from>
    <cdr:to>
      <cdr:x>0.13889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8600" y="43434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59B738-C083-49FC-9FBC-4C999CE9F110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FB3498-E7E3-4FC1-A13A-18BB336B232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5790"/>
            <a:ext cx="5486400" cy="418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D810B62C-2406-4BDF-970F-B679F92A4B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35A646-F4CB-401D-83D4-270E5DA6BEC7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D31E4-CFFA-4174-8D4F-5542EF942C7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3754F-5443-4B92-8AE1-2C7D1371C4EC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6ECB1D-9FC5-4295-83F7-8EAB747F66D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94A66-243B-40FA-B7F6-7F467CDF781D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810B62C-2406-4BDF-970F-B679F92A4B17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050571-4780-4F28-B57F-4FC28010CC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6B7CB-B38B-41C3-A7B9-1ECFCB3C97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CFCE0-D0F7-45A5-965D-237F5E5749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9558CF-385F-4EE5-A7CC-FEF20BB5A5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6C299A-9442-4821-A645-36A17E6994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DA4AA9-B179-40F5-801F-F7C7157DE9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62823E-73C1-4397-A38A-C4A80FEAB9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6ADC1-8A27-4632-9DF6-6654AD30898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5296D-AECE-4D5C-B0DE-4A2A3BCFDF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0AB48-77CF-4817-AF56-C144D8156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15240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2006-07 NDHS- </a:t>
            </a:r>
            <a:r>
              <a:rPr lang="en-US" dirty="0" err="1" smtClean="0"/>
              <a:t>MoHSS</a:t>
            </a:r>
            <a:r>
              <a:rPr lang="en-US" dirty="0" smtClean="0"/>
              <a:t> and Macro International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F25684-638B-4A90-883F-E81C382404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477000"/>
            <a:ext cx="3733800" cy="2444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381750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2006-07 NDHS- </a:t>
            </a:r>
            <a:r>
              <a:rPr lang="en-US" dirty="0" err="1" smtClean="0"/>
              <a:t>MoHSS</a:t>
            </a:r>
            <a:r>
              <a:rPr lang="en-US" dirty="0" smtClean="0"/>
              <a:t> and Macro International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0BA99-124F-4B36-A566-7D95F034AA0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04109F73-81D1-4C76-9DEB-5D480A51F9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bg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bg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800">
          <a:solidFill>
            <a:schemeClr val="bg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800">
          <a:solidFill>
            <a:schemeClr val="bg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2209800"/>
            <a:ext cx="9144000" cy="2133600"/>
          </a:xfrm>
          <a:prstGeom prst="rect">
            <a:avLst/>
          </a:prstGeom>
          <a:solidFill>
            <a:srgbClr val="BD8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81000"/>
            <a:ext cx="8077200" cy="1470025"/>
          </a:xfrm>
        </p:spPr>
        <p:txBody>
          <a:bodyPr/>
          <a:lstStyle/>
          <a:p>
            <a:r>
              <a:rPr lang="en-US" sz="4000" b="1" dirty="0" smtClean="0">
                <a:solidFill>
                  <a:schemeClr val="tx2"/>
                </a:solidFill>
              </a:rPr>
              <a:t>Women’s Empowerment, Gender Based Violence, and Female Circumcision</a:t>
            </a:r>
            <a:endParaRPr lang="en-US" sz="4000" b="1" dirty="0">
              <a:solidFill>
                <a:schemeClr val="tx2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2008-09 Kenya Demographic and Health Survey</a:t>
            </a:r>
            <a:endParaRPr lang="en-US" dirty="0">
              <a:solidFill>
                <a:schemeClr val="tx2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66609" y="2362200"/>
            <a:ext cx="8797283" cy="1828800"/>
            <a:chOff x="118117" y="1905000"/>
            <a:chExt cx="8797283" cy="1828800"/>
          </a:xfrm>
        </p:grpSpPr>
        <p:pic>
          <p:nvPicPr>
            <p:cNvPr id="6" name="Picture 5" descr="Kenya_Pattern5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8117" y="1905000"/>
              <a:ext cx="1786883" cy="1828800"/>
            </a:xfrm>
            <a:prstGeom prst="rect">
              <a:avLst/>
            </a:prstGeom>
          </p:spPr>
        </p:pic>
        <p:pic>
          <p:nvPicPr>
            <p:cNvPr id="7" name="Picture 6" descr="Kenya_Pattern5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70717" y="1905000"/>
              <a:ext cx="1786883" cy="1828800"/>
            </a:xfrm>
            <a:prstGeom prst="rect">
              <a:avLst/>
            </a:prstGeom>
          </p:spPr>
        </p:pic>
        <p:pic>
          <p:nvPicPr>
            <p:cNvPr id="8" name="Picture 7" descr="Kenya_Pattern5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75917" y="1905000"/>
              <a:ext cx="1786883" cy="1828800"/>
            </a:xfrm>
            <a:prstGeom prst="rect">
              <a:avLst/>
            </a:prstGeom>
          </p:spPr>
        </p:pic>
        <p:pic>
          <p:nvPicPr>
            <p:cNvPr id="9" name="Picture 8" descr="Kenya_Pattern5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23317" y="1905000"/>
              <a:ext cx="1786883" cy="1828800"/>
            </a:xfrm>
            <a:prstGeom prst="rect">
              <a:avLst/>
            </a:prstGeom>
          </p:spPr>
        </p:pic>
        <p:pic>
          <p:nvPicPr>
            <p:cNvPr id="10" name="Picture 9" descr="Kenya_Pattern5.wmf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28517" y="1905000"/>
              <a:ext cx="1786883" cy="182880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0574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Gender Based Violence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Attitudes Towards Wife Beating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762000" y="1828800"/>
          <a:ext cx="7926388" cy="44021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Rectangle 6"/>
          <p:cNvSpPr>
            <a:spLocks noChangeArrowheads="1"/>
          </p:cNvSpPr>
          <p:nvPr/>
        </p:nvSpPr>
        <p:spPr bwMode="auto">
          <a:xfrm>
            <a:off x="0" y="1066800"/>
            <a:ext cx="4114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i="1" dirty="0" smtClean="0">
                <a:solidFill>
                  <a:srgbClr val="000000"/>
                </a:solidFill>
                <a:latin typeface="Calibri" pitchFamily="34" charset="0"/>
              </a:rPr>
              <a:t>Percent of women and men age 15-49 </a:t>
            </a:r>
            <a:r>
              <a:rPr lang="en-US" sz="1600" i="1" dirty="0">
                <a:solidFill>
                  <a:srgbClr val="000000"/>
                </a:solidFill>
                <a:latin typeface="Calibri" pitchFamily="34" charset="0"/>
              </a:rPr>
              <a:t>who agree that a husband has the right </a:t>
            </a:r>
            <a:r>
              <a:rPr lang="en-US" sz="1600" i="1" dirty="0" smtClean="0">
                <a:solidFill>
                  <a:srgbClr val="000000"/>
                </a:solidFill>
                <a:latin typeface="Calibri" pitchFamily="34" charset="0"/>
              </a:rPr>
              <a:t>to beat </a:t>
            </a:r>
            <a:r>
              <a:rPr lang="en-US" sz="1600" i="1" dirty="0">
                <a:solidFill>
                  <a:srgbClr val="000000"/>
                </a:solidFill>
                <a:latin typeface="Calibri" pitchFamily="34" charset="0"/>
              </a:rPr>
              <a:t>his </a:t>
            </a:r>
            <a:r>
              <a:rPr lang="en-US" sz="1600" i="1" dirty="0" smtClean="0">
                <a:solidFill>
                  <a:srgbClr val="000000"/>
                </a:solidFill>
                <a:latin typeface="Calibri" pitchFamily="34" charset="0"/>
              </a:rPr>
              <a:t>wife for </a:t>
            </a:r>
            <a:r>
              <a:rPr lang="en-US" sz="1600" i="1" dirty="0">
                <a:solidFill>
                  <a:srgbClr val="000000"/>
                </a:solidFill>
                <a:latin typeface="Calibri" pitchFamily="34" charset="0"/>
              </a:rPr>
              <a:t>any one of the following reasons: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>
                <a:latin typeface="Calibri" pitchFamily="34" charset="0"/>
              </a:rPr>
              <a:t>A Husband’s Rights When Wife Refuses Sex</a:t>
            </a:r>
            <a:endParaRPr lang="en-US" sz="3600" dirty="0">
              <a:latin typeface="Calibri" pitchFamily="34" charset="0"/>
            </a:endParaRPr>
          </a:p>
        </p:txBody>
      </p:sp>
      <p:graphicFrame>
        <p:nvGraphicFramePr>
          <p:cNvPr id="7" name="Chart Placeholder 6"/>
          <p:cNvGraphicFramePr>
            <a:graphicFrameLocks noGrp="1"/>
          </p:cNvGraphicFramePr>
          <p:nvPr>
            <p:ph type="chart" idx="1"/>
          </p:nvPr>
        </p:nvGraphicFramePr>
        <p:xfrm>
          <a:off x="533400" y="2133600"/>
          <a:ext cx="8229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28600" y="1371600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rgbClr val="000000"/>
                </a:solidFill>
                <a:latin typeface="Calibri" pitchFamily="34" charset="0"/>
              </a:rPr>
              <a:t>Percent of men age 15-49 who believe that a husband has the right to certain behaviors when a wife refuses sex: </a:t>
            </a:r>
            <a:endParaRPr lang="en-US" sz="1600" i="1" dirty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0574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</a:rPr>
              <a:t>Gender Based Violence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Experience of Physical Violence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676400"/>
          <a:ext cx="82296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90600"/>
            <a:ext cx="3048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women age 15-49 who have experienced physical violence since age 15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733800" y="2743200"/>
            <a:ext cx="3810000" cy="458788"/>
            <a:chOff x="4191000" y="2133600"/>
            <a:chExt cx="3810000" cy="458788"/>
          </a:xfrm>
        </p:grpSpPr>
        <p:sp>
          <p:nvSpPr>
            <p:cNvPr id="6" name="TextBox 5"/>
            <p:cNvSpPr txBox="1"/>
            <p:nvPr/>
          </p:nvSpPr>
          <p:spPr>
            <a:xfrm>
              <a:off x="5105400" y="2133600"/>
              <a:ext cx="19812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Calibri" pitchFamily="34" charset="0"/>
                </a:rPr>
                <a:t>In past 12 months</a:t>
              </a:r>
              <a:endParaRPr lang="en-US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4191000" y="2590800"/>
              <a:ext cx="3810000" cy="1588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5410200" y="1066800"/>
            <a:ext cx="3505200" cy="830997"/>
          </a:xfrm>
          <a:prstGeom prst="rect">
            <a:avLst/>
          </a:prstGeom>
          <a:solidFill>
            <a:schemeClr val="accent4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  <a:latin typeface="Calibri" pitchFamily="34" charset="0"/>
              </a:rPr>
              <a:t>67% </a:t>
            </a:r>
            <a:r>
              <a:rPr lang="en-US" sz="1600" dirty="0" smtClean="0">
                <a:solidFill>
                  <a:schemeClr val="tx1"/>
                </a:solidFill>
                <a:latin typeface="Calibri" pitchFamily="34" charset="0"/>
              </a:rPr>
              <a:t>of physical violence was committed by a </a:t>
            </a:r>
            <a:r>
              <a:rPr lang="en-US" sz="1600" b="1" dirty="0" smtClean="0">
                <a:solidFill>
                  <a:schemeClr val="tx1"/>
                </a:solidFill>
                <a:latin typeface="Calibri" pitchFamily="34" charset="0"/>
              </a:rPr>
              <a:t>current or former husband/partner.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itchFamily="34" charset="0"/>
              </a:rPr>
              <a:t>Women’s Experience with Sexual Violence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1"/>
            <a:ext cx="8229600" cy="3352800"/>
          </a:xfrm>
        </p:spPr>
        <p:txBody>
          <a:bodyPr/>
          <a:lstStyle/>
          <a:p>
            <a:pPr algn="ctr">
              <a:buNone/>
            </a:pPr>
            <a:endParaRPr lang="en-US" sz="3200" b="1" dirty="0" smtClean="0">
              <a:latin typeface="Calibri" pitchFamily="34" charset="0"/>
            </a:endParaRPr>
          </a:p>
          <a:p>
            <a:pPr algn="ctr">
              <a:buNone/>
            </a:pPr>
            <a:r>
              <a:rPr lang="en-US" sz="3200" b="1" dirty="0" smtClean="0">
                <a:latin typeface="Calibri" pitchFamily="34" charset="0"/>
              </a:rPr>
              <a:t>	21% </a:t>
            </a:r>
            <a:r>
              <a:rPr lang="en-US" sz="3200" dirty="0" smtClean="0">
                <a:latin typeface="Calibri" pitchFamily="34" charset="0"/>
              </a:rPr>
              <a:t>of</a:t>
            </a:r>
            <a:r>
              <a:rPr lang="en-US" sz="3200" b="1" dirty="0" smtClean="0">
                <a:latin typeface="Calibri" pitchFamily="34" charset="0"/>
              </a:rPr>
              <a:t> </a:t>
            </a:r>
            <a:r>
              <a:rPr lang="en-US" sz="3200" dirty="0" smtClean="0">
                <a:latin typeface="Calibri" pitchFamily="34" charset="0"/>
              </a:rPr>
              <a:t>women have ever experienced</a:t>
            </a:r>
            <a:br>
              <a:rPr lang="en-US" sz="3200" dirty="0" smtClean="0">
                <a:latin typeface="Calibri" pitchFamily="34" charset="0"/>
              </a:rPr>
            </a:br>
            <a:r>
              <a:rPr lang="en-US" sz="3200" b="1" dirty="0" smtClean="0">
                <a:latin typeface="Calibri" pitchFamily="34" charset="0"/>
              </a:rPr>
              <a:t>sexual violence</a:t>
            </a:r>
            <a:r>
              <a:rPr lang="en-US" sz="3200" dirty="0" smtClean="0">
                <a:latin typeface="Calibri" pitchFamily="34" charset="0"/>
              </a:rPr>
              <a:t>. </a:t>
            </a:r>
          </a:p>
          <a:p>
            <a:pPr algn="ctr">
              <a:buNone/>
            </a:pPr>
            <a:r>
              <a:rPr lang="en-US" sz="3200" b="1" dirty="0" smtClean="0">
                <a:latin typeface="Calibri" pitchFamily="34" charset="0"/>
              </a:rPr>
              <a:t>12% </a:t>
            </a:r>
            <a:r>
              <a:rPr lang="en-US" sz="3200" dirty="0" smtClean="0">
                <a:latin typeface="Calibri" pitchFamily="34" charset="0"/>
              </a:rPr>
              <a:t>of women had their first sexual intercourse </a:t>
            </a:r>
            <a:r>
              <a:rPr lang="en-US" sz="3200" b="1" dirty="0" smtClean="0">
                <a:latin typeface="Calibri" pitchFamily="34" charset="0"/>
              </a:rPr>
              <a:t>forced against their will</a:t>
            </a:r>
            <a:r>
              <a:rPr lang="en-US" sz="3200" dirty="0" smtClean="0">
                <a:latin typeface="Calibri" pitchFamily="34" charset="0"/>
              </a:rPr>
              <a:t>.</a:t>
            </a:r>
            <a:endParaRPr lang="en-US" sz="3200" b="1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Spousal Violence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981200"/>
          <a:ext cx="8610600" cy="4419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335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women age 15-49 who have ever experienced violence committed by their husband/partner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6"/>
          <p:cNvSpPr>
            <a:spLocks/>
          </p:cNvSpPr>
          <p:nvPr/>
        </p:nvSpPr>
        <p:spPr bwMode="auto">
          <a:xfrm>
            <a:off x="1736725" y="598356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752774" y="1219911"/>
            <a:ext cx="4666111" cy="5464469"/>
            <a:chOff x="889" y="518"/>
            <a:chExt cx="2566" cy="299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1601" y="1935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 bwMode="auto">
            <a:xfrm>
              <a:off x="2062" y="1977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1559" y="518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1769" y="2352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397" y="559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889" y="1852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889" y="1602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953000" y="2209800"/>
            <a:ext cx="99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j-lt"/>
              </a:rPr>
              <a:t>North 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j-lt"/>
              </a:rPr>
              <a:t>34%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81400" y="19050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+mj-lt"/>
              </a:rPr>
              <a:t>Eastern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  <a:latin typeface="+mj-lt"/>
              </a:rPr>
              <a:t>33%</a:t>
            </a:r>
            <a:endParaRPr lang="en-US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4600" y="2590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Rift Valley</a:t>
            </a:r>
          </a:p>
          <a:p>
            <a:pPr algn="ctr"/>
            <a:r>
              <a:rPr lang="en-US" dirty="0" smtClean="0">
                <a:latin typeface="+mj-lt"/>
              </a:rPr>
              <a:t>42%</a:t>
            </a:r>
            <a:endParaRPr lang="en-US" dirty="0"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800" y="40386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+mj-lt"/>
              </a:rPr>
              <a:t>Nyanza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  <a:latin typeface="+mj-lt"/>
              </a:rPr>
              <a:t>55%</a:t>
            </a:r>
            <a:endParaRPr lang="en-US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0600" y="30480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+mj-lt"/>
              </a:rPr>
              <a:t>Western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  <a:latin typeface="+mj-lt"/>
              </a:rPr>
              <a:t>52%</a:t>
            </a:r>
            <a:endParaRPr lang="en-US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71800" y="38862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j-lt"/>
              </a:rPr>
              <a:t>Central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j-lt"/>
              </a:rPr>
              <a:t>38%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09800" y="5410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+mj-lt"/>
              </a:rPr>
              <a:t>Nairobi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  <a:latin typeface="+mj-lt"/>
              </a:rPr>
              <a:t>24%</a:t>
            </a:r>
            <a:endParaRPr lang="en-US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23" name="Straight Connector 22"/>
          <p:cNvCxnSpPr>
            <a:stCxn id="21" idx="0"/>
          </p:cNvCxnSpPr>
          <p:nvPr/>
        </p:nvCxnSpPr>
        <p:spPr>
          <a:xfrm flipV="1">
            <a:off x="2667000" y="4648200"/>
            <a:ext cx="762000" cy="76200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648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j-lt"/>
              </a:rPr>
              <a:t>Coast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j-lt"/>
              </a:rPr>
              <a:t>33%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 bwMode="auto">
          <a:xfrm>
            <a:off x="457200" y="0"/>
            <a:ext cx="8305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Women’s Experience with Spousal Physical or Sexual Violence by Province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48400" y="3436828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Kenya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j-lt"/>
              </a:rPr>
              <a:t>41%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7" name="Text Box 45"/>
          <p:cNvSpPr txBox="1">
            <a:spLocks noChangeArrowheads="1"/>
          </p:cNvSpPr>
          <p:nvPr/>
        </p:nvSpPr>
        <p:spPr bwMode="auto">
          <a:xfrm>
            <a:off x="5791200" y="5352871"/>
            <a:ext cx="3352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women age 15-49 who have ever experienced physical or sexual violence committed by their husband/partner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Spousal Violence and Family History of Violence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2438400"/>
          <a:ext cx="8229600" cy="3992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447800"/>
            <a:ext cx="4114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women age 15-49 who have ever experienced physical, or sexual violence committed by their husband/partner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14600" y="6381690"/>
            <a:ext cx="4191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Respondent’s father beat her mother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Calibri" pitchFamily="34" charset="0"/>
              </a:rPr>
              <a:t>Degree of Marital Control by Husbands</a:t>
            </a:r>
            <a:endParaRPr lang="en-US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905000"/>
          <a:ext cx="82296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95400"/>
            <a:ext cx="396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ever-married women 15-49 who report their husband or partner: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b="1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Gender Based Violence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57200" y="1752600"/>
            <a:ext cx="4038600" cy="31242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Women’s Employment and Earnings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Decisionmaking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Attitudes toward Wife Beating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Gender Based Violence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+mn-cs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981200"/>
            <a:ext cx="8229600" cy="2286000"/>
          </a:xfrm>
        </p:spPr>
        <p:txBody>
          <a:bodyPr/>
          <a:lstStyle/>
          <a:p>
            <a:r>
              <a:rPr lang="en-US" b="1" dirty="0" smtClean="0"/>
              <a:t>96%</a:t>
            </a:r>
            <a:r>
              <a:rPr lang="en-US" dirty="0" smtClean="0"/>
              <a:t> of women have heard of </a:t>
            </a:r>
            <a:r>
              <a:rPr lang="en-US" b="1" dirty="0" smtClean="0"/>
              <a:t>female circumcision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Female Circumcision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04800" y="19812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1430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+mn-lt"/>
              </a:rPr>
              <a:t>Percent of women 15-49</a:t>
            </a:r>
            <a:endParaRPr lang="en-US" i="1" dirty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Female Circumcision by Women’s Age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371600"/>
          <a:ext cx="82296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772461" y="6172201"/>
            <a:ext cx="1710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Age (in years)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6"/>
          <p:cNvSpPr>
            <a:spLocks/>
          </p:cNvSpPr>
          <p:nvPr/>
        </p:nvSpPr>
        <p:spPr bwMode="auto">
          <a:xfrm>
            <a:off x="1736725" y="53340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29" name="Freeform 5"/>
          <p:cNvSpPr>
            <a:spLocks/>
          </p:cNvSpPr>
          <p:nvPr/>
        </p:nvSpPr>
        <p:spPr bwMode="auto">
          <a:xfrm>
            <a:off x="3047502" y="3761724"/>
            <a:ext cx="776473" cy="849210"/>
          </a:xfrm>
          <a:custGeom>
            <a:avLst/>
            <a:gdLst/>
            <a:ahLst/>
            <a:cxnLst>
              <a:cxn ang="0">
                <a:pos x="303" y="43"/>
              </a:cxn>
              <a:cxn ang="0">
                <a:pos x="372" y="100"/>
              </a:cxn>
              <a:cxn ang="0">
                <a:pos x="407" y="185"/>
              </a:cxn>
              <a:cxn ang="0">
                <a:pos x="421" y="241"/>
              </a:cxn>
              <a:cxn ang="0">
                <a:pos x="418" y="288"/>
              </a:cxn>
              <a:cxn ang="0">
                <a:pos x="376" y="302"/>
              </a:cxn>
              <a:cxn ang="0">
                <a:pos x="363" y="293"/>
              </a:cxn>
              <a:cxn ang="0">
                <a:pos x="358" y="289"/>
              </a:cxn>
              <a:cxn ang="0">
                <a:pos x="348" y="292"/>
              </a:cxn>
              <a:cxn ang="0">
                <a:pos x="342" y="322"/>
              </a:cxn>
              <a:cxn ang="0">
                <a:pos x="367" y="361"/>
              </a:cxn>
              <a:cxn ang="0">
                <a:pos x="373" y="361"/>
              </a:cxn>
              <a:cxn ang="0">
                <a:pos x="384" y="355"/>
              </a:cxn>
              <a:cxn ang="0">
                <a:pos x="390" y="379"/>
              </a:cxn>
              <a:cxn ang="0">
                <a:pos x="366" y="396"/>
              </a:cxn>
              <a:cxn ang="0">
                <a:pos x="357" y="390"/>
              </a:cxn>
              <a:cxn ang="0">
                <a:pos x="322" y="403"/>
              </a:cxn>
              <a:cxn ang="0">
                <a:pos x="321" y="410"/>
              </a:cxn>
              <a:cxn ang="0">
                <a:pos x="311" y="444"/>
              </a:cxn>
              <a:cxn ang="0">
                <a:pos x="297" y="433"/>
              </a:cxn>
              <a:cxn ang="0">
                <a:pos x="197" y="425"/>
              </a:cxn>
              <a:cxn ang="0">
                <a:pos x="157" y="467"/>
              </a:cxn>
              <a:cxn ang="0">
                <a:pos x="96" y="451"/>
              </a:cxn>
              <a:cxn ang="0">
                <a:pos x="117" y="407"/>
              </a:cxn>
              <a:cxn ang="0">
                <a:pos x="127" y="403"/>
              </a:cxn>
              <a:cxn ang="0">
                <a:pos x="125" y="378"/>
              </a:cxn>
              <a:cxn ang="0">
                <a:pos x="109" y="314"/>
              </a:cxn>
              <a:cxn ang="0">
                <a:pos x="106" y="293"/>
              </a:cxn>
              <a:cxn ang="0">
                <a:pos x="111" y="286"/>
              </a:cxn>
              <a:cxn ang="0">
                <a:pos x="102" y="241"/>
              </a:cxn>
              <a:cxn ang="0">
                <a:pos x="19" y="168"/>
              </a:cxn>
              <a:cxn ang="0">
                <a:pos x="1" y="126"/>
              </a:cxn>
              <a:cxn ang="0">
                <a:pos x="6" y="78"/>
              </a:cxn>
              <a:cxn ang="0">
                <a:pos x="10" y="64"/>
              </a:cxn>
              <a:cxn ang="0">
                <a:pos x="25" y="35"/>
              </a:cxn>
              <a:cxn ang="0">
                <a:pos x="91" y="0"/>
              </a:cxn>
              <a:cxn ang="0">
                <a:pos x="131" y="38"/>
              </a:cxn>
              <a:cxn ang="0">
                <a:pos x="112" y="66"/>
              </a:cxn>
              <a:cxn ang="0">
                <a:pos x="151" y="91"/>
              </a:cxn>
              <a:cxn ang="0">
                <a:pos x="219" y="86"/>
              </a:cxn>
              <a:cxn ang="0">
                <a:pos x="216" y="102"/>
              </a:cxn>
              <a:cxn ang="0">
                <a:pos x="213" y="106"/>
              </a:cxn>
              <a:cxn ang="0">
                <a:pos x="211" y="116"/>
              </a:cxn>
              <a:cxn ang="0">
                <a:pos x="228" y="136"/>
              </a:cxn>
              <a:cxn ang="0">
                <a:pos x="253" y="138"/>
              </a:cxn>
              <a:cxn ang="0">
                <a:pos x="275" y="106"/>
              </a:cxn>
              <a:cxn ang="0">
                <a:pos x="283" y="50"/>
              </a:cxn>
            </a:cxnLst>
            <a:rect l="0" t="0" r="r" b="b"/>
            <a:pathLst>
              <a:path w="427" h="467">
                <a:moveTo>
                  <a:pt x="293" y="34"/>
                </a:moveTo>
                <a:lnTo>
                  <a:pt x="293" y="36"/>
                </a:lnTo>
                <a:lnTo>
                  <a:pt x="303" y="43"/>
                </a:lnTo>
                <a:lnTo>
                  <a:pt x="328" y="64"/>
                </a:lnTo>
                <a:lnTo>
                  <a:pt x="370" y="92"/>
                </a:lnTo>
                <a:lnTo>
                  <a:pt x="372" y="100"/>
                </a:lnTo>
                <a:lnTo>
                  <a:pt x="393" y="149"/>
                </a:lnTo>
                <a:lnTo>
                  <a:pt x="406" y="180"/>
                </a:lnTo>
                <a:lnTo>
                  <a:pt x="407" y="185"/>
                </a:lnTo>
                <a:lnTo>
                  <a:pt x="407" y="203"/>
                </a:lnTo>
                <a:lnTo>
                  <a:pt x="407" y="216"/>
                </a:lnTo>
                <a:lnTo>
                  <a:pt x="421" y="241"/>
                </a:lnTo>
                <a:lnTo>
                  <a:pt x="427" y="283"/>
                </a:lnTo>
                <a:lnTo>
                  <a:pt x="426" y="284"/>
                </a:lnTo>
                <a:lnTo>
                  <a:pt x="418" y="288"/>
                </a:lnTo>
                <a:lnTo>
                  <a:pt x="387" y="299"/>
                </a:lnTo>
                <a:lnTo>
                  <a:pt x="378" y="302"/>
                </a:lnTo>
                <a:lnTo>
                  <a:pt x="376" y="302"/>
                </a:lnTo>
                <a:lnTo>
                  <a:pt x="373" y="302"/>
                </a:lnTo>
                <a:lnTo>
                  <a:pt x="366" y="296"/>
                </a:lnTo>
                <a:lnTo>
                  <a:pt x="363" y="293"/>
                </a:lnTo>
                <a:lnTo>
                  <a:pt x="361" y="292"/>
                </a:lnTo>
                <a:lnTo>
                  <a:pt x="359" y="289"/>
                </a:lnTo>
                <a:lnTo>
                  <a:pt x="358" y="289"/>
                </a:lnTo>
                <a:lnTo>
                  <a:pt x="355" y="289"/>
                </a:lnTo>
                <a:lnTo>
                  <a:pt x="352" y="289"/>
                </a:lnTo>
                <a:lnTo>
                  <a:pt x="348" y="292"/>
                </a:lnTo>
                <a:lnTo>
                  <a:pt x="346" y="293"/>
                </a:lnTo>
                <a:lnTo>
                  <a:pt x="346" y="299"/>
                </a:lnTo>
                <a:lnTo>
                  <a:pt x="342" y="322"/>
                </a:lnTo>
                <a:lnTo>
                  <a:pt x="342" y="325"/>
                </a:lnTo>
                <a:lnTo>
                  <a:pt x="365" y="358"/>
                </a:lnTo>
                <a:lnTo>
                  <a:pt x="367" y="361"/>
                </a:lnTo>
                <a:lnTo>
                  <a:pt x="369" y="362"/>
                </a:lnTo>
                <a:lnTo>
                  <a:pt x="371" y="362"/>
                </a:lnTo>
                <a:lnTo>
                  <a:pt x="373" y="361"/>
                </a:lnTo>
                <a:lnTo>
                  <a:pt x="376" y="360"/>
                </a:lnTo>
                <a:lnTo>
                  <a:pt x="383" y="355"/>
                </a:lnTo>
                <a:lnTo>
                  <a:pt x="384" y="355"/>
                </a:lnTo>
                <a:lnTo>
                  <a:pt x="387" y="358"/>
                </a:lnTo>
                <a:lnTo>
                  <a:pt x="388" y="360"/>
                </a:lnTo>
                <a:lnTo>
                  <a:pt x="390" y="379"/>
                </a:lnTo>
                <a:lnTo>
                  <a:pt x="384" y="385"/>
                </a:lnTo>
                <a:lnTo>
                  <a:pt x="370" y="398"/>
                </a:lnTo>
                <a:lnTo>
                  <a:pt x="366" y="396"/>
                </a:lnTo>
                <a:lnTo>
                  <a:pt x="360" y="391"/>
                </a:lnTo>
                <a:lnTo>
                  <a:pt x="358" y="390"/>
                </a:lnTo>
                <a:lnTo>
                  <a:pt x="357" y="390"/>
                </a:lnTo>
                <a:lnTo>
                  <a:pt x="333" y="394"/>
                </a:lnTo>
                <a:lnTo>
                  <a:pt x="327" y="398"/>
                </a:lnTo>
                <a:lnTo>
                  <a:pt x="322" y="403"/>
                </a:lnTo>
                <a:lnTo>
                  <a:pt x="321" y="404"/>
                </a:lnTo>
                <a:lnTo>
                  <a:pt x="321" y="408"/>
                </a:lnTo>
                <a:lnTo>
                  <a:pt x="321" y="410"/>
                </a:lnTo>
                <a:lnTo>
                  <a:pt x="322" y="413"/>
                </a:lnTo>
                <a:lnTo>
                  <a:pt x="312" y="443"/>
                </a:lnTo>
                <a:lnTo>
                  <a:pt x="311" y="444"/>
                </a:lnTo>
                <a:lnTo>
                  <a:pt x="309" y="446"/>
                </a:lnTo>
                <a:lnTo>
                  <a:pt x="307" y="446"/>
                </a:lnTo>
                <a:lnTo>
                  <a:pt x="297" y="433"/>
                </a:lnTo>
                <a:lnTo>
                  <a:pt x="232" y="427"/>
                </a:lnTo>
                <a:lnTo>
                  <a:pt x="201" y="425"/>
                </a:lnTo>
                <a:lnTo>
                  <a:pt x="197" y="425"/>
                </a:lnTo>
                <a:lnTo>
                  <a:pt x="191" y="430"/>
                </a:lnTo>
                <a:lnTo>
                  <a:pt x="163" y="461"/>
                </a:lnTo>
                <a:lnTo>
                  <a:pt x="157" y="467"/>
                </a:lnTo>
                <a:lnTo>
                  <a:pt x="147" y="461"/>
                </a:lnTo>
                <a:lnTo>
                  <a:pt x="129" y="456"/>
                </a:lnTo>
                <a:lnTo>
                  <a:pt x="96" y="451"/>
                </a:lnTo>
                <a:lnTo>
                  <a:pt x="101" y="438"/>
                </a:lnTo>
                <a:lnTo>
                  <a:pt x="113" y="406"/>
                </a:lnTo>
                <a:lnTo>
                  <a:pt x="117" y="407"/>
                </a:lnTo>
                <a:lnTo>
                  <a:pt x="121" y="407"/>
                </a:lnTo>
                <a:lnTo>
                  <a:pt x="126" y="404"/>
                </a:lnTo>
                <a:lnTo>
                  <a:pt x="127" y="403"/>
                </a:lnTo>
                <a:lnTo>
                  <a:pt x="127" y="400"/>
                </a:lnTo>
                <a:lnTo>
                  <a:pt x="127" y="397"/>
                </a:lnTo>
                <a:lnTo>
                  <a:pt x="125" y="378"/>
                </a:lnTo>
                <a:lnTo>
                  <a:pt x="119" y="348"/>
                </a:lnTo>
                <a:lnTo>
                  <a:pt x="113" y="323"/>
                </a:lnTo>
                <a:lnTo>
                  <a:pt x="109" y="314"/>
                </a:lnTo>
                <a:lnTo>
                  <a:pt x="107" y="304"/>
                </a:lnTo>
                <a:lnTo>
                  <a:pt x="106" y="295"/>
                </a:lnTo>
                <a:lnTo>
                  <a:pt x="106" y="293"/>
                </a:lnTo>
                <a:lnTo>
                  <a:pt x="106" y="292"/>
                </a:lnTo>
                <a:lnTo>
                  <a:pt x="108" y="288"/>
                </a:lnTo>
                <a:lnTo>
                  <a:pt x="111" y="286"/>
                </a:lnTo>
                <a:lnTo>
                  <a:pt x="111" y="284"/>
                </a:lnTo>
                <a:lnTo>
                  <a:pt x="105" y="253"/>
                </a:lnTo>
                <a:lnTo>
                  <a:pt x="102" y="241"/>
                </a:lnTo>
                <a:lnTo>
                  <a:pt x="61" y="198"/>
                </a:lnTo>
                <a:lnTo>
                  <a:pt x="24" y="170"/>
                </a:lnTo>
                <a:lnTo>
                  <a:pt x="19" y="168"/>
                </a:lnTo>
                <a:lnTo>
                  <a:pt x="9" y="144"/>
                </a:lnTo>
                <a:lnTo>
                  <a:pt x="3" y="132"/>
                </a:lnTo>
                <a:lnTo>
                  <a:pt x="1" y="126"/>
                </a:lnTo>
                <a:lnTo>
                  <a:pt x="1" y="122"/>
                </a:lnTo>
                <a:lnTo>
                  <a:pt x="0" y="120"/>
                </a:lnTo>
                <a:lnTo>
                  <a:pt x="6" y="78"/>
                </a:lnTo>
                <a:lnTo>
                  <a:pt x="6" y="74"/>
                </a:lnTo>
                <a:lnTo>
                  <a:pt x="9" y="66"/>
                </a:lnTo>
                <a:lnTo>
                  <a:pt x="10" y="64"/>
                </a:lnTo>
                <a:lnTo>
                  <a:pt x="18" y="44"/>
                </a:lnTo>
                <a:lnTo>
                  <a:pt x="21" y="40"/>
                </a:lnTo>
                <a:lnTo>
                  <a:pt x="25" y="35"/>
                </a:lnTo>
                <a:lnTo>
                  <a:pt x="46" y="19"/>
                </a:lnTo>
                <a:lnTo>
                  <a:pt x="89" y="0"/>
                </a:lnTo>
                <a:lnTo>
                  <a:pt x="91" y="0"/>
                </a:lnTo>
                <a:lnTo>
                  <a:pt x="93" y="1"/>
                </a:lnTo>
                <a:lnTo>
                  <a:pt x="117" y="24"/>
                </a:lnTo>
                <a:lnTo>
                  <a:pt x="131" y="38"/>
                </a:lnTo>
                <a:lnTo>
                  <a:pt x="112" y="62"/>
                </a:lnTo>
                <a:lnTo>
                  <a:pt x="112" y="65"/>
                </a:lnTo>
                <a:lnTo>
                  <a:pt x="112" y="66"/>
                </a:lnTo>
                <a:lnTo>
                  <a:pt x="114" y="73"/>
                </a:lnTo>
                <a:lnTo>
                  <a:pt x="127" y="88"/>
                </a:lnTo>
                <a:lnTo>
                  <a:pt x="151" y="91"/>
                </a:lnTo>
                <a:lnTo>
                  <a:pt x="195" y="80"/>
                </a:lnTo>
                <a:lnTo>
                  <a:pt x="199" y="79"/>
                </a:lnTo>
                <a:lnTo>
                  <a:pt x="219" y="86"/>
                </a:lnTo>
                <a:lnTo>
                  <a:pt x="219" y="88"/>
                </a:lnTo>
                <a:lnTo>
                  <a:pt x="217" y="97"/>
                </a:lnTo>
                <a:lnTo>
                  <a:pt x="216" y="102"/>
                </a:lnTo>
                <a:lnTo>
                  <a:pt x="215" y="103"/>
                </a:lnTo>
                <a:lnTo>
                  <a:pt x="214" y="106"/>
                </a:lnTo>
                <a:lnTo>
                  <a:pt x="213" y="106"/>
                </a:lnTo>
                <a:lnTo>
                  <a:pt x="209" y="107"/>
                </a:lnTo>
                <a:lnTo>
                  <a:pt x="209" y="108"/>
                </a:lnTo>
                <a:lnTo>
                  <a:pt x="211" y="116"/>
                </a:lnTo>
                <a:lnTo>
                  <a:pt x="222" y="128"/>
                </a:lnTo>
                <a:lnTo>
                  <a:pt x="225" y="132"/>
                </a:lnTo>
                <a:lnTo>
                  <a:pt x="228" y="136"/>
                </a:lnTo>
                <a:lnTo>
                  <a:pt x="233" y="138"/>
                </a:lnTo>
                <a:lnTo>
                  <a:pt x="235" y="139"/>
                </a:lnTo>
                <a:lnTo>
                  <a:pt x="253" y="138"/>
                </a:lnTo>
                <a:lnTo>
                  <a:pt x="271" y="116"/>
                </a:lnTo>
                <a:lnTo>
                  <a:pt x="274" y="113"/>
                </a:lnTo>
                <a:lnTo>
                  <a:pt x="275" y="106"/>
                </a:lnTo>
                <a:lnTo>
                  <a:pt x="276" y="97"/>
                </a:lnTo>
                <a:lnTo>
                  <a:pt x="276" y="96"/>
                </a:lnTo>
                <a:lnTo>
                  <a:pt x="283" y="50"/>
                </a:lnTo>
                <a:lnTo>
                  <a:pt x="293" y="34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0" name="Freeform 6"/>
          <p:cNvSpPr>
            <a:spLocks noEditPoints="1"/>
          </p:cNvSpPr>
          <p:nvPr/>
        </p:nvSpPr>
        <p:spPr bwMode="auto">
          <a:xfrm>
            <a:off x="3885802" y="3845372"/>
            <a:ext cx="2371243" cy="2784028"/>
          </a:xfrm>
          <a:custGeom>
            <a:avLst/>
            <a:gdLst/>
            <a:ahLst/>
            <a:cxnLst>
              <a:cxn ang="0">
                <a:pos x="528" y="1531"/>
              </a:cxn>
              <a:cxn ang="0">
                <a:pos x="293" y="1362"/>
              </a:cxn>
              <a:cxn ang="0">
                <a:pos x="55" y="1184"/>
              </a:cxn>
              <a:cxn ang="0">
                <a:pos x="47" y="1157"/>
              </a:cxn>
              <a:cxn ang="0">
                <a:pos x="7" y="1149"/>
              </a:cxn>
              <a:cxn ang="0">
                <a:pos x="4" y="1115"/>
              </a:cxn>
              <a:cxn ang="0">
                <a:pos x="32" y="1043"/>
              </a:cxn>
              <a:cxn ang="0">
                <a:pos x="82" y="989"/>
              </a:cxn>
              <a:cxn ang="0">
                <a:pos x="106" y="909"/>
              </a:cxn>
              <a:cxn ang="0">
                <a:pos x="219" y="907"/>
              </a:cxn>
              <a:cxn ang="0">
                <a:pos x="246" y="953"/>
              </a:cxn>
              <a:cxn ang="0">
                <a:pos x="286" y="972"/>
              </a:cxn>
              <a:cxn ang="0">
                <a:pos x="367" y="990"/>
              </a:cxn>
              <a:cxn ang="0">
                <a:pos x="353" y="809"/>
              </a:cxn>
              <a:cxn ang="0">
                <a:pos x="359" y="788"/>
              </a:cxn>
              <a:cxn ang="0">
                <a:pos x="460" y="633"/>
              </a:cxn>
              <a:cxn ang="0">
                <a:pos x="453" y="561"/>
              </a:cxn>
              <a:cxn ang="0">
                <a:pos x="409" y="256"/>
              </a:cxn>
              <a:cxn ang="0">
                <a:pos x="275" y="31"/>
              </a:cxn>
              <a:cxn ang="0">
                <a:pos x="379" y="15"/>
              </a:cxn>
              <a:cxn ang="0">
                <a:pos x="457" y="3"/>
              </a:cxn>
              <a:cxn ang="0">
                <a:pos x="496" y="6"/>
              </a:cxn>
              <a:cxn ang="0">
                <a:pos x="533" y="22"/>
              </a:cxn>
              <a:cxn ang="0">
                <a:pos x="621" y="55"/>
              </a:cxn>
              <a:cxn ang="0">
                <a:pos x="675" y="159"/>
              </a:cxn>
              <a:cxn ang="0">
                <a:pos x="718" y="177"/>
              </a:cxn>
              <a:cxn ang="0">
                <a:pos x="768" y="300"/>
              </a:cxn>
              <a:cxn ang="0">
                <a:pos x="789" y="376"/>
              </a:cxn>
              <a:cxn ang="0">
                <a:pos x="848" y="534"/>
              </a:cxn>
              <a:cxn ang="0">
                <a:pos x="846" y="597"/>
              </a:cxn>
              <a:cxn ang="0">
                <a:pos x="970" y="624"/>
              </a:cxn>
              <a:cxn ang="0">
                <a:pos x="1214" y="550"/>
              </a:cxn>
              <a:cxn ang="0">
                <a:pos x="1304" y="544"/>
              </a:cxn>
              <a:cxn ang="0">
                <a:pos x="1264" y="589"/>
              </a:cxn>
              <a:cxn ang="0">
                <a:pos x="1186" y="643"/>
              </a:cxn>
              <a:cxn ang="0">
                <a:pos x="1102" y="722"/>
              </a:cxn>
              <a:cxn ang="0">
                <a:pos x="1108" y="751"/>
              </a:cxn>
              <a:cxn ang="0">
                <a:pos x="1090" y="756"/>
              </a:cxn>
              <a:cxn ang="0">
                <a:pos x="1085" y="727"/>
              </a:cxn>
              <a:cxn ang="0">
                <a:pos x="1049" y="753"/>
              </a:cxn>
              <a:cxn ang="0">
                <a:pos x="1061" y="773"/>
              </a:cxn>
              <a:cxn ang="0">
                <a:pos x="1001" y="833"/>
              </a:cxn>
              <a:cxn ang="0">
                <a:pos x="974" y="829"/>
              </a:cxn>
              <a:cxn ang="0">
                <a:pos x="917" y="840"/>
              </a:cxn>
              <a:cxn ang="0">
                <a:pos x="866" y="876"/>
              </a:cxn>
              <a:cxn ang="0">
                <a:pos x="845" y="956"/>
              </a:cxn>
              <a:cxn ang="0">
                <a:pos x="830" y="1045"/>
              </a:cxn>
              <a:cxn ang="0">
                <a:pos x="832" y="1070"/>
              </a:cxn>
              <a:cxn ang="0">
                <a:pos x="800" y="1093"/>
              </a:cxn>
              <a:cxn ang="0">
                <a:pos x="749" y="1203"/>
              </a:cxn>
              <a:cxn ang="0">
                <a:pos x="720" y="1285"/>
              </a:cxn>
              <a:cxn ang="0">
                <a:pos x="687" y="1328"/>
              </a:cxn>
              <a:cxn ang="0">
                <a:pos x="569" y="1521"/>
              </a:cxn>
              <a:cxn ang="0">
                <a:pos x="1103" y="709"/>
              </a:cxn>
              <a:cxn ang="0">
                <a:pos x="1142" y="667"/>
              </a:cxn>
              <a:cxn ang="0">
                <a:pos x="1162" y="669"/>
              </a:cxn>
              <a:cxn ang="0">
                <a:pos x="1176" y="685"/>
              </a:cxn>
              <a:cxn ang="0">
                <a:pos x="1150" y="698"/>
              </a:cxn>
            </a:cxnLst>
            <a:rect l="0" t="0" r="r" b="b"/>
            <a:pathLst>
              <a:path w="1304" h="1531">
                <a:moveTo>
                  <a:pt x="569" y="1521"/>
                </a:moveTo>
                <a:lnTo>
                  <a:pt x="563" y="1511"/>
                </a:lnTo>
                <a:lnTo>
                  <a:pt x="561" y="1507"/>
                </a:lnTo>
                <a:lnTo>
                  <a:pt x="546" y="1512"/>
                </a:lnTo>
                <a:lnTo>
                  <a:pt x="528" y="1531"/>
                </a:lnTo>
                <a:lnTo>
                  <a:pt x="515" y="1521"/>
                </a:lnTo>
                <a:lnTo>
                  <a:pt x="474" y="1491"/>
                </a:lnTo>
                <a:lnTo>
                  <a:pt x="370" y="1417"/>
                </a:lnTo>
                <a:lnTo>
                  <a:pt x="337" y="1394"/>
                </a:lnTo>
                <a:lnTo>
                  <a:pt x="293" y="1362"/>
                </a:lnTo>
                <a:lnTo>
                  <a:pt x="270" y="1345"/>
                </a:lnTo>
                <a:lnTo>
                  <a:pt x="83" y="1212"/>
                </a:lnTo>
                <a:lnTo>
                  <a:pt x="61" y="1195"/>
                </a:lnTo>
                <a:lnTo>
                  <a:pt x="60" y="1195"/>
                </a:lnTo>
                <a:lnTo>
                  <a:pt x="55" y="1184"/>
                </a:lnTo>
                <a:lnTo>
                  <a:pt x="54" y="1183"/>
                </a:lnTo>
                <a:lnTo>
                  <a:pt x="52" y="1172"/>
                </a:lnTo>
                <a:lnTo>
                  <a:pt x="50" y="1164"/>
                </a:lnTo>
                <a:lnTo>
                  <a:pt x="49" y="1160"/>
                </a:lnTo>
                <a:lnTo>
                  <a:pt x="47" y="1157"/>
                </a:lnTo>
                <a:lnTo>
                  <a:pt x="44" y="1154"/>
                </a:lnTo>
                <a:lnTo>
                  <a:pt x="29" y="1149"/>
                </a:lnTo>
                <a:lnTo>
                  <a:pt x="16" y="1149"/>
                </a:lnTo>
                <a:lnTo>
                  <a:pt x="10" y="1149"/>
                </a:lnTo>
                <a:lnTo>
                  <a:pt x="7" y="1149"/>
                </a:lnTo>
                <a:lnTo>
                  <a:pt x="5" y="1147"/>
                </a:lnTo>
                <a:lnTo>
                  <a:pt x="1" y="1129"/>
                </a:lnTo>
                <a:lnTo>
                  <a:pt x="0" y="1123"/>
                </a:lnTo>
                <a:lnTo>
                  <a:pt x="1" y="1119"/>
                </a:lnTo>
                <a:lnTo>
                  <a:pt x="4" y="1115"/>
                </a:lnTo>
                <a:lnTo>
                  <a:pt x="5" y="1112"/>
                </a:lnTo>
                <a:lnTo>
                  <a:pt x="30" y="1086"/>
                </a:lnTo>
                <a:lnTo>
                  <a:pt x="40" y="1083"/>
                </a:lnTo>
                <a:lnTo>
                  <a:pt x="37" y="1069"/>
                </a:lnTo>
                <a:lnTo>
                  <a:pt x="32" y="1043"/>
                </a:lnTo>
                <a:lnTo>
                  <a:pt x="36" y="1043"/>
                </a:lnTo>
                <a:lnTo>
                  <a:pt x="76" y="1041"/>
                </a:lnTo>
                <a:lnTo>
                  <a:pt x="77" y="1040"/>
                </a:lnTo>
                <a:lnTo>
                  <a:pt x="80" y="1001"/>
                </a:lnTo>
                <a:lnTo>
                  <a:pt x="82" y="989"/>
                </a:lnTo>
                <a:lnTo>
                  <a:pt x="89" y="966"/>
                </a:lnTo>
                <a:lnTo>
                  <a:pt x="91" y="956"/>
                </a:lnTo>
                <a:lnTo>
                  <a:pt x="102" y="920"/>
                </a:lnTo>
                <a:lnTo>
                  <a:pt x="104" y="912"/>
                </a:lnTo>
                <a:lnTo>
                  <a:pt x="106" y="909"/>
                </a:lnTo>
                <a:lnTo>
                  <a:pt x="114" y="913"/>
                </a:lnTo>
                <a:lnTo>
                  <a:pt x="171" y="885"/>
                </a:lnTo>
                <a:lnTo>
                  <a:pt x="189" y="890"/>
                </a:lnTo>
                <a:lnTo>
                  <a:pt x="217" y="906"/>
                </a:lnTo>
                <a:lnTo>
                  <a:pt x="219" y="907"/>
                </a:lnTo>
                <a:lnTo>
                  <a:pt x="223" y="911"/>
                </a:lnTo>
                <a:lnTo>
                  <a:pt x="226" y="915"/>
                </a:lnTo>
                <a:lnTo>
                  <a:pt x="238" y="935"/>
                </a:lnTo>
                <a:lnTo>
                  <a:pt x="245" y="948"/>
                </a:lnTo>
                <a:lnTo>
                  <a:pt x="246" y="953"/>
                </a:lnTo>
                <a:lnTo>
                  <a:pt x="247" y="955"/>
                </a:lnTo>
                <a:lnTo>
                  <a:pt x="251" y="957"/>
                </a:lnTo>
                <a:lnTo>
                  <a:pt x="252" y="959"/>
                </a:lnTo>
                <a:lnTo>
                  <a:pt x="282" y="974"/>
                </a:lnTo>
                <a:lnTo>
                  <a:pt x="286" y="972"/>
                </a:lnTo>
                <a:lnTo>
                  <a:pt x="301" y="967"/>
                </a:lnTo>
                <a:lnTo>
                  <a:pt x="310" y="969"/>
                </a:lnTo>
                <a:lnTo>
                  <a:pt x="315" y="972"/>
                </a:lnTo>
                <a:lnTo>
                  <a:pt x="325" y="977"/>
                </a:lnTo>
                <a:lnTo>
                  <a:pt x="367" y="990"/>
                </a:lnTo>
                <a:lnTo>
                  <a:pt x="395" y="996"/>
                </a:lnTo>
                <a:lnTo>
                  <a:pt x="455" y="992"/>
                </a:lnTo>
                <a:lnTo>
                  <a:pt x="477" y="989"/>
                </a:lnTo>
                <a:lnTo>
                  <a:pt x="414" y="896"/>
                </a:lnTo>
                <a:lnTo>
                  <a:pt x="353" y="809"/>
                </a:lnTo>
                <a:lnTo>
                  <a:pt x="345" y="795"/>
                </a:lnTo>
                <a:lnTo>
                  <a:pt x="339" y="786"/>
                </a:lnTo>
                <a:lnTo>
                  <a:pt x="346" y="787"/>
                </a:lnTo>
                <a:lnTo>
                  <a:pt x="353" y="788"/>
                </a:lnTo>
                <a:lnTo>
                  <a:pt x="359" y="788"/>
                </a:lnTo>
                <a:lnTo>
                  <a:pt x="361" y="787"/>
                </a:lnTo>
                <a:lnTo>
                  <a:pt x="369" y="783"/>
                </a:lnTo>
                <a:lnTo>
                  <a:pt x="395" y="763"/>
                </a:lnTo>
                <a:lnTo>
                  <a:pt x="424" y="705"/>
                </a:lnTo>
                <a:lnTo>
                  <a:pt x="460" y="633"/>
                </a:lnTo>
                <a:lnTo>
                  <a:pt x="454" y="601"/>
                </a:lnTo>
                <a:lnTo>
                  <a:pt x="451" y="588"/>
                </a:lnTo>
                <a:lnTo>
                  <a:pt x="449" y="579"/>
                </a:lnTo>
                <a:lnTo>
                  <a:pt x="447" y="566"/>
                </a:lnTo>
                <a:lnTo>
                  <a:pt x="453" y="561"/>
                </a:lnTo>
                <a:lnTo>
                  <a:pt x="461" y="554"/>
                </a:lnTo>
                <a:lnTo>
                  <a:pt x="461" y="549"/>
                </a:lnTo>
                <a:lnTo>
                  <a:pt x="461" y="379"/>
                </a:lnTo>
                <a:lnTo>
                  <a:pt x="461" y="369"/>
                </a:lnTo>
                <a:lnTo>
                  <a:pt x="409" y="256"/>
                </a:lnTo>
                <a:lnTo>
                  <a:pt x="372" y="195"/>
                </a:lnTo>
                <a:lnTo>
                  <a:pt x="361" y="177"/>
                </a:lnTo>
                <a:lnTo>
                  <a:pt x="348" y="154"/>
                </a:lnTo>
                <a:lnTo>
                  <a:pt x="341" y="141"/>
                </a:lnTo>
                <a:lnTo>
                  <a:pt x="275" y="31"/>
                </a:lnTo>
                <a:lnTo>
                  <a:pt x="268" y="16"/>
                </a:lnTo>
                <a:lnTo>
                  <a:pt x="316" y="1"/>
                </a:lnTo>
                <a:lnTo>
                  <a:pt x="318" y="1"/>
                </a:lnTo>
                <a:lnTo>
                  <a:pt x="348" y="8"/>
                </a:lnTo>
                <a:lnTo>
                  <a:pt x="379" y="15"/>
                </a:lnTo>
                <a:lnTo>
                  <a:pt x="407" y="15"/>
                </a:lnTo>
                <a:lnTo>
                  <a:pt x="431" y="15"/>
                </a:lnTo>
                <a:lnTo>
                  <a:pt x="436" y="14"/>
                </a:lnTo>
                <a:lnTo>
                  <a:pt x="448" y="8"/>
                </a:lnTo>
                <a:lnTo>
                  <a:pt x="457" y="3"/>
                </a:lnTo>
                <a:lnTo>
                  <a:pt x="463" y="1"/>
                </a:lnTo>
                <a:lnTo>
                  <a:pt x="467" y="1"/>
                </a:lnTo>
                <a:lnTo>
                  <a:pt x="475" y="0"/>
                </a:lnTo>
                <a:lnTo>
                  <a:pt x="487" y="3"/>
                </a:lnTo>
                <a:lnTo>
                  <a:pt x="496" y="6"/>
                </a:lnTo>
                <a:lnTo>
                  <a:pt x="499" y="7"/>
                </a:lnTo>
                <a:lnTo>
                  <a:pt x="503" y="9"/>
                </a:lnTo>
                <a:lnTo>
                  <a:pt x="508" y="14"/>
                </a:lnTo>
                <a:lnTo>
                  <a:pt x="514" y="18"/>
                </a:lnTo>
                <a:lnTo>
                  <a:pt x="533" y="22"/>
                </a:lnTo>
                <a:lnTo>
                  <a:pt x="546" y="25"/>
                </a:lnTo>
                <a:lnTo>
                  <a:pt x="567" y="31"/>
                </a:lnTo>
                <a:lnTo>
                  <a:pt x="613" y="49"/>
                </a:lnTo>
                <a:lnTo>
                  <a:pt x="618" y="52"/>
                </a:lnTo>
                <a:lnTo>
                  <a:pt x="621" y="55"/>
                </a:lnTo>
                <a:lnTo>
                  <a:pt x="651" y="87"/>
                </a:lnTo>
                <a:lnTo>
                  <a:pt x="671" y="110"/>
                </a:lnTo>
                <a:lnTo>
                  <a:pt x="672" y="128"/>
                </a:lnTo>
                <a:lnTo>
                  <a:pt x="675" y="159"/>
                </a:lnTo>
                <a:lnTo>
                  <a:pt x="675" y="159"/>
                </a:lnTo>
                <a:lnTo>
                  <a:pt x="697" y="171"/>
                </a:lnTo>
                <a:lnTo>
                  <a:pt x="701" y="172"/>
                </a:lnTo>
                <a:lnTo>
                  <a:pt x="711" y="174"/>
                </a:lnTo>
                <a:lnTo>
                  <a:pt x="713" y="175"/>
                </a:lnTo>
                <a:lnTo>
                  <a:pt x="718" y="177"/>
                </a:lnTo>
                <a:lnTo>
                  <a:pt x="727" y="183"/>
                </a:lnTo>
                <a:lnTo>
                  <a:pt x="729" y="184"/>
                </a:lnTo>
                <a:lnTo>
                  <a:pt x="731" y="188"/>
                </a:lnTo>
                <a:lnTo>
                  <a:pt x="737" y="201"/>
                </a:lnTo>
                <a:lnTo>
                  <a:pt x="768" y="300"/>
                </a:lnTo>
                <a:lnTo>
                  <a:pt x="774" y="319"/>
                </a:lnTo>
                <a:lnTo>
                  <a:pt x="784" y="366"/>
                </a:lnTo>
                <a:lnTo>
                  <a:pt x="785" y="369"/>
                </a:lnTo>
                <a:lnTo>
                  <a:pt x="786" y="372"/>
                </a:lnTo>
                <a:lnTo>
                  <a:pt x="789" y="376"/>
                </a:lnTo>
                <a:lnTo>
                  <a:pt x="796" y="384"/>
                </a:lnTo>
                <a:lnTo>
                  <a:pt x="798" y="385"/>
                </a:lnTo>
                <a:lnTo>
                  <a:pt x="810" y="445"/>
                </a:lnTo>
                <a:lnTo>
                  <a:pt x="815" y="492"/>
                </a:lnTo>
                <a:lnTo>
                  <a:pt x="848" y="534"/>
                </a:lnTo>
                <a:lnTo>
                  <a:pt x="848" y="535"/>
                </a:lnTo>
                <a:lnTo>
                  <a:pt x="846" y="548"/>
                </a:lnTo>
                <a:lnTo>
                  <a:pt x="846" y="562"/>
                </a:lnTo>
                <a:lnTo>
                  <a:pt x="845" y="565"/>
                </a:lnTo>
                <a:lnTo>
                  <a:pt x="846" y="597"/>
                </a:lnTo>
                <a:lnTo>
                  <a:pt x="846" y="600"/>
                </a:lnTo>
                <a:lnTo>
                  <a:pt x="852" y="641"/>
                </a:lnTo>
                <a:lnTo>
                  <a:pt x="860" y="673"/>
                </a:lnTo>
                <a:lnTo>
                  <a:pt x="896" y="657"/>
                </a:lnTo>
                <a:lnTo>
                  <a:pt x="970" y="624"/>
                </a:lnTo>
                <a:lnTo>
                  <a:pt x="1006" y="607"/>
                </a:lnTo>
                <a:lnTo>
                  <a:pt x="1050" y="587"/>
                </a:lnTo>
                <a:lnTo>
                  <a:pt x="1119" y="556"/>
                </a:lnTo>
                <a:lnTo>
                  <a:pt x="1142" y="555"/>
                </a:lnTo>
                <a:lnTo>
                  <a:pt x="1214" y="550"/>
                </a:lnTo>
                <a:lnTo>
                  <a:pt x="1240" y="549"/>
                </a:lnTo>
                <a:lnTo>
                  <a:pt x="1268" y="548"/>
                </a:lnTo>
                <a:lnTo>
                  <a:pt x="1284" y="547"/>
                </a:lnTo>
                <a:lnTo>
                  <a:pt x="1299" y="546"/>
                </a:lnTo>
                <a:lnTo>
                  <a:pt x="1304" y="544"/>
                </a:lnTo>
                <a:lnTo>
                  <a:pt x="1300" y="548"/>
                </a:lnTo>
                <a:lnTo>
                  <a:pt x="1295" y="552"/>
                </a:lnTo>
                <a:lnTo>
                  <a:pt x="1277" y="571"/>
                </a:lnTo>
                <a:lnTo>
                  <a:pt x="1270" y="580"/>
                </a:lnTo>
                <a:lnTo>
                  <a:pt x="1264" y="589"/>
                </a:lnTo>
                <a:lnTo>
                  <a:pt x="1263" y="595"/>
                </a:lnTo>
                <a:lnTo>
                  <a:pt x="1257" y="603"/>
                </a:lnTo>
                <a:lnTo>
                  <a:pt x="1224" y="638"/>
                </a:lnTo>
                <a:lnTo>
                  <a:pt x="1212" y="642"/>
                </a:lnTo>
                <a:lnTo>
                  <a:pt x="1186" y="643"/>
                </a:lnTo>
                <a:lnTo>
                  <a:pt x="1155" y="647"/>
                </a:lnTo>
                <a:lnTo>
                  <a:pt x="1118" y="663"/>
                </a:lnTo>
                <a:lnTo>
                  <a:pt x="1084" y="659"/>
                </a:lnTo>
                <a:lnTo>
                  <a:pt x="1091" y="692"/>
                </a:lnTo>
                <a:lnTo>
                  <a:pt x="1102" y="722"/>
                </a:lnTo>
                <a:lnTo>
                  <a:pt x="1109" y="727"/>
                </a:lnTo>
                <a:lnTo>
                  <a:pt x="1112" y="729"/>
                </a:lnTo>
                <a:lnTo>
                  <a:pt x="1114" y="735"/>
                </a:lnTo>
                <a:lnTo>
                  <a:pt x="1114" y="738"/>
                </a:lnTo>
                <a:lnTo>
                  <a:pt x="1108" y="751"/>
                </a:lnTo>
                <a:lnTo>
                  <a:pt x="1106" y="753"/>
                </a:lnTo>
                <a:lnTo>
                  <a:pt x="1103" y="756"/>
                </a:lnTo>
                <a:lnTo>
                  <a:pt x="1097" y="758"/>
                </a:lnTo>
                <a:lnTo>
                  <a:pt x="1094" y="758"/>
                </a:lnTo>
                <a:lnTo>
                  <a:pt x="1090" y="756"/>
                </a:lnTo>
                <a:lnTo>
                  <a:pt x="1090" y="753"/>
                </a:lnTo>
                <a:lnTo>
                  <a:pt x="1092" y="751"/>
                </a:lnTo>
                <a:lnTo>
                  <a:pt x="1095" y="750"/>
                </a:lnTo>
                <a:lnTo>
                  <a:pt x="1096" y="745"/>
                </a:lnTo>
                <a:lnTo>
                  <a:pt x="1085" y="727"/>
                </a:lnTo>
                <a:lnTo>
                  <a:pt x="1083" y="727"/>
                </a:lnTo>
                <a:lnTo>
                  <a:pt x="1072" y="729"/>
                </a:lnTo>
                <a:lnTo>
                  <a:pt x="1067" y="734"/>
                </a:lnTo>
                <a:lnTo>
                  <a:pt x="1050" y="749"/>
                </a:lnTo>
                <a:lnTo>
                  <a:pt x="1049" y="753"/>
                </a:lnTo>
                <a:lnTo>
                  <a:pt x="1049" y="759"/>
                </a:lnTo>
                <a:lnTo>
                  <a:pt x="1049" y="763"/>
                </a:lnTo>
                <a:lnTo>
                  <a:pt x="1056" y="769"/>
                </a:lnTo>
                <a:lnTo>
                  <a:pt x="1059" y="770"/>
                </a:lnTo>
                <a:lnTo>
                  <a:pt x="1061" y="773"/>
                </a:lnTo>
                <a:lnTo>
                  <a:pt x="1062" y="776"/>
                </a:lnTo>
                <a:lnTo>
                  <a:pt x="1061" y="780"/>
                </a:lnTo>
                <a:lnTo>
                  <a:pt x="1060" y="782"/>
                </a:lnTo>
                <a:lnTo>
                  <a:pt x="1058" y="785"/>
                </a:lnTo>
                <a:lnTo>
                  <a:pt x="1001" y="833"/>
                </a:lnTo>
                <a:lnTo>
                  <a:pt x="998" y="835"/>
                </a:lnTo>
                <a:lnTo>
                  <a:pt x="994" y="835"/>
                </a:lnTo>
                <a:lnTo>
                  <a:pt x="986" y="835"/>
                </a:lnTo>
                <a:lnTo>
                  <a:pt x="980" y="833"/>
                </a:lnTo>
                <a:lnTo>
                  <a:pt x="974" y="829"/>
                </a:lnTo>
                <a:lnTo>
                  <a:pt x="968" y="825"/>
                </a:lnTo>
                <a:lnTo>
                  <a:pt x="965" y="825"/>
                </a:lnTo>
                <a:lnTo>
                  <a:pt x="951" y="828"/>
                </a:lnTo>
                <a:lnTo>
                  <a:pt x="930" y="835"/>
                </a:lnTo>
                <a:lnTo>
                  <a:pt x="917" y="840"/>
                </a:lnTo>
                <a:lnTo>
                  <a:pt x="903" y="847"/>
                </a:lnTo>
                <a:lnTo>
                  <a:pt x="893" y="853"/>
                </a:lnTo>
                <a:lnTo>
                  <a:pt x="882" y="859"/>
                </a:lnTo>
                <a:lnTo>
                  <a:pt x="869" y="871"/>
                </a:lnTo>
                <a:lnTo>
                  <a:pt x="866" y="876"/>
                </a:lnTo>
                <a:lnTo>
                  <a:pt x="854" y="896"/>
                </a:lnTo>
                <a:lnTo>
                  <a:pt x="848" y="907"/>
                </a:lnTo>
                <a:lnTo>
                  <a:pt x="846" y="911"/>
                </a:lnTo>
                <a:lnTo>
                  <a:pt x="845" y="947"/>
                </a:lnTo>
                <a:lnTo>
                  <a:pt x="845" y="956"/>
                </a:lnTo>
                <a:lnTo>
                  <a:pt x="846" y="962"/>
                </a:lnTo>
                <a:lnTo>
                  <a:pt x="849" y="975"/>
                </a:lnTo>
                <a:lnTo>
                  <a:pt x="843" y="1008"/>
                </a:lnTo>
                <a:lnTo>
                  <a:pt x="830" y="1041"/>
                </a:lnTo>
                <a:lnTo>
                  <a:pt x="830" y="1045"/>
                </a:lnTo>
                <a:lnTo>
                  <a:pt x="831" y="1049"/>
                </a:lnTo>
                <a:lnTo>
                  <a:pt x="833" y="1052"/>
                </a:lnTo>
                <a:lnTo>
                  <a:pt x="836" y="1056"/>
                </a:lnTo>
                <a:lnTo>
                  <a:pt x="833" y="1067"/>
                </a:lnTo>
                <a:lnTo>
                  <a:pt x="832" y="1070"/>
                </a:lnTo>
                <a:lnTo>
                  <a:pt x="831" y="1073"/>
                </a:lnTo>
                <a:lnTo>
                  <a:pt x="828" y="1075"/>
                </a:lnTo>
                <a:lnTo>
                  <a:pt x="824" y="1080"/>
                </a:lnTo>
                <a:lnTo>
                  <a:pt x="812" y="1085"/>
                </a:lnTo>
                <a:lnTo>
                  <a:pt x="800" y="1093"/>
                </a:lnTo>
                <a:lnTo>
                  <a:pt x="783" y="1105"/>
                </a:lnTo>
                <a:lnTo>
                  <a:pt x="770" y="1135"/>
                </a:lnTo>
                <a:lnTo>
                  <a:pt x="749" y="1185"/>
                </a:lnTo>
                <a:lnTo>
                  <a:pt x="748" y="1193"/>
                </a:lnTo>
                <a:lnTo>
                  <a:pt x="749" y="1203"/>
                </a:lnTo>
                <a:lnTo>
                  <a:pt x="747" y="1211"/>
                </a:lnTo>
                <a:lnTo>
                  <a:pt x="737" y="1244"/>
                </a:lnTo>
                <a:lnTo>
                  <a:pt x="735" y="1250"/>
                </a:lnTo>
                <a:lnTo>
                  <a:pt x="726" y="1269"/>
                </a:lnTo>
                <a:lnTo>
                  <a:pt x="720" y="1285"/>
                </a:lnTo>
                <a:lnTo>
                  <a:pt x="718" y="1287"/>
                </a:lnTo>
                <a:lnTo>
                  <a:pt x="699" y="1316"/>
                </a:lnTo>
                <a:lnTo>
                  <a:pt x="691" y="1327"/>
                </a:lnTo>
                <a:lnTo>
                  <a:pt x="689" y="1329"/>
                </a:lnTo>
                <a:lnTo>
                  <a:pt x="687" y="1328"/>
                </a:lnTo>
                <a:lnTo>
                  <a:pt x="683" y="1340"/>
                </a:lnTo>
                <a:lnTo>
                  <a:pt x="635" y="1448"/>
                </a:lnTo>
                <a:lnTo>
                  <a:pt x="595" y="1518"/>
                </a:lnTo>
                <a:lnTo>
                  <a:pt x="593" y="1520"/>
                </a:lnTo>
                <a:lnTo>
                  <a:pt x="569" y="1521"/>
                </a:lnTo>
                <a:close/>
                <a:moveTo>
                  <a:pt x="1119" y="719"/>
                </a:moveTo>
                <a:lnTo>
                  <a:pt x="1118" y="719"/>
                </a:lnTo>
                <a:lnTo>
                  <a:pt x="1116" y="719"/>
                </a:lnTo>
                <a:lnTo>
                  <a:pt x="1104" y="711"/>
                </a:lnTo>
                <a:lnTo>
                  <a:pt x="1103" y="709"/>
                </a:lnTo>
                <a:lnTo>
                  <a:pt x="1103" y="707"/>
                </a:lnTo>
                <a:lnTo>
                  <a:pt x="1112" y="689"/>
                </a:lnTo>
                <a:lnTo>
                  <a:pt x="1116" y="683"/>
                </a:lnTo>
                <a:lnTo>
                  <a:pt x="1118" y="681"/>
                </a:lnTo>
                <a:lnTo>
                  <a:pt x="1142" y="667"/>
                </a:lnTo>
                <a:lnTo>
                  <a:pt x="1145" y="666"/>
                </a:lnTo>
                <a:lnTo>
                  <a:pt x="1150" y="665"/>
                </a:lnTo>
                <a:lnTo>
                  <a:pt x="1152" y="665"/>
                </a:lnTo>
                <a:lnTo>
                  <a:pt x="1154" y="665"/>
                </a:lnTo>
                <a:lnTo>
                  <a:pt x="1162" y="669"/>
                </a:lnTo>
                <a:lnTo>
                  <a:pt x="1172" y="677"/>
                </a:lnTo>
                <a:lnTo>
                  <a:pt x="1174" y="679"/>
                </a:lnTo>
                <a:lnTo>
                  <a:pt x="1174" y="680"/>
                </a:lnTo>
                <a:lnTo>
                  <a:pt x="1175" y="684"/>
                </a:lnTo>
                <a:lnTo>
                  <a:pt x="1176" y="685"/>
                </a:lnTo>
                <a:lnTo>
                  <a:pt x="1175" y="687"/>
                </a:lnTo>
                <a:lnTo>
                  <a:pt x="1173" y="689"/>
                </a:lnTo>
                <a:lnTo>
                  <a:pt x="1166" y="693"/>
                </a:lnTo>
                <a:lnTo>
                  <a:pt x="1152" y="698"/>
                </a:lnTo>
                <a:lnTo>
                  <a:pt x="1150" y="698"/>
                </a:lnTo>
                <a:lnTo>
                  <a:pt x="1140" y="696"/>
                </a:lnTo>
                <a:lnTo>
                  <a:pt x="1125" y="701"/>
                </a:lnTo>
                <a:lnTo>
                  <a:pt x="1120" y="711"/>
                </a:lnTo>
                <a:lnTo>
                  <a:pt x="1119" y="719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2952943" y="1170451"/>
            <a:ext cx="2045742" cy="4486085"/>
          </a:xfrm>
          <a:custGeom>
            <a:avLst/>
            <a:gdLst/>
            <a:ahLst/>
            <a:cxnLst>
              <a:cxn ang="0">
                <a:pos x="290" y="1909"/>
              </a:cxn>
              <a:cxn ang="0">
                <a:pos x="338" y="1894"/>
              </a:cxn>
              <a:cxn ang="0">
                <a:pos x="373" y="1835"/>
              </a:cxn>
              <a:cxn ang="0">
                <a:pos x="410" y="1815"/>
              </a:cxn>
              <a:cxn ang="0">
                <a:pos x="439" y="1783"/>
              </a:cxn>
              <a:cxn ang="0">
                <a:pos x="419" y="1786"/>
              </a:cxn>
              <a:cxn ang="0">
                <a:pos x="404" y="1714"/>
              </a:cxn>
              <a:cxn ang="0">
                <a:pos x="425" y="1727"/>
              </a:cxn>
              <a:cxn ang="0">
                <a:pos x="473" y="1666"/>
              </a:cxn>
              <a:cxn ang="0">
                <a:pos x="422" y="1517"/>
              </a:cxn>
              <a:cxn ang="0">
                <a:pos x="382" y="1444"/>
              </a:cxn>
              <a:cxn ang="0">
                <a:pos x="446" y="1361"/>
              </a:cxn>
              <a:cxn ang="0">
                <a:pos x="277" y="1273"/>
              </a:cxn>
              <a:cxn ang="0">
                <a:pos x="343" y="1204"/>
              </a:cxn>
              <a:cxn ang="0">
                <a:pos x="422" y="1237"/>
              </a:cxn>
              <a:cxn ang="0">
                <a:pos x="445" y="1271"/>
              </a:cxn>
              <a:cxn ang="0">
                <a:pos x="613" y="1223"/>
              </a:cxn>
              <a:cxn ang="0">
                <a:pos x="626" y="1052"/>
              </a:cxn>
              <a:cxn ang="0">
                <a:pos x="561" y="982"/>
              </a:cxn>
              <a:cxn ang="0">
                <a:pos x="500" y="996"/>
              </a:cxn>
              <a:cxn ang="0">
                <a:pos x="476" y="945"/>
              </a:cxn>
              <a:cxn ang="0">
                <a:pos x="448" y="917"/>
              </a:cxn>
              <a:cxn ang="0">
                <a:pos x="439" y="881"/>
              </a:cxn>
              <a:cxn ang="0">
                <a:pos x="349" y="800"/>
              </a:cxn>
              <a:cxn ang="0">
                <a:pos x="260" y="714"/>
              </a:cxn>
              <a:cxn ang="0">
                <a:pos x="2" y="182"/>
              </a:cxn>
              <a:cxn ang="0">
                <a:pos x="200" y="0"/>
              </a:cxn>
              <a:cxn ang="0">
                <a:pos x="359" y="53"/>
              </a:cxn>
              <a:cxn ang="0">
                <a:pos x="793" y="280"/>
              </a:cxn>
              <a:cxn ang="0">
                <a:pos x="990" y="303"/>
              </a:cxn>
              <a:cxn ang="0">
                <a:pos x="1072" y="336"/>
              </a:cxn>
              <a:cxn ang="0">
                <a:pos x="1065" y="479"/>
              </a:cxn>
              <a:cxn ang="0">
                <a:pos x="1014" y="503"/>
              </a:cxn>
              <a:cxn ang="0">
                <a:pos x="940" y="633"/>
              </a:cxn>
              <a:cxn ang="0">
                <a:pos x="955" y="752"/>
              </a:cxn>
              <a:cxn ang="0">
                <a:pos x="997" y="836"/>
              </a:cxn>
              <a:cxn ang="0">
                <a:pos x="1034" y="882"/>
              </a:cxn>
              <a:cxn ang="0">
                <a:pos x="1083" y="926"/>
              </a:cxn>
              <a:cxn ang="0">
                <a:pos x="1098" y="1075"/>
              </a:cxn>
              <a:cxn ang="0">
                <a:pos x="1044" y="1199"/>
              </a:cxn>
              <a:cxn ang="0">
                <a:pos x="914" y="1274"/>
              </a:cxn>
              <a:cxn ang="0">
                <a:pos x="891" y="1411"/>
              </a:cxn>
              <a:cxn ang="0">
                <a:pos x="831" y="1472"/>
              </a:cxn>
              <a:cxn ang="0">
                <a:pos x="885" y="1666"/>
              </a:cxn>
              <a:cxn ang="0">
                <a:pos x="960" y="2037"/>
              </a:cxn>
              <a:cxn ang="0">
                <a:pos x="882" y="2254"/>
              </a:cxn>
              <a:cxn ang="0">
                <a:pos x="866" y="2280"/>
              </a:cxn>
              <a:cxn ang="0">
                <a:pos x="828" y="2443"/>
              </a:cxn>
              <a:cxn ang="0">
                <a:pos x="760" y="2426"/>
              </a:cxn>
              <a:cxn ang="0">
                <a:pos x="730" y="2377"/>
              </a:cxn>
              <a:cxn ang="0">
                <a:pos x="615" y="2366"/>
              </a:cxn>
              <a:cxn ang="0">
                <a:pos x="511" y="2239"/>
              </a:cxn>
              <a:cxn ang="0">
                <a:pos x="380" y="2098"/>
              </a:cxn>
              <a:cxn ang="0">
                <a:pos x="334" y="2008"/>
              </a:cxn>
              <a:cxn ang="0">
                <a:pos x="273" y="1946"/>
              </a:cxn>
            </a:cxnLst>
            <a:rect l="0" t="0" r="r" b="b"/>
            <a:pathLst>
              <a:path w="1125" h="2467">
                <a:moveTo>
                  <a:pt x="273" y="1930"/>
                </a:moveTo>
                <a:lnTo>
                  <a:pt x="275" y="1931"/>
                </a:lnTo>
                <a:lnTo>
                  <a:pt x="280" y="1933"/>
                </a:lnTo>
                <a:lnTo>
                  <a:pt x="284" y="1931"/>
                </a:lnTo>
                <a:lnTo>
                  <a:pt x="292" y="1923"/>
                </a:lnTo>
                <a:lnTo>
                  <a:pt x="292" y="1922"/>
                </a:lnTo>
                <a:lnTo>
                  <a:pt x="290" y="1909"/>
                </a:lnTo>
                <a:lnTo>
                  <a:pt x="304" y="1889"/>
                </a:lnTo>
                <a:lnTo>
                  <a:pt x="305" y="1889"/>
                </a:lnTo>
                <a:lnTo>
                  <a:pt x="308" y="1888"/>
                </a:lnTo>
                <a:lnTo>
                  <a:pt x="316" y="1891"/>
                </a:lnTo>
                <a:lnTo>
                  <a:pt x="323" y="1892"/>
                </a:lnTo>
                <a:lnTo>
                  <a:pt x="331" y="1893"/>
                </a:lnTo>
                <a:lnTo>
                  <a:pt x="338" y="1894"/>
                </a:lnTo>
                <a:lnTo>
                  <a:pt x="350" y="1882"/>
                </a:lnTo>
                <a:lnTo>
                  <a:pt x="359" y="1871"/>
                </a:lnTo>
                <a:lnTo>
                  <a:pt x="361" y="1871"/>
                </a:lnTo>
                <a:lnTo>
                  <a:pt x="363" y="1869"/>
                </a:lnTo>
                <a:lnTo>
                  <a:pt x="364" y="1868"/>
                </a:lnTo>
                <a:lnTo>
                  <a:pt x="374" y="1838"/>
                </a:lnTo>
                <a:lnTo>
                  <a:pt x="373" y="1835"/>
                </a:lnTo>
                <a:lnTo>
                  <a:pt x="373" y="1833"/>
                </a:lnTo>
                <a:lnTo>
                  <a:pt x="373" y="1829"/>
                </a:lnTo>
                <a:lnTo>
                  <a:pt x="374" y="1828"/>
                </a:lnTo>
                <a:lnTo>
                  <a:pt x="379" y="1823"/>
                </a:lnTo>
                <a:lnTo>
                  <a:pt x="385" y="1819"/>
                </a:lnTo>
                <a:lnTo>
                  <a:pt x="409" y="1815"/>
                </a:lnTo>
                <a:lnTo>
                  <a:pt x="410" y="1815"/>
                </a:lnTo>
                <a:lnTo>
                  <a:pt x="412" y="1816"/>
                </a:lnTo>
                <a:lnTo>
                  <a:pt x="418" y="1821"/>
                </a:lnTo>
                <a:lnTo>
                  <a:pt x="422" y="1823"/>
                </a:lnTo>
                <a:lnTo>
                  <a:pt x="436" y="1810"/>
                </a:lnTo>
                <a:lnTo>
                  <a:pt x="442" y="1804"/>
                </a:lnTo>
                <a:lnTo>
                  <a:pt x="440" y="1785"/>
                </a:lnTo>
                <a:lnTo>
                  <a:pt x="439" y="1783"/>
                </a:lnTo>
                <a:lnTo>
                  <a:pt x="436" y="1780"/>
                </a:lnTo>
                <a:lnTo>
                  <a:pt x="435" y="1780"/>
                </a:lnTo>
                <a:lnTo>
                  <a:pt x="428" y="1785"/>
                </a:lnTo>
                <a:lnTo>
                  <a:pt x="425" y="1786"/>
                </a:lnTo>
                <a:lnTo>
                  <a:pt x="423" y="1787"/>
                </a:lnTo>
                <a:lnTo>
                  <a:pt x="421" y="1787"/>
                </a:lnTo>
                <a:lnTo>
                  <a:pt x="419" y="1786"/>
                </a:lnTo>
                <a:lnTo>
                  <a:pt x="417" y="1783"/>
                </a:lnTo>
                <a:lnTo>
                  <a:pt x="394" y="1750"/>
                </a:lnTo>
                <a:lnTo>
                  <a:pt x="394" y="1747"/>
                </a:lnTo>
                <a:lnTo>
                  <a:pt x="398" y="1724"/>
                </a:lnTo>
                <a:lnTo>
                  <a:pt x="398" y="1718"/>
                </a:lnTo>
                <a:lnTo>
                  <a:pt x="400" y="1717"/>
                </a:lnTo>
                <a:lnTo>
                  <a:pt x="404" y="1714"/>
                </a:lnTo>
                <a:lnTo>
                  <a:pt x="407" y="1714"/>
                </a:lnTo>
                <a:lnTo>
                  <a:pt x="410" y="1714"/>
                </a:lnTo>
                <a:lnTo>
                  <a:pt x="411" y="1714"/>
                </a:lnTo>
                <a:lnTo>
                  <a:pt x="413" y="1717"/>
                </a:lnTo>
                <a:lnTo>
                  <a:pt x="415" y="1718"/>
                </a:lnTo>
                <a:lnTo>
                  <a:pt x="418" y="1721"/>
                </a:lnTo>
                <a:lnTo>
                  <a:pt x="425" y="1727"/>
                </a:lnTo>
                <a:lnTo>
                  <a:pt x="428" y="1727"/>
                </a:lnTo>
                <a:lnTo>
                  <a:pt x="430" y="1727"/>
                </a:lnTo>
                <a:lnTo>
                  <a:pt x="439" y="1724"/>
                </a:lnTo>
                <a:lnTo>
                  <a:pt x="470" y="1713"/>
                </a:lnTo>
                <a:lnTo>
                  <a:pt x="478" y="1709"/>
                </a:lnTo>
                <a:lnTo>
                  <a:pt x="479" y="1708"/>
                </a:lnTo>
                <a:lnTo>
                  <a:pt x="473" y="1666"/>
                </a:lnTo>
                <a:lnTo>
                  <a:pt x="459" y="1641"/>
                </a:lnTo>
                <a:lnTo>
                  <a:pt x="459" y="1628"/>
                </a:lnTo>
                <a:lnTo>
                  <a:pt x="459" y="1610"/>
                </a:lnTo>
                <a:lnTo>
                  <a:pt x="458" y="1605"/>
                </a:lnTo>
                <a:lnTo>
                  <a:pt x="445" y="1574"/>
                </a:lnTo>
                <a:lnTo>
                  <a:pt x="424" y="1525"/>
                </a:lnTo>
                <a:lnTo>
                  <a:pt x="422" y="1517"/>
                </a:lnTo>
                <a:lnTo>
                  <a:pt x="380" y="1489"/>
                </a:lnTo>
                <a:lnTo>
                  <a:pt x="355" y="1468"/>
                </a:lnTo>
                <a:lnTo>
                  <a:pt x="345" y="1461"/>
                </a:lnTo>
                <a:lnTo>
                  <a:pt x="345" y="1459"/>
                </a:lnTo>
                <a:lnTo>
                  <a:pt x="373" y="1448"/>
                </a:lnTo>
                <a:lnTo>
                  <a:pt x="380" y="1445"/>
                </a:lnTo>
                <a:lnTo>
                  <a:pt x="382" y="1444"/>
                </a:lnTo>
                <a:lnTo>
                  <a:pt x="394" y="1437"/>
                </a:lnTo>
                <a:lnTo>
                  <a:pt x="401" y="1431"/>
                </a:lnTo>
                <a:lnTo>
                  <a:pt x="429" y="1403"/>
                </a:lnTo>
                <a:lnTo>
                  <a:pt x="434" y="1399"/>
                </a:lnTo>
                <a:lnTo>
                  <a:pt x="434" y="1397"/>
                </a:lnTo>
                <a:lnTo>
                  <a:pt x="445" y="1365"/>
                </a:lnTo>
                <a:lnTo>
                  <a:pt x="446" y="1361"/>
                </a:lnTo>
                <a:lnTo>
                  <a:pt x="447" y="1354"/>
                </a:lnTo>
                <a:lnTo>
                  <a:pt x="447" y="1352"/>
                </a:lnTo>
                <a:lnTo>
                  <a:pt x="446" y="1349"/>
                </a:lnTo>
                <a:lnTo>
                  <a:pt x="430" y="1291"/>
                </a:lnTo>
                <a:lnTo>
                  <a:pt x="380" y="1285"/>
                </a:lnTo>
                <a:lnTo>
                  <a:pt x="313" y="1276"/>
                </a:lnTo>
                <a:lnTo>
                  <a:pt x="277" y="1273"/>
                </a:lnTo>
                <a:lnTo>
                  <a:pt x="272" y="1271"/>
                </a:lnTo>
                <a:lnTo>
                  <a:pt x="271" y="1270"/>
                </a:lnTo>
                <a:lnTo>
                  <a:pt x="271" y="1265"/>
                </a:lnTo>
                <a:lnTo>
                  <a:pt x="271" y="1264"/>
                </a:lnTo>
                <a:lnTo>
                  <a:pt x="272" y="1263"/>
                </a:lnTo>
                <a:lnTo>
                  <a:pt x="303" y="1216"/>
                </a:lnTo>
                <a:lnTo>
                  <a:pt x="343" y="1204"/>
                </a:lnTo>
                <a:lnTo>
                  <a:pt x="344" y="1204"/>
                </a:lnTo>
                <a:lnTo>
                  <a:pt x="350" y="1204"/>
                </a:lnTo>
                <a:lnTo>
                  <a:pt x="398" y="1211"/>
                </a:lnTo>
                <a:lnTo>
                  <a:pt x="401" y="1213"/>
                </a:lnTo>
                <a:lnTo>
                  <a:pt x="411" y="1221"/>
                </a:lnTo>
                <a:lnTo>
                  <a:pt x="413" y="1223"/>
                </a:lnTo>
                <a:lnTo>
                  <a:pt x="422" y="1237"/>
                </a:lnTo>
                <a:lnTo>
                  <a:pt x="429" y="1249"/>
                </a:lnTo>
                <a:lnTo>
                  <a:pt x="431" y="1252"/>
                </a:lnTo>
                <a:lnTo>
                  <a:pt x="431" y="1259"/>
                </a:lnTo>
                <a:lnTo>
                  <a:pt x="433" y="1261"/>
                </a:lnTo>
                <a:lnTo>
                  <a:pt x="440" y="1269"/>
                </a:lnTo>
                <a:lnTo>
                  <a:pt x="441" y="1270"/>
                </a:lnTo>
                <a:lnTo>
                  <a:pt x="445" y="1271"/>
                </a:lnTo>
                <a:lnTo>
                  <a:pt x="448" y="1273"/>
                </a:lnTo>
                <a:lnTo>
                  <a:pt x="449" y="1273"/>
                </a:lnTo>
                <a:lnTo>
                  <a:pt x="490" y="1275"/>
                </a:lnTo>
                <a:lnTo>
                  <a:pt x="511" y="1268"/>
                </a:lnTo>
                <a:lnTo>
                  <a:pt x="520" y="1264"/>
                </a:lnTo>
                <a:lnTo>
                  <a:pt x="566" y="1239"/>
                </a:lnTo>
                <a:lnTo>
                  <a:pt x="613" y="1223"/>
                </a:lnTo>
                <a:lnTo>
                  <a:pt x="664" y="1205"/>
                </a:lnTo>
                <a:lnTo>
                  <a:pt x="664" y="1191"/>
                </a:lnTo>
                <a:lnTo>
                  <a:pt x="662" y="1163"/>
                </a:lnTo>
                <a:lnTo>
                  <a:pt x="660" y="1123"/>
                </a:lnTo>
                <a:lnTo>
                  <a:pt x="660" y="1109"/>
                </a:lnTo>
                <a:lnTo>
                  <a:pt x="657" y="1085"/>
                </a:lnTo>
                <a:lnTo>
                  <a:pt x="626" y="1052"/>
                </a:lnTo>
                <a:lnTo>
                  <a:pt x="623" y="996"/>
                </a:lnTo>
                <a:lnTo>
                  <a:pt x="597" y="971"/>
                </a:lnTo>
                <a:lnTo>
                  <a:pt x="595" y="970"/>
                </a:lnTo>
                <a:lnTo>
                  <a:pt x="593" y="970"/>
                </a:lnTo>
                <a:lnTo>
                  <a:pt x="591" y="971"/>
                </a:lnTo>
                <a:lnTo>
                  <a:pt x="565" y="980"/>
                </a:lnTo>
                <a:lnTo>
                  <a:pt x="561" y="982"/>
                </a:lnTo>
                <a:lnTo>
                  <a:pt x="559" y="983"/>
                </a:lnTo>
                <a:lnTo>
                  <a:pt x="553" y="987"/>
                </a:lnTo>
                <a:lnTo>
                  <a:pt x="551" y="987"/>
                </a:lnTo>
                <a:lnTo>
                  <a:pt x="508" y="998"/>
                </a:lnTo>
                <a:lnTo>
                  <a:pt x="505" y="998"/>
                </a:lnTo>
                <a:lnTo>
                  <a:pt x="501" y="998"/>
                </a:lnTo>
                <a:lnTo>
                  <a:pt x="500" y="996"/>
                </a:lnTo>
                <a:lnTo>
                  <a:pt x="497" y="996"/>
                </a:lnTo>
                <a:lnTo>
                  <a:pt x="496" y="994"/>
                </a:lnTo>
                <a:lnTo>
                  <a:pt x="489" y="976"/>
                </a:lnTo>
                <a:lnTo>
                  <a:pt x="487" y="970"/>
                </a:lnTo>
                <a:lnTo>
                  <a:pt x="484" y="963"/>
                </a:lnTo>
                <a:lnTo>
                  <a:pt x="478" y="950"/>
                </a:lnTo>
                <a:lnTo>
                  <a:pt x="476" y="945"/>
                </a:lnTo>
                <a:lnTo>
                  <a:pt x="475" y="942"/>
                </a:lnTo>
                <a:lnTo>
                  <a:pt x="472" y="938"/>
                </a:lnTo>
                <a:lnTo>
                  <a:pt x="470" y="935"/>
                </a:lnTo>
                <a:lnTo>
                  <a:pt x="467" y="933"/>
                </a:lnTo>
                <a:lnTo>
                  <a:pt x="463" y="929"/>
                </a:lnTo>
                <a:lnTo>
                  <a:pt x="454" y="922"/>
                </a:lnTo>
                <a:lnTo>
                  <a:pt x="448" y="917"/>
                </a:lnTo>
                <a:lnTo>
                  <a:pt x="446" y="914"/>
                </a:lnTo>
                <a:lnTo>
                  <a:pt x="443" y="910"/>
                </a:lnTo>
                <a:lnTo>
                  <a:pt x="442" y="908"/>
                </a:lnTo>
                <a:lnTo>
                  <a:pt x="442" y="902"/>
                </a:lnTo>
                <a:lnTo>
                  <a:pt x="441" y="890"/>
                </a:lnTo>
                <a:lnTo>
                  <a:pt x="440" y="886"/>
                </a:lnTo>
                <a:lnTo>
                  <a:pt x="439" y="881"/>
                </a:lnTo>
                <a:lnTo>
                  <a:pt x="401" y="836"/>
                </a:lnTo>
                <a:lnTo>
                  <a:pt x="397" y="830"/>
                </a:lnTo>
                <a:lnTo>
                  <a:pt x="374" y="806"/>
                </a:lnTo>
                <a:lnTo>
                  <a:pt x="373" y="804"/>
                </a:lnTo>
                <a:lnTo>
                  <a:pt x="368" y="803"/>
                </a:lnTo>
                <a:lnTo>
                  <a:pt x="363" y="801"/>
                </a:lnTo>
                <a:lnTo>
                  <a:pt x="349" y="800"/>
                </a:lnTo>
                <a:lnTo>
                  <a:pt x="345" y="798"/>
                </a:lnTo>
                <a:lnTo>
                  <a:pt x="332" y="798"/>
                </a:lnTo>
                <a:lnTo>
                  <a:pt x="326" y="798"/>
                </a:lnTo>
                <a:lnTo>
                  <a:pt x="304" y="789"/>
                </a:lnTo>
                <a:lnTo>
                  <a:pt x="293" y="759"/>
                </a:lnTo>
                <a:lnTo>
                  <a:pt x="283" y="731"/>
                </a:lnTo>
                <a:lnTo>
                  <a:pt x="260" y="714"/>
                </a:lnTo>
                <a:lnTo>
                  <a:pt x="237" y="646"/>
                </a:lnTo>
                <a:lnTo>
                  <a:pt x="230" y="628"/>
                </a:lnTo>
                <a:lnTo>
                  <a:pt x="219" y="627"/>
                </a:lnTo>
                <a:lnTo>
                  <a:pt x="4" y="398"/>
                </a:lnTo>
                <a:lnTo>
                  <a:pt x="0" y="398"/>
                </a:lnTo>
                <a:lnTo>
                  <a:pt x="2" y="209"/>
                </a:lnTo>
                <a:lnTo>
                  <a:pt x="2" y="182"/>
                </a:lnTo>
                <a:lnTo>
                  <a:pt x="2" y="69"/>
                </a:lnTo>
                <a:lnTo>
                  <a:pt x="2" y="41"/>
                </a:lnTo>
                <a:lnTo>
                  <a:pt x="2" y="0"/>
                </a:lnTo>
                <a:lnTo>
                  <a:pt x="57" y="0"/>
                </a:lnTo>
                <a:lnTo>
                  <a:pt x="76" y="3"/>
                </a:lnTo>
                <a:lnTo>
                  <a:pt x="130" y="3"/>
                </a:lnTo>
                <a:lnTo>
                  <a:pt x="200" y="0"/>
                </a:lnTo>
                <a:lnTo>
                  <a:pt x="206" y="5"/>
                </a:lnTo>
                <a:lnTo>
                  <a:pt x="221" y="5"/>
                </a:lnTo>
                <a:lnTo>
                  <a:pt x="279" y="5"/>
                </a:lnTo>
                <a:lnTo>
                  <a:pt x="329" y="24"/>
                </a:lnTo>
                <a:lnTo>
                  <a:pt x="347" y="38"/>
                </a:lnTo>
                <a:lnTo>
                  <a:pt x="350" y="40"/>
                </a:lnTo>
                <a:lnTo>
                  <a:pt x="359" y="53"/>
                </a:lnTo>
                <a:lnTo>
                  <a:pt x="409" y="84"/>
                </a:lnTo>
                <a:lnTo>
                  <a:pt x="645" y="237"/>
                </a:lnTo>
                <a:lnTo>
                  <a:pt x="656" y="248"/>
                </a:lnTo>
                <a:lnTo>
                  <a:pt x="664" y="262"/>
                </a:lnTo>
                <a:lnTo>
                  <a:pt x="685" y="275"/>
                </a:lnTo>
                <a:lnTo>
                  <a:pt x="752" y="276"/>
                </a:lnTo>
                <a:lnTo>
                  <a:pt x="793" y="280"/>
                </a:lnTo>
                <a:lnTo>
                  <a:pt x="816" y="270"/>
                </a:lnTo>
                <a:lnTo>
                  <a:pt x="850" y="279"/>
                </a:lnTo>
                <a:lnTo>
                  <a:pt x="885" y="291"/>
                </a:lnTo>
                <a:lnTo>
                  <a:pt x="912" y="298"/>
                </a:lnTo>
                <a:lnTo>
                  <a:pt x="946" y="308"/>
                </a:lnTo>
                <a:lnTo>
                  <a:pt x="961" y="306"/>
                </a:lnTo>
                <a:lnTo>
                  <a:pt x="990" y="303"/>
                </a:lnTo>
                <a:lnTo>
                  <a:pt x="1003" y="302"/>
                </a:lnTo>
                <a:lnTo>
                  <a:pt x="1017" y="309"/>
                </a:lnTo>
                <a:lnTo>
                  <a:pt x="1040" y="320"/>
                </a:lnTo>
                <a:lnTo>
                  <a:pt x="1057" y="322"/>
                </a:lnTo>
                <a:lnTo>
                  <a:pt x="1071" y="321"/>
                </a:lnTo>
                <a:lnTo>
                  <a:pt x="1072" y="321"/>
                </a:lnTo>
                <a:lnTo>
                  <a:pt x="1072" y="336"/>
                </a:lnTo>
                <a:lnTo>
                  <a:pt x="1076" y="389"/>
                </a:lnTo>
                <a:lnTo>
                  <a:pt x="1082" y="400"/>
                </a:lnTo>
                <a:lnTo>
                  <a:pt x="1083" y="458"/>
                </a:lnTo>
                <a:lnTo>
                  <a:pt x="1083" y="460"/>
                </a:lnTo>
                <a:lnTo>
                  <a:pt x="1081" y="464"/>
                </a:lnTo>
                <a:lnTo>
                  <a:pt x="1068" y="477"/>
                </a:lnTo>
                <a:lnTo>
                  <a:pt x="1065" y="479"/>
                </a:lnTo>
                <a:lnTo>
                  <a:pt x="1063" y="480"/>
                </a:lnTo>
                <a:lnTo>
                  <a:pt x="1059" y="482"/>
                </a:lnTo>
                <a:lnTo>
                  <a:pt x="1054" y="483"/>
                </a:lnTo>
                <a:lnTo>
                  <a:pt x="1051" y="484"/>
                </a:lnTo>
                <a:lnTo>
                  <a:pt x="1042" y="488"/>
                </a:lnTo>
                <a:lnTo>
                  <a:pt x="1016" y="502"/>
                </a:lnTo>
                <a:lnTo>
                  <a:pt x="1014" y="503"/>
                </a:lnTo>
                <a:lnTo>
                  <a:pt x="1011" y="506"/>
                </a:lnTo>
                <a:lnTo>
                  <a:pt x="1000" y="526"/>
                </a:lnTo>
                <a:lnTo>
                  <a:pt x="985" y="566"/>
                </a:lnTo>
                <a:lnTo>
                  <a:pt x="967" y="616"/>
                </a:lnTo>
                <a:lnTo>
                  <a:pt x="966" y="621"/>
                </a:lnTo>
                <a:lnTo>
                  <a:pt x="963" y="626"/>
                </a:lnTo>
                <a:lnTo>
                  <a:pt x="940" y="633"/>
                </a:lnTo>
                <a:lnTo>
                  <a:pt x="936" y="634"/>
                </a:lnTo>
                <a:lnTo>
                  <a:pt x="934" y="635"/>
                </a:lnTo>
                <a:lnTo>
                  <a:pt x="934" y="640"/>
                </a:lnTo>
                <a:lnTo>
                  <a:pt x="934" y="640"/>
                </a:lnTo>
                <a:lnTo>
                  <a:pt x="938" y="648"/>
                </a:lnTo>
                <a:lnTo>
                  <a:pt x="956" y="734"/>
                </a:lnTo>
                <a:lnTo>
                  <a:pt x="955" y="752"/>
                </a:lnTo>
                <a:lnTo>
                  <a:pt x="955" y="756"/>
                </a:lnTo>
                <a:lnTo>
                  <a:pt x="955" y="761"/>
                </a:lnTo>
                <a:lnTo>
                  <a:pt x="981" y="812"/>
                </a:lnTo>
                <a:lnTo>
                  <a:pt x="984" y="815"/>
                </a:lnTo>
                <a:lnTo>
                  <a:pt x="991" y="826"/>
                </a:lnTo>
                <a:lnTo>
                  <a:pt x="993" y="831"/>
                </a:lnTo>
                <a:lnTo>
                  <a:pt x="997" y="836"/>
                </a:lnTo>
                <a:lnTo>
                  <a:pt x="999" y="838"/>
                </a:lnTo>
                <a:lnTo>
                  <a:pt x="1003" y="840"/>
                </a:lnTo>
                <a:lnTo>
                  <a:pt x="1010" y="845"/>
                </a:lnTo>
                <a:lnTo>
                  <a:pt x="1016" y="850"/>
                </a:lnTo>
                <a:lnTo>
                  <a:pt x="1029" y="872"/>
                </a:lnTo>
                <a:lnTo>
                  <a:pt x="1033" y="878"/>
                </a:lnTo>
                <a:lnTo>
                  <a:pt x="1034" y="882"/>
                </a:lnTo>
                <a:lnTo>
                  <a:pt x="1035" y="888"/>
                </a:lnTo>
                <a:lnTo>
                  <a:pt x="1035" y="892"/>
                </a:lnTo>
                <a:lnTo>
                  <a:pt x="1038" y="897"/>
                </a:lnTo>
                <a:lnTo>
                  <a:pt x="1042" y="902"/>
                </a:lnTo>
                <a:lnTo>
                  <a:pt x="1046" y="903"/>
                </a:lnTo>
                <a:lnTo>
                  <a:pt x="1068" y="916"/>
                </a:lnTo>
                <a:lnTo>
                  <a:pt x="1083" y="926"/>
                </a:lnTo>
                <a:lnTo>
                  <a:pt x="1092" y="932"/>
                </a:lnTo>
                <a:lnTo>
                  <a:pt x="1125" y="962"/>
                </a:lnTo>
                <a:lnTo>
                  <a:pt x="1107" y="968"/>
                </a:lnTo>
                <a:lnTo>
                  <a:pt x="1080" y="978"/>
                </a:lnTo>
                <a:lnTo>
                  <a:pt x="1064" y="986"/>
                </a:lnTo>
                <a:lnTo>
                  <a:pt x="1081" y="1030"/>
                </a:lnTo>
                <a:lnTo>
                  <a:pt x="1098" y="1075"/>
                </a:lnTo>
                <a:lnTo>
                  <a:pt x="1106" y="1097"/>
                </a:lnTo>
                <a:lnTo>
                  <a:pt x="1118" y="1131"/>
                </a:lnTo>
                <a:lnTo>
                  <a:pt x="1124" y="1142"/>
                </a:lnTo>
                <a:lnTo>
                  <a:pt x="1096" y="1151"/>
                </a:lnTo>
                <a:lnTo>
                  <a:pt x="1083" y="1156"/>
                </a:lnTo>
                <a:lnTo>
                  <a:pt x="1076" y="1160"/>
                </a:lnTo>
                <a:lnTo>
                  <a:pt x="1044" y="1199"/>
                </a:lnTo>
                <a:lnTo>
                  <a:pt x="1034" y="1213"/>
                </a:lnTo>
                <a:lnTo>
                  <a:pt x="1030" y="1220"/>
                </a:lnTo>
                <a:lnTo>
                  <a:pt x="1029" y="1226"/>
                </a:lnTo>
                <a:lnTo>
                  <a:pt x="1028" y="1231"/>
                </a:lnTo>
                <a:lnTo>
                  <a:pt x="1015" y="1235"/>
                </a:lnTo>
                <a:lnTo>
                  <a:pt x="916" y="1273"/>
                </a:lnTo>
                <a:lnTo>
                  <a:pt x="914" y="1274"/>
                </a:lnTo>
                <a:lnTo>
                  <a:pt x="891" y="1297"/>
                </a:lnTo>
                <a:lnTo>
                  <a:pt x="873" y="1316"/>
                </a:lnTo>
                <a:lnTo>
                  <a:pt x="890" y="1388"/>
                </a:lnTo>
                <a:lnTo>
                  <a:pt x="892" y="1403"/>
                </a:lnTo>
                <a:lnTo>
                  <a:pt x="892" y="1406"/>
                </a:lnTo>
                <a:lnTo>
                  <a:pt x="892" y="1407"/>
                </a:lnTo>
                <a:lnTo>
                  <a:pt x="891" y="1411"/>
                </a:lnTo>
                <a:lnTo>
                  <a:pt x="888" y="1417"/>
                </a:lnTo>
                <a:lnTo>
                  <a:pt x="888" y="1418"/>
                </a:lnTo>
                <a:lnTo>
                  <a:pt x="891" y="1475"/>
                </a:lnTo>
                <a:lnTo>
                  <a:pt x="891" y="1484"/>
                </a:lnTo>
                <a:lnTo>
                  <a:pt x="892" y="1486"/>
                </a:lnTo>
                <a:lnTo>
                  <a:pt x="861" y="1479"/>
                </a:lnTo>
                <a:lnTo>
                  <a:pt x="831" y="1472"/>
                </a:lnTo>
                <a:lnTo>
                  <a:pt x="829" y="1472"/>
                </a:lnTo>
                <a:lnTo>
                  <a:pt x="781" y="1487"/>
                </a:lnTo>
                <a:lnTo>
                  <a:pt x="788" y="1502"/>
                </a:lnTo>
                <a:lnTo>
                  <a:pt x="854" y="1612"/>
                </a:lnTo>
                <a:lnTo>
                  <a:pt x="861" y="1625"/>
                </a:lnTo>
                <a:lnTo>
                  <a:pt x="874" y="1648"/>
                </a:lnTo>
                <a:lnTo>
                  <a:pt x="885" y="1666"/>
                </a:lnTo>
                <a:lnTo>
                  <a:pt x="922" y="1727"/>
                </a:lnTo>
                <a:lnTo>
                  <a:pt x="974" y="1840"/>
                </a:lnTo>
                <a:lnTo>
                  <a:pt x="974" y="1850"/>
                </a:lnTo>
                <a:lnTo>
                  <a:pt x="974" y="2020"/>
                </a:lnTo>
                <a:lnTo>
                  <a:pt x="974" y="2025"/>
                </a:lnTo>
                <a:lnTo>
                  <a:pt x="966" y="2032"/>
                </a:lnTo>
                <a:lnTo>
                  <a:pt x="960" y="2037"/>
                </a:lnTo>
                <a:lnTo>
                  <a:pt x="962" y="2050"/>
                </a:lnTo>
                <a:lnTo>
                  <a:pt x="964" y="2059"/>
                </a:lnTo>
                <a:lnTo>
                  <a:pt x="967" y="2072"/>
                </a:lnTo>
                <a:lnTo>
                  <a:pt x="973" y="2104"/>
                </a:lnTo>
                <a:lnTo>
                  <a:pt x="937" y="2176"/>
                </a:lnTo>
                <a:lnTo>
                  <a:pt x="908" y="2234"/>
                </a:lnTo>
                <a:lnTo>
                  <a:pt x="882" y="2254"/>
                </a:lnTo>
                <a:lnTo>
                  <a:pt x="874" y="2258"/>
                </a:lnTo>
                <a:lnTo>
                  <a:pt x="872" y="2259"/>
                </a:lnTo>
                <a:lnTo>
                  <a:pt x="866" y="2259"/>
                </a:lnTo>
                <a:lnTo>
                  <a:pt x="859" y="2258"/>
                </a:lnTo>
                <a:lnTo>
                  <a:pt x="852" y="2257"/>
                </a:lnTo>
                <a:lnTo>
                  <a:pt x="858" y="2266"/>
                </a:lnTo>
                <a:lnTo>
                  <a:pt x="866" y="2280"/>
                </a:lnTo>
                <a:lnTo>
                  <a:pt x="927" y="2367"/>
                </a:lnTo>
                <a:lnTo>
                  <a:pt x="990" y="2460"/>
                </a:lnTo>
                <a:lnTo>
                  <a:pt x="968" y="2463"/>
                </a:lnTo>
                <a:lnTo>
                  <a:pt x="908" y="2467"/>
                </a:lnTo>
                <a:lnTo>
                  <a:pt x="880" y="2461"/>
                </a:lnTo>
                <a:lnTo>
                  <a:pt x="838" y="2448"/>
                </a:lnTo>
                <a:lnTo>
                  <a:pt x="828" y="2443"/>
                </a:lnTo>
                <a:lnTo>
                  <a:pt x="823" y="2440"/>
                </a:lnTo>
                <a:lnTo>
                  <a:pt x="814" y="2438"/>
                </a:lnTo>
                <a:lnTo>
                  <a:pt x="799" y="2443"/>
                </a:lnTo>
                <a:lnTo>
                  <a:pt x="795" y="2445"/>
                </a:lnTo>
                <a:lnTo>
                  <a:pt x="765" y="2430"/>
                </a:lnTo>
                <a:lnTo>
                  <a:pt x="764" y="2428"/>
                </a:lnTo>
                <a:lnTo>
                  <a:pt x="760" y="2426"/>
                </a:lnTo>
                <a:lnTo>
                  <a:pt x="759" y="2424"/>
                </a:lnTo>
                <a:lnTo>
                  <a:pt x="758" y="2419"/>
                </a:lnTo>
                <a:lnTo>
                  <a:pt x="751" y="2406"/>
                </a:lnTo>
                <a:lnTo>
                  <a:pt x="739" y="2386"/>
                </a:lnTo>
                <a:lnTo>
                  <a:pt x="736" y="2382"/>
                </a:lnTo>
                <a:lnTo>
                  <a:pt x="732" y="2378"/>
                </a:lnTo>
                <a:lnTo>
                  <a:pt x="730" y="2377"/>
                </a:lnTo>
                <a:lnTo>
                  <a:pt x="702" y="2361"/>
                </a:lnTo>
                <a:lnTo>
                  <a:pt x="684" y="2356"/>
                </a:lnTo>
                <a:lnTo>
                  <a:pt x="627" y="2384"/>
                </a:lnTo>
                <a:lnTo>
                  <a:pt x="619" y="2380"/>
                </a:lnTo>
                <a:lnTo>
                  <a:pt x="617" y="2373"/>
                </a:lnTo>
                <a:lnTo>
                  <a:pt x="616" y="2370"/>
                </a:lnTo>
                <a:lnTo>
                  <a:pt x="615" y="2366"/>
                </a:lnTo>
                <a:lnTo>
                  <a:pt x="615" y="2362"/>
                </a:lnTo>
                <a:lnTo>
                  <a:pt x="611" y="2356"/>
                </a:lnTo>
                <a:lnTo>
                  <a:pt x="609" y="2352"/>
                </a:lnTo>
                <a:lnTo>
                  <a:pt x="607" y="2348"/>
                </a:lnTo>
                <a:lnTo>
                  <a:pt x="599" y="2341"/>
                </a:lnTo>
                <a:lnTo>
                  <a:pt x="512" y="2241"/>
                </a:lnTo>
                <a:lnTo>
                  <a:pt x="511" y="2239"/>
                </a:lnTo>
                <a:lnTo>
                  <a:pt x="511" y="2236"/>
                </a:lnTo>
                <a:lnTo>
                  <a:pt x="511" y="2234"/>
                </a:lnTo>
                <a:lnTo>
                  <a:pt x="537" y="2199"/>
                </a:lnTo>
                <a:lnTo>
                  <a:pt x="533" y="2176"/>
                </a:lnTo>
                <a:lnTo>
                  <a:pt x="495" y="2160"/>
                </a:lnTo>
                <a:lnTo>
                  <a:pt x="407" y="2115"/>
                </a:lnTo>
                <a:lnTo>
                  <a:pt x="380" y="2098"/>
                </a:lnTo>
                <a:lnTo>
                  <a:pt x="375" y="2096"/>
                </a:lnTo>
                <a:lnTo>
                  <a:pt x="370" y="2090"/>
                </a:lnTo>
                <a:lnTo>
                  <a:pt x="364" y="2068"/>
                </a:lnTo>
                <a:lnTo>
                  <a:pt x="365" y="2061"/>
                </a:lnTo>
                <a:lnTo>
                  <a:pt x="358" y="2036"/>
                </a:lnTo>
                <a:lnTo>
                  <a:pt x="357" y="2035"/>
                </a:lnTo>
                <a:lnTo>
                  <a:pt x="334" y="2008"/>
                </a:lnTo>
                <a:lnTo>
                  <a:pt x="321" y="1990"/>
                </a:lnTo>
                <a:lnTo>
                  <a:pt x="304" y="1960"/>
                </a:lnTo>
                <a:lnTo>
                  <a:pt x="292" y="1939"/>
                </a:lnTo>
                <a:lnTo>
                  <a:pt x="290" y="1941"/>
                </a:lnTo>
                <a:lnTo>
                  <a:pt x="279" y="1946"/>
                </a:lnTo>
                <a:lnTo>
                  <a:pt x="275" y="1947"/>
                </a:lnTo>
                <a:lnTo>
                  <a:pt x="273" y="1946"/>
                </a:lnTo>
                <a:lnTo>
                  <a:pt x="271" y="1945"/>
                </a:lnTo>
                <a:lnTo>
                  <a:pt x="269" y="1943"/>
                </a:lnTo>
                <a:lnTo>
                  <a:pt x="269" y="1941"/>
                </a:lnTo>
                <a:lnTo>
                  <a:pt x="273" y="1930"/>
                </a:lnTo>
                <a:lnTo>
                  <a:pt x="273" y="193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>
            <a:off x="3332997" y="4534560"/>
            <a:ext cx="272766" cy="150930"/>
          </a:xfrm>
          <a:custGeom>
            <a:avLst/>
            <a:gdLst/>
            <a:ahLst/>
            <a:cxnLst>
              <a:cxn ang="0">
                <a:pos x="64" y="80"/>
              </a:cxn>
              <a:cxn ang="0">
                <a:pos x="47" y="71"/>
              </a:cxn>
              <a:cxn ang="0">
                <a:pos x="15" y="51"/>
              </a:cxn>
              <a:cxn ang="0">
                <a:pos x="0" y="42"/>
              </a:cxn>
              <a:cxn ang="0">
                <a:pos x="6" y="36"/>
              </a:cxn>
              <a:cxn ang="0">
                <a:pos x="34" y="5"/>
              </a:cxn>
              <a:cxn ang="0">
                <a:pos x="40" y="0"/>
              </a:cxn>
              <a:cxn ang="0">
                <a:pos x="44" y="0"/>
              </a:cxn>
              <a:cxn ang="0">
                <a:pos x="75" y="2"/>
              </a:cxn>
              <a:cxn ang="0">
                <a:pos x="140" y="8"/>
              </a:cxn>
              <a:cxn ang="0">
                <a:pos x="150" y="21"/>
              </a:cxn>
              <a:cxn ang="0">
                <a:pos x="141" y="32"/>
              </a:cxn>
              <a:cxn ang="0">
                <a:pos x="129" y="44"/>
              </a:cxn>
              <a:cxn ang="0">
                <a:pos x="122" y="43"/>
              </a:cxn>
              <a:cxn ang="0">
                <a:pos x="114" y="42"/>
              </a:cxn>
              <a:cxn ang="0">
                <a:pos x="107" y="41"/>
              </a:cxn>
              <a:cxn ang="0">
                <a:pos x="99" y="38"/>
              </a:cxn>
              <a:cxn ang="0">
                <a:pos x="96" y="39"/>
              </a:cxn>
              <a:cxn ang="0">
                <a:pos x="95" y="39"/>
              </a:cxn>
              <a:cxn ang="0">
                <a:pos x="81" y="59"/>
              </a:cxn>
              <a:cxn ang="0">
                <a:pos x="83" y="72"/>
              </a:cxn>
              <a:cxn ang="0">
                <a:pos x="83" y="73"/>
              </a:cxn>
              <a:cxn ang="0">
                <a:pos x="75" y="81"/>
              </a:cxn>
              <a:cxn ang="0">
                <a:pos x="71" y="83"/>
              </a:cxn>
              <a:cxn ang="0">
                <a:pos x="66" y="81"/>
              </a:cxn>
              <a:cxn ang="0">
                <a:pos x="64" y="80"/>
              </a:cxn>
            </a:cxnLst>
            <a:rect l="0" t="0" r="r" b="b"/>
            <a:pathLst>
              <a:path w="150" h="83">
                <a:moveTo>
                  <a:pt x="64" y="80"/>
                </a:moveTo>
                <a:lnTo>
                  <a:pt x="47" y="71"/>
                </a:lnTo>
                <a:lnTo>
                  <a:pt x="15" y="51"/>
                </a:lnTo>
                <a:lnTo>
                  <a:pt x="0" y="42"/>
                </a:lnTo>
                <a:lnTo>
                  <a:pt x="6" y="36"/>
                </a:lnTo>
                <a:lnTo>
                  <a:pt x="34" y="5"/>
                </a:lnTo>
                <a:lnTo>
                  <a:pt x="40" y="0"/>
                </a:lnTo>
                <a:lnTo>
                  <a:pt x="44" y="0"/>
                </a:lnTo>
                <a:lnTo>
                  <a:pt x="75" y="2"/>
                </a:lnTo>
                <a:lnTo>
                  <a:pt x="140" y="8"/>
                </a:lnTo>
                <a:lnTo>
                  <a:pt x="150" y="21"/>
                </a:lnTo>
                <a:lnTo>
                  <a:pt x="141" y="32"/>
                </a:lnTo>
                <a:lnTo>
                  <a:pt x="129" y="44"/>
                </a:lnTo>
                <a:lnTo>
                  <a:pt x="122" y="43"/>
                </a:lnTo>
                <a:lnTo>
                  <a:pt x="114" y="42"/>
                </a:lnTo>
                <a:lnTo>
                  <a:pt x="107" y="41"/>
                </a:lnTo>
                <a:lnTo>
                  <a:pt x="99" y="38"/>
                </a:lnTo>
                <a:lnTo>
                  <a:pt x="96" y="39"/>
                </a:lnTo>
                <a:lnTo>
                  <a:pt x="95" y="39"/>
                </a:lnTo>
                <a:lnTo>
                  <a:pt x="81" y="59"/>
                </a:lnTo>
                <a:lnTo>
                  <a:pt x="83" y="72"/>
                </a:lnTo>
                <a:lnTo>
                  <a:pt x="83" y="73"/>
                </a:lnTo>
                <a:lnTo>
                  <a:pt x="75" y="81"/>
                </a:lnTo>
                <a:lnTo>
                  <a:pt x="71" y="83"/>
                </a:lnTo>
                <a:lnTo>
                  <a:pt x="66" y="81"/>
                </a:lnTo>
                <a:lnTo>
                  <a:pt x="64" y="8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>
            <a:off x="4540439" y="1266828"/>
            <a:ext cx="1923907" cy="3802353"/>
          </a:xfrm>
          <a:custGeom>
            <a:avLst/>
            <a:gdLst/>
            <a:ahLst/>
            <a:cxnLst>
              <a:cxn ang="0">
                <a:pos x="210" y="259"/>
              </a:cxn>
              <a:cxn ang="0">
                <a:pos x="210" y="270"/>
              </a:cxn>
              <a:cxn ang="0">
                <a:pos x="267" y="277"/>
              </a:cxn>
              <a:cxn ang="0">
                <a:pos x="274" y="291"/>
              </a:cxn>
              <a:cxn ang="0">
                <a:pos x="387" y="138"/>
              </a:cxn>
              <a:cxn ang="0">
                <a:pos x="562" y="54"/>
              </a:cxn>
              <a:cxn ang="0">
                <a:pos x="719" y="24"/>
              </a:cxn>
              <a:cxn ang="0">
                <a:pos x="778" y="78"/>
              </a:cxn>
              <a:cxn ang="0">
                <a:pos x="796" y="101"/>
              </a:cxn>
              <a:cxn ang="0">
                <a:pos x="813" y="113"/>
              </a:cxn>
              <a:cxn ang="0">
                <a:pos x="914" y="112"/>
              </a:cxn>
              <a:cxn ang="0">
                <a:pos x="922" y="107"/>
              </a:cxn>
              <a:cxn ang="0">
                <a:pos x="962" y="99"/>
              </a:cxn>
              <a:cxn ang="0">
                <a:pos x="1018" y="102"/>
              </a:cxn>
              <a:cxn ang="0">
                <a:pos x="1036" y="112"/>
              </a:cxn>
              <a:cxn ang="0">
                <a:pos x="1055" y="103"/>
              </a:cxn>
              <a:cxn ang="0">
                <a:pos x="870" y="369"/>
              </a:cxn>
              <a:cxn ang="0">
                <a:pos x="756" y="517"/>
              </a:cxn>
              <a:cxn ang="0">
                <a:pos x="760" y="1697"/>
              </a:cxn>
              <a:cxn ang="0">
                <a:pos x="944" y="1962"/>
              </a:cxn>
              <a:cxn ang="0">
                <a:pos x="880" y="1967"/>
              </a:cxn>
              <a:cxn ang="0">
                <a:pos x="690" y="2005"/>
              </a:cxn>
              <a:cxn ang="0">
                <a:pos x="500" y="2091"/>
              </a:cxn>
              <a:cxn ang="0">
                <a:pos x="485" y="1983"/>
              </a:cxn>
              <a:cxn ang="0">
                <a:pos x="488" y="1952"/>
              </a:cxn>
              <a:cxn ang="0">
                <a:pos x="436" y="1802"/>
              </a:cxn>
              <a:cxn ang="0">
                <a:pos x="424" y="1784"/>
              </a:cxn>
              <a:cxn ang="0">
                <a:pos x="371" y="1606"/>
              </a:cxn>
              <a:cxn ang="0">
                <a:pos x="353" y="1593"/>
              </a:cxn>
              <a:cxn ang="0">
                <a:pos x="315" y="1577"/>
              </a:cxn>
              <a:cxn ang="0">
                <a:pos x="291" y="1505"/>
              </a:cxn>
              <a:cxn ang="0">
                <a:pos x="207" y="1449"/>
              </a:cxn>
              <a:cxn ang="0">
                <a:pos x="148" y="1432"/>
              </a:cxn>
              <a:cxn ang="0">
                <a:pos x="127" y="1421"/>
              </a:cxn>
              <a:cxn ang="0">
                <a:pos x="97" y="1421"/>
              </a:cxn>
              <a:cxn ang="0">
                <a:pos x="47" y="1433"/>
              </a:cxn>
              <a:cxn ang="0">
                <a:pos x="15" y="1365"/>
              </a:cxn>
              <a:cxn ang="0">
                <a:pos x="19" y="1353"/>
              </a:cxn>
              <a:cxn ang="0">
                <a:pos x="18" y="1244"/>
              </a:cxn>
              <a:cxn ang="0">
                <a:pos x="155" y="1178"/>
              </a:cxn>
              <a:cxn ang="0">
                <a:pos x="171" y="1146"/>
              </a:cxn>
              <a:cxn ang="0">
                <a:pos x="251" y="1089"/>
              </a:cxn>
              <a:cxn ang="0">
                <a:pos x="208" y="977"/>
              </a:cxn>
              <a:cxn ang="0">
                <a:pos x="252" y="909"/>
              </a:cxn>
              <a:cxn ang="0">
                <a:pos x="173" y="850"/>
              </a:cxn>
              <a:cxn ang="0">
                <a:pos x="162" y="835"/>
              </a:cxn>
              <a:cxn ang="0">
                <a:pos x="143" y="797"/>
              </a:cxn>
              <a:cxn ang="0">
                <a:pos x="124" y="783"/>
              </a:cxn>
              <a:cxn ang="0">
                <a:pos x="108" y="759"/>
              </a:cxn>
              <a:cxn ang="0">
                <a:pos x="83" y="681"/>
              </a:cxn>
              <a:cxn ang="0">
                <a:pos x="61" y="582"/>
              </a:cxn>
              <a:cxn ang="0">
                <a:pos x="93" y="568"/>
              </a:cxn>
              <a:cxn ang="0">
                <a:pos x="138" y="453"/>
              </a:cxn>
              <a:cxn ang="0">
                <a:pos x="178" y="431"/>
              </a:cxn>
              <a:cxn ang="0">
                <a:pos x="192" y="426"/>
              </a:cxn>
              <a:cxn ang="0">
                <a:pos x="210" y="405"/>
              </a:cxn>
              <a:cxn ang="0">
                <a:pos x="199" y="268"/>
              </a:cxn>
            </a:cxnLst>
            <a:rect l="0" t="0" r="r" b="b"/>
            <a:pathLst>
              <a:path w="1058" h="2091">
                <a:moveTo>
                  <a:pt x="199" y="268"/>
                </a:moveTo>
                <a:lnTo>
                  <a:pt x="207" y="259"/>
                </a:lnTo>
                <a:lnTo>
                  <a:pt x="208" y="259"/>
                </a:lnTo>
                <a:lnTo>
                  <a:pt x="210" y="259"/>
                </a:lnTo>
                <a:lnTo>
                  <a:pt x="211" y="259"/>
                </a:lnTo>
                <a:lnTo>
                  <a:pt x="213" y="259"/>
                </a:lnTo>
                <a:lnTo>
                  <a:pt x="214" y="262"/>
                </a:lnTo>
                <a:lnTo>
                  <a:pt x="210" y="270"/>
                </a:lnTo>
                <a:lnTo>
                  <a:pt x="240" y="273"/>
                </a:lnTo>
                <a:lnTo>
                  <a:pt x="250" y="271"/>
                </a:lnTo>
                <a:lnTo>
                  <a:pt x="265" y="274"/>
                </a:lnTo>
                <a:lnTo>
                  <a:pt x="267" y="277"/>
                </a:lnTo>
                <a:lnTo>
                  <a:pt x="265" y="283"/>
                </a:lnTo>
                <a:lnTo>
                  <a:pt x="268" y="287"/>
                </a:lnTo>
                <a:lnTo>
                  <a:pt x="270" y="288"/>
                </a:lnTo>
                <a:lnTo>
                  <a:pt x="274" y="291"/>
                </a:lnTo>
                <a:lnTo>
                  <a:pt x="286" y="291"/>
                </a:lnTo>
                <a:lnTo>
                  <a:pt x="298" y="259"/>
                </a:lnTo>
                <a:lnTo>
                  <a:pt x="359" y="201"/>
                </a:lnTo>
                <a:lnTo>
                  <a:pt x="387" y="138"/>
                </a:lnTo>
                <a:lnTo>
                  <a:pt x="431" y="119"/>
                </a:lnTo>
                <a:lnTo>
                  <a:pt x="491" y="88"/>
                </a:lnTo>
                <a:lnTo>
                  <a:pt x="558" y="63"/>
                </a:lnTo>
                <a:lnTo>
                  <a:pt x="562" y="54"/>
                </a:lnTo>
                <a:lnTo>
                  <a:pt x="652" y="19"/>
                </a:lnTo>
                <a:lnTo>
                  <a:pt x="689" y="0"/>
                </a:lnTo>
                <a:lnTo>
                  <a:pt x="712" y="18"/>
                </a:lnTo>
                <a:lnTo>
                  <a:pt x="719" y="24"/>
                </a:lnTo>
                <a:lnTo>
                  <a:pt x="764" y="59"/>
                </a:lnTo>
                <a:lnTo>
                  <a:pt x="774" y="72"/>
                </a:lnTo>
                <a:lnTo>
                  <a:pt x="777" y="77"/>
                </a:lnTo>
                <a:lnTo>
                  <a:pt x="778" y="78"/>
                </a:lnTo>
                <a:lnTo>
                  <a:pt x="779" y="83"/>
                </a:lnTo>
                <a:lnTo>
                  <a:pt x="783" y="87"/>
                </a:lnTo>
                <a:lnTo>
                  <a:pt x="791" y="96"/>
                </a:lnTo>
                <a:lnTo>
                  <a:pt x="796" y="101"/>
                </a:lnTo>
                <a:lnTo>
                  <a:pt x="800" y="105"/>
                </a:lnTo>
                <a:lnTo>
                  <a:pt x="802" y="107"/>
                </a:lnTo>
                <a:lnTo>
                  <a:pt x="807" y="111"/>
                </a:lnTo>
                <a:lnTo>
                  <a:pt x="813" y="113"/>
                </a:lnTo>
                <a:lnTo>
                  <a:pt x="816" y="114"/>
                </a:lnTo>
                <a:lnTo>
                  <a:pt x="822" y="114"/>
                </a:lnTo>
                <a:lnTo>
                  <a:pt x="850" y="114"/>
                </a:lnTo>
                <a:lnTo>
                  <a:pt x="914" y="112"/>
                </a:lnTo>
                <a:lnTo>
                  <a:pt x="916" y="112"/>
                </a:lnTo>
                <a:lnTo>
                  <a:pt x="917" y="111"/>
                </a:lnTo>
                <a:lnTo>
                  <a:pt x="921" y="107"/>
                </a:lnTo>
                <a:lnTo>
                  <a:pt x="922" y="107"/>
                </a:lnTo>
                <a:lnTo>
                  <a:pt x="923" y="106"/>
                </a:lnTo>
                <a:lnTo>
                  <a:pt x="935" y="103"/>
                </a:lnTo>
                <a:lnTo>
                  <a:pt x="936" y="102"/>
                </a:lnTo>
                <a:lnTo>
                  <a:pt x="962" y="99"/>
                </a:lnTo>
                <a:lnTo>
                  <a:pt x="998" y="95"/>
                </a:lnTo>
                <a:lnTo>
                  <a:pt x="1000" y="95"/>
                </a:lnTo>
                <a:lnTo>
                  <a:pt x="1016" y="100"/>
                </a:lnTo>
                <a:lnTo>
                  <a:pt x="1018" y="102"/>
                </a:lnTo>
                <a:lnTo>
                  <a:pt x="1022" y="107"/>
                </a:lnTo>
                <a:lnTo>
                  <a:pt x="1025" y="108"/>
                </a:lnTo>
                <a:lnTo>
                  <a:pt x="1034" y="112"/>
                </a:lnTo>
                <a:lnTo>
                  <a:pt x="1036" y="112"/>
                </a:lnTo>
                <a:lnTo>
                  <a:pt x="1037" y="112"/>
                </a:lnTo>
                <a:lnTo>
                  <a:pt x="1040" y="112"/>
                </a:lnTo>
                <a:lnTo>
                  <a:pt x="1052" y="106"/>
                </a:lnTo>
                <a:lnTo>
                  <a:pt x="1055" y="103"/>
                </a:lnTo>
                <a:lnTo>
                  <a:pt x="1058" y="101"/>
                </a:lnTo>
                <a:lnTo>
                  <a:pt x="1055" y="107"/>
                </a:lnTo>
                <a:lnTo>
                  <a:pt x="1023" y="153"/>
                </a:lnTo>
                <a:lnTo>
                  <a:pt x="870" y="369"/>
                </a:lnTo>
                <a:lnTo>
                  <a:pt x="855" y="385"/>
                </a:lnTo>
                <a:lnTo>
                  <a:pt x="759" y="477"/>
                </a:lnTo>
                <a:lnTo>
                  <a:pt x="755" y="480"/>
                </a:lnTo>
                <a:lnTo>
                  <a:pt x="756" y="517"/>
                </a:lnTo>
                <a:lnTo>
                  <a:pt x="756" y="652"/>
                </a:lnTo>
                <a:lnTo>
                  <a:pt x="756" y="980"/>
                </a:lnTo>
                <a:lnTo>
                  <a:pt x="756" y="1412"/>
                </a:lnTo>
                <a:lnTo>
                  <a:pt x="760" y="1697"/>
                </a:lnTo>
                <a:lnTo>
                  <a:pt x="810" y="1763"/>
                </a:lnTo>
                <a:lnTo>
                  <a:pt x="886" y="1860"/>
                </a:lnTo>
                <a:lnTo>
                  <a:pt x="942" y="1936"/>
                </a:lnTo>
                <a:lnTo>
                  <a:pt x="944" y="1962"/>
                </a:lnTo>
                <a:lnTo>
                  <a:pt x="939" y="1964"/>
                </a:lnTo>
                <a:lnTo>
                  <a:pt x="924" y="1965"/>
                </a:lnTo>
                <a:lnTo>
                  <a:pt x="908" y="1966"/>
                </a:lnTo>
                <a:lnTo>
                  <a:pt x="880" y="1967"/>
                </a:lnTo>
                <a:lnTo>
                  <a:pt x="854" y="1968"/>
                </a:lnTo>
                <a:lnTo>
                  <a:pt x="782" y="1973"/>
                </a:lnTo>
                <a:lnTo>
                  <a:pt x="759" y="1974"/>
                </a:lnTo>
                <a:lnTo>
                  <a:pt x="690" y="2005"/>
                </a:lnTo>
                <a:lnTo>
                  <a:pt x="646" y="2025"/>
                </a:lnTo>
                <a:lnTo>
                  <a:pt x="610" y="2042"/>
                </a:lnTo>
                <a:lnTo>
                  <a:pt x="536" y="2075"/>
                </a:lnTo>
                <a:lnTo>
                  <a:pt x="500" y="2091"/>
                </a:lnTo>
                <a:lnTo>
                  <a:pt x="492" y="2059"/>
                </a:lnTo>
                <a:lnTo>
                  <a:pt x="486" y="2018"/>
                </a:lnTo>
                <a:lnTo>
                  <a:pt x="486" y="2015"/>
                </a:lnTo>
                <a:lnTo>
                  <a:pt x="485" y="1983"/>
                </a:lnTo>
                <a:lnTo>
                  <a:pt x="486" y="1980"/>
                </a:lnTo>
                <a:lnTo>
                  <a:pt x="486" y="1966"/>
                </a:lnTo>
                <a:lnTo>
                  <a:pt x="488" y="1953"/>
                </a:lnTo>
                <a:lnTo>
                  <a:pt x="488" y="1952"/>
                </a:lnTo>
                <a:lnTo>
                  <a:pt x="455" y="1910"/>
                </a:lnTo>
                <a:lnTo>
                  <a:pt x="450" y="1863"/>
                </a:lnTo>
                <a:lnTo>
                  <a:pt x="438" y="1803"/>
                </a:lnTo>
                <a:lnTo>
                  <a:pt x="436" y="1802"/>
                </a:lnTo>
                <a:lnTo>
                  <a:pt x="429" y="1794"/>
                </a:lnTo>
                <a:lnTo>
                  <a:pt x="426" y="1790"/>
                </a:lnTo>
                <a:lnTo>
                  <a:pt x="425" y="1787"/>
                </a:lnTo>
                <a:lnTo>
                  <a:pt x="424" y="1784"/>
                </a:lnTo>
                <a:lnTo>
                  <a:pt x="414" y="1737"/>
                </a:lnTo>
                <a:lnTo>
                  <a:pt x="408" y="1718"/>
                </a:lnTo>
                <a:lnTo>
                  <a:pt x="377" y="1619"/>
                </a:lnTo>
                <a:lnTo>
                  <a:pt x="371" y="1606"/>
                </a:lnTo>
                <a:lnTo>
                  <a:pt x="369" y="1602"/>
                </a:lnTo>
                <a:lnTo>
                  <a:pt x="367" y="1601"/>
                </a:lnTo>
                <a:lnTo>
                  <a:pt x="358" y="1595"/>
                </a:lnTo>
                <a:lnTo>
                  <a:pt x="353" y="1593"/>
                </a:lnTo>
                <a:lnTo>
                  <a:pt x="351" y="1592"/>
                </a:lnTo>
                <a:lnTo>
                  <a:pt x="341" y="1590"/>
                </a:lnTo>
                <a:lnTo>
                  <a:pt x="337" y="1589"/>
                </a:lnTo>
                <a:lnTo>
                  <a:pt x="315" y="1577"/>
                </a:lnTo>
                <a:lnTo>
                  <a:pt x="315" y="1577"/>
                </a:lnTo>
                <a:lnTo>
                  <a:pt x="312" y="1546"/>
                </a:lnTo>
                <a:lnTo>
                  <a:pt x="311" y="1528"/>
                </a:lnTo>
                <a:lnTo>
                  <a:pt x="291" y="1505"/>
                </a:lnTo>
                <a:lnTo>
                  <a:pt x="261" y="1473"/>
                </a:lnTo>
                <a:lnTo>
                  <a:pt x="258" y="1470"/>
                </a:lnTo>
                <a:lnTo>
                  <a:pt x="253" y="1467"/>
                </a:lnTo>
                <a:lnTo>
                  <a:pt x="207" y="1449"/>
                </a:lnTo>
                <a:lnTo>
                  <a:pt x="186" y="1443"/>
                </a:lnTo>
                <a:lnTo>
                  <a:pt x="173" y="1440"/>
                </a:lnTo>
                <a:lnTo>
                  <a:pt x="154" y="1436"/>
                </a:lnTo>
                <a:lnTo>
                  <a:pt x="148" y="1432"/>
                </a:lnTo>
                <a:lnTo>
                  <a:pt x="143" y="1427"/>
                </a:lnTo>
                <a:lnTo>
                  <a:pt x="139" y="1425"/>
                </a:lnTo>
                <a:lnTo>
                  <a:pt x="136" y="1424"/>
                </a:lnTo>
                <a:lnTo>
                  <a:pt x="127" y="1421"/>
                </a:lnTo>
                <a:lnTo>
                  <a:pt x="115" y="1418"/>
                </a:lnTo>
                <a:lnTo>
                  <a:pt x="107" y="1419"/>
                </a:lnTo>
                <a:lnTo>
                  <a:pt x="103" y="1419"/>
                </a:lnTo>
                <a:lnTo>
                  <a:pt x="97" y="1421"/>
                </a:lnTo>
                <a:lnTo>
                  <a:pt x="88" y="1426"/>
                </a:lnTo>
                <a:lnTo>
                  <a:pt x="76" y="1432"/>
                </a:lnTo>
                <a:lnTo>
                  <a:pt x="71" y="1433"/>
                </a:lnTo>
                <a:lnTo>
                  <a:pt x="47" y="1433"/>
                </a:lnTo>
                <a:lnTo>
                  <a:pt x="19" y="1433"/>
                </a:lnTo>
                <a:lnTo>
                  <a:pt x="18" y="1431"/>
                </a:lnTo>
                <a:lnTo>
                  <a:pt x="18" y="1422"/>
                </a:lnTo>
                <a:lnTo>
                  <a:pt x="15" y="1365"/>
                </a:lnTo>
                <a:lnTo>
                  <a:pt x="15" y="1364"/>
                </a:lnTo>
                <a:lnTo>
                  <a:pt x="18" y="1358"/>
                </a:lnTo>
                <a:lnTo>
                  <a:pt x="19" y="1354"/>
                </a:lnTo>
                <a:lnTo>
                  <a:pt x="19" y="1353"/>
                </a:lnTo>
                <a:lnTo>
                  <a:pt x="19" y="1350"/>
                </a:lnTo>
                <a:lnTo>
                  <a:pt x="17" y="1335"/>
                </a:lnTo>
                <a:lnTo>
                  <a:pt x="0" y="1263"/>
                </a:lnTo>
                <a:lnTo>
                  <a:pt x="18" y="1244"/>
                </a:lnTo>
                <a:lnTo>
                  <a:pt x="41" y="1221"/>
                </a:lnTo>
                <a:lnTo>
                  <a:pt x="43" y="1220"/>
                </a:lnTo>
                <a:lnTo>
                  <a:pt x="142" y="1182"/>
                </a:lnTo>
                <a:lnTo>
                  <a:pt x="155" y="1178"/>
                </a:lnTo>
                <a:lnTo>
                  <a:pt x="156" y="1173"/>
                </a:lnTo>
                <a:lnTo>
                  <a:pt x="157" y="1167"/>
                </a:lnTo>
                <a:lnTo>
                  <a:pt x="161" y="1160"/>
                </a:lnTo>
                <a:lnTo>
                  <a:pt x="171" y="1146"/>
                </a:lnTo>
                <a:lnTo>
                  <a:pt x="203" y="1107"/>
                </a:lnTo>
                <a:lnTo>
                  <a:pt x="210" y="1103"/>
                </a:lnTo>
                <a:lnTo>
                  <a:pt x="223" y="1098"/>
                </a:lnTo>
                <a:lnTo>
                  <a:pt x="251" y="1089"/>
                </a:lnTo>
                <a:lnTo>
                  <a:pt x="245" y="1078"/>
                </a:lnTo>
                <a:lnTo>
                  <a:pt x="233" y="1044"/>
                </a:lnTo>
                <a:lnTo>
                  <a:pt x="225" y="1022"/>
                </a:lnTo>
                <a:lnTo>
                  <a:pt x="208" y="977"/>
                </a:lnTo>
                <a:lnTo>
                  <a:pt x="191" y="933"/>
                </a:lnTo>
                <a:lnTo>
                  <a:pt x="207" y="925"/>
                </a:lnTo>
                <a:lnTo>
                  <a:pt x="234" y="915"/>
                </a:lnTo>
                <a:lnTo>
                  <a:pt x="252" y="909"/>
                </a:lnTo>
                <a:lnTo>
                  <a:pt x="219" y="879"/>
                </a:lnTo>
                <a:lnTo>
                  <a:pt x="210" y="873"/>
                </a:lnTo>
                <a:lnTo>
                  <a:pt x="195" y="863"/>
                </a:lnTo>
                <a:lnTo>
                  <a:pt x="173" y="850"/>
                </a:lnTo>
                <a:lnTo>
                  <a:pt x="169" y="849"/>
                </a:lnTo>
                <a:lnTo>
                  <a:pt x="165" y="844"/>
                </a:lnTo>
                <a:lnTo>
                  <a:pt x="162" y="839"/>
                </a:lnTo>
                <a:lnTo>
                  <a:pt x="162" y="835"/>
                </a:lnTo>
                <a:lnTo>
                  <a:pt x="161" y="829"/>
                </a:lnTo>
                <a:lnTo>
                  <a:pt x="160" y="825"/>
                </a:lnTo>
                <a:lnTo>
                  <a:pt x="156" y="819"/>
                </a:lnTo>
                <a:lnTo>
                  <a:pt x="143" y="797"/>
                </a:lnTo>
                <a:lnTo>
                  <a:pt x="137" y="792"/>
                </a:lnTo>
                <a:lnTo>
                  <a:pt x="130" y="787"/>
                </a:lnTo>
                <a:lnTo>
                  <a:pt x="126" y="785"/>
                </a:lnTo>
                <a:lnTo>
                  <a:pt x="124" y="783"/>
                </a:lnTo>
                <a:lnTo>
                  <a:pt x="120" y="778"/>
                </a:lnTo>
                <a:lnTo>
                  <a:pt x="118" y="773"/>
                </a:lnTo>
                <a:lnTo>
                  <a:pt x="111" y="762"/>
                </a:lnTo>
                <a:lnTo>
                  <a:pt x="108" y="759"/>
                </a:lnTo>
                <a:lnTo>
                  <a:pt x="82" y="708"/>
                </a:lnTo>
                <a:lnTo>
                  <a:pt x="82" y="703"/>
                </a:lnTo>
                <a:lnTo>
                  <a:pt x="82" y="699"/>
                </a:lnTo>
                <a:lnTo>
                  <a:pt x="83" y="681"/>
                </a:lnTo>
                <a:lnTo>
                  <a:pt x="65" y="595"/>
                </a:lnTo>
                <a:lnTo>
                  <a:pt x="61" y="587"/>
                </a:lnTo>
                <a:lnTo>
                  <a:pt x="61" y="587"/>
                </a:lnTo>
                <a:lnTo>
                  <a:pt x="61" y="582"/>
                </a:lnTo>
                <a:lnTo>
                  <a:pt x="63" y="581"/>
                </a:lnTo>
                <a:lnTo>
                  <a:pt x="67" y="580"/>
                </a:lnTo>
                <a:lnTo>
                  <a:pt x="90" y="573"/>
                </a:lnTo>
                <a:lnTo>
                  <a:pt x="93" y="568"/>
                </a:lnTo>
                <a:lnTo>
                  <a:pt x="94" y="563"/>
                </a:lnTo>
                <a:lnTo>
                  <a:pt x="112" y="513"/>
                </a:lnTo>
                <a:lnTo>
                  <a:pt x="127" y="473"/>
                </a:lnTo>
                <a:lnTo>
                  <a:pt x="138" y="453"/>
                </a:lnTo>
                <a:lnTo>
                  <a:pt x="141" y="450"/>
                </a:lnTo>
                <a:lnTo>
                  <a:pt x="143" y="449"/>
                </a:lnTo>
                <a:lnTo>
                  <a:pt x="169" y="435"/>
                </a:lnTo>
                <a:lnTo>
                  <a:pt x="178" y="431"/>
                </a:lnTo>
                <a:lnTo>
                  <a:pt x="181" y="430"/>
                </a:lnTo>
                <a:lnTo>
                  <a:pt x="186" y="429"/>
                </a:lnTo>
                <a:lnTo>
                  <a:pt x="190" y="427"/>
                </a:lnTo>
                <a:lnTo>
                  <a:pt x="192" y="426"/>
                </a:lnTo>
                <a:lnTo>
                  <a:pt x="195" y="424"/>
                </a:lnTo>
                <a:lnTo>
                  <a:pt x="208" y="411"/>
                </a:lnTo>
                <a:lnTo>
                  <a:pt x="210" y="407"/>
                </a:lnTo>
                <a:lnTo>
                  <a:pt x="210" y="405"/>
                </a:lnTo>
                <a:lnTo>
                  <a:pt x="209" y="347"/>
                </a:lnTo>
                <a:lnTo>
                  <a:pt x="203" y="336"/>
                </a:lnTo>
                <a:lnTo>
                  <a:pt x="199" y="283"/>
                </a:lnTo>
                <a:lnTo>
                  <a:pt x="199" y="268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4" name="Freeform 10"/>
          <p:cNvSpPr>
            <a:spLocks/>
          </p:cNvSpPr>
          <p:nvPr/>
        </p:nvSpPr>
        <p:spPr bwMode="auto">
          <a:xfrm>
            <a:off x="1683674" y="3648981"/>
            <a:ext cx="841937" cy="1021962"/>
          </a:xfrm>
          <a:custGeom>
            <a:avLst/>
            <a:gdLst/>
            <a:ahLst/>
            <a:cxnLst>
              <a:cxn ang="0">
                <a:pos x="191" y="523"/>
              </a:cxn>
              <a:cxn ang="0">
                <a:pos x="51" y="444"/>
              </a:cxn>
              <a:cxn ang="0">
                <a:pos x="32" y="432"/>
              </a:cxn>
              <a:cxn ang="0">
                <a:pos x="0" y="432"/>
              </a:cxn>
              <a:cxn ang="0">
                <a:pos x="0" y="250"/>
              </a:cxn>
              <a:cxn ang="0">
                <a:pos x="11" y="189"/>
              </a:cxn>
              <a:cxn ang="0">
                <a:pos x="15" y="135"/>
              </a:cxn>
              <a:cxn ang="0">
                <a:pos x="13" y="116"/>
              </a:cxn>
              <a:cxn ang="0">
                <a:pos x="21" y="111"/>
              </a:cxn>
              <a:cxn ang="0">
                <a:pos x="48" y="63"/>
              </a:cxn>
              <a:cxn ang="0">
                <a:pos x="56" y="33"/>
              </a:cxn>
              <a:cxn ang="0">
                <a:pos x="63" y="25"/>
              </a:cxn>
              <a:cxn ang="0">
                <a:pos x="100" y="3"/>
              </a:cxn>
              <a:cxn ang="0">
                <a:pos x="104" y="1"/>
              </a:cxn>
              <a:cxn ang="0">
                <a:pos x="145" y="0"/>
              </a:cxn>
              <a:cxn ang="0">
                <a:pos x="149" y="1"/>
              </a:cxn>
              <a:cxn ang="0">
                <a:pos x="155" y="8"/>
              </a:cxn>
              <a:cxn ang="0">
                <a:pos x="167" y="36"/>
              </a:cxn>
              <a:cxn ang="0">
                <a:pos x="197" y="70"/>
              </a:cxn>
              <a:cxn ang="0">
                <a:pos x="198" y="74"/>
              </a:cxn>
              <a:cxn ang="0">
                <a:pos x="196" y="93"/>
              </a:cxn>
              <a:cxn ang="0">
                <a:pos x="242" y="109"/>
              </a:cxn>
              <a:cxn ang="0">
                <a:pos x="268" y="106"/>
              </a:cxn>
              <a:cxn ang="0">
                <a:pos x="275" y="105"/>
              </a:cxn>
              <a:cxn ang="0">
                <a:pos x="294" y="114"/>
              </a:cxn>
              <a:cxn ang="0">
                <a:pos x="299" y="115"/>
              </a:cxn>
              <a:cxn ang="0">
                <a:pos x="374" y="121"/>
              </a:cxn>
              <a:cxn ang="0">
                <a:pos x="382" y="118"/>
              </a:cxn>
              <a:cxn ang="0">
                <a:pos x="384" y="112"/>
              </a:cxn>
              <a:cxn ang="0">
                <a:pos x="388" y="109"/>
              </a:cxn>
              <a:cxn ang="0">
                <a:pos x="391" y="108"/>
              </a:cxn>
              <a:cxn ang="0">
                <a:pos x="424" y="112"/>
              </a:cxn>
              <a:cxn ang="0">
                <a:pos x="426" y="114"/>
              </a:cxn>
              <a:cxn ang="0">
                <a:pos x="462" y="162"/>
              </a:cxn>
              <a:cxn ang="0">
                <a:pos x="463" y="170"/>
              </a:cxn>
              <a:cxn ang="0">
                <a:pos x="460" y="184"/>
              </a:cxn>
              <a:cxn ang="0">
                <a:pos x="448" y="182"/>
              </a:cxn>
              <a:cxn ang="0">
                <a:pos x="433" y="170"/>
              </a:cxn>
              <a:cxn ang="0">
                <a:pos x="424" y="158"/>
              </a:cxn>
              <a:cxn ang="0">
                <a:pos x="403" y="153"/>
              </a:cxn>
              <a:cxn ang="0">
                <a:pos x="373" y="170"/>
              </a:cxn>
              <a:cxn ang="0">
                <a:pos x="355" y="219"/>
              </a:cxn>
              <a:cxn ang="0">
                <a:pos x="359" y="235"/>
              </a:cxn>
              <a:cxn ang="0">
                <a:pos x="362" y="241"/>
              </a:cxn>
              <a:cxn ang="0">
                <a:pos x="366" y="244"/>
              </a:cxn>
              <a:cxn ang="0">
                <a:pos x="382" y="360"/>
              </a:cxn>
              <a:cxn ang="0">
                <a:pos x="338" y="399"/>
              </a:cxn>
              <a:cxn ang="0">
                <a:pos x="258" y="422"/>
              </a:cxn>
              <a:cxn ang="0">
                <a:pos x="242" y="421"/>
              </a:cxn>
              <a:cxn ang="0">
                <a:pos x="240" y="418"/>
              </a:cxn>
              <a:cxn ang="0">
                <a:pos x="235" y="420"/>
              </a:cxn>
              <a:cxn ang="0">
                <a:pos x="216" y="433"/>
              </a:cxn>
              <a:cxn ang="0">
                <a:pos x="215" y="435"/>
              </a:cxn>
              <a:cxn ang="0">
                <a:pos x="223" y="464"/>
              </a:cxn>
              <a:cxn ang="0">
                <a:pos x="244" y="494"/>
              </a:cxn>
              <a:cxn ang="0">
                <a:pos x="258" y="541"/>
              </a:cxn>
              <a:cxn ang="0">
                <a:pos x="263" y="562"/>
              </a:cxn>
            </a:cxnLst>
            <a:rect l="0" t="0" r="r" b="b"/>
            <a:pathLst>
              <a:path w="463" h="562">
                <a:moveTo>
                  <a:pt x="263" y="562"/>
                </a:moveTo>
                <a:lnTo>
                  <a:pt x="191" y="523"/>
                </a:lnTo>
                <a:lnTo>
                  <a:pt x="162" y="506"/>
                </a:lnTo>
                <a:lnTo>
                  <a:pt x="51" y="444"/>
                </a:lnTo>
                <a:lnTo>
                  <a:pt x="33" y="432"/>
                </a:lnTo>
                <a:lnTo>
                  <a:pt x="32" y="432"/>
                </a:lnTo>
                <a:lnTo>
                  <a:pt x="9" y="432"/>
                </a:lnTo>
                <a:lnTo>
                  <a:pt x="0" y="432"/>
                </a:lnTo>
                <a:lnTo>
                  <a:pt x="1" y="415"/>
                </a:lnTo>
                <a:lnTo>
                  <a:pt x="0" y="250"/>
                </a:lnTo>
                <a:lnTo>
                  <a:pt x="9" y="193"/>
                </a:lnTo>
                <a:lnTo>
                  <a:pt x="11" y="189"/>
                </a:lnTo>
                <a:lnTo>
                  <a:pt x="19" y="146"/>
                </a:lnTo>
                <a:lnTo>
                  <a:pt x="15" y="135"/>
                </a:lnTo>
                <a:lnTo>
                  <a:pt x="11" y="117"/>
                </a:lnTo>
                <a:lnTo>
                  <a:pt x="13" y="116"/>
                </a:lnTo>
                <a:lnTo>
                  <a:pt x="17" y="115"/>
                </a:lnTo>
                <a:lnTo>
                  <a:pt x="21" y="111"/>
                </a:lnTo>
                <a:lnTo>
                  <a:pt x="25" y="106"/>
                </a:lnTo>
                <a:lnTo>
                  <a:pt x="48" y="63"/>
                </a:lnTo>
                <a:lnTo>
                  <a:pt x="55" y="39"/>
                </a:lnTo>
                <a:lnTo>
                  <a:pt x="56" y="33"/>
                </a:lnTo>
                <a:lnTo>
                  <a:pt x="59" y="31"/>
                </a:lnTo>
                <a:lnTo>
                  <a:pt x="63" y="25"/>
                </a:lnTo>
                <a:lnTo>
                  <a:pt x="74" y="18"/>
                </a:lnTo>
                <a:lnTo>
                  <a:pt x="100" y="3"/>
                </a:lnTo>
                <a:lnTo>
                  <a:pt x="101" y="2"/>
                </a:lnTo>
                <a:lnTo>
                  <a:pt x="104" y="1"/>
                </a:lnTo>
                <a:lnTo>
                  <a:pt x="109" y="1"/>
                </a:lnTo>
                <a:lnTo>
                  <a:pt x="145" y="0"/>
                </a:lnTo>
                <a:lnTo>
                  <a:pt x="148" y="0"/>
                </a:lnTo>
                <a:lnTo>
                  <a:pt x="149" y="1"/>
                </a:lnTo>
                <a:lnTo>
                  <a:pt x="152" y="6"/>
                </a:lnTo>
                <a:lnTo>
                  <a:pt x="155" y="8"/>
                </a:lnTo>
                <a:lnTo>
                  <a:pt x="157" y="14"/>
                </a:lnTo>
                <a:lnTo>
                  <a:pt x="167" y="36"/>
                </a:lnTo>
                <a:lnTo>
                  <a:pt x="193" y="67"/>
                </a:lnTo>
                <a:lnTo>
                  <a:pt x="197" y="70"/>
                </a:lnTo>
                <a:lnTo>
                  <a:pt x="198" y="72"/>
                </a:lnTo>
                <a:lnTo>
                  <a:pt x="198" y="74"/>
                </a:lnTo>
                <a:lnTo>
                  <a:pt x="198" y="90"/>
                </a:lnTo>
                <a:lnTo>
                  <a:pt x="196" y="93"/>
                </a:lnTo>
                <a:lnTo>
                  <a:pt x="210" y="106"/>
                </a:lnTo>
                <a:lnTo>
                  <a:pt x="242" y="109"/>
                </a:lnTo>
                <a:lnTo>
                  <a:pt x="245" y="109"/>
                </a:lnTo>
                <a:lnTo>
                  <a:pt x="268" y="106"/>
                </a:lnTo>
                <a:lnTo>
                  <a:pt x="271" y="106"/>
                </a:lnTo>
                <a:lnTo>
                  <a:pt x="275" y="105"/>
                </a:lnTo>
                <a:lnTo>
                  <a:pt x="276" y="104"/>
                </a:lnTo>
                <a:lnTo>
                  <a:pt x="294" y="114"/>
                </a:lnTo>
                <a:lnTo>
                  <a:pt x="295" y="114"/>
                </a:lnTo>
                <a:lnTo>
                  <a:pt x="299" y="115"/>
                </a:lnTo>
                <a:lnTo>
                  <a:pt x="373" y="122"/>
                </a:lnTo>
                <a:lnTo>
                  <a:pt x="374" y="121"/>
                </a:lnTo>
                <a:lnTo>
                  <a:pt x="378" y="120"/>
                </a:lnTo>
                <a:lnTo>
                  <a:pt x="382" y="118"/>
                </a:lnTo>
                <a:lnTo>
                  <a:pt x="382" y="117"/>
                </a:lnTo>
                <a:lnTo>
                  <a:pt x="384" y="112"/>
                </a:lnTo>
                <a:lnTo>
                  <a:pt x="385" y="110"/>
                </a:lnTo>
                <a:lnTo>
                  <a:pt x="388" y="109"/>
                </a:lnTo>
                <a:lnTo>
                  <a:pt x="389" y="108"/>
                </a:lnTo>
                <a:lnTo>
                  <a:pt x="391" y="108"/>
                </a:lnTo>
                <a:lnTo>
                  <a:pt x="419" y="111"/>
                </a:lnTo>
                <a:lnTo>
                  <a:pt x="424" y="112"/>
                </a:lnTo>
                <a:lnTo>
                  <a:pt x="425" y="112"/>
                </a:lnTo>
                <a:lnTo>
                  <a:pt x="426" y="114"/>
                </a:lnTo>
                <a:lnTo>
                  <a:pt x="428" y="116"/>
                </a:lnTo>
                <a:lnTo>
                  <a:pt x="462" y="162"/>
                </a:lnTo>
                <a:lnTo>
                  <a:pt x="463" y="164"/>
                </a:lnTo>
                <a:lnTo>
                  <a:pt x="463" y="170"/>
                </a:lnTo>
                <a:lnTo>
                  <a:pt x="463" y="175"/>
                </a:lnTo>
                <a:lnTo>
                  <a:pt x="460" y="184"/>
                </a:lnTo>
                <a:lnTo>
                  <a:pt x="450" y="183"/>
                </a:lnTo>
                <a:lnTo>
                  <a:pt x="448" y="182"/>
                </a:lnTo>
                <a:lnTo>
                  <a:pt x="446" y="181"/>
                </a:lnTo>
                <a:lnTo>
                  <a:pt x="433" y="170"/>
                </a:lnTo>
                <a:lnTo>
                  <a:pt x="426" y="160"/>
                </a:lnTo>
                <a:lnTo>
                  <a:pt x="424" y="158"/>
                </a:lnTo>
                <a:lnTo>
                  <a:pt x="422" y="157"/>
                </a:lnTo>
                <a:lnTo>
                  <a:pt x="403" y="153"/>
                </a:lnTo>
                <a:lnTo>
                  <a:pt x="389" y="158"/>
                </a:lnTo>
                <a:lnTo>
                  <a:pt x="373" y="170"/>
                </a:lnTo>
                <a:lnTo>
                  <a:pt x="370" y="174"/>
                </a:lnTo>
                <a:lnTo>
                  <a:pt x="355" y="219"/>
                </a:lnTo>
                <a:lnTo>
                  <a:pt x="355" y="225"/>
                </a:lnTo>
                <a:lnTo>
                  <a:pt x="359" y="235"/>
                </a:lnTo>
                <a:lnTo>
                  <a:pt x="360" y="237"/>
                </a:lnTo>
                <a:lnTo>
                  <a:pt x="362" y="241"/>
                </a:lnTo>
                <a:lnTo>
                  <a:pt x="364" y="242"/>
                </a:lnTo>
                <a:lnTo>
                  <a:pt x="366" y="244"/>
                </a:lnTo>
                <a:lnTo>
                  <a:pt x="366" y="247"/>
                </a:lnTo>
                <a:lnTo>
                  <a:pt x="382" y="360"/>
                </a:lnTo>
                <a:lnTo>
                  <a:pt x="354" y="394"/>
                </a:lnTo>
                <a:lnTo>
                  <a:pt x="338" y="399"/>
                </a:lnTo>
                <a:lnTo>
                  <a:pt x="286" y="415"/>
                </a:lnTo>
                <a:lnTo>
                  <a:pt x="258" y="422"/>
                </a:lnTo>
                <a:lnTo>
                  <a:pt x="254" y="422"/>
                </a:lnTo>
                <a:lnTo>
                  <a:pt x="242" y="421"/>
                </a:lnTo>
                <a:lnTo>
                  <a:pt x="242" y="420"/>
                </a:lnTo>
                <a:lnTo>
                  <a:pt x="240" y="418"/>
                </a:lnTo>
                <a:lnTo>
                  <a:pt x="239" y="418"/>
                </a:lnTo>
                <a:lnTo>
                  <a:pt x="235" y="420"/>
                </a:lnTo>
                <a:lnTo>
                  <a:pt x="222" y="427"/>
                </a:lnTo>
                <a:lnTo>
                  <a:pt x="216" y="433"/>
                </a:lnTo>
                <a:lnTo>
                  <a:pt x="215" y="433"/>
                </a:lnTo>
                <a:lnTo>
                  <a:pt x="215" y="435"/>
                </a:lnTo>
                <a:lnTo>
                  <a:pt x="214" y="439"/>
                </a:lnTo>
                <a:lnTo>
                  <a:pt x="223" y="464"/>
                </a:lnTo>
                <a:lnTo>
                  <a:pt x="234" y="487"/>
                </a:lnTo>
                <a:lnTo>
                  <a:pt x="244" y="494"/>
                </a:lnTo>
                <a:lnTo>
                  <a:pt x="248" y="496"/>
                </a:lnTo>
                <a:lnTo>
                  <a:pt x="258" y="541"/>
                </a:lnTo>
                <a:lnTo>
                  <a:pt x="262" y="559"/>
                </a:lnTo>
                <a:lnTo>
                  <a:pt x="263" y="562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36" name="Freeform 12"/>
          <p:cNvSpPr>
            <a:spLocks/>
          </p:cNvSpPr>
          <p:nvPr/>
        </p:nvSpPr>
        <p:spPr bwMode="auto">
          <a:xfrm>
            <a:off x="1676400" y="3168914"/>
            <a:ext cx="756470" cy="692825"/>
          </a:xfrm>
          <a:custGeom>
            <a:avLst/>
            <a:gdLst/>
            <a:ahLst/>
            <a:cxnLst>
              <a:cxn ang="0">
                <a:pos x="275" y="370"/>
              </a:cxn>
              <a:cxn ang="0">
                <a:pos x="246" y="373"/>
              </a:cxn>
              <a:cxn ang="0">
                <a:pos x="202" y="354"/>
              </a:cxn>
              <a:cxn ang="0">
                <a:pos x="201" y="334"/>
              </a:cxn>
              <a:cxn ang="0">
                <a:pos x="161" y="278"/>
              </a:cxn>
              <a:cxn ang="0">
                <a:pos x="153" y="265"/>
              </a:cxn>
              <a:cxn ang="0">
                <a:pos x="113" y="265"/>
              </a:cxn>
              <a:cxn ang="0">
                <a:pos x="104" y="267"/>
              </a:cxn>
              <a:cxn ang="0">
                <a:pos x="63" y="295"/>
              </a:cxn>
              <a:cxn ang="0">
                <a:pos x="52" y="327"/>
              </a:cxn>
              <a:cxn ang="0">
                <a:pos x="21" y="379"/>
              </a:cxn>
              <a:cxn ang="0">
                <a:pos x="10" y="366"/>
              </a:cxn>
              <a:cxn ang="0">
                <a:pos x="0" y="332"/>
              </a:cxn>
              <a:cxn ang="0">
                <a:pos x="65" y="238"/>
              </a:cxn>
              <a:cxn ang="0">
                <a:pos x="88" y="163"/>
              </a:cxn>
              <a:cxn ang="0">
                <a:pos x="112" y="156"/>
              </a:cxn>
              <a:cxn ang="0">
                <a:pos x="120" y="152"/>
              </a:cxn>
              <a:cxn ang="0">
                <a:pos x="176" y="79"/>
              </a:cxn>
              <a:cxn ang="0">
                <a:pos x="190" y="44"/>
              </a:cxn>
              <a:cxn ang="0">
                <a:pos x="189" y="33"/>
              </a:cxn>
              <a:cxn ang="0">
                <a:pos x="190" y="24"/>
              </a:cxn>
              <a:cxn ang="0">
                <a:pos x="197" y="8"/>
              </a:cxn>
              <a:cxn ang="0">
                <a:pos x="220" y="6"/>
              </a:cxn>
              <a:cxn ang="0">
                <a:pos x="269" y="64"/>
              </a:cxn>
              <a:cxn ang="0">
                <a:pos x="280" y="81"/>
              </a:cxn>
              <a:cxn ang="0">
                <a:pos x="282" y="88"/>
              </a:cxn>
              <a:cxn ang="0">
                <a:pos x="290" y="93"/>
              </a:cxn>
              <a:cxn ang="0">
                <a:pos x="305" y="92"/>
              </a:cxn>
              <a:cxn ang="0">
                <a:pos x="344" y="76"/>
              </a:cxn>
              <a:cxn ang="0">
                <a:pos x="358" y="74"/>
              </a:cxn>
              <a:cxn ang="0">
                <a:pos x="380" y="75"/>
              </a:cxn>
              <a:cxn ang="0">
                <a:pos x="401" y="86"/>
              </a:cxn>
              <a:cxn ang="0">
                <a:pos x="416" y="127"/>
              </a:cxn>
              <a:cxn ang="0">
                <a:pos x="414" y="134"/>
              </a:cxn>
              <a:cxn ang="0">
                <a:pos x="393" y="154"/>
              </a:cxn>
              <a:cxn ang="0">
                <a:pos x="384" y="158"/>
              </a:cxn>
              <a:cxn ang="0">
                <a:pos x="376" y="156"/>
              </a:cxn>
              <a:cxn ang="0">
                <a:pos x="350" y="158"/>
              </a:cxn>
              <a:cxn ang="0">
                <a:pos x="309" y="177"/>
              </a:cxn>
              <a:cxn ang="0">
                <a:pos x="305" y="186"/>
              </a:cxn>
              <a:cxn ang="0">
                <a:pos x="310" y="204"/>
              </a:cxn>
              <a:cxn ang="0">
                <a:pos x="320" y="208"/>
              </a:cxn>
              <a:cxn ang="0">
                <a:pos x="328" y="217"/>
              </a:cxn>
              <a:cxn ang="0">
                <a:pos x="339" y="283"/>
              </a:cxn>
              <a:cxn ang="0">
                <a:pos x="305" y="342"/>
              </a:cxn>
            </a:cxnLst>
            <a:rect l="0" t="0" r="r" b="b"/>
            <a:pathLst>
              <a:path w="416" h="381">
                <a:moveTo>
                  <a:pt x="280" y="368"/>
                </a:moveTo>
                <a:lnTo>
                  <a:pt x="279" y="369"/>
                </a:lnTo>
                <a:lnTo>
                  <a:pt x="275" y="370"/>
                </a:lnTo>
                <a:lnTo>
                  <a:pt x="272" y="370"/>
                </a:lnTo>
                <a:lnTo>
                  <a:pt x="249" y="373"/>
                </a:lnTo>
                <a:lnTo>
                  <a:pt x="246" y="373"/>
                </a:lnTo>
                <a:lnTo>
                  <a:pt x="214" y="370"/>
                </a:lnTo>
                <a:lnTo>
                  <a:pt x="200" y="357"/>
                </a:lnTo>
                <a:lnTo>
                  <a:pt x="202" y="354"/>
                </a:lnTo>
                <a:lnTo>
                  <a:pt x="202" y="338"/>
                </a:lnTo>
                <a:lnTo>
                  <a:pt x="202" y="336"/>
                </a:lnTo>
                <a:lnTo>
                  <a:pt x="201" y="334"/>
                </a:lnTo>
                <a:lnTo>
                  <a:pt x="197" y="331"/>
                </a:lnTo>
                <a:lnTo>
                  <a:pt x="171" y="300"/>
                </a:lnTo>
                <a:lnTo>
                  <a:pt x="161" y="278"/>
                </a:lnTo>
                <a:lnTo>
                  <a:pt x="159" y="272"/>
                </a:lnTo>
                <a:lnTo>
                  <a:pt x="156" y="270"/>
                </a:lnTo>
                <a:lnTo>
                  <a:pt x="153" y="265"/>
                </a:lnTo>
                <a:lnTo>
                  <a:pt x="152" y="264"/>
                </a:lnTo>
                <a:lnTo>
                  <a:pt x="149" y="264"/>
                </a:lnTo>
                <a:lnTo>
                  <a:pt x="113" y="265"/>
                </a:lnTo>
                <a:lnTo>
                  <a:pt x="108" y="265"/>
                </a:lnTo>
                <a:lnTo>
                  <a:pt x="105" y="266"/>
                </a:lnTo>
                <a:lnTo>
                  <a:pt x="104" y="267"/>
                </a:lnTo>
                <a:lnTo>
                  <a:pt x="78" y="282"/>
                </a:lnTo>
                <a:lnTo>
                  <a:pt x="67" y="289"/>
                </a:lnTo>
                <a:lnTo>
                  <a:pt x="63" y="295"/>
                </a:lnTo>
                <a:lnTo>
                  <a:pt x="60" y="297"/>
                </a:lnTo>
                <a:lnTo>
                  <a:pt x="59" y="303"/>
                </a:lnTo>
                <a:lnTo>
                  <a:pt x="52" y="327"/>
                </a:lnTo>
                <a:lnTo>
                  <a:pt x="29" y="370"/>
                </a:lnTo>
                <a:lnTo>
                  <a:pt x="25" y="375"/>
                </a:lnTo>
                <a:lnTo>
                  <a:pt x="21" y="379"/>
                </a:lnTo>
                <a:lnTo>
                  <a:pt x="17" y="380"/>
                </a:lnTo>
                <a:lnTo>
                  <a:pt x="15" y="381"/>
                </a:lnTo>
                <a:lnTo>
                  <a:pt x="10" y="366"/>
                </a:lnTo>
                <a:lnTo>
                  <a:pt x="5" y="350"/>
                </a:lnTo>
                <a:lnTo>
                  <a:pt x="1" y="338"/>
                </a:lnTo>
                <a:lnTo>
                  <a:pt x="0" y="332"/>
                </a:lnTo>
                <a:lnTo>
                  <a:pt x="24" y="298"/>
                </a:lnTo>
                <a:lnTo>
                  <a:pt x="48" y="266"/>
                </a:lnTo>
                <a:lnTo>
                  <a:pt x="65" y="238"/>
                </a:lnTo>
                <a:lnTo>
                  <a:pt x="83" y="166"/>
                </a:lnTo>
                <a:lnTo>
                  <a:pt x="83" y="165"/>
                </a:lnTo>
                <a:lnTo>
                  <a:pt x="88" y="163"/>
                </a:lnTo>
                <a:lnTo>
                  <a:pt x="99" y="158"/>
                </a:lnTo>
                <a:lnTo>
                  <a:pt x="102" y="157"/>
                </a:lnTo>
                <a:lnTo>
                  <a:pt x="112" y="156"/>
                </a:lnTo>
                <a:lnTo>
                  <a:pt x="117" y="154"/>
                </a:lnTo>
                <a:lnTo>
                  <a:pt x="118" y="153"/>
                </a:lnTo>
                <a:lnTo>
                  <a:pt x="120" y="152"/>
                </a:lnTo>
                <a:lnTo>
                  <a:pt x="123" y="150"/>
                </a:lnTo>
                <a:lnTo>
                  <a:pt x="166" y="96"/>
                </a:lnTo>
                <a:lnTo>
                  <a:pt x="176" y="79"/>
                </a:lnTo>
                <a:lnTo>
                  <a:pt x="188" y="52"/>
                </a:lnTo>
                <a:lnTo>
                  <a:pt x="190" y="48"/>
                </a:lnTo>
                <a:lnTo>
                  <a:pt x="190" y="44"/>
                </a:lnTo>
                <a:lnTo>
                  <a:pt x="190" y="39"/>
                </a:lnTo>
                <a:lnTo>
                  <a:pt x="190" y="38"/>
                </a:lnTo>
                <a:lnTo>
                  <a:pt x="189" y="33"/>
                </a:lnTo>
                <a:lnTo>
                  <a:pt x="189" y="32"/>
                </a:lnTo>
                <a:lnTo>
                  <a:pt x="190" y="27"/>
                </a:lnTo>
                <a:lnTo>
                  <a:pt x="190" y="24"/>
                </a:lnTo>
                <a:lnTo>
                  <a:pt x="191" y="21"/>
                </a:lnTo>
                <a:lnTo>
                  <a:pt x="196" y="12"/>
                </a:lnTo>
                <a:lnTo>
                  <a:pt x="197" y="8"/>
                </a:lnTo>
                <a:lnTo>
                  <a:pt x="200" y="4"/>
                </a:lnTo>
                <a:lnTo>
                  <a:pt x="203" y="0"/>
                </a:lnTo>
                <a:lnTo>
                  <a:pt x="220" y="6"/>
                </a:lnTo>
                <a:lnTo>
                  <a:pt x="232" y="12"/>
                </a:lnTo>
                <a:lnTo>
                  <a:pt x="230" y="22"/>
                </a:lnTo>
                <a:lnTo>
                  <a:pt x="269" y="64"/>
                </a:lnTo>
                <a:lnTo>
                  <a:pt x="281" y="74"/>
                </a:lnTo>
                <a:lnTo>
                  <a:pt x="280" y="78"/>
                </a:lnTo>
                <a:lnTo>
                  <a:pt x="280" y="81"/>
                </a:lnTo>
                <a:lnTo>
                  <a:pt x="281" y="86"/>
                </a:lnTo>
                <a:lnTo>
                  <a:pt x="281" y="87"/>
                </a:lnTo>
                <a:lnTo>
                  <a:pt x="282" y="88"/>
                </a:lnTo>
                <a:lnTo>
                  <a:pt x="285" y="91"/>
                </a:lnTo>
                <a:lnTo>
                  <a:pt x="287" y="92"/>
                </a:lnTo>
                <a:lnTo>
                  <a:pt x="290" y="93"/>
                </a:lnTo>
                <a:lnTo>
                  <a:pt x="293" y="94"/>
                </a:lnTo>
                <a:lnTo>
                  <a:pt x="302" y="93"/>
                </a:lnTo>
                <a:lnTo>
                  <a:pt x="305" y="92"/>
                </a:lnTo>
                <a:lnTo>
                  <a:pt x="326" y="87"/>
                </a:lnTo>
                <a:lnTo>
                  <a:pt x="342" y="78"/>
                </a:lnTo>
                <a:lnTo>
                  <a:pt x="344" y="76"/>
                </a:lnTo>
                <a:lnTo>
                  <a:pt x="345" y="76"/>
                </a:lnTo>
                <a:lnTo>
                  <a:pt x="347" y="75"/>
                </a:lnTo>
                <a:lnTo>
                  <a:pt x="358" y="74"/>
                </a:lnTo>
                <a:lnTo>
                  <a:pt x="364" y="74"/>
                </a:lnTo>
                <a:lnTo>
                  <a:pt x="377" y="75"/>
                </a:lnTo>
                <a:lnTo>
                  <a:pt x="380" y="75"/>
                </a:lnTo>
                <a:lnTo>
                  <a:pt x="398" y="82"/>
                </a:lnTo>
                <a:lnTo>
                  <a:pt x="400" y="85"/>
                </a:lnTo>
                <a:lnTo>
                  <a:pt x="401" y="86"/>
                </a:lnTo>
                <a:lnTo>
                  <a:pt x="411" y="100"/>
                </a:lnTo>
                <a:lnTo>
                  <a:pt x="416" y="122"/>
                </a:lnTo>
                <a:lnTo>
                  <a:pt x="416" y="127"/>
                </a:lnTo>
                <a:lnTo>
                  <a:pt x="416" y="129"/>
                </a:lnTo>
                <a:lnTo>
                  <a:pt x="416" y="130"/>
                </a:lnTo>
                <a:lnTo>
                  <a:pt x="414" y="134"/>
                </a:lnTo>
                <a:lnTo>
                  <a:pt x="398" y="151"/>
                </a:lnTo>
                <a:lnTo>
                  <a:pt x="395" y="153"/>
                </a:lnTo>
                <a:lnTo>
                  <a:pt x="393" y="154"/>
                </a:lnTo>
                <a:lnTo>
                  <a:pt x="388" y="158"/>
                </a:lnTo>
                <a:lnTo>
                  <a:pt x="387" y="158"/>
                </a:lnTo>
                <a:lnTo>
                  <a:pt x="384" y="158"/>
                </a:lnTo>
                <a:lnTo>
                  <a:pt x="381" y="158"/>
                </a:lnTo>
                <a:lnTo>
                  <a:pt x="378" y="158"/>
                </a:lnTo>
                <a:lnTo>
                  <a:pt x="376" y="156"/>
                </a:lnTo>
                <a:lnTo>
                  <a:pt x="375" y="156"/>
                </a:lnTo>
                <a:lnTo>
                  <a:pt x="370" y="156"/>
                </a:lnTo>
                <a:lnTo>
                  <a:pt x="350" y="158"/>
                </a:lnTo>
                <a:lnTo>
                  <a:pt x="347" y="159"/>
                </a:lnTo>
                <a:lnTo>
                  <a:pt x="312" y="175"/>
                </a:lnTo>
                <a:lnTo>
                  <a:pt x="309" y="177"/>
                </a:lnTo>
                <a:lnTo>
                  <a:pt x="308" y="178"/>
                </a:lnTo>
                <a:lnTo>
                  <a:pt x="306" y="180"/>
                </a:lnTo>
                <a:lnTo>
                  <a:pt x="305" y="186"/>
                </a:lnTo>
                <a:lnTo>
                  <a:pt x="303" y="196"/>
                </a:lnTo>
                <a:lnTo>
                  <a:pt x="304" y="200"/>
                </a:lnTo>
                <a:lnTo>
                  <a:pt x="310" y="204"/>
                </a:lnTo>
                <a:lnTo>
                  <a:pt x="312" y="206"/>
                </a:lnTo>
                <a:lnTo>
                  <a:pt x="316" y="207"/>
                </a:lnTo>
                <a:lnTo>
                  <a:pt x="320" y="208"/>
                </a:lnTo>
                <a:lnTo>
                  <a:pt x="326" y="211"/>
                </a:lnTo>
                <a:lnTo>
                  <a:pt x="326" y="212"/>
                </a:lnTo>
                <a:lnTo>
                  <a:pt x="328" y="217"/>
                </a:lnTo>
                <a:lnTo>
                  <a:pt x="332" y="223"/>
                </a:lnTo>
                <a:lnTo>
                  <a:pt x="336" y="241"/>
                </a:lnTo>
                <a:lnTo>
                  <a:pt x="339" y="283"/>
                </a:lnTo>
                <a:lnTo>
                  <a:pt x="330" y="306"/>
                </a:lnTo>
                <a:lnTo>
                  <a:pt x="328" y="309"/>
                </a:lnTo>
                <a:lnTo>
                  <a:pt x="305" y="342"/>
                </a:lnTo>
                <a:lnTo>
                  <a:pt x="299" y="349"/>
                </a:lnTo>
                <a:lnTo>
                  <a:pt x="280" y="368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5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953000" y="2209800"/>
            <a:ext cx="990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North Eastern</a:t>
            </a:r>
          </a:p>
          <a:p>
            <a:pPr algn="ctr"/>
            <a:r>
              <a:rPr lang="en-US" dirty="0" smtClean="0">
                <a:latin typeface="+mj-lt"/>
              </a:rPr>
              <a:t>98%</a:t>
            </a:r>
            <a:endParaRPr lang="en-US" dirty="0"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81400" y="19050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Eastern</a:t>
            </a:r>
          </a:p>
          <a:p>
            <a:pPr algn="ctr"/>
            <a:r>
              <a:rPr lang="en-US" dirty="0" smtClean="0">
                <a:latin typeface="+mj-lt"/>
              </a:rPr>
              <a:t>36%</a:t>
            </a:r>
            <a:endParaRPr lang="en-US" dirty="0">
              <a:latin typeface="+mj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4600" y="2590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Rift Valley</a:t>
            </a:r>
          </a:p>
          <a:p>
            <a:pPr algn="ctr"/>
            <a:r>
              <a:rPr lang="en-US" dirty="0" smtClean="0">
                <a:latin typeface="+mj-lt"/>
              </a:rPr>
              <a:t>32%</a:t>
            </a:r>
            <a:endParaRPr lang="en-US" dirty="0">
              <a:latin typeface="+mj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5800" y="4038600"/>
            <a:ext cx="106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+mj-lt"/>
              </a:rPr>
              <a:t>Nyanza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  <a:latin typeface="+mj-lt"/>
              </a:rPr>
              <a:t>34%</a:t>
            </a:r>
            <a:endParaRPr lang="en-US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90600" y="3135868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+mj-lt"/>
              </a:rPr>
              <a:t>Western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  <a:latin typeface="+mj-lt"/>
              </a:rPr>
              <a:t>1%</a:t>
            </a:r>
            <a:endParaRPr lang="en-US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971800" y="3962400"/>
            <a:ext cx="99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Central</a:t>
            </a:r>
          </a:p>
          <a:p>
            <a:pPr algn="ctr"/>
            <a:r>
              <a:rPr lang="en-US" dirty="0" smtClean="0">
                <a:latin typeface="+mj-lt"/>
              </a:rPr>
              <a:t>27%</a:t>
            </a:r>
            <a:endParaRPr lang="en-US" dirty="0">
              <a:latin typeface="+mj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09800" y="5410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000000"/>
                </a:solidFill>
                <a:latin typeface="+mj-lt"/>
              </a:rPr>
              <a:t>Nairobi</a:t>
            </a:r>
          </a:p>
          <a:p>
            <a:pPr algn="ctr"/>
            <a:r>
              <a:rPr lang="en-US" dirty="0" smtClean="0">
                <a:solidFill>
                  <a:srgbClr val="000000"/>
                </a:solidFill>
                <a:latin typeface="+mj-lt"/>
              </a:rPr>
              <a:t>14%</a:t>
            </a:r>
            <a:endParaRPr lang="en-US" dirty="0">
              <a:solidFill>
                <a:srgbClr val="000000"/>
              </a:solidFill>
              <a:latin typeface="+mj-lt"/>
            </a:endParaRPr>
          </a:p>
        </p:txBody>
      </p:sp>
      <p:cxnSp>
        <p:nvCxnSpPr>
          <p:cNvPr id="23" name="Straight Connector 22"/>
          <p:cNvCxnSpPr>
            <a:stCxn id="21" idx="0"/>
          </p:cNvCxnSpPr>
          <p:nvPr/>
        </p:nvCxnSpPr>
        <p:spPr>
          <a:xfrm flipV="1">
            <a:off x="2667000" y="4648200"/>
            <a:ext cx="762000" cy="762000"/>
          </a:xfrm>
          <a:prstGeom prst="line">
            <a:avLst/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648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+mj-lt"/>
              </a:rPr>
              <a:t>Coast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+mj-lt"/>
              </a:rPr>
              <a:t>10%</a:t>
            </a:r>
            <a:endParaRPr lang="en-US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2" name="Title 3"/>
          <p:cNvSpPr txBox="1">
            <a:spLocks/>
          </p:cNvSpPr>
          <p:nvPr/>
        </p:nvSpPr>
        <p:spPr bwMode="auto">
          <a:xfrm>
            <a:off x="457200" y="-152400"/>
            <a:ext cx="8305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Female Circumcision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j-ea"/>
                <a:cs typeface="+mj-cs"/>
              </a:rPr>
              <a:t> by Province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j-ea"/>
              <a:cs typeface="+mj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00800" y="25146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Kenya</a:t>
            </a:r>
          </a:p>
          <a:p>
            <a:pPr algn="ctr"/>
            <a:r>
              <a:rPr lang="en-US" sz="2000" b="1" dirty="0" smtClean="0">
                <a:solidFill>
                  <a:schemeClr val="bg1"/>
                </a:solidFill>
                <a:latin typeface="+mn-lt"/>
              </a:rPr>
              <a:t>27%</a:t>
            </a:r>
            <a:endParaRPr lang="en-US" sz="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7" name="Text Box 45"/>
          <p:cNvSpPr txBox="1">
            <a:spLocks noChangeArrowheads="1"/>
          </p:cNvSpPr>
          <p:nvPr/>
        </p:nvSpPr>
        <p:spPr bwMode="auto">
          <a:xfrm>
            <a:off x="5791200" y="5678269"/>
            <a:ext cx="3352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Percent of women circumcised 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Female Circumcision by Age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51507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000000"/>
                </a:solidFill>
                <a:latin typeface="+mn-lt"/>
              </a:rPr>
              <a:t>Percent distribution of women who have been circumcised by age at circumcision</a:t>
            </a:r>
            <a:endParaRPr lang="en-US" i="1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81400" y="6153090"/>
            <a:ext cx="198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0000"/>
                </a:solidFill>
                <a:latin typeface="+mn-lt"/>
              </a:rPr>
              <a:t>Age (in years)</a:t>
            </a:r>
            <a:endParaRPr lang="en-US" sz="2000" b="1" dirty="0">
              <a:solidFill>
                <a:srgbClr val="00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Person Performing Circumcision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1905000"/>
          </a:xfrm>
        </p:spPr>
        <p:txBody>
          <a:bodyPr/>
          <a:lstStyle/>
          <a:p>
            <a:pPr algn="ctr">
              <a:buNone/>
            </a:pPr>
            <a:r>
              <a:rPr lang="en-US" sz="3200" b="1" dirty="0" smtClean="0">
                <a:solidFill>
                  <a:schemeClr val="bg1"/>
                </a:solidFill>
              </a:rPr>
              <a:t>	78% </a:t>
            </a:r>
            <a:r>
              <a:rPr lang="en-US" sz="3200" dirty="0" smtClean="0">
                <a:solidFill>
                  <a:schemeClr val="bg1"/>
                </a:solidFill>
              </a:rPr>
              <a:t>of female circumcisions are performed by a traditional “circumciser”</a:t>
            </a:r>
            <a:r>
              <a:rPr lang="en-US" sz="3200" dirty="0" smtClean="0"/>
              <a:t> and </a:t>
            </a:r>
            <a:r>
              <a:rPr lang="en-US" sz="3200" b="1" dirty="0" smtClean="0"/>
              <a:t>20% </a:t>
            </a:r>
            <a:r>
              <a:rPr lang="en-US" sz="3200" dirty="0" smtClean="0"/>
              <a:t>are performed by a health professional</a:t>
            </a:r>
            <a:endParaRPr lang="en-US" sz="32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Attitudes toward Circumcision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1905000"/>
          </a:xfrm>
        </p:spPr>
        <p:txBody>
          <a:bodyPr/>
          <a:lstStyle/>
          <a:p>
            <a:pPr algn="ctr">
              <a:buNone/>
            </a:pPr>
            <a:r>
              <a:rPr lang="en-US" sz="3200" b="1" dirty="0" smtClean="0">
                <a:solidFill>
                  <a:schemeClr val="bg1"/>
                </a:solidFill>
              </a:rPr>
              <a:t>	82% </a:t>
            </a:r>
            <a:r>
              <a:rPr lang="en-US" sz="3200" dirty="0" smtClean="0">
                <a:solidFill>
                  <a:schemeClr val="bg1"/>
                </a:solidFill>
              </a:rPr>
              <a:t>of women believe that the practice of female circumcision should be stopped.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51816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67%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currently married women are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employed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, compared to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99%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 of currently married men.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53%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women and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44%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men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agree that a husband is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justified in beating his wife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for certain reasons.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39%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 of women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have ever experienced physical violence since age 15. 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2 in 5</a:t>
            </a: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women have suffered from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spousal or partner physical or sexual abuse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at some point in time.</a:t>
            </a:r>
          </a:p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27%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 of women are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circumcised,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with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33%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circumcisions 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occurring between ages 14-18.</a:t>
            </a:r>
            <a:endParaRPr lang="en-US" dirty="0" smtClean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None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Women’s and Men’s Employment</a:t>
            </a:r>
          </a:p>
        </p:txBody>
      </p:sp>
      <p:graphicFrame>
        <p:nvGraphicFramePr>
          <p:cNvPr id="8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0" y="1828800"/>
          <a:ext cx="8734425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219200"/>
            <a:ext cx="2819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</a:t>
            </a:r>
            <a:r>
              <a:rPr lang="en-US" sz="1600" i="1" dirty="0">
                <a:solidFill>
                  <a:schemeClr val="bg1"/>
                </a:solidFill>
                <a:latin typeface="Calibri" pitchFamily="34" charset="0"/>
              </a:rPr>
              <a:t>of currently married women and men </a:t>
            </a:r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15-49 employed </a:t>
            </a:r>
            <a:r>
              <a:rPr lang="en-US" sz="1600" i="1" dirty="0">
                <a:solidFill>
                  <a:schemeClr val="bg1"/>
                </a:solidFill>
                <a:latin typeface="Calibri" pitchFamily="34" charset="0"/>
              </a:rPr>
              <a:t>at the time of the survey</a:t>
            </a: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4191000" y="5867400"/>
            <a:ext cx="1371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>
                <a:solidFill>
                  <a:schemeClr val="bg1"/>
                </a:solidFill>
                <a:latin typeface="+mn-lt"/>
              </a:rPr>
              <a:t>Age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38200" y="6334780"/>
            <a:ext cx="7848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0000"/>
                </a:solidFill>
                <a:latin typeface="+mj-lt"/>
              </a:rPr>
              <a:t>** Omitted because based on fewer than 25 </a:t>
            </a:r>
            <a:r>
              <a:rPr lang="en-US" sz="1400" dirty="0" err="1" smtClean="0">
                <a:solidFill>
                  <a:srgbClr val="000000"/>
                </a:solidFill>
                <a:latin typeface="+mj-lt"/>
              </a:rPr>
              <a:t>unweighted</a:t>
            </a:r>
            <a:r>
              <a:rPr lang="en-US" sz="1400" dirty="0" smtClean="0">
                <a:solidFill>
                  <a:srgbClr val="000000"/>
                </a:solidFill>
                <a:latin typeface="+mj-lt"/>
              </a:rPr>
              <a:t> cases.</a:t>
            </a:r>
            <a:endParaRPr lang="en-US" sz="1400" dirty="0">
              <a:solidFill>
                <a:srgbClr val="FF0000"/>
              </a:solidFill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Type of Payment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381000" y="1752600"/>
          <a:ext cx="84566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0" y="91440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distribution of payment type among employed women and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men age 15-49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Control Over Woman’s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81000" y="2286000"/>
          <a:ext cx="8224837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0" y="1066800"/>
            <a:ext cx="3352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Among women who received cash earnings, percent </a:t>
            </a: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by who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decides how woman’s earnings are used, reported by women 15-49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>
                <a:latin typeface="Calibri" pitchFamily="34" charset="0"/>
              </a:rPr>
              <a:t>Comparing Women’s and Partner’s Earnings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11724" y="1676400"/>
          <a:ext cx="8886703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04800" y="1828800"/>
            <a:ext cx="2743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solidFill>
                  <a:schemeClr val="bg1"/>
                </a:solidFill>
                <a:latin typeface="Calibri" pitchFamily="34" charset="0"/>
              </a:rPr>
              <a:t>Percent of </a:t>
            </a:r>
            <a:r>
              <a:rPr lang="en-US" i="1" dirty="0" smtClean="0">
                <a:solidFill>
                  <a:schemeClr val="bg1"/>
                </a:solidFill>
                <a:latin typeface="Calibri" pitchFamily="34" charset="0"/>
              </a:rPr>
              <a:t>married women 15-49 who make:</a:t>
            </a:r>
            <a:endParaRPr lang="en-US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057400"/>
            <a:ext cx="4038600" cy="31242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Calibri" pitchFamily="34" charset="0"/>
              </a:rPr>
              <a:t>Women’s Employment and Earnings</a:t>
            </a:r>
          </a:p>
          <a:p>
            <a:pPr eaLnBrk="1" hangingPunct="1"/>
            <a:r>
              <a:rPr lang="en-US" sz="2400" b="1" dirty="0" smtClean="0">
                <a:latin typeface="Calibri" pitchFamily="34" charset="0"/>
              </a:rPr>
              <a:t>Decisionmaking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Attitudes toward Wife Beating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Gender Based Violence</a:t>
            </a:r>
          </a:p>
          <a:p>
            <a:pPr eaLnBrk="1" hangingPunct="1"/>
            <a:r>
              <a:rPr lang="en-US" sz="2400" dirty="0" smtClean="0">
                <a:latin typeface="Calibri" pitchFamily="34" charset="0"/>
              </a:rPr>
              <a:t>Female Circumcision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Women’s Participation in Decisionmaking</a:t>
            </a:r>
          </a:p>
        </p:txBody>
      </p:sp>
      <p:graphicFrame>
        <p:nvGraphicFramePr>
          <p:cNvPr id="8" name="Chart 7"/>
          <p:cNvGraphicFramePr/>
          <p:nvPr/>
        </p:nvGraphicFramePr>
        <p:xfrm>
          <a:off x="228600" y="1981200"/>
          <a:ext cx="8915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447800"/>
            <a:ext cx="320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currently married women age 15-49 who usually make specific decisions by themselves or jointly with their husband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 smtClean="0"/>
              <a:t>Men’s Attitudes toward Wives’ Participation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2286000"/>
          <a:ext cx="8229600" cy="4297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19200"/>
            <a:ext cx="3886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  <a:latin typeface="Calibri" pitchFamily="34" charset="0"/>
              </a:rPr>
              <a:t>Percent of currently married men age 15-49 who think a wife should have the greater say alone or equal say with her husband on the following decisions</a:t>
            </a:r>
            <a:endParaRPr lang="en-US" sz="1600" i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KDHS">
      <a:dk1>
        <a:srgbClr val="000000"/>
      </a:dk1>
      <a:lt1>
        <a:sysClr val="window" lastClr="FFFFFF"/>
      </a:lt1>
      <a:dk2>
        <a:srgbClr val="92278F"/>
      </a:dk2>
      <a:lt2>
        <a:srgbClr val="EEECE1"/>
      </a:lt2>
      <a:accent1>
        <a:srgbClr val="8E20FE"/>
      </a:accent1>
      <a:accent2>
        <a:srgbClr val="BD8CBF"/>
      </a:accent2>
      <a:accent3>
        <a:srgbClr val="6D1D6B"/>
      </a:accent3>
      <a:accent4>
        <a:srgbClr val="76923C"/>
      </a:accent4>
      <a:accent5>
        <a:srgbClr val="1B43F1"/>
      </a:accent5>
      <a:accent6>
        <a:srgbClr val="380036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2175</TotalTime>
  <Words>647</Words>
  <Application>Microsoft Office PowerPoint</Application>
  <PresentationFormat>On-screen Show (4:3)</PresentationFormat>
  <Paragraphs>133</Paragraphs>
  <Slides>28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Default Design</vt:lpstr>
      <vt:lpstr>Women’s Empowerment, Gender Based Violence, and Female Circumcision</vt:lpstr>
      <vt:lpstr>Slide 2</vt:lpstr>
      <vt:lpstr>Women’s and Men’s Employment</vt:lpstr>
      <vt:lpstr>Type of Payment</vt:lpstr>
      <vt:lpstr>Control Over Woman’s Earnings</vt:lpstr>
      <vt:lpstr>Comparing Women’s and Partner’s Earnings</vt:lpstr>
      <vt:lpstr>Slide 7</vt:lpstr>
      <vt:lpstr>Women’s Participation in Decisionmaking</vt:lpstr>
      <vt:lpstr>Men’s Attitudes toward Wives’ Participation</vt:lpstr>
      <vt:lpstr>Slide 10</vt:lpstr>
      <vt:lpstr>Attitudes Towards Wife Beating</vt:lpstr>
      <vt:lpstr>A Husband’s Rights When Wife Refuses Sex</vt:lpstr>
      <vt:lpstr>Slide 13</vt:lpstr>
      <vt:lpstr>Experience of Physical Violence</vt:lpstr>
      <vt:lpstr>Women’s Experience with Sexual Violence</vt:lpstr>
      <vt:lpstr>Spousal Violence</vt:lpstr>
      <vt:lpstr>Slide 17</vt:lpstr>
      <vt:lpstr>Spousal Violence and Family History of Violence</vt:lpstr>
      <vt:lpstr>Degree of Marital Control by Husbands</vt:lpstr>
      <vt:lpstr>Slide 20</vt:lpstr>
      <vt:lpstr>96% of women have heard of female circumcision</vt:lpstr>
      <vt:lpstr>Female Circumcision</vt:lpstr>
      <vt:lpstr>Female Circumcision by Women’s Age</vt:lpstr>
      <vt:lpstr>Slide 24</vt:lpstr>
      <vt:lpstr>Female Circumcision by Age</vt:lpstr>
      <vt:lpstr>Person Performing Circumcision</vt:lpstr>
      <vt:lpstr>Attitudes toward Circumcision</vt:lpstr>
      <vt:lpstr>Key Findings</vt:lpstr>
    </vt:vector>
  </TitlesOfParts>
  <Company>Macro International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132</cp:revision>
  <dcterms:created xsi:type="dcterms:W3CDTF">2005-10-10T16:44:00Z</dcterms:created>
  <dcterms:modified xsi:type="dcterms:W3CDTF">2012-04-16T19:20:13Z</dcterms:modified>
</cp:coreProperties>
</file>