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7" r:id="rId2"/>
    <p:sldId id="258" r:id="rId3"/>
    <p:sldId id="266" r:id="rId4"/>
    <p:sldId id="311" r:id="rId5"/>
    <p:sldId id="313" r:id="rId6"/>
    <p:sldId id="308" r:id="rId7"/>
    <p:sldId id="312" r:id="rId8"/>
    <p:sldId id="306" r:id="rId9"/>
    <p:sldId id="269" r:id="rId10"/>
    <p:sldId id="272" r:id="rId11"/>
    <p:sldId id="273" r:id="rId12"/>
    <p:sldId id="307" r:id="rId13"/>
  </p:sldIdLst>
  <p:sldSz cx="9144000" cy="6858000" type="screen4x3"/>
  <p:notesSz cx="7077075" cy="93694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B2B2B2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97" autoAdjust="0"/>
    <p:restoredTop sz="84113" autoAdjust="0"/>
  </p:normalViewPr>
  <p:slideViewPr>
    <p:cSldViewPr>
      <p:cViewPr>
        <p:scale>
          <a:sx n="80" d="100"/>
          <a:sy n="80" d="100"/>
        </p:scale>
        <p:origin x="-19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8313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8313"/>
          </a:xfrm>
          <a:prstGeom prst="rect">
            <a:avLst/>
          </a:prstGeom>
        </p:spPr>
        <p:txBody>
          <a:bodyPr vert="horz" lIns="93086" tIns="46543" rIns="93086" bIns="46543" rtlCol="0"/>
          <a:lstStyle>
            <a:lvl1pPr algn="r">
              <a:defRPr sz="1200"/>
            </a:lvl1pPr>
          </a:lstStyle>
          <a:p>
            <a:pPr>
              <a:defRPr/>
            </a:pPr>
            <a:fld id="{371E51DF-7972-4A27-BFFB-14E22A5D5FE5}" type="datetimeFigureOut">
              <a:rPr lang="en-US"/>
              <a:pPr>
                <a:defRPr/>
              </a:pPr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525"/>
            <a:ext cx="3067050" cy="468313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438" y="8899525"/>
            <a:ext cx="3067050" cy="468313"/>
          </a:xfrm>
          <a:prstGeom prst="rect">
            <a:avLst/>
          </a:prstGeom>
        </p:spPr>
        <p:txBody>
          <a:bodyPr vert="horz" lIns="93086" tIns="46543" rIns="93086" bIns="46543" rtlCol="0" anchor="b"/>
          <a:lstStyle>
            <a:lvl1pPr algn="r">
              <a:defRPr sz="1200"/>
            </a:lvl1pPr>
          </a:lstStyle>
          <a:p>
            <a:pPr>
              <a:defRPr/>
            </a:pPr>
            <a:fld id="{09DB67E1-BE40-42D1-B36C-5A9FCAF4D1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8438" y="0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5388" y="701675"/>
            <a:ext cx="4686300" cy="3514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8025" y="4449763"/>
            <a:ext cx="5661025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9525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438" y="8899525"/>
            <a:ext cx="306705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86" tIns="46543" rIns="93086" bIns="4654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164BB21-E886-4803-B425-70E23BAE16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0AE395-EB3E-4F27-90A6-FA5C9247A6C0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975" y="4449763"/>
            <a:ext cx="5191125" cy="42164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FF829-288A-4A45-A375-BF99FFA8A9C8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fr-CI" smtClean="0"/>
              <a:t>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434324-0CD4-442F-B61C-DBAB80261859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9C48D6-1126-4CD9-BFD8-1DD101D24C3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2975" y="4449763"/>
            <a:ext cx="5191125" cy="42164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A57601-BC80-4A1E-BA95-F10190A16E5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BC89CF-933C-4054-ADF4-A8A89872EC23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73B45A-40D3-4747-AA9A-5D65655ED173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Chloroquine was discontinued in 2003 due to chloroquine-resistance, but it is still being used to treat almost 1 in 10 children.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54570-FB70-4E8B-BB2C-3C60FAB896E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D06087-3341-4DB7-A60B-0D74F1F385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A07FB-8FE2-427A-9F61-4E3DBB9424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BA630-ECF0-400C-B110-4D84FD504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AE201-3EFA-4359-A4EE-10C7E5EC6A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969A5-7085-454B-AB3B-FF64BC4298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1EA14-7825-40F4-9E48-36EE7B4121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58AA4-A447-4A8D-8305-A766F7B429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9EE2B0-4750-41D1-B6B9-FA58BDA4F0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0775F-8992-43B4-BFB7-93488B648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629123-BA7A-44B4-886E-FC5BFA092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BF0ED-819D-4C37-B24C-2D83971250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EA1B3-0381-4BBE-8DAA-9010047EE6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B1DA6-0A8A-47EA-AEE9-ED136C3A1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18EF888-8F12-4237-8C04-BDB95C951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B0F0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B0F0"/>
          </a:solidFill>
          <a:latin typeface="Calibri" pitchFamily="34" charset="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Microsoft_Office_Excel_Chart7.xls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Excel_Chart1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3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4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Microsoft_Office_Excel_Chart5.xls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Microsoft_Office_Excel_Chart6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</p:nvPr>
        </p:nvSpPr>
        <p:spPr>
          <a:xfrm>
            <a:off x="609600" y="152400"/>
            <a:ext cx="7772400" cy="1470025"/>
          </a:xfrm>
        </p:spPr>
        <p:txBody>
          <a:bodyPr/>
          <a:lstStyle/>
          <a:p>
            <a:r>
              <a:rPr lang="en-US" b="1" smtClean="0">
                <a:solidFill>
                  <a:srgbClr val="FFFFFF"/>
                </a:solidFill>
              </a:rPr>
              <a:t>Malaria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752600"/>
          </a:xfrm>
        </p:spPr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2008-09 Kenya Demographic and Health Survey</a:t>
            </a:r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0" y="19812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9222" name="Group 5"/>
            <p:cNvGrpSpPr>
              <a:grpSpLocks/>
            </p:cNvGrpSpPr>
            <p:nvPr/>
          </p:nvGrpSpPr>
          <p:grpSpPr bwMode="auto">
            <a:xfrm>
              <a:off x="166609" y="1905000"/>
              <a:ext cx="8797283" cy="1828800"/>
              <a:chOff x="118117" y="1905000"/>
              <a:chExt cx="8797283" cy="1828800"/>
            </a:xfrm>
          </p:grpSpPr>
          <p:pic>
            <p:nvPicPr>
              <p:cNvPr id="9223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18117" y="1905000"/>
                <a:ext cx="1786883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4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870717" y="1905000"/>
                <a:ext cx="1786883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5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5375917" y="1905000"/>
                <a:ext cx="1786883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6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623317" y="1905000"/>
                <a:ext cx="1786883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27" name="Picture 11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7128517" y="1905000"/>
                <a:ext cx="1786883" cy="1828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bg1"/>
                </a:solidFill>
              </a:rPr>
              <a:t>Treatment of Fever in Children</a:t>
            </a:r>
          </a:p>
        </p:txBody>
      </p:sp>
      <p:graphicFrame>
        <p:nvGraphicFramePr>
          <p:cNvPr id="7170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77800" y="1778000"/>
          <a:ext cx="8864600" cy="4737100"/>
        </p:xfrm>
        <a:graphic>
          <a:graphicData uri="http://schemas.openxmlformats.org/presentationml/2006/ole">
            <p:oleObj spid="_x0000_s7170" r:id="rId4" imgW="8864352" imgH="4737003" progId="Excel.Chart.8">
              <p:embed/>
            </p:oleObj>
          </a:graphicData>
        </a:graphic>
      </p:graphicFrame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0" y="13716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children under age 5</a:t>
            </a:r>
          </a:p>
        </p:txBody>
      </p:sp>
      <p:grpSp>
        <p:nvGrpSpPr>
          <p:cNvPr id="7173" name="Group 6"/>
          <p:cNvGrpSpPr>
            <a:grpSpLocks/>
          </p:cNvGrpSpPr>
          <p:nvPr/>
        </p:nvGrpSpPr>
        <p:grpSpPr bwMode="auto">
          <a:xfrm>
            <a:off x="5029200" y="1752600"/>
            <a:ext cx="2514600" cy="457200"/>
            <a:chOff x="5257800" y="1828800"/>
            <a:chExt cx="2514600" cy="457200"/>
          </a:xfrm>
        </p:grpSpPr>
        <p:sp>
          <p:nvSpPr>
            <p:cNvPr id="7174" name="Text Box 5"/>
            <p:cNvSpPr txBox="1">
              <a:spLocks noChangeArrowheads="1"/>
            </p:cNvSpPr>
            <p:nvPr/>
          </p:nvSpPr>
          <p:spPr bwMode="auto">
            <a:xfrm>
              <a:off x="5257800" y="1828800"/>
              <a:ext cx="25146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i="1">
                  <a:solidFill>
                    <a:schemeClr val="bg1"/>
                  </a:solidFill>
                  <a:latin typeface="Calibri" pitchFamily="34" charset="0"/>
                </a:rPr>
                <a:t>Among those with fever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5372100" y="2286000"/>
              <a:ext cx="2286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bg1"/>
                </a:solidFill>
              </a:rPr>
              <a:t>Type of Antimalarial Drugs</a:t>
            </a:r>
          </a:p>
        </p:txBody>
      </p:sp>
      <p:sp>
        <p:nvSpPr>
          <p:cNvPr id="12291" name="Text Box 5"/>
          <p:cNvSpPr txBox="1">
            <a:spLocks noChangeArrowheads="1"/>
          </p:cNvSpPr>
          <p:nvPr/>
        </p:nvSpPr>
        <p:spPr bwMode="auto">
          <a:xfrm>
            <a:off x="685800" y="1219200"/>
            <a:ext cx="7467600" cy="477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alibri" pitchFamily="34" charset="0"/>
              </a:rPr>
              <a:t>Among the children under 5 with fever:</a:t>
            </a:r>
          </a:p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8% took Amodiaquine</a:t>
            </a:r>
          </a:p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8% took ACT (Artemisinin Combination Therapy)</a:t>
            </a:r>
          </a:p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3% took SP/Fansidar</a:t>
            </a:r>
          </a:p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1% took Chloroquine</a:t>
            </a:r>
          </a:p>
          <a:p>
            <a:pPr algn="ctr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1% took Quinine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solidFill>
                  <a:schemeClr val="bg1"/>
                </a:solidFill>
              </a:rPr>
              <a:t>Key Findings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b="1" smtClean="0">
                <a:solidFill>
                  <a:schemeClr val="bg1"/>
                </a:solidFill>
              </a:rPr>
              <a:t>56% </a:t>
            </a:r>
            <a:r>
              <a:rPr lang="en-US" sz="2600" smtClean="0">
                <a:solidFill>
                  <a:schemeClr val="bg1"/>
                </a:solidFill>
              </a:rPr>
              <a:t>of households own at least one insecticide-treated net (ITN) compared with </a:t>
            </a:r>
            <a:r>
              <a:rPr lang="en-US" sz="2600" b="1" smtClean="0">
                <a:solidFill>
                  <a:schemeClr val="bg1"/>
                </a:solidFill>
              </a:rPr>
              <a:t>6%</a:t>
            </a:r>
            <a:r>
              <a:rPr lang="en-US" sz="2600" smtClean="0">
                <a:solidFill>
                  <a:schemeClr val="bg1"/>
                </a:solidFill>
              </a:rPr>
              <a:t> of households in 2003.</a:t>
            </a:r>
          </a:p>
          <a:p>
            <a:r>
              <a:rPr lang="en-US" sz="2600" b="1" smtClean="0">
                <a:solidFill>
                  <a:schemeClr val="bg1"/>
                </a:solidFill>
              </a:rPr>
              <a:t>47% </a:t>
            </a:r>
            <a:r>
              <a:rPr lang="en-US" sz="2600" smtClean="0">
                <a:solidFill>
                  <a:schemeClr val="bg1"/>
                </a:solidFill>
              </a:rPr>
              <a:t>of children and </a:t>
            </a:r>
            <a:r>
              <a:rPr lang="en-US" sz="2600" b="1" smtClean="0">
                <a:solidFill>
                  <a:schemeClr val="bg1"/>
                </a:solidFill>
              </a:rPr>
              <a:t>49% </a:t>
            </a:r>
            <a:r>
              <a:rPr lang="en-US" sz="2600" smtClean="0">
                <a:solidFill>
                  <a:schemeClr val="bg1"/>
                </a:solidFill>
              </a:rPr>
              <a:t>of pregnant women slept under an ITN the night before the survey.</a:t>
            </a:r>
          </a:p>
          <a:p>
            <a:r>
              <a:rPr lang="en-US" sz="2600" b="1" smtClean="0">
                <a:solidFill>
                  <a:schemeClr val="bg1"/>
                </a:solidFill>
              </a:rPr>
              <a:t>42% </a:t>
            </a:r>
            <a:r>
              <a:rPr lang="en-US" sz="2600" smtClean="0">
                <a:solidFill>
                  <a:schemeClr val="bg1"/>
                </a:solidFill>
              </a:rPr>
              <a:t>of pregnant women took any antimalarial drug; </a:t>
            </a:r>
            <a:r>
              <a:rPr lang="en-US" sz="2600" b="1" smtClean="0">
                <a:solidFill>
                  <a:schemeClr val="bg1"/>
                </a:solidFill>
              </a:rPr>
              <a:t>14% </a:t>
            </a:r>
            <a:r>
              <a:rPr lang="en-US" sz="2600" smtClean="0">
                <a:solidFill>
                  <a:schemeClr val="bg1"/>
                </a:solidFill>
              </a:rPr>
              <a:t>took the recommend 2+ doses of SP/Fansidar during ANC visits.</a:t>
            </a:r>
            <a:endParaRPr lang="en-US" sz="2600" b="1" smtClean="0">
              <a:solidFill>
                <a:schemeClr val="bg1"/>
              </a:solidFill>
            </a:endParaRPr>
          </a:p>
          <a:p>
            <a:r>
              <a:rPr lang="en-US" sz="2600" b="1" smtClean="0">
                <a:solidFill>
                  <a:schemeClr val="bg1"/>
                </a:solidFill>
              </a:rPr>
              <a:t>24% </a:t>
            </a:r>
            <a:r>
              <a:rPr lang="en-US" sz="2600" smtClean="0">
                <a:solidFill>
                  <a:schemeClr val="bg1"/>
                </a:solidFill>
              </a:rPr>
              <a:t>of children had a fever in the two weeks before the survey—</a:t>
            </a:r>
            <a:r>
              <a:rPr lang="en-US" sz="2600" b="1" smtClean="0">
                <a:solidFill>
                  <a:schemeClr val="bg1"/>
                </a:solidFill>
              </a:rPr>
              <a:t>23%</a:t>
            </a:r>
            <a:r>
              <a:rPr lang="en-US" sz="2600" smtClean="0">
                <a:solidFill>
                  <a:schemeClr val="bg1"/>
                </a:solidFill>
              </a:rPr>
              <a:t> of these children took antimalarial drugs, but only </a:t>
            </a:r>
            <a:r>
              <a:rPr lang="en-US" sz="2600" b="1" smtClean="0">
                <a:solidFill>
                  <a:schemeClr val="bg1"/>
                </a:solidFill>
              </a:rPr>
              <a:t>8%</a:t>
            </a:r>
            <a:r>
              <a:rPr lang="en-US" sz="2600" smtClean="0">
                <a:solidFill>
                  <a:schemeClr val="bg1"/>
                </a:solidFill>
              </a:rPr>
              <a:t> took </a:t>
            </a:r>
            <a:r>
              <a:rPr lang="en-US" sz="2600" b="1" smtClean="0">
                <a:solidFill>
                  <a:schemeClr val="bg1"/>
                </a:solidFill>
              </a:rPr>
              <a:t>ACT</a:t>
            </a:r>
            <a:r>
              <a:rPr lang="en-US" sz="2600" smtClean="0">
                <a:solidFill>
                  <a:schemeClr val="bg1"/>
                </a:solidFill>
              </a:rPr>
              <a:t>, the recommended treatment.</a:t>
            </a:r>
          </a:p>
          <a:p>
            <a:endParaRPr lang="en-US" sz="2600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40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en-US" sz="2400" b="1" smtClean="0">
                <a:solidFill>
                  <a:schemeClr val="bg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smtClean="0">
                <a:solidFill>
                  <a:schemeClr val="bg1"/>
                </a:solidFill>
              </a:rPr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FontTx/>
              <a:buNone/>
            </a:pPr>
            <a:endParaRPr lang="en-US" sz="24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bg1"/>
                </a:solidFill>
              </a:rPr>
              <a:t>Ownership of Mosquito Nets</a:t>
            </a:r>
          </a:p>
        </p:txBody>
      </p:sp>
      <p:graphicFrame>
        <p:nvGraphicFramePr>
          <p:cNvPr id="1026" name="Content Placeholder 7"/>
          <p:cNvGraphicFramePr>
            <a:graphicFrameLocks noGrp="1"/>
          </p:cNvGraphicFramePr>
          <p:nvPr>
            <p:ph idx="1"/>
          </p:nvPr>
        </p:nvGraphicFramePr>
        <p:xfrm>
          <a:off x="330200" y="1854200"/>
          <a:ext cx="8331200" cy="4475163"/>
        </p:xfrm>
        <a:graphic>
          <a:graphicData uri="http://schemas.openxmlformats.org/presentationml/2006/ole">
            <p:oleObj spid="_x0000_s1026" r:id="rId4" imgW="8333954" imgH="4474852" progId="Excel.Chart.8">
              <p:embed/>
            </p:oleObj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schemeClr val="bg1"/>
                </a:solidFill>
              </a:rPr>
              <a:t>How does Kenya Compare? </a:t>
            </a:r>
          </a:p>
        </p:txBody>
      </p:sp>
      <p:graphicFrame>
        <p:nvGraphicFramePr>
          <p:cNvPr id="2050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320800"/>
          <a:ext cx="7416800" cy="5130800"/>
        </p:xfrm>
        <a:graphic>
          <a:graphicData uri="http://schemas.openxmlformats.org/presentationml/2006/ole">
            <p:oleObj spid="_x0000_s2050" r:id="rId3" imgW="7413378" imgH="5127180" progId="Excel.Chart.8">
              <p:embed/>
            </p:oleObj>
          </a:graphicData>
        </a:graphic>
      </p:graphicFrame>
      <p:sp>
        <p:nvSpPr>
          <p:cNvPr id="5" name="Left Arrow 4"/>
          <p:cNvSpPr/>
          <p:nvPr/>
        </p:nvSpPr>
        <p:spPr>
          <a:xfrm>
            <a:off x="7848600" y="1371600"/>
            <a:ext cx="990600" cy="533400"/>
          </a:xfrm>
          <a:prstGeom prst="leftArrow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5" name="Text Box 45"/>
          <p:cNvSpPr txBox="1">
            <a:spLocks noChangeArrowheads="1"/>
          </p:cNvSpPr>
          <p:nvPr/>
        </p:nvSpPr>
        <p:spPr bwMode="auto">
          <a:xfrm>
            <a:off x="6096000" y="5334000"/>
            <a:ext cx="2362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 with at least one ITN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>
                <a:solidFill>
                  <a:schemeClr val="bg1"/>
                </a:solidFill>
              </a:rPr>
              <a:t>Trends in Ownership of ITNs</a:t>
            </a:r>
          </a:p>
        </p:txBody>
      </p:sp>
      <p:graphicFrame>
        <p:nvGraphicFramePr>
          <p:cNvPr id="3074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3074" r:id="rId3" imgW="8327858" imgH="4627265" progId="Excel.Chart.8">
              <p:embed/>
            </p:oleObj>
          </a:graphicData>
        </a:graphic>
      </p:graphicFrame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0" y="1447800"/>
            <a:ext cx="2895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households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sz="3600" smtClean="0">
                <a:solidFill>
                  <a:schemeClr val="bg1"/>
                </a:solidFill>
              </a:rPr>
              <a:t>Use of Mosquito Nets</a:t>
            </a:r>
          </a:p>
        </p:txBody>
      </p:sp>
      <p:graphicFrame>
        <p:nvGraphicFramePr>
          <p:cNvPr id="4098" name="Content Placeholder 3"/>
          <p:cNvGraphicFramePr>
            <a:graphicFrameLocks noGrp="1"/>
          </p:cNvGraphicFramePr>
          <p:nvPr>
            <p:ph idx="1"/>
          </p:nvPr>
        </p:nvGraphicFramePr>
        <p:xfrm>
          <a:off x="254000" y="1930400"/>
          <a:ext cx="8636000" cy="4673600"/>
        </p:xfrm>
        <a:graphic>
          <a:graphicData uri="http://schemas.openxmlformats.org/presentationml/2006/ole">
            <p:oleObj spid="_x0000_s4098" r:id="rId3" imgW="8632684" imgH="4669941" progId="Excel.Chart.8">
              <p:embed/>
            </p:oleObj>
          </a:graphicData>
        </a:graphic>
      </p:graphicFrame>
      <p:sp>
        <p:nvSpPr>
          <p:cNvPr id="4100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 mosquito net the night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3600" smtClean="0">
                <a:solidFill>
                  <a:schemeClr val="bg1"/>
                </a:solidFill>
              </a:rPr>
              <a:t>Trends in Use of ITNs</a:t>
            </a:r>
          </a:p>
        </p:txBody>
      </p:sp>
      <p:graphicFrame>
        <p:nvGraphicFramePr>
          <p:cNvPr id="5122" name="Content Placeholder 3"/>
          <p:cNvGraphicFramePr>
            <a:graphicFrameLocks noGrp="1"/>
          </p:cNvGraphicFramePr>
          <p:nvPr>
            <p:ph idx="1"/>
          </p:nvPr>
        </p:nvGraphicFramePr>
        <p:xfrm>
          <a:off x="406400" y="1854200"/>
          <a:ext cx="8331200" cy="4627563"/>
        </p:xfrm>
        <a:graphic>
          <a:graphicData uri="http://schemas.openxmlformats.org/presentationml/2006/ole">
            <p:oleObj spid="_x0000_s5122" r:id="rId4" imgW="8327858" imgH="4627265" progId="Excel.Chart.8">
              <p:embed/>
            </p:oleObj>
          </a:graphicData>
        </a:graphic>
      </p:graphicFrame>
      <p:sp>
        <p:nvSpPr>
          <p:cNvPr id="5124" name="Text Box 45"/>
          <p:cNvSpPr txBox="1">
            <a:spLocks noChangeArrowheads="1"/>
          </p:cNvSpPr>
          <p:nvPr/>
        </p:nvSpPr>
        <p:spPr bwMode="auto">
          <a:xfrm>
            <a:off x="0" y="1143000"/>
            <a:ext cx="2590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who slept under an ITN the night before 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3581400"/>
          </a:xfrm>
        </p:spPr>
        <p:txBody>
          <a:bodyPr/>
          <a:lstStyle/>
          <a:p>
            <a:pPr eaLnBrk="1" hangingPunct="1">
              <a:spcAft>
                <a:spcPct val="30000"/>
              </a:spcAft>
            </a:pPr>
            <a:r>
              <a:rPr lang="en-US" sz="2400" smtClean="0">
                <a:solidFill>
                  <a:schemeClr val="bg1"/>
                </a:solidFill>
              </a:rPr>
              <a:t>Ownership and Use of Mosquito Nets</a:t>
            </a:r>
          </a:p>
          <a:p>
            <a:pPr eaLnBrk="1" hangingPunct="1">
              <a:spcAft>
                <a:spcPct val="30000"/>
              </a:spcAft>
            </a:pPr>
            <a:r>
              <a:rPr lang="en-US" sz="2400" b="1" smtClean="0">
                <a:solidFill>
                  <a:schemeClr val="bg1"/>
                </a:solidFill>
              </a:rPr>
              <a:t>Malaria Prevention in Pregnancy and Treatment of Fever</a:t>
            </a:r>
          </a:p>
          <a:p>
            <a:pPr eaLnBrk="1" hangingPunct="1">
              <a:spcAft>
                <a:spcPct val="30000"/>
              </a:spcAft>
              <a:buFontTx/>
              <a:buNone/>
            </a:pPr>
            <a:endParaRPr lang="en-US" sz="240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endParaRPr lang="en-US" b="1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smtClean="0">
                <a:solidFill>
                  <a:schemeClr val="bg1"/>
                </a:solidFill>
              </a:rPr>
              <a:t>Intermittent Preventive Treatment for Pregnant Women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30200" y="2006600"/>
          <a:ext cx="8483600" cy="4656138"/>
        </p:xfrm>
        <a:graphic>
          <a:graphicData uri="http://schemas.openxmlformats.org/presentationml/2006/ole">
            <p:oleObj spid="_x0000_s6146" r:id="rId4" imgW="8486367" imgH="4657748" progId="Excel.Chart.8">
              <p:embed/>
            </p:oleObj>
          </a:graphicData>
        </a:graphic>
      </p:graphicFrame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0" y="1447800"/>
            <a:ext cx="3505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>
                <a:solidFill>
                  <a:schemeClr val="bg1"/>
                </a:solidFill>
                <a:latin typeface="Calibri" pitchFamily="34" charset="0"/>
              </a:rPr>
              <a:t>Percent of women age 15-49 with a live birth in the past 2 years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300</Words>
  <Application>Microsoft Office PowerPoint</Application>
  <PresentationFormat>On-screen Show (4:3)</PresentationFormat>
  <Paragraphs>43</Paragraphs>
  <Slides>12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Default Design</vt:lpstr>
      <vt:lpstr>Microsoft Office Excel Chart</vt:lpstr>
      <vt:lpstr>Malaria</vt:lpstr>
      <vt:lpstr>Slide 2</vt:lpstr>
      <vt:lpstr>Ownership of Mosquito Nets</vt:lpstr>
      <vt:lpstr>How does Kenya Compare? </vt:lpstr>
      <vt:lpstr>Trends in Ownership of ITNs</vt:lpstr>
      <vt:lpstr>Use of Mosquito Nets</vt:lpstr>
      <vt:lpstr>Trends in Use of ITNs</vt:lpstr>
      <vt:lpstr>Slide 8</vt:lpstr>
      <vt:lpstr>Intermittent Preventive Treatment for Pregnant Women</vt:lpstr>
      <vt:lpstr>Treatment of Fever in Children</vt:lpstr>
      <vt:lpstr>Type of Antimalarial Drugs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117</cp:revision>
  <dcterms:created xsi:type="dcterms:W3CDTF">2005-10-17T15:21:39Z</dcterms:created>
  <dcterms:modified xsi:type="dcterms:W3CDTF">2012-04-16T19:21:49Z</dcterms:modified>
</cp:coreProperties>
</file>