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33" autoAdjust="0"/>
    <p:restoredTop sz="85052" autoAdjust="0"/>
  </p:normalViewPr>
  <p:slideViewPr>
    <p:cSldViewPr>
      <p:cViewPr>
        <p:scale>
          <a:sx n="90" d="100"/>
          <a:sy n="90" d="100"/>
        </p:scale>
        <p:origin x="-58" y="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589E-2"/>
          <c:y val="0.18451122998575109"/>
          <c:w val="0.96604938271604934"/>
          <c:h val="0.67609677763606035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Boys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Primary school</c:v>
                </c:pt>
                <c:pt idx="1">
                  <c:v>Secondary school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78</c:v>
                </c:pt>
                <c:pt idx="1">
                  <c:v>17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Girls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Primary school</c:v>
                </c:pt>
                <c:pt idx="1">
                  <c:v>Secondary school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80</c:v>
                </c:pt>
                <c:pt idx="1">
                  <c:v>18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Primary school</c:v>
                </c:pt>
                <c:pt idx="1">
                  <c:v>Secondary school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79</c:v>
                </c:pt>
                <c:pt idx="1">
                  <c:v>18</c:v>
                </c:pt>
              </c:numCache>
            </c:numRef>
          </c:val>
        </c:ser>
        <c:dLbls>
          <c:showVal val="1"/>
        </c:dLbls>
        <c:gapWidth val="75"/>
        <c:overlap val="-5"/>
        <c:axId val="88286720"/>
        <c:axId val="88288256"/>
      </c:barChart>
      <c:catAx>
        <c:axId val="8828672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88288256"/>
        <c:crosses val="autoZero"/>
        <c:auto val="1"/>
        <c:lblAlgn val="ctr"/>
        <c:lblOffset val="100"/>
      </c:catAx>
      <c:valAx>
        <c:axId val="88288256"/>
        <c:scaling>
          <c:orientation val="minMax"/>
        </c:scaling>
        <c:delete val="1"/>
        <c:axPos val="l"/>
        <c:numFmt formatCode="General" sourceLinked="1"/>
        <c:tickLblPos val="none"/>
        <c:crossAx val="88286720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lang="en-US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3.4188034188034191E-2"/>
          <c:y val="0.11839999166770786"/>
          <c:w val="0.95014245014245013"/>
          <c:h val="0.7098979294254910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56.6</c:v>
                </c:pt>
                <c:pt idx="1">
                  <c:v>59.7</c:v>
                </c:pt>
                <c:pt idx="2">
                  <c:v>55.5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86.4</c:v>
                </c:pt>
                <c:pt idx="1">
                  <c:v>85.8</c:v>
                </c:pt>
                <c:pt idx="2">
                  <c:v>86.7</c:v>
                </c:pt>
              </c:numCache>
            </c:numRef>
          </c:val>
        </c:ser>
        <c:dLbls>
          <c:showVal val="1"/>
        </c:dLbls>
        <c:gapWidth val="75"/>
        <c:overlap val="-5"/>
        <c:axId val="93704960"/>
        <c:axId val="93706496"/>
      </c:barChart>
      <c:catAx>
        <c:axId val="9370496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 sz="1800"/>
            </a:pPr>
            <a:endParaRPr lang="en-US"/>
          </a:p>
        </c:txPr>
        <c:crossAx val="93706496"/>
        <c:crosses val="autoZero"/>
        <c:auto val="1"/>
        <c:lblAlgn val="ctr"/>
        <c:lblOffset val="100"/>
      </c:catAx>
      <c:valAx>
        <c:axId val="93706496"/>
        <c:scaling>
          <c:orientation val="minMax"/>
        </c:scaling>
        <c:delete val="1"/>
        <c:axPos val="l"/>
        <c:numFmt formatCode="0" sourceLinked="1"/>
        <c:tickLblPos val="none"/>
        <c:crossAx val="93704960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lang="en-US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Professional/ Technical/ Managerial</c:v>
                </c:pt>
                <c:pt idx="1">
                  <c:v>Clerical</c:v>
                </c:pt>
                <c:pt idx="2">
                  <c:v>Sales and services</c:v>
                </c:pt>
                <c:pt idx="3">
                  <c:v>Skilled manual</c:v>
                </c:pt>
                <c:pt idx="4">
                  <c:v>Unskilled manual</c:v>
                </c:pt>
                <c:pt idx="5">
                  <c:v>Domestic service</c:v>
                </c:pt>
                <c:pt idx="6">
                  <c:v>Agriculture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30.5</c:v>
                </c:pt>
                <c:pt idx="1">
                  <c:v>2.2000000000000002</c:v>
                </c:pt>
                <c:pt idx="2">
                  <c:v>12.6</c:v>
                </c:pt>
                <c:pt idx="3">
                  <c:v>5.9</c:v>
                </c:pt>
                <c:pt idx="4">
                  <c:v>2.5</c:v>
                </c:pt>
                <c:pt idx="5">
                  <c:v>7</c:v>
                </c:pt>
                <c:pt idx="6">
                  <c:v>39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Sheet1!$A$2:$A$8</c:f>
              <c:strCache>
                <c:ptCount val="7"/>
                <c:pt idx="0">
                  <c:v>Professional/ Technical/ Managerial</c:v>
                </c:pt>
                <c:pt idx="1">
                  <c:v>Clerical</c:v>
                </c:pt>
                <c:pt idx="2">
                  <c:v>Sales and services</c:v>
                </c:pt>
                <c:pt idx="3">
                  <c:v>Skilled manual</c:v>
                </c:pt>
                <c:pt idx="4">
                  <c:v>Unskilled manual</c:v>
                </c:pt>
                <c:pt idx="5">
                  <c:v>Domestic service</c:v>
                </c:pt>
                <c:pt idx="6">
                  <c:v>Agriculture</c:v>
                </c:pt>
              </c:strCache>
            </c:strRef>
          </c:cat>
          <c:val>
            <c:numRef>
              <c:f>Sheet1!$C$2:$C$8</c:f>
              <c:numCache>
                <c:formatCode>0</c:formatCode>
                <c:ptCount val="7"/>
                <c:pt idx="0">
                  <c:v>19.399999999999999</c:v>
                </c:pt>
                <c:pt idx="1">
                  <c:v>1</c:v>
                </c:pt>
                <c:pt idx="2">
                  <c:v>9.3000000000000007</c:v>
                </c:pt>
                <c:pt idx="3">
                  <c:v>8.5</c:v>
                </c:pt>
                <c:pt idx="4">
                  <c:v>15.5</c:v>
                </c:pt>
                <c:pt idx="5">
                  <c:v>3</c:v>
                </c:pt>
                <c:pt idx="6">
                  <c:v>39.4</c:v>
                </c:pt>
              </c:numCache>
            </c:numRef>
          </c:val>
        </c:ser>
        <c:dLbls>
          <c:showVal val="1"/>
        </c:dLbls>
        <c:gapWidth val="75"/>
        <c:overlap val="-5"/>
        <c:axId val="93781376"/>
        <c:axId val="93787264"/>
      </c:barChart>
      <c:catAx>
        <c:axId val="93781376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 sz="1600"/>
            </a:pPr>
            <a:endParaRPr lang="en-US"/>
          </a:p>
        </c:txPr>
        <c:crossAx val="93787264"/>
        <c:crosses val="autoZero"/>
        <c:auto val="1"/>
        <c:lblAlgn val="ctr"/>
        <c:lblOffset val="100"/>
      </c:catAx>
      <c:valAx>
        <c:axId val="93787264"/>
        <c:scaling>
          <c:orientation val="minMax"/>
        </c:scaling>
        <c:delete val="1"/>
        <c:axPos val="l"/>
        <c:numFmt formatCode="0" sourceLinked="1"/>
        <c:tickLblPos val="none"/>
        <c:crossAx val="93781376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lang="en-US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Agricultural work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Sheet1!$B$2:$B$5</c:f>
              <c:numCache>
                <c:formatCode>0</c:formatCode>
                <c:ptCount val="4"/>
                <c:pt idx="0">
                  <c:v>33.200000000000003</c:v>
                </c:pt>
                <c:pt idx="1">
                  <c:v>14.7</c:v>
                </c:pt>
                <c:pt idx="2">
                  <c:v>3.7</c:v>
                </c:pt>
                <c:pt idx="3">
                  <c:v>48.5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Non-agricultural work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Sheet1!$C$2:$C$5</c:f>
              <c:numCache>
                <c:formatCode>0</c:formatCode>
                <c:ptCount val="4"/>
                <c:pt idx="0">
                  <c:v>84.6</c:v>
                </c:pt>
                <c:pt idx="1">
                  <c:v>8.3000000000000007</c:v>
                </c:pt>
                <c:pt idx="2">
                  <c:v>0.5</c:v>
                </c:pt>
                <c:pt idx="3">
                  <c:v>6.7</c:v>
                </c:pt>
              </c:numCache>
            </c:numRef>
          </c:val>
        </c:ser>
        <c:dLbls>
          <c:showVal val="1"/>
        </c:dLbls>
        <c:gapWidth val="100"/>
        <c:overlap val="-10"/>
        <c:axId val="93812992"/>
        <c:axId val="93822976"/>
      </c:barChart>
      <c:catAx>
        <c:axId val="9381299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93822976"/>
        <c:crosses val="autoZero"/>
        <c:auto val="1"/>
        <c:lblAlgn val="ctr"/>
        <c:lblOffset val="100"/>
      </c:catAx>
      <c:valAx>
        <c:axId val="93822976"/>
        <c:scaling>
          <c:orientation val="minMax"/>
        </c:scaling>
        <c:delete val="1"/>
        <c:axPos val="l"/>
        <c:numFmt formatCode="0" sourceLinked="1"/>
        <c:tickLblPos val="none"/>
        <c:crossAx val="93812992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lang="en-US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title>
      <c:layout/>
      <c:txPr>
        <a:bodyPr/>
        <a:lstStyle/>
        <a:p>
          <a:pPr>
            <a:defRPr lang="en-US"/>
          </a:pPr>
          <a:endParaRPr lang="en-US"/>
        </a:p>
      </c:txPr>
    </c:title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Rural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dirty="0">
                        <a:solidFill>
                          <a:schemeClr val="bg1"/>
                        </a:solidFill>
                      </a:rPr>
                      <a:t>Piped water
14%</a:t>
                    </a:r>
                  </a:p>
                </c:rich>
              </c:tx>
              <c:showCatName val="1"/>
              <c:showPercent val="1"/>
            </c:dLbl>
            <c:dLbl>
              <c:idx val="2"/>
              <c:layout/>
              <c:tx>
                <c:rich>
                  <a:bodyPr/>
                  <a:lstStyle/>
                  <a:p>
                    <a:pPr>
                      <a:defRPr lang="en-US" sz="1600">
                        <a:solidFill>
                          <a:schemeClr val="bg1"/>
                        </a:solidFill>
                      </a:defRPr>
                    </a:pPr>
                    <a:r>
                      <a:rPr lang="en-US" baseline="0" dirty="0">
                        <a:solidFill>
                          <a:schemeClr val="tx1"/>
                        </a:solidFill>
                      </a:rPr>
                      <a:t>Tube well or borehole
</a:t>
                    </a:r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10%</a:t>
                    </a:r>
                    <a:endParaRPr lang="en-US" baseline="0" dirty="0">
                      <a:solidFill>
                        <a:schemeClr val="tx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3"/>
              <c:layout>
                <c:manualLayout>
                  <c:x val="-4.3840389516527807E-2"/>
                  <c:y val="-0.11514619883040952"/>
                </c:manualLayout>
              </c:layout>
              <c:spPr/>
              <c:txPr>
                <a:bodyPr/>
                <a:lstStyle/>
                <a:p>
                  <a:pPr>
                    <a:defRPr lang="en-US" sz="1600"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CatName val="1"/>
              <c:showPercent val="1"/>
            </c:dLbl>
            <c:dLbl>
              <c:idx val="4"/>
              <c:layout>
                <c:manualLayout>
                  <c:x val="-3.7052189128532843E-2"/>
                  <c:y val="-6.2514619883041037E-2"/>
                </c:manualLayout>
              </c:layout>
              <c:spPr/>
              <c:txPr>
                <a:bodyPr/>
                <a:lstStyle/>
                <a:p>
                  <a:pPr>
                    <a:defRPr lang="en-US" sz="1600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showCatName val="1"/>
              <c:showPercent val="1"/>
            </c:dLbl>
            <c:dLbl>
              <c:idx val="5"/>
              <c:delete val="1"/>
            </c:dLbl>
            <c:dLbl>
              <c:idx val="6"/>
              <c:layout>
                <c:manualLayout>
                  <c:x val="0.22920518087413058"/>
                  <c:y val="0.19011557765805523"/>
                </c:manualLayout>
              </c:layout>
              <c:tx>
                <c:rich>
                  <a:bodyPr/>
                  <a:lstStyle/>
                  <a:p>
                    <a:pPr>
                      <a:defRPr lang="en-US" sz="1600">
                        <a:solidFill>
                          <a:schemeClr val="bg1"/>
                        </a:solidFill>
                      </a:defRPr>
                    </a:pPr>
                    <a:r>
                      <a:rPr lang="en-US" dirty="0">
                        <a:solidFill>
                          <a:schemeClr val="bg1"/>
                        </a:solidFill>
                      </a:rPr>
                      <a:t>Non-improved source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46%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txPr>
              <a:bodyPr/>
              <a:lstStyle/>
              <a:p>
                <a:pPr>
                  <a:defRPr lang="en-US" sz="1600"/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Sheet1!$A$2:$A$8</c:f>
              <c:strCache>
                <c:ptCount val="7"/>
                <c:pt idx="0">
                  <c:v>Piped water</c:v>
                </c:pt>
                <c:pt idx="1">
                  <c:v>Public tap/ standpipe</c:v>
                </c:pt>
                <c:pt idx="2">
                  <c:v>Tube well or borehole</c:v>
                </c:pt>
                <c:pt idx="3">
                  <c:v>Protected dug well/ spring</c:v>
                </c:pt>
                <c:pt idx="4">
                  <c:v>Rainwater</c:v>
                </c:pt>
                <c:pt idx="5">
                  <c:v>Bottled water</c:v>
                </c:pt>
                <c:pt idx="6">
                  <c:v>Non-improved source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13.7</c:v>
                </c:pt>
                <c:pt idx="1">
                  <c:v>6.1</c:v>
                </c:pt>
                <c:pt idx="2">
                  <c:v>9.5</c:v>
                </c:pt>
                <c:pt idx="3">
                  <c:v>21.8</c:v>
                </c:pt>
                <c:pt idx="4">
                  <c:v>2.7</c:v>
                </c:pt>
                <c:pt idx="5">
                  <c:v>0</c:v>
                </c:pt>
                <c:pt idx="6">
                  <c:v>45.8</c:v>
                </c:pt>
              </c:numCache>
            </c:numRef>
          </c:val>
        </c:ser>
        <c:firstSliceAng val="27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title>
      <c:layout/>
      <c:txPr>
        <a:bodyPr/>
        <a:lstStyle/>
        <a:p>
          <a:pPr>
            <a:defRPr lang="en-US"/>
          </a:pPr>
          <a:endParaRPr lang="en-US"/>
        </a:p>
      </c:txPr>
    </c:title>
    <c:plotArea>
      <c:layout>
        <c:manualLayout>
          <c:layoutTarget val="inner"/>
          <c:xMode val="edge"/>
          <c:yMode val="edge"/>
          <c:x val="0.28025859748300691"/>
          <c:y val="0.2169164479440073"/>
          <c:w val="0.54734593175853063"/>
          <c:h val="0.720192015471750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Urban</c:v>
                </c:pt>
              </c:strCache>
            </c:strRef>
          </c:tx>
          <c:dLbls>
            <c:dLbl>
              <c:idx val="0"/>
              <c:layout>
                <c:manualLayout>
                  <c:x val="-0.20640083451107094"/>
                  <c:y val="0.13319903762029744"/>
                </c:manualLayout>
              </c:layout>
              <c:tx>
                <c:rich>
                  <a:bodyPr/>
                  <a:lstStyle/>
                  <a:p>
                    <a:r>
                      <a:rPr dirty="0">
                        <a:solidFill>
                          <a:schemeClr val="bg1"/>
                        </a:solidFill>
                      </a:rPr>
                      <a:t>Piped water
</a:t>
                    </a:r>
                    <a:r>
                      <a:rPr dirty="0" smtClean="0">
                        <a:solidFill>
                          <a:schemeClr val="bg1"/>
                        </a:solidFill>
                      </a:rPr>
                      <a:t>55%</a:t>
                    </a:r>
                    <a:endParaRPr dirty="0">
                      <a:solidFill>
                        <a:schemeClr val="bg1"/>
                      </a:solidFill>
                    </a:endParaRPr>
                  </a:p>
                </c:rich>
              </c:tx>
              <c:showCatName val="1"/>
              <c:showPercent val="1"/>
            </c:dLbl>
            <c:dLbl>
              <c:idx val="1"/>
              <c:layout>
                <c:manualLayout>
                  <c:x val="0.14082980012113874"/>
                  <c:y val="-0.14436417322834647"/>
                </c:manualLayout>
              </c:layout>
              <c:tx>
                <c:rich>
                  <a:bodyPr/>
                  <a:lstStyle/>
                  <a:p>
                    <a:pPr>
                      <a:defRPr lang="en-US" sz="1600"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Public 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tap/ 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standpipe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20%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numFmt formatCode="General" sourceLinked="0"/>
              <c:spPr/>
              <c:showCatName val="1"/>
              <c:showPercent val="1"/>
            </c:dLbl>
            <c:dLbl>
              <c:idx val="2"/>
              <c:layout>
                <c:manualLayout>
                  <c:x val="8.8880476478901717E-3"/>
                  <c:y val="0.1299416010498689"/>
                </c:manualLayout>
              </c:layout>
              <c:tx>
                <c:rich>
                  <a:bodyPr/>
                  <a:lstStyle/>
                  <a:p>
                    <a:pPr>
                      <a:defRPr lang="en-US" sz="1600" baseline="0">
                        <a:solidFill>
                          <a:schemeClr val="tx1"/>
                        </a:solidFill>
                      </a:defRPr>
                    </a:pPr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Tube well</a:t>
                    </a:r>
                  </a:p>
                  <a:p>
                    <a:pPr>
                      <a:defRPr lang="en-US" sz="1600" baseline="0">
                        <a:solidFill>
                          <a:schemeClr val="tx1"/>
                        </a:solidFill>
                      </a:defRPr>
                    </a:pPr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or </a:t>
                    </a:r>
                  </a:p>
                  <a:p>
                    <a:pPr>
                      <a:defRPr lang="en-US" sz="1600" baseline="0">
                        <a:solidFill>
                          <a:schemeClr val="tx1"/>
                        </a:solidFill>
                      </a:defRPr>
                    </a:pPr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borehole</a:t>
                    </a:r>
                    <a:r>
                      <a:rPr lang="en-US" baseline="0" dirty="0">
                        <a:solidFill>
                          <a:schemeClr val="tx1"/>
                        </a:solidFill>
                      </a:rPr>
                      <a:t>
</a:t>
                    </a:r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7%</a:t>
                    </a:r>
                    <a:endParaRPr lang="en-US" baseline="0" dirty="0">
                      <a:solidFill>
                        <a:schemeClr val="tx1"/>
                      </a:solidFill>
                    </a:endParaRPr>
                  </a:p>
                </c:rich>
              </c:tx>
              <c:numFmt formatCode="General" sourceLinked="0"/>
              <c:spPr/>
              <c:showCatName val="1"/>
              <c:showPercent val="1"/>
            </c:dLbl>
            <c:dLbl>
              <c:idx val="3"/>
              <c:layout>
                <c:manualLayout>
                  <c:x val="-2.021468470287368E-2"/>
                  <c:y val="9.164041994750656E-2"/>
                </c:manualLayout>
              </c:layout>
              <c:tx>
                <c:rich>
                  <a:bodyPr/>
                  <a:lstStyle/>
                  <a:p>
                    <a:pPr>
                      <a:defRPr lang="en-US" sz="1600">
                        <a:solidFill>
                          <a:schemeClr val="bg1"/>
                        </a:solidFill>
                      </a:defRPr>
                    </a:pPr>
                    <a:r>
                      <a:rPr lang="en-US" baseline="0" dirty="0">
                        <a:solidFill>
                          <a:schemeClr val="tx1"/>
                        </a:solidFill>
                      </a:rPr>
                      <a:t>Protected dug well/ spring
</a:t>
                    </a:r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6%</a:t>
                    </a:r>
                    <a:endParaRPr lang="en-US" baseline="0" dirty="0">
                      <a:solidFill>
                        <a:schemeClr val="tx1"/>
                      </a:solidFill>
                    </a:endParaRPr>
                  </a:p>
                </c:rich>
              </c:tx>
              <c:numFmt formatCode="General" sourceLinked="0"/>
              <c:spPr/>
              <c:showCatName val="1"/>
              <c:showPercent val="1"/>
            </c:dLbl>
            <c:dLbl>
              <c:idx val="4"/>
              <c:layout>
                <c:manualLayout>
                  <c:x val="-3.3205969446126957E-2"/>
                  <c:y val="-1.4374890638670167E-2"/>
                </c:manualLayout>
              </c:layout>
              <c:showCatName val="1"/>
              <c:showPercent val="1"/>
            </c:dLbl>
            <c:dLbl>
              <c:idx val="5"/>
              <c:layout>
                <c:manualLayout>
                  <c:x val="-2.3610269870112392E-2"/>
                  <c:y val="-0.14648709536307972"/>
                </c:manualLayout>
              </c:layout>
              <c:showCatName val="1"/>
              <c:showPercent val="1"/>
            </c:dLbl>
            <c:dLbl>
              <c:idx val="6"/>
              <c:layout>
                <c:manualLayout>
                  <c:x val="7.8270576754828722E-2"/>
                  <c:y val="-2.0983814523184624E-2"/>
                </c:manualLayout>
              </c:layout>
              <c:tx>
                <c:rich>
                  <a:bodyPr/>
                  <a:lstStyle/>
                  <a:p>
                    <a:pPr>
                      <a:defRPr lang="en-US" sz="1600">
                        <a:solidFill>
                          <a:schemeClr val="bg1"/>
                        </a:solidFill>
                      </a:defRPr>
                    </a:pPr>
                    <a:r>
                      <a:rPr lang="en-US" baseline="0" dirty="0">
                        <a:solidFill>
                          <a:schemeClr val="tx1"/>
                        </a:solidFill>
                      </a:rPr>
                      <a:t>Non-improved source
</a:t>
                    </a:r>
                    <a:r>
                      <a:rPr lang="en-US" baseline="0" dirty="0" smtClean="0">
                        <a:solidFill>
                          <a:schemeClr val="tx1"/>
                        </a:solidFill>
                      </a:rPr>
                      <a:t>6%</a:t>
                    </a:r>
                    <a:endParaRPr lang="en-US" baseline="0" dirty="0">
                      <a:solidFill>
                        <a:schemeClr val="tx1"/>
                      </a:solidFill>
                    </a:endParaRPr>
                  </a:p>
                </c:rich>
              </c:tx>
              <c:numFmt formatCode="General" sourceLinked="0"/>
              <c:spPr/>
              <c:showCatName val="1"/>
              <c:showPercent val="1"/>
            </c:dLbl>
            <c:numFmt formatCode="General" sourceLinked="0"/>
            <c:txPr>
              <a:bodyPr/>
              <a:lstStyle/>
              <a:p>
                <a:pPr>
                  <a:defRPr lang="en-US" sz="1600"/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Sheet1!$A$2:$A$8</c:f>
              <c:strCache>
                <c:ptCount val="7"/>
                <c:pt idx="0">
                  <c:v>Piped water</c:v>
                </c:pt>
                <c:pt idx="1">
                  <c:v>Public tap/ standpipe</c:v>
                </c:pt>
                <c:pt idx="2">
                  <c:v>Tube well or borehole</c:v>
                </c:pt>
                <c:pt idx="3">
                  <c:v>Protected dug well/ spring</c:v>
                </c:pt>
                <c:pt idx="4">
                  <c:v>Rainwater</c:v>
                </c:pt>
                <c:pt idx="5">
                  <c:v>Bottled water from improved source</c:v>
                </c:pt>
                <c:pt idx="6">
                  <c:v>Non-improved source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55.900000000000006</c:v>
                </c:pt>
                <c:pt idx="1">
                  <c:v>19.8</c:v>
                </c:pt>
                <c:pt idx="2">
                  <c:v>6.7</c:v>
                </c:pt>
                <c:pt idx="3">
                  <c:v>6.3</c:v>
                </c:pt>
                <c:pt idx="4">
                  <c:v>0.60000000000000042</c:v>
                </c:pt>
                <c:pt idx="5">
                  <c:v>1.4</c:v>
                </c:pt>
                <c:pt idx="6">
                  <c:v>6.3</c:v>
                </c:pt>
              </c:numCache>
            </c:numRef>
          </c:val>
        </c:ser>
        <c:firstSliceAng val="323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.35592144731908804"/>
          <c:y val="0.15492957746478872"/>
          <c:w val="0.78703388638920135"/>
          <c:h val="0.7746478873239489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Lbls>
            <c:dLbl>
              <c:idx val="0"/>
              <c:layout>
                <c:manualLayout>
                  <c:x val="-2.5526691976002977E-2"/>
                  <c:y val="2.8200805885180012E-2"/>
                </c:manualLayout>
              </c:layout>
              <c:showCatName val="1"/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pPr>
                      <a:defRPr lang="en-US">
                        <a:solidFill>
                          <a:schemeClr val="bg1"/>
                        </a:solidFill>
                      </a:defRPr>
                    </a:pPr>
                    <a:r>
                      <a:rPr dirty="0">
                        <a:solidFill>
                          <a:schemeClr val="tx1"/>
                        </a:solidFill>
                      </a:rPr>
                      <a:t>VIP latrine
</a:t>
                    </a:r>
                    <a:r>
                      <a:rPr dirty="0" smtClean="0">
                        <a:solidFill>
                          <a:schemeClr val="tx1"/>
                        </a:solidFill>
                      </a:rPr>
                      <a:t>7%</a:t>
                    </a:r>
                    <a:endParaRPr dirty="0">
                      <a:solidFill>
                        <a:schemeClr val="tx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3"/>
              <c:layout>
                <c:manualLayout>
                  <c:x val="-0.12870383389576348"/>
                  <c:y val="-0.19788732394366187"/>
                </c:manualLayout>
              </c:layout>
              <c:tx>
                <c:rich>
                  <a:bodyPr/>
                  <a:lstStyle/>
                  <a:p>
                    <a:pPr>
                      <a:defRPr lang="en-US"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Shared 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facility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26%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dLbl>
              <c:idx val="4"/>
              <c:layout>
                <c:manualLayout>
                  <c:x val="0.21018255530558635"/>
                  <c:y val="2.0693320025137768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bg1"/>
                        </a:solidFill>
                      </a:rPr>
                      <a:t>Pit latrine without slab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/</a:t>
                    </a:r>
                  </a:p>
                  <a:p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bucket/open 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pit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38%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howCatName val="1"/>
              <c:showPercent val="1"/>
            </c:dLbl>
            <c:dLbl>
              <c:idx val="5"/>
              <c:layout/>
              <c:tx>
                <c:rich>
                  <a:bodyPr/>
                  <a:lstStyle/>
                  <a:p>
                    <a:pPr>
                      <a:defRPr lang="en-US">
                        <a:solidFill>
                          <a:schemeClr val="bg1"/>
                        </a:solidFill>
                      </a:defRPr>
                    </a:pPr>
                    <a:r>
                      <a:rPr lang="en-US" dirty="0">
                        <a:solidFill>
                          <a:schemeClr val="bg1"/>
                        </a:solidFill>
                      </a:rPr>
                      <a:t>No facility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/</a:t>
                    </a:r>
                  </a:p>
                  <a:p>
                    <a:pPr>
                      <a:defRPr lang="en-US"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bush/field</a:t>
                    </a:r>
                    <a:r>
                      <a:rPr lang="en-US" dirty="0">
                        <a:solidFill>
                          <a:schemeClr val="bg1"/>
                        </a:solidFill>
                      </a:rPr>
                      <a:t>
</a:t>
                    </a:r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12%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pPr/>
              <c:showCatName val="1"/>
              <c:showPercent val="1"/>
            </c:dLbl>
            <c:txPr>
              <a:bodyPr/>
              <a:lstStyle/>
              <a:p>
                <a:pPr>
                  <a:defRPr lang="en-US"/>
                </a:pPr>
                <a:endParaRPr lang="en-US"/>
              </a:p>
            </c:txPr>
            <c:showCatName val="1"/>
            <c:showPercent val="1"/>
            <c:showLeaderLines val="1"/>
          </c:dLbls>
          <c:cat>
            <c:strRef>
              <c:f>Sheet1!$A$2:$A$7</c:f>
              <c:strCache>
                <c:ptCount val="6"/>
                <c:pt idx="0">
                  <c:v>Flush/pour flush</c:v>
                </c:pt>
                <c:pt idx="1">
                  <c:v>VIP latrine</c:v>
                </c:pt>
                <c:pt idx="2">
                  <c:v>Pit latrine with slab</c:v>
                </c:pt>
                <c:pt idx="3">
                  <c:v>Shared facility</c:v>
                </c:pt>
                <c:pt idx="4">
                  <c:v>Pit latrine without slab/bucket/open pit</c:v>
                </c:pt>
                <c:pt idx="5">
                  <c:v>No facility/bush/field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5.3</c:v>
                </c:pt>
                <c:pt idx="1">
                  <c:v>7.3</c:v>
                </c:pt>
                <c:pt idx="2">
                  <c:v>7.8</c:v>
                </c:pt>
                <c:pt idx="3">
                  <c:v>25.9</c:v>
                </c:pt>
                <c:pt idx="4">
                  <c:v>37.9</c:v>
                </c:pt>
                <c:pt idx="5">
                  <c:v>12.1</c:v>
                </c:pt>
              </c:numCache>
            </c:numRef>
          </c:val>
        </c:ser>
        <c:dLbls>
          <c:showCatName val="1"/>
          <c:showPercent val="1"/>
        </c:dLbls>
        <c:firstSliceAng val="30"/>
      </c:pieChart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509E-2"/>
          <c:y val="0.1515257636883024"/>
          <c:w val="0.96604938271604934"/>
          <c:h val="0.7090822439335016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spPr>
              <a:solidFill>
                <a:schemeClr val="tx2"/>
              </a:solidFill>
            </c:spPr>
          </c:dPt>
          <c:dPt>
            <c:idx val="1"/>
            <c:spPr>
              <a:solidFill>
                <a:schemeClr val="accent4"/>
              </a:solidFill>
            </c:spPr>
          </c:dPt>
          <c:dPt>
            <c:idx val="2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23</c:v>
                </c:pt>
                <c:pt idx="1">
                  <c:v>66</c:v>
                </c:pt>
                <c:pt idx="2">
                  <c:v>8</c:v>
                </c:pt>
              </c:numCache>
            </c:numRef>
          </c:val>
        </c:ser>
        <c:dLbls>
          <c:showVal val="1"/>
        </c:dLbls>
        <c:gapWidth val="75"/>
        <c:overlap val="-5"/>
        <c:axId val="90292608"/>
        <c:axId val="90294144"/>
      </c:barChart>
      <c:catAx>
        <c:axId val="9029260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90294144"/>
        <c:crosses val="autoZero"/>
        <c:auto val="1"/>
        <c:lblAlgn val="ctr"/>
        <c:lblOffset val="100"/>
      </c:catAx>
      <c:valAx>
        <c:axId val="90294144"/>
        <c:scaling>
          <c:orientation val="minMax"/>
        </c:scaling>
        <c:delete val="1"/>
        <c:axPos val="l"/>
        <c:numFmt formatCode="General" sourceLinked="1"/>
        <c:tickLblPos val="none"/>
        <c:crossAx val="9029260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0.24383603091280426"/>
          <c:y val="1.6149270332081821E-2"/>
          <c:w val="0.73918866044522213"/>
          <c:h val="0.95298437039808592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Car/truck</c:v>
                </c:pt>
                <c:pt idx="1">
                  <c:v>Bicycle</c:v>
                </c:pt>
                <c:pt idx="2">
                  <c:v>Mobile telephone</c:v>
                </c:pt>
                <c:pt idx="3">
                  <c:v>Television</c:v>
                </c:pt>
                <c:pt idx="4">
                  <c:v>Radio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2.9</c:v>
                </c:pt>
                <c:pt idx="1">
                  <c:v>34.4</c:v>
                </c:pt>
                <c:pt idx="2">
                  <c:v>53</c:v>
                </c:pt>
                <c:pt idx="3">
                  <c:v>17.899999999999999</c:v>
                </c:pt>
                <c:pt idx="4">
                  <c:v>70.599999999999994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accent4"/>
            </a:solidFill>
          </c:spPr>
          <c:dLbls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Car/truck</c:v>
                </c:pt>
                <c:pt idx="1">
                  <c:v>Bicycle</c:v>
                </c:pt>
                <c:pt idx="2">
                  <c:v>Mobile telephone</c:v>
                </c:pt>
                <c:pt idx="3">
                  <c:v>Television</c:v>
                </c:pt>
                <c:pt idx="4">
                  <c:v>Radio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13.4</c:v>
                </c:pt>
                <c:pt idx="1">
                  <c:v>17.7</c:v>
                </c:pt>
                <c:pt idx="2">
                  <c:v>85.6</c:v>
                </c:pt>
                <c:pt idx="3">
                  <c:v>57.1</c:v>
                </c:pt>
                <c:pt idx="4">
                  <c:v>82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lang="en-US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Car/truck</c:v>
                </c:pt>
                <c:pt idx="1">
                  <c:v>Bicycle</c:v>
                </c:pt>
                <c:pt idx="2">
                  <c:v>Mobile telephone</c:v>
                </c:pt>
                <c:pt idx="3">
                  <c:v>Television</c:v>
                </c:pt>
                <c:pt idx="4">
                  <c:v>Radio</c:v>
                </c:pt>
              </c:strCache>
            </c:strRef>
          </c:cat>
          <c:val>
            <c:numRef>
              <c:f>Sheet1!$D$2:$D$6</c:f>
              <c:numCache>
                <c:formatCode>0</c:formatCode>
                <c:ptCount val="5"/>
                <c:pt idx="0">
                  <c:v>5.6</c:v>
                </c:pt>
                <c:pt idx="1">
                  <c:v>30.1</c:v>
                </c:pt>
                <c:pt idx="2">
                  <c:v>61.5</c:v>
                </c:pt>
                <c:pt idx="3">
                  <c:v>28.1</c:v>
                </c:pt>
                <c:pt idx="4">
                  <c:v>73.599999999999994</c:v>
                </c:pt>
              </c:numCache>
            </c:numRef>
          </c:val>
        </c:ser>
        <c:dLbls>
          <c:showVal val="1"/>
        </c:dLbls>
        <c:gapWidth val="75"/>
        <c:overlap val="-5"/>
        <c:axId val="90378240"/>
        <c:axId val="90379776"/>
      </c:barChart>
      <c:catAx>
        <c:axId val="90378240"/>
        <c:scaling>
          <c:orientation val="minMax"/>
        </c:scaling>
        <c:axPos val="l"/>
        <c:maj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90379776"/>
        <c:crosses val="autoZero"/>
        <c:auto val="1"/>
        <c:lblAlgn val="ctr"/>
        <c:lblOffset val="100"/>
      </c:catAx>
      <c:valAx>
        <c:axId val="90379776"/>
        <c:scaling>
          <c:orientation val="minMax"/>
        </c:scaling>
        <c:delete val="1"/>
        <c:axPos val="b"/>
        <c:numFmt formatCode="0" sourceLinked="1"/>
        <c:majorTickMark val="none"/>
        <c:tickLblPos val="none"/>
        <c:crossAx val="9037824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76380725994156395"/>
          <c:y val="0.60303303998764857"/>
          <c:w val="0.14406022163896179"/>
          <c:h val="0.2648898023776497"/>
        </c:manualLayout>
      </c:layout>
      <c:txPr>
        <a:bodyPr/>
        <a:lstStyle/>
        <a:p>
          <a:pPr>
            <a:defRPr lang="en-US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bar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No education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dLbls>
            <c:txPr>
              <a:bodyPr/>
              <a:lstStyle/>
              <a:p>
                <a:pPr>
                  <a:defRPr lang="en-US" sz="20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Men 15-49</c:v>
                </c:pt>
                <c:pt idx="1">
                  <c:v>Women 15-49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3.4</c:v>
                </c:pt>
                <c:pt idx="1">
                  <c:v>8.9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Incomplete or complete primary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lang="en-US" sz="2000" b="1">
                    <a:solidFill>
                      <a:schemeClr val="bg2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Men 15-49</c:v>
                </c:pt>
                <c:pt idx="1">
                  <c:v>Women 15-49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>
                  <c:v>51.8</c:v>
                </c:pt>
                <c:pt idx="1">
                  <c:v>56.8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Incomplete or complete secondary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lang="en-US" sz="2000" b="1">
                    <a:solidFill>
                      <a:schemeClr val="bg2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Men 15-49</c:v>
                </c:pt>
                <c:pt idx="1">
                  <c:v>Women 15-49</c:v>
                </c:pt>
              </c:strCache>
            </c:strRef>
          </c:cat>
          <c:val>
            <c:numRef>
              <c:f>Sheet1!$B$4:$C$4</c:f>
              <c:numCache>
                <c:formatCode>0</c:formatCode>
                <c:ptCount val="2"/>
                <c:pt idx="0">
                  <c:v>35.1</c:v>
                </c:pt>
                <c:pt idx="1">
                  <c:v>26.9</c:v>
                </c:pt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More than secondary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lang="en-US" sz="2000"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Men 15-49</c:v>
                </c:pt>
                <c:pt idx="1">
                  <c:v>Women 15-49</c:v>
                </c:pt>
              </c:strCache>
            </c:strRef>
          </c:cat>
          <c:val>
            <c:numRef>
              <c:f>Sheet1!$B$5:$C$5</c:f>
              <c:numCache>
                <c:formatCode>0</c:formatCode>
                <c:ptCount val="2"/>
                <c:pt idx="0">
                  <c:v>9.7000000000000011</c:v>
                </c:pt>
                <c:pt idx="1">
                  <c:v>7.3</c:v>
                </c:pt>
              </c:numCache>
            </c:numRef>
          </c:val>
        </c:ser>
        <c:dLbls>
          <c:showVal val="1"/>
        </c:dLbls>
        <c:gapWidth val="95"/>
        <c:overlap val="100"/>
        <c:axId val="93379968"/>
        <c:axId val="93402240"/>
      </c:barChart>
      <c:catAx>
        <c:axId val="93379968"/>
        <c:scaling>
          <c:orientation val="minMax"/>
        </c:scaling>
        <c:axPos val="l"/>
        <c:maj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93402240"/>
        <c:crosses val="autoZero"/>
        <c:auto val="1"/>
        <c:lblAlgn val="ctr"/>
        <c:lblOffset val="100"/>
      </c:catAx>
      <c:valAx>
        <c:axId val="93402240"/>
        <c:scaling>
          <c:orientation val="minMax"/>
        </c:scaling>
        <c:delete val="1"/>
        <c:axPos val="b"/>
        <c:numFmt formatCode="0" sourceLinked="1"/>
        <c:tickLblPos val="none"/>
        <c:crossAx val="93379968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412E-2"/>
          <c:y val="4.9336395374296287E-2"/>
          <c:w val="0.96604938271604934"/>
          <c:h val="0.83869831990868604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Sheet1!$B$2:$C$2</c:f>
              <c:numCache>
                <c:formatCode>0</c:formatCode>
                <c:ptCount val="2"/>
                <c:pt idx="0">
                  <c:v>84.9</c:v>
                </c:pt>
                <c:pt idx="1">
                  <c:v>91.5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accent4"/>
            </a:solidFill>
          </c:spPr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Sheet1!$B$3:$C$3</c:f>
              <c:numCache>
                <c:formatCode>0</c:formatCode>
                <c:ptCount val="2"/>
                <c:pt idx="0">
                  <c:v>92.6</c:v>
                </c:pt>
                <c:pt idx="1">
                  <c:v>96.7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Sheet1!$B$1:$C$1</c:f>
              <c:strCache>
                <c:ptCount val="2"/>
                <c:pt idx="0">
                  <c:v>Women</c:v>
                </c:pt>
                <c:pt idx="1">
                  <c:v>Men</c:v>
                </c:pt>
              </c:strCache>
            </c:strRef>
          </c:cat>
          <c:val>
            <c:numRef>
              <c:f>Sheet1!$B$4:$C$4</c:f>
              <c:numCache>
                <c:formatCode>0</c:formatCode>
                <c:ptCount val="2"/>
                <c:pt idx="0">
                  <c:v>82.3</c:v>
                </c:pt>
                <c:pt idx="1">
                  <c:v>89.6</c:v>
                </c:pt>
              </c:numCache>
            </c:numRef>
          </c:val>
        </c:ser>
        <c:dLbls>
          <c:showVal val="1"/>
        </c:dLbls>
        <c:gapWidth val="75"/>
        <c:overlap val="-5"/>
        <c:axId val="93453312"/>
        <c:axId val="93467392"/>
      </c:barChart>
      <c:catAx>
        <c:axId val="9345331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93467392"/>
        <c:crosses val="autoZero"/>
        <c:auto val="1"/>
        <c:lblAlgn val="ctr"/>
        <c:lblOffset val="100"/>
      </c:catAx>
      <c:valAx>
        <c:axId val="93467392"/>
        <c:scaling>
          <c:orientation val="minMax"/>
          <c:min val="0"/>
        </c:scaling>
        <c:delete val="1"/>
        <c:axPos val="l"/>
        <c:numFmt formatCode="0" sourceLinked="1"/>
        <c:tickLblPos val="none"/>
        <c:crossAx val="9345331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33383408671138332"/>
          <c:y val="0"/>
          <c:w val="0.32924540682414732"/>
          <c:h val="7.4137412838992917E-2"/>
        </c:manualLayout>
      </c:layout>
      <c:txPr>
        <a:bodyPr/>
        <a:lstStyle/>
        <a:p>
          <a:pPr>
            <a:defRPr lang="en-US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509E-2"/>
          <c:y val="0.13783383807793426"/>
          <c:w val="0.96604938271604934"/>
          <c:h val="0.67844619422572183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Read newspaper*</c:v>
                </c:pt>
                <c:pt idx="1">
                  <c:v>Watches TV*</c:v>
                </c:pt>
                <c:pt idx="2">
                  <c:v>Listens to radio*</c:v>
                </c:pt>
                <c:pt idx="3">
                  <c:v>All three media</c:v>
                </c:pt>
                <c:pt idx="4">
                  <c:v>No mass media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24.3</c:v>
                </c:pt>
                <c:pt idx="1">
                  <c:v>34.1</c:v>
                </c:pt>
                <c:pt idx="2">
                  <c:v>77</c:v>
                </c:pt>
                <c:pt idx="3">
                  <c:v>16.3</c:v>
                </c:pt>
                <c:pt idx="4">
                  <c:v>19.2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lang="en-US" sz="2000"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Read newspaper*</c:v>
                </c:pt>
                <c:pt idx="1">
                  <c:v>Watches TV*</c:v>
                </c:pt>
                <c:pt idx="2">
                  <c:v>Listens to radio*</c:v>
                </c:pt>
                <c:pt idx="3">
                  <c:v>All three media</c:v>
                </c:pt>
                <c:pt idx="4">
                  <c:v>No mass media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46.1</c:v>
                </c:pt>
                <c:pt idx="1">
                  <c:v>49.4</c:v>
                </c:pt>
                <c:pt idx="2">
                  <c:v>90.1</c:v>
                </c:pt>
                <c:pt idx="3">
                  <c:v>31.3</c:v>
                </c:pt>
                <c:pt idx="4">
                  <c:v>6.5</c:v>
                </c:pt>
              </c:numCache>
            </c:numRef>
          </c:val>
        </c:ser>
        <c:dLbls>
          <c:showVal val="1"/>
        </c:dLbls>
        <c:gapWidth val="75"/>
        <c:overlap val="-5"/>
        <c:axId val="93656960"/>
        <c:axId val="93658496"/>
      </c:barChart>
      <c:catAx>
        <c:axId val="93656960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lang="en-US"/>
            </a:pPr>
            <a:endParaRPr lang="en-US"/>
          </a:p>
        </c:txPr>
        <c:crossAx val="93658496"/>
        <c:crosses val="autoZero"/>
        <c:auto val="1"/>
        <c:lblAlgn val="ctr"/>
        <c:lblOffset val="100"/>
      </c:catAx>
      <c:valAx>
        <c:axId val="93658496"/>
        <c:scaling>
          <c:orientation val="minMax"/>
        </c:scaling>
        <c:delete val="1"/>
        <c:axPos val="l"/>
        <c:numFmt formatCode="0" sourceLinked="1"/>
        <c:tickLblPos val="none"/>
        <c:crossAx val="93656960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lang="en-US"/>
          </a:pPr>
          <a:endParaRPr lang="en-US"/>
        </a:p>
      </c:txPr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8E7B0B-A4E6-4FE2-8283-B9B4B907BE24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6D10D9-0F67-44E1-BE0F-F4E9820043A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E0E474-422A-4C05-8188-EE94C438BEC4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482B86-7681-4ABD-A9EB-4A4F6829843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82B86-7681-4ABD-A9EB-4A4F6829843C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82B86-7681-4ABD-A9EB-4A4F6829843C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6AF934-F071-49BD-BC1A-8A27CFDC228F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6AF934-F071-49BD-BC1A-8A27CFDC228F}" type="datetimeFigureOut">
              <a:rPr lang="en-US" smtClean="0"/>
              <a:pPr/>
              <a:t>4/16/2012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AEAD5-5C66-4557-AF3A-48400E52F67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82575"/>
            <a:ext cx="7772400" cy="1470025"/>
          </a:xfrm>
        </p:spPr>
        <p:txBody>
          <a:bodyPr>
            <a:norm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Characteristics of Respondents and Households</a:t>
            </a: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5181600"/>
            <a:ext cx="6400800" cy="1295400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2008-09 Kenya Demographic and Health Survey</a:t>
            </a:r>
            <a:endParaRPr lang="en-US" sz="3600" dirty="0">
              <a:solidFill>
                <a:schemeClr val="bg1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0" y="2286000"/>
            <a:ext cx="9144000" cy="2133600"/>
            <a:chOff x="0" y="1752600"/>
            <a:chExt cx="9144000" cy="2133600"/>
          </a:xfrm>
        </p:grpSpPr>
        <p:sp>
          <p:nvSpPr>
            <p:cNvPr id="6" name="Rectangle 5"/>
            <p:cNvSpPr/>
            <p:nvPr/>
          </p:nvSpPr>
          <p:spPr>
            <a:xfrm>
              <a:off x="0" y="1752600"/>
              <a:ext cx="9144000" cy="2133600"/>
            </a:xfrm>
            <a:prstGeom prst="rect">
              <a:avLst/>
            </a:prstGeom>
            <a:solidFill>
              <a:srgbClr val="BD8C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  <p:grpSp>
          <p:nvGrpSpPr>
            <p:cNvPr id="7" name="Group 6"/>
            <p:cNvGrpSpPr/>
            <p:nvPr/>
          </p:nvGrpSpPr>
          <p:grpSpPr>
            <a:xfrm>
              <a:off x="215101" y="1905000"/>
              <a:ext cx="8797283" cy="1828800"/>
              <a:chOff x="166609" y="1905000"/>
              <a:chExt cx="8797283" cy="1828800"/>
            </a:xfrm>
          </p:grpSpPr>
          <p:pic>
            <p:nvPicPr>
              <p:cNvPr id="8" name="Picture 7" descr="Kenya_Pattern5.wmf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166609" y="1905000"/>
                <a:ext cx="1786883" cy="1828800"/>
              </a:xfrm>
              <a:prstGeom prst="rect">
                <a:avLst/>
              </a:prstGeom>
            </p:spPr>
          </p:pic>
          <p:pic>
            <p:nvPicPr>
              <p:cNvPr id="9" name="Picture 8" descr="Kenya_Pattern5.wmf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1919209" y="1905000"/>
                <a:ext cx="1786883" cy="1828800"/>
              </a:xfrm>
              <a:prstGeom prst="rect">
                <a:avLst/>
              </a:prstGeom>
            </p:spPr>
          </p:pic>
          <p:pic>
            <p:nvPicPr>
              <p:cNvPr id="10" name="Picture 9" descr="Kenya_Pattern5.wmf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5424409" y="1905000"/>
                <a:ext cx="1786883" cy="1828800"/>
              </a:xfrm>
              <a:prstGeom prst="rect">
                <a:avLst/>
              </a:prstGeom>
            </p:spPr>
          </p:pic>
          <p:pic>
            <p:nvPicPr>
              <p:cNvPr id="11" name="Picture 10" descr="Kenya_Pattern5.wmf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3671809" y="1905000"/>
                <a:ext cx="1786883" cy="1828800"/>
              </a:xfrm>
              <a:prstGeom prst="rect">
                <a:avLst/>
              </a:prstGeom>
            </p:spPr>
          </p:pic>
          <p:pic>
            <p:nvPicPr>
              <p:cNvPr id="12" name="Picture 11" descr="Kenya_Pattern5.wmf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7177009" y="1905000"/>
                <a:ext cx="1786883" cy="18288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smtClean="0"/>
              <a:t>Wealth Index</a:t>
            </a:r>
            <a:endParaRPr lang="en-US" sz="36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Wealth is determined by scoring households based on a set of characteristics, including access to electricity and ownership of various consumer goods.</a:t>
            </a:r>
          </a:p>
          <a:p>
            <a:r>
              <a:rPr lang="en-US" dirty="0" smtClean="0"/>
              <a:t>Households are then ranked, from lowest score to highest score.</a:t>
            </a:r>
          </a:p>
          <a:p>
            <a:r>
              <a:rPr lang="en-US" dirty="0" smtClean="0"/>
              <a:t>This list is then separated into 5 equal pieces (or quintiles) each representing 20% of the population.</a:t>
            </a:r>
          </a:p>
          <a:p>
            <a:r>
              <a:rPr lang="en-US" dirty="0" smtClean="0"/>
              <a:t>Households in the highest quintile may not be “rich,” but they are of higher socioeconomic status than the other 80% of households in the country.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Wealth Index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81000" y="1066800"/>
          <a:ext cx="8229600" cy="13716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457200"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/>
                          </a:solidFill>
                        </a:rPr>
                        <a:t>Lowest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r>
                        <a:rPr lang="en-US" sz="2400" baseline="30000" dirty="0" smtClean="0">
                          <a:solidFill>
                            <a:schemeClr val="bg1"/>
                          </a:solidFill>
                        </a:rPr>
                        <a:t>nd</a:t>
                      </a:r>
                      <a:r>
                        <a:rPr lang="en-US" sz="24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/>
                          </a:solidFill>
                        </a:rPr>
                        <a:t>Middle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/>
                          </a:solidFill>
                        </a:rPr>
                        <a:t>4</a:t>
                      </a:r>
                      <a:r>
                        <a:rPr lang="en-US" sz="2400" baseline="30000" dirty="0" smtClean="0">
                          <a:solidFill>
                            <a:schemeClr val="bg1"/>
                          </a:solidFill>
                        </a:rPr>
                        <a:t>th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/>
                          </a:solidFill>
                        </a:rPr>
                        <a:t>Highest</a:t>
                      </a:r>
                      <a:endParaRPr lang="en-US" sz="2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Urban</a:t>
                      </a:r>
                      <a:endParaRPr lang="en-US" sz="24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3%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17%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79%</a:t>
                      </a:r>
                      <a:endParaRPr lang="en-US" sz="2400" dirty="0"/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Rural</a:t>
                      </a:r>
                      <a:endParaRPr lang="en-US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25%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24%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24%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21%</a:t>
                      </a:r>
                      <a:endParaRPr 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/>
                        <a:t>6%</a:t>
                      </a:r>
                      <a:endParaRPr lang="en-US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81000" y="2590800"/>
            <a:ext cx="82296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Most households with high socio-economic status are in urban areas, while those with low are more often in rural areas.</a:t>
            </a:r>
          </a:p>
          <a:p>
            <a:pPr algn="ctr"/>
            <a:endParaRPr lang="en-US" sz="2800" dirty="0" smtClean="0"/>
          </a:p>
          <a:p>
            <a:pPr algn="ctr"/>
            <a:r>
              <a:rPr lang="en-US" sz="2800" dirty="0" smtClean="0"/>
              <a:t>The highest proportion of households with low socio-economic status are in the North Eastern province (76% in the lowest quintile), and the largest proportion of wealthy households are in the Nairobi province (96% in the highest quintile).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4038600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Household Characteristics</a:t>
            </a:r>
          </a:p>
          <a:p>
            <a:pPr lvl="1"/>
            <a:r>
              <a:rPr lang="en-US" dirty="0" smtClean="0"/>
              <a:t>Education</a:t>
            </a:r>
          </a:p>
          <a:p>
            <a:pPr lvl="1"/>
            <a:r>
              <a:rPr lang="en-US" dirty="0" smtClean="0"/>
              <a:t>Drinking Water, Sanitation, and Electricity</a:t>
            </a:r>
          </a:p>
          <a:p>
            <a:pPr lvl="1"/>
            <a:r>
              <a:rPr lang="en-US" dirty="0" smtClean="0"/>
              <a:t>Ownership of Goods</a:t>
            </a:r>
          </a:p>
          <a:p>
            <a:pPr lvl="1"/>
            <a:r>
              <a:rPr lang="en-US" dirty="0" smtClean="0"/>
              <a:t>Wealth</a:t>
            </a:r>
          </a:p>
          <a:p>
            <a:r>
              <a:rPr lang="en-US" sz="2400" b="1" dirty="0" smtClean="0"/>
              <a:t>Respondent Characteristics</a:t>
            </a:r>
          </a:p>
          <a:p>
            <a:pPr lvl="1"/>
            <a:r>
              <a:rPr lang="en-US" b="1" dirty="0" smtClean="0"/>
              <a:t>Education and Literacy</a:t>
            </a:r>
          </a:p>
          <a:p>
            <a:pPr lvl="1"/>
            <a:r>
              <a:rPr lang="en-US" b="1" dirty="0" smtClean="0"/>
              <a:t>Mass Media</a:t>
            </a:r>
          </a:p>
          <a:p>
            <a:pPr lvl="1"/>
            <a:r>
              <a:rPr lang="en-US" b="1" dirty="0" smtClean="0"/>
              <a:t>Employment</a:t>
            </a:r>
          </a:p>
          <a:p>
            <a:pPr lvl="1"/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Educational Level of Respondents</a:t>
            </a:r>
            <a:endParaRPr lang="en-US" sz="36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752600"/>
          <a:ext cx="86868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752600" y="3733800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No education</a:t>
            </a:r>
            <a:endParaRPr lang="en-US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124200" y="3581400"/>
            <a:ext cx="1447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</a:rPr>
              <a:t>Incomplete or complete primary</a:t>
            </a:r>
            <a:endParaRPr lang="en-US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86400" y="3581400"/>
            <a:ext cx="1447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2"/>
                </a:solidFill>
              </a:rPr>
              <a:t>Incomplete or complete secondary</a:t>
            </a: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15200" y="3719900"/>
            <a:ext cx="1371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More than secondary</a:t>
            </a:r>
            <a:endParaRPr lang="en-US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cxnSp>
        <p:nvCxnSpPr>
          <p:cNvPr id="13" name="Straight Connector 12"/>
          <p:cNvCxnSpPr>
            <a:stCxn id="11" idx="0"/>
          </p:cNvCxnSpPr>
          <p:nvPr/>
        </p:nvCxnSpPr>
        <p:spPr>
          <a:xfrm flipH="1" flipV="1">
            <a:off x="7620000" y="2971800"/>
            <a:ext cx="381000" cy="7481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>
            <a:stCxn id="11" idx="2"/>
          </p:cNvCxnSpPr>
          <p:nvPr/>
        </p:nvCxnSpPr>
        <p:spPr>
          <a:xfrm flipH="1">
            <a:off x="7543800" y="4366231"/>
            <a:ext cx="457200" cy="73917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Literacy of Respondents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752600"/>
          <a:ext cx="8229600" cy="4754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2400" y="1219200"/>
            <a:ext cx="2362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15-49 who are literate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Weekly Exposure to Mass Media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2400" y="1600200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15-49</a:t>
            </a:r>
            <a:endParaRPr lang="en-US" i="1" dirty="0"/>
          </a:p>
        </p:txBody>
      </p:sp>
      <p:sp>
        <p:nvSpPr>
          <p:cNvPr id="6" name="TextBox 5"/>
          <p:cNvSpPr txBox="1"/>
          <p:nvPr/>
        </p:nvSpPr>
        <p:spPr>
          <a:xfrm>
            <a:off x="6553200" y="6488668"/>
            <a:ext cx="2286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*At least once a week</a:t>
            </a:r>
            <a:endParaRPr 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Employment by Residence and Education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600" y="1905000"/>
          <a:ext cx="89154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52400" y="1371600"/>
            <a:ext cx="2514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distribution of women and men who worked in the last 7 days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Occupation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52400" y="1752600"/>
          <a:ext cx="88392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219200"/>
            <a:ext cx="304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distribution of women and men employed in the last 12 months by occupation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Type of Employment and Payment: Women</a:t>
            </a:r>
            <a:endParaRPr lang="en-US" sz="36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381000" y="1828800"/>
          <a:ext cx="8305800" cy="46783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52400" y="1219200"/>
            <a:ext cx="4038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Percent distribution of women age 15-49 employed in the 12 months before the survey</a:t>
            </a:r>
            <a:endParaRPr lang="en-US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Key Findings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76800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en-US" sz="2600" b="1" dirty="0" smtClean="0"/>
              <a:t>91% </a:t>
            </a:r>
            <a:r>
              <a:rPr lang="en-US" sz="2600" dirty="0" smtClean="0"/>
              <a:t>of urban households and </a:t>
            </a:r>
            <a:r>
              <a:rPr lang="en-US" sz="2600" b="1" dirty="0" smtClean="0"/>
              <a:t>54% </a:t>
            </a:r>
            <a:r>
              <a:rPr lang="en-US" sz="2600" dirty="0" smtClean="0"/>
              <a:t>of rural households use an </a:t>
            </a:r>
            <a:r>
              <a:rPr lang="en-US" sz="2600" b="1" dirty="0" smtClean="0"/>
              <a:t>improved source of drinking water.</a:t>
            </a:r>
          </a:p>
          <a:p>
            <a:pPr>
              <a:spcBef>
                <a:spcPts val="600"/>
              </a:spcBef>
            </a:pPr>
            <a:r>
              <a:rPr lang="en-US" sz="2600" b="1" dirty="0" smtClean="0"/>
              <a:t>77% </a:t>
            </a:r>
            <a:r>
              <a:rPr lang="en-US" sz="2600" dirty="0" smtClean="0"/>
              <a:t>of households use a </a:t>
            </a:r>
            <a:r>
              <a:rPr lang="en-US" sz="2600" b="1" dirty="0" err="1" smtClean="0"/>
              <a:t>nonimproved</a:t>
            </a:r>
            <a:r>
              <a:rPr lang="en-US" sz="2600" b="1" dirty="0" smtClean="0"/>
              <a:t> toilet facility</a:t>
            </a:r>
            <a:r>
              <a:rPr lang="en-US" sz="2600" dirty="0" smtClean="0"/>
              <a:t>. </a:t>
            </a:r>
            <a:r>
              <a:rPr lang="en-US" sz="2600" b="1" dirty="0" smtClean="0"/>
              <a:t>16%</a:t>
            </a:r>
            <a:r>
              <a:rPr lang="en-US" sz="2600" dirty="0" smtClean="0"/>
              <a:t> of rural households have </a:t>
            </a:r>
            <a:r>
              <a:rPr lang="en-US" sz="2600" b="1" dirty="0" smtClean="0"/>
              <a:t>no facility </a:t>
            </a:r>
            <a:r>
              <a:rPr lang="en-US" sz="2600" dirty="0" smtClean="0"/>
              <a:t>or use the </a:t>
            </a:r>
            <a:r>
              <a:rPr lang="en-US" sz="2600" b="1" dirty="0" smtClean="0"/>
              <a:t>bush/field</a:t>
            </a:r>
            <a:r>
              <a:rPr lang="en-US" sz="2600" dirty="0" smtClean="0"/>
              <a:t>.</a:t>
            </a:r>
            <a:r>
              <a:rPr lang="en-US" sz="2600" b="1" dirty="0" smtClean="0"/>
              <a:t> </a:t>
            </a:r>
          </a:p>
          <a:p>
            <a:pPr>
              <a:spcBef>
                <a:spcPts val="600"/>
              </a:spcBef>
            </a:pPr>
            <a:r>
              <a:rPr lang="en-US" sz="2600" b="1" dirty="0" smtClean="0"/>
              <a:t>23%</a:t>
            </a:r>
            <a:r>
              <a:rPr lang="en-US" sz="2600" dirty="0" smtClean="0"/>
              <a:t> of households have </a:t>
            </a:r>
            <a:r>
              <a:rPr lang="en-US" sz="2600" b="1" dirty="0" smtClean="0"/>
              <a:t>electricity.</a:t>
            </a:r>
          </a:p>
          <a:p>
            <a:pPr>
              <a:spcBef>
                <a:spcPts val="600"/>
              </a:spcBef>
            </a:pPr>
            <a:r>
              <a:rPr lang="en-US" sz="2600" b="1" dirty="0" smtClean="0"/>
              <a:t>9%</a:t>
            </a:r>
            <a:r>
              <a:rPr lang="en-US" sz="2600" dirty="0" smtClean="0"/>
              <a:t> of female respondents and </a:t>
            </a:r>
            <a:r>
              <a:rPr lang="en-US" sz="2600" b="1" dirty="0" smtClean="0"/>
              <a:t>3%</a:t>
            </a:r>
            <a:r>
              <a:rPr lang="en-US" sz="2600" dirty="0" smtClean="0"/>
              <a:t> of male respondents have received </a:t>
            </a:r>
            <a:r>
              <a:rPr lang="en-US" sz="2600" b="1" dirty="0" smtClean="0"/>
              <a:t>no formal education.</a:t>
            </a:r>
          </a:p>
          <a:p>
            <a:pPr>
              <a:spcBef>
                <a:spcPts val="600"/>
              </a:spcBef>
            </a:pPr>
            <a:r>
              <a:rPr lang="en-US" sz="2600" b="1" dirty="0" smtClean="0"/>
              <a:t>85%</a:t>
            </a:r>
            <a:r>
              <a:rPr lang="en-US" sz="2600" dirty="0" smtClean="0"/>
              <a:t> of female respondents and </a:t>
            </a:r>
            <a:r>
              <a:rPr lang="en-US" sz="2600" b="1" dirty="0" smtClean="0"/>
              <a:t>92%</a:t>
            </a:r>
            <a:r>
              <a:rPr lang="en-US" sz="2600" dirty="0" smtClean="0"/>
              <a:t> of male respondents are </a:t>
            </a:r>
            <a:r>
              <a:rPr lang="en-US" sz="2600" b="1" dirty="0" smtClean="0"/>
              <a:t>literate.</a:t>
            </a:r>
          </a:p>
          <a:p>
            <a:pPr>
              <a:spcBef>
                <a:spcPts val="600"/>
              </a:spcBef>
            </a:pPr>
            <a:r>
              <a:rPr lang="en-US" sz="2600" b="1" dirty="0" smtClean="0"/>
              <a:t>57% </a:t>
            </a:r>
            <a:r>
              <a:rPr lang="en-US" sz="2600" dirty="0" smtClean="0"/>
              <a:t>of women and </a:t>
            </a:r>
            <a:r>
              <a:rPr lang="en-US" sz="2600" b="1" dirty="0" smtClean="0"/>
              <a:t>86%</a:t>
            </a:r>
            <a:r>
              <a:rPr lang="en-US" sz="2600" dirty="0" smtClean="0"/>
              <a:t> of men are </a:t>
            </a:r>
            <a:r>
              <a:rPr lang="en-US" sz="2600" b="1" dirty="0" smtClean="0"/>
              <a:t>currently employed.</a:t>
            </a:r>
            <a:endParaRPr lang="en-US" sz="2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04800" y="1189037"/>
            <a:ext cx="4038600" cy="4525963"/>
          </a:xfrm>
        </p:spPr>
        <p:txBody>
          <a:bodyPr>
            <a:noAutofit/>
          </a:bodyPr>
          <a:lstStyle/>
          <a:p>
            <a:r>
              <a:rPr lang="en-US" sz="2400" b="1" dirty="0" smtClean="0"/>
              <a:t>Household Characteristics</a:t>
            </a:r>
          </a:p>
          <a:p>
            <a:pPr lvl="1"/>
            <a:r>
              <a:rPr lang="en-US" b="1" dirty="0" smtClean="0"/>
              <a:t>Education</a:t>
            </a:r>
          </a:p>
          <a:p>
            <a:pPr lvl="1"/>
            <a:r>
              <a:rPr lang="en-US" b="1" dirty="0" smtClean="0"/>
              <a:t>Drinking Water, Sanitation, and Electricity</a:t>
            </a:r>
          </a:p>
          <a:p>
            <a:pPr lvl="1"/>
            <a:r>
              <a:rPr lang="en-US" b="1" dirty="0" smtClean="0"/>
              <a:t>Ownership of Goods</a:t>
            </a:r>
          </a:p>
          <a:p>
            <a:pPr lvl="1"/>
            <a:r>
              <a:rPr lang="en-US" b="1" dirty="0" smtClean="0"/>
              <a:t>Wealth</a:t>
            </a:r>
          </a:p>
          <a:p>
            <a:r>
              <a:rPr lang="en-US" sz="2400" dirty="0" smtClean="0"/>
              <a:t>Respondent Characteristics</a:t>
            </a:r>
          </a:p>
          <a:p>
            <a:pPr lvl="1"/>
            <a:r>
              <a:rPr lang="en-US" dirty="0" smtClean="0"/>
              <a:t>Education and Literacy</a:t>
            </a:r>
          </a:p>
          <a:p>
            <a:pPr lvl="1"/>
            <a:r>
              <a:rPr lang="en-US" dirty="0" smtClean="0"/>
              <a:t>Mass Media</a:t>
            </a:r>
          </a:p>
          <a:p>
            <a:pPr lvl="1"/>
            <a:r>
              <a:rPr lang="en-US" dirty="0" smtClean="0"/>
              <a:t>Employment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Kenya’s Households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34% </a:t>
            </a:r>
            <a:r>
              <a:rPr lang="en-US" dirty="0" smtClean="0"/>
              <a:t>of households are headed by women</a:t>
            </a:r>
          </a:p>
          <a:p>
            <a:r>
              <a:rPr lang="en-US" dirty="0" smtClean="0"/>
              <a:t>Average household size: </a:t>
            </a:r>
            <a:r>
              <a:rPr lang="en-US" b="1" dirty="0" smtClean="0"/>
              <a:t>4.2</a:t>
            </a:r>
            <a:r>
              <a:rPr lang="en-US" dirty="0" smtClean="0"/>
              <a:t> members</a:t>
            </a:r>
          </a:p>
          <a:p>
            <a:r>
              <a:rPr lang="en-US" b="1" dirty="0" smtClean="0"/>
              <a:t>45%</a:t>
            </a:r>
            <a:r>
              <a:rPr lang="en-US" dirty="0" smtClean="0"/>
              <a:t> of the population is under 15 years of 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School Attendance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533400" y="1981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2400" y="1219200"/>
            <a:ext cx="2743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Net attendance ratio: percent of school-age children attending at that level</a:t>
            </a:r>
            <a:endParaRPr lang="en-US" sz="16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Drinking Water</a:t>
            </a:r>
            <a:endParaRPr 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685800" y="5715000"/>
            <a:ext cx="3276600" cy="1015663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91%</a:t>
            </a:r>
            <a:r>
              <a:rPr lang="en-US" sz="2000" dirty="0" smtClean="0">
                <a:solidFill>
                  <a:schemeClr val="bg1"/>
                </a:solidFill>
              </a:rPr>
              <a:t> of urban households use an improved source of drinking water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105400" y="5715000"/>
            <a:ext cx="3276600" cy="1015663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bg1"/>
                </a:solidFill>
              </a:rPr>
              <a:t>54% </a:t>
            </a:r>
            <a:r>
              <a:rPr lang="en-US" sz="2000" dirty="0" smtClean="0">
                <a:solidFill>
                  <a:schemeClr val="bg1"/>
                </a:solidFill>
              </a:rPr>
              <a:t>of rural households use an improved source of drinking water</a:t>
            </a:r>
            <a:endParaRPr lang="en-US" sz="2000" dirty="0">
              <a:solidFill>
                <a:schemeClr val="bg1"/>
              </a:solidFill>
            </a:endParaRPr>
          </a:p>
        </p:txBody>
      </p:sp>
      <p:graphicFrame>
        <p:nvGraphicFramePr>
          <p:cNvPr id="13" name="Chart 12"/>
          <p:cNvGraphicFramePr/>
          <p:nvPr/>
        </p:nvGraphicFramePr>
        <p:xfrm>
          <a:off x="3886200" y="1143000"/>
          <a:ext cx="52578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Chart 14"/>
          <p:cNvGraphicFramePr/>
          <p:nvPr/>
        </p:nvGraphicFramePr>
        <p:xfrm>
          <a:off x="-609600" y="1143000"/>
          <a:ext cx="59436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Distance to Drinking Water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Overall, only </a:t>
            </a:r>
            <a:r>
              <a:rPr lang="en-US" b="1" dirty="0" smtClean="0"/>
              <a:t>36%</a:t>
            </a:r>
            <a:r>
              <a:rPr lang="en-US" dirty="0" smtClean="0"/>
              <a:t> of households have water on premises.</a:t>
            </a:r>
          </a:p>
          <a:p>
            <a:pPr lvl="1">
              <a:buFont typeface="Wingdings" pitchFamily="2" charset="2"/>
              <a:buChar char="Ø"/>
            </a:pPr>
            <a:r>
              <a:rPr lang="en-US" b="1" dirty="0" smtClean="0"/>
              <a:t>26%</a:t>
            </a:r>
            <a:r>
              <a:rPr lang="en-US" dirty="0" smtClean="0"/>
              <a:t> of rural households have </a:t>
            </a:r>
            <a:r>
              <a:rPr lang="en-US" b="1" dirty="0" smtClean="0"/>
              <a:t>water on premises</a:t>
            </a:r>
            <a:r>
              <a:rPr lang="en-US" dirty="0" smtClean="0"/>
              <a:t> versus </a:t>
            </a:r>
            <a:r>
              <a:rPr lang="en-US" b="1" dirty="0" smtClean="0"/>
              <a:t>65%</a:t>
            </a:r>
            <a:r>
              <a:rPr lang="en-US" dirty="0" smtClean="0"/>
              <a:t> of urban households.</a:t>
            </a:r>
          </a:p>
          <a:p>
            <a:r>
              <a:rPr lang="en-US" b="1" dirty="0" smtClean="0"/>
              <a:t>39%</a:t>
            </a:r>
            <a:r>
              <a:rPr lang="en-US" dirty="0" smtClean="0"/>
              <a:t> of rural households and </a:t>
            </a:r>
            <a:r>
              <a:rPr lang="en-US" b="1" dirty="0" smtClean="0"/>
              <a:t>6% </a:t>
            </a:r>
            <a:r>
              <a:rPr lang="en-US" dirty="0" smtClean="0"/>
              <a:t>of urban households require </a:t>
            </a:r>
            <a:r>
              <a:rPr lang="en-US" b="1" dirty="0" smtClean="0"/>
              <a:t>30 minutes or longer</a:t>
            </a:r>
            <a:r>
              <a:rPr lang="en-US" dirty="0" smtClean="0"/>
              <a:t> (roundtrip) to obtain drinking water.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Sanitation</a:t>
            </a:r>
            <a:endParaRPr lang="en-US" sz="3600" dirty="0"/>
          </a:p>
        </p:txBody>
      </p:sp>
      <p:graphicFrame>
        <p:nvGraphicFramePr>
          <p:cNvPr id="5" name="Chart 4"/>
          <p:cNvGraphicFramePr/>
          <p:nvPr/>
        </p:nvGraphicFramePr>
        <p:xfrm>
          <a:off x="152400" y="914400"/>
          <a:ext cx="8534400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105400" y="6211669"/>
            <a:ext cx="403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Percent distribution of households by type of toilet/latrine facilities</a:t>
            </a:r>
            <a:endParaRPr lang="en-US" i="1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1905000"/>
            <a:ext cx="2743200" cy="1200329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</a:rPr>
              <a:t>77% of households use a </a:t>
            </a:r>
            <a:r>
              <a:rPr lang="en-US" sz="2400" dirty="0" err="1" smtClean="0">
                <a:solidFill>
                  <a:schemeClr val="bg1"/>
                </a:solidFill>
              </a:rPr>
              <a:t>nonimproved</a:t>
            </a:r>
            <a:r>
              <a:rPr lang="en-US" sz="2400" dirty="0" smtClean="0">
                <a:solidFill>
                  <a:schemeClr val="bg1"/>
                </a:solidFill>
              </a:rPr>
              <a:t> toilet facility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Access to Electricity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752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28600" y="1600200"/>
            <a:ext cx="2286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households with electricity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Household Durable Goods and Possessions</a:t>
            </a:r>
            <a:endParaRPr lang="en-US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09600" y="1447800"/>
          <a:ext cx="80772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334000" y="60960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smtClean="0"/>
              <a:t>Percent of households</a:t>
            </a:r>
            <a:endParaRPr lang="en-US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KDHS">
      <a:dk1>
        <a:srgbClr val="000000"/>
      </a:dk1>
      <a:lt1>
        <a:sysClr val="window" lastClr="FFFFFF"/>
      </a:lt1>
      <a:dk2>
        <a:srgbClr val="92278F"/>
      </a:dk2>
      <a:lt2>
        <a:srgbClr val="EEECE1"/>
      </a:lt2>
      <a:accent1>
        <a:srgbClr val="8E20FE"/>
      </a:accent1>
      <a:accent2>
        <a:srgbClr val="BD8CBF"/>
      </a:accent2>
      <a:accent3>
        <a:srgbClr val="6D1D6B"/>
      </a:accent3>
      <a:accent4>
        <a:srgbClr val="76923C"/>
      </a:accent4>
      <a:accent5>
        <a:srgbClr val="1B43F1"/>
      </a:accent5>
      <a:accent6>
        <a:srgbClr val="380036"/>
      </a:accent6>
      <a:hlink>
        <a:srgbClr val="80008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1111</TotalTime>
  <Words>650</Words>
  <Application>Microsoft Office PowerPoint</Application>
  <PresentationFormat>On-screen Show (4:3)</PresentationFormat>
  <Paragraphs>114</Paragraphs>
  <Slides>19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Characteristics of Respondents and Households</vt:lpstr>
      <vt:lpstr>Slide 2</vt:lpstr>
      <vt:lpstr>Kenya’s Households</vt:lpstr>
      <vt:lpstr>School Attendance</vt:lpstr>
      <vt:lpstr>Drinking Water</vt:lpstr>
      <vt:lpstr>Distance to Drinking Water</vt:lpstr>
      <vt:lpstr>Sanitation</vt:lpstr>
      <vt:lpstr>Access to Electricity</vt:lpstr>
      <vt:lpstr>Household Durable Goods and Possessions</vt:lpstr>
      <vt:lpstr>Wealth Index</vt:lpstr>
      <vt:lpstr>Wealth Index</vt:lpstr>
      <vt:lpstr>Slide 12</vt:lpstr>
      <vt:lpstr>Educational Level of Respondents</vt:lpstr>
      <vt:lpstr>Literacy of Respondents</vt:lpstr>
      <vt:lpstr>Weekly Exposure to Mass Media</vt:lpstr>
      <vt:lpstr>Employment by Residence and Education</vt:lpstr>
      <vt:lpstr>Occupation</vt:lpstr>
      <vt:lpstr>Type of Employment and Payment: Women</vt:lpstr>
      <vt:lpstr>Key Findings</vt:lpstr>
    </vt:vector>
  </TitlesOfParts>
  <Company>Macro International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Characteristics of Respondents and Households</dc:title>
  <dc:creator>Hannah Guedenet</dc:creator>
  <cp:lastModifiedBy>Administrator</cp:lastModifiedBy>
  <cp:revision>135</cp:revision>
  <dcterms:created xsi:type="dcterms:W3CDTF">2009-06-23T14:41:13Z</dcterms:created>
  <dcterms:modified xsi:type="dcterms:W3CDTF">2012-04-16T19:12:57Z</dcterms:modified>
</cp:coreProperties>
</file>