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9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31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2.7285129604366258E-3"/>
          <c:y val="0.18181818181818502"/>
          <c:w val="0.931787175989086"/>
          <c:h val="0.6404958677686063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Knowledge</c:v>
                </c:pt>
              </c:strCache>
            </c:strRef>
          </c:tx>
          <c:spPr>
            <a:solidFill>
              <a:schemeClr val="tx2"/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2"/>
                <c:pt idx="0">
                  <c:v>94.6</c:v>
                </c:pt>
                <c:pt idx="1">
                  <c:v>94.5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Ever use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2"/>
                <c:pt idx="0">
                  <c:v>57.7</c:v>
                </c:pt>
                <c:pt idx="1">
                  <c:v>53.6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Current use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2"/>
                <c:pt idx="0">
                  <c:v>Any methods</c:v>
                </c:pt>
                <c:pt idx="1">
                  <c:v>Modern method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2"/>
                <c:pt idx="0">
                  <c:v>32</c:v>
                </c:pt>
                <c:pt idx="1">
                  <c:v>28</c:v>
                </c:pt>
              </c:numCache>
            </c:numRef>
          </c:val>
        </c:ser>
        <c:gapWidth val="75"/>
        <c:overlap val="-5"/>
        <c:axId val="93957504"/>
        <c:axId val="93967488"/>
      </c:barChart>
      <c:catAx>
        <c:axId val="9395750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3967488"/>
        <c:crosses val="autoZero"/>
        <c:auto val="1"/>
        <c:lblAlgn val="ctr"/>
        <c:lblOffset val="100"/>
        <c:tickLblSkip val="1"/>
        <c:tickMarkSkip val="1"/>
      </c:catAx>
      <c:valAx>
        <c:axId val="93967488"/>
        <c:scaling>
          <c:orientation val="minMax"/>
          <c:max val="100"/>
          <c:min val="0"/>
        </c:scaling>
        <c:delete val="1"/>
        <c:axPos val="l"/>
        <c:numFmt formatCode="0" sourceLinked="1"/>
        <c:tickLblPos val="none"/>
        <c:crossAx val="93957504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0.11186903289981281"/>
          <c:y val="4.8517520215633755E-2"/>
          <c:w val="0.76534788540245569"/>
          <c:h val="7.6446280991736212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outEnd"/>
            <c:showVal val="1"/>
          </c:dLbls>
          <c:cat>
            <c:strRef>
              <c:f>Sheet1!$A$2:$A$5</c:f>
              <c:strCache>
                <c:ptCount val="4"/>
                <c:pt idx="0">
                  <c:v>Husband/partner opposed</c:v>
                </c:pt>
                <c:pt idx="1">
                  <c:v>Religious opposition</c:v>
                </c:pt>
                <c:pt idx="2">
                  <c:v>Health concerns</c:v>
                </c:pt>
                <c:pt idx="3">
                  <c:v>Fears side effects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9</c:v>
                </c:pt>
                <c:pt idx="2">
                  <c:v>15</c:v>
                </c:pt>
                <c:pt idx="3">
                  <c:v>16</c:v>
                </c:pt>
              </c:numCache>
            </c:numRef>
          </c:val>
        </c:ser>
        <c:axId val="119616640"/>
        <c:axId val="119618176"/>
      </c:barChart>
      <c:catAx>
        <c:axId val="119616640"/>
        <c:scaling>
          <c:orientation val="minMax"/>
        </c:scaling>
        <c:axPos val="l"/>
        <c:tickLblPos val="nextTo"/>
        <c:crossAx val="119618176"/>
        <c:crosses val="autoZero"/>
        <c:auto val="1"/>
        <c:lblAlgn val="ctr"/>
        <c:lblOffset val="100"/>
      </c:catAx>
      <c:valAx>
        <c:axId val="119618176"/>
        <c:scaling>
          <c:orientation val="minMax"/>
        </c:scaling>
        <c:delete val="1"/>
        <c:axPos val="b"/>
        <c:numFmt formatCode="General" sourceLinked="1"/>
        <c:tickLblPos val="none"/>
        <c:crossAx val="11961664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7572520826201071E-2"/>
          <c:y val="0.1438747171255523"/>
          <c:w val="0.96559762638365865"/>
          <c:h val="0.60553761634785663"/>
        </c:manualLayout>
      </c:layout>
      <c:barChart>
        <c:barDir val="col"/>
        <c:grouping val="clustered"/>
        <c:ser>
          <c:idx val="0"/>
          <c:order val="0"/>
          <c:tx>
            <c:strRef>
              <c:f>Sheet1!$B$1:$B$2</c:f>
              <c:strCache>
                <c:ptCount val="1"/>
                <c:pt idx="0">
                  <c:v>Currently married women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Any modern method</c:v>
                </c:pt>
                <c:pt idx="1">
                  <c:v>Injectables</c:v>
                </c:pt>
                <c:pt idx="2">
                  <c:v>Male condom</c:v>
                </c:pt>
                <c:pt idx="3">
                  <c:v>Pill</c:v>
                </c:pt>
                <c:pt idx="4">
                  <c:v>Any traditional method</c:v>
                </c:pt>
              </c:strCache>
            </c:strRef>
          </c:cat>
          <c:val>
            <c:numRef>
              <c:f>Sheet1!$B$3:$B$7</c:f>
              <c:numCache>
                <c:formatCode>0</c:formatCode>
                <c:ptCount val="5"/>
                <c:pt idx="0">
                  <c:v>39.4</c:v>
                </c:pt>
                <c:pt idx="1">
                  <c:v>21.6</c:v>
                </c:pt>
                <c:pt idx="2">
                  <c:v>1.8</c:v>
                </c:pt>
                <c:pt idx="3">
                  <c:v>7.2</c:v>
                </c:pt>
                <c:pt idx="4">
                  <c:v>6</c:v>
                </c:pt>
              </c:numCache>
            </c:numRef>
          </c:val>
        </c:ser>
        <c:ser>
          <c:idx val="1"/>
          <c:order val="1"/>
          <c:tx>
            <c:strRef>
              <c:f>Sheet1!$C$1:$C$2</c:f>
              <c:strCache>
                <c:ptCount val="1"/>
                <c:pt idx="0">
                  <c:v>Sexually active, unmarried women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Sheet1!$A$3:$A$7</c:f>
              <c:strCache>
                <c:ptCount val="5"/>
                <c:pt idx="0">
                  <c:v>Any modern method</c:v>
                </c:pt>
                <c:pt idx="1">
                  <c:v>Injectables</c:v>
                </c:pt>
                <c:pt idx="2">
                  <c:v>Male condom</c:v>
                </c:pt>
                <c:pt idx="3">
                  <c:v>Pill</c:v>
                </c:pt>
                <c:pt idx="4">
                  <c:v>Any traditional method</c:v>
                </c:pt>
              </c:strCache>
            </c:strRef>
          </c:cat>
          <c:val>
            <c:numRef>
              <c:f>Sheet1!$C$3:$C$7</c:f>
              <c:numCache>
                <c:formatCode>0</c:formatCode>
                <c:ptCount val="5"/>
                <c:pt idx="0">
                  <c:v>45.1</c:v>
                </c:pt>
                <c:pt idx="1">
                  <c:v>16.8</c:v>
                </c:pt>
                <c:pt idx="2">
                  <c:v>18</c:v>
                </c:pt>
                <c:pt idx="3">
                  <c:v>5.8</c:v>
                </c:pt>
                <c:pt idx="4">
                  <c:v>5.2</c:v>
                </c:pt>
              </c:numCache>
            </c:numRef>
          </c:val>
        </c:ser>
        <c:dLbls>
          <c:showVal val="1"/>
        </c:dLbls>
        <c:gapWidth val="75"/>
        <c:overlap val="-5"/>
        <c:axId val="96024448"/>
        <c:axId val="96025984"/>
      </c:barChart>
      <c:catAx>
        <c:axId val="9602444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 sz="1800"/>
            </a:pPr>
            <a:endParaRPr lang="en-US"/>
          </a:p>
        </c:txPr>
        <c:crossAx val="96025984"/>
        <c:crosses val="autoZero"/>
        <c:auto val="1"/>
        <c:lblAlgn val="ctr"/>
        <c:lblOffset val="100"/>
        <c:tickLblSkip val="1"/>
        <c:tickMarkSkip val="1"/>
      </c:catAx>
      <c:valAx>
        <c:axId val="96025984"/>
        <c:scaling>
          <c:orientation val="minMax"/>
        </c:scaling>
        <c:delete val="1"/>
        <c:axPos val="l"/>
        <c:numFmt formatCode="0" sourceLinked="1"/>
        <c:tickLblPos val="none"/>
        <c:crossAx val="96024448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0.32053831528028237"/>
          <c:y val="1.3752710259043717E-2"/>
          <c:w val="0.64525139664805875"/>
          <c:h val="0.97666685686028387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tx2"/>
            </a:solidFill>
          </c:spPr>
          <c:dPt>
            <c:idx val="5"/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6"/>
              <c:layout>
                <c:manualLayout>
                  <c:x val="-3.6806990661892962E-3"/>
                  <c:y val="-7.9051383399209481E-3"/>
                </c:manualLayout>
              </c:layout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Sheet1!$A$1:$A$9</c:f>
              <c:strCache>
                <c:ptCount val="9"/>
                <c:pt idx="0">
                  <c:v>DRC 2007</c:v>
                </c:pt>
                <c:pt idx="1">
                  <c:v>Ethiopia 2005</c:v>
                </c:pt>
                <c:pt idx="2">
                  <c:v>Uganda 2006</c:v>
                </c:pt>
                <c:pt idx="3">
                  <c:v>Tanzania 2004-05</c:v>
                </c:pt>
                <c:pt idx="4">
                  <c:v>Rwanda Interim 2007-08</c:v>
                </c:pt>
                <c:pt idx="5">
                  <c:v>Zambia 2007</c:v>
                </c:pt>
                <c:pt idx="6">
                  <c:v>Kenya 2008-09</c:v>
                </c:pt>
                <c:pt idx="7">
                  <c:v>Namibia 2006-07</c:v>
                </c:pt>
                <c:pt idx="8">
                  <c:v>Zimbabwe 2005-06</c:v>
                </c:pt>
              </c:strCache>
            </c:strRef>
          </c:cat>
          <c:val>
            <c:numRef>
              <c:f>Sheet1!$B$1:$B$9</c:f>
              <c:numCache>
                <c:formatCode>0</c:formatCode>
                <c:ptCount val="9"/>
                <c:pt idx="0">
                  <c:v>5.8</c:v>
                </c:pt>
                <c:pt idx="1">
                  <c:v>13.9</c:v>
                </c:pt>
                <c:pt idx="2">
                  <c:v>17.899999999999999</c:v>
                </c:pt>
                <c:pt idx="3">
                  <c:v>20</c:v>
                </c:pt>
                <c:pt idx="4">
                  <c:v>27.4</c:v>
                </c:pt>
                <c:pt idx="5">
                  <c:v>33</c:v>
                </c:pt>
                <c:pt idx="6">
                  <c:v>39.4</c:v>
                </c:pt>
                <c:pt idx="7">
                  <c:v>53.4</c:v>
                </c:pt>
                <c:pt idx="8">
                  <c:v>58.4</c:v>
                </c:pt>
              </c:numCache>
            </c:numRef>
          </c:val>
        </c:ser>
        <c:dLbls>
          <c:showVal val="1"/>
        </c:dLbls>
        <c:gapWidth val="75"/>
        <c:axId val="99495936"/>
        <c:axId val="99497472"/>
      </c:barChart>
      <c:catAx>
        <c:axId val="9949593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497472"/>
        <c:crosses val="autoZero"/>
        <c:auto val="1"/>
        <c:lblAlgn val="ctr"/>
        <c:lblOffset val="100"/>
        <c:tickLblSkip val="1"/>
        <c:tickMarkSkip val="1"/>
      </c:catAx>
      <c:valAx>
        <c:axId val="99497472"/>
        <c:scaling>
          <c:orientation val="minMax"/>
        </c:scaling>
        <c:delete val="1"/>
        <c:axPos val="b"/>
        <c:numFmt formatCode="0" sourceLinked="1"/>
        <c:tickLblPos val="none"/>
        <c:crossAx val="99495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KDHS 1993*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32.700000000000003</c:v>
                </c:pt>
                <c:pt idx="1">
                  <c:v>27.3</c:v>
                </c:pt>
                <c:pt idx="2">
                  <c:v>5.5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KDHS 1998*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 formatCode="General">
                  <c:v>39</c:v>
                </c:pt>
                <c:pt idx="1">
                  <c:v>31.5</c:v>
                </c:pt>
                <c:pt idx="2">
                  <c:v>7.5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KDHS 2003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39</c:v>
                </c:pt>
                <c:pt idx="1">
                  <c:v>32</c:v>
                </c:pt>
                <c:pt idx="2">
                  <c:v>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KDHS 2008-09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Any method</c:v>
                </c:pt>
                <c:pt idx="1">
                  <c:v>Any modern method</c:v>
                </c:pt>
                <c:pt idx="2">
                  <c:v>Any traditional method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46</c:v>
                </c:pt>
                <c:pt idx="1">
                  <c:v>39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100"/>
        <c:overlap val="-10"/>
        <c:axId val="99461376"/>
        <c:axId val="99479552"/>
      </c:barChart>
      <c:catAx>
        <c:axId val="99461376"/>
        <c:scaling>
          <c:orientation val="minMax"/>
        </c:scaling>
        <c:axPos val="b"/>
        <c:majorTickMark val="none"/>
        <c:tickLblPos val="nextTo"/>
        <c:crossAx val="99479552"/>
        <c:crosses val="autoZero"/>
        <c:auto val="1"/>
        <c:lblAlgn val="ctr"/>
        <c:lblOffset val="100"/>
      </c:catAx>
      <c:valAx>
        <c:axId val="99479552"/>
        <c:scaling>
          <c:orientation val="minMax"/>
        </c:scaling>
        <c:delete val="1"/>
        <c:axPos val="l"/>
        <c:numFmt formatCode="0" sourceLinked="1"/>
        <c:tickLblPos val="none"/>
        <c:crossAx val="99461376"/>
        <c:crosses val="autoZero"/>
        <c:crossBetween val="between"/>
      </c:valAx>
    </c:plotArea>
    <c:legend>
      <c:legendPos val="t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670454545454551E-2"/>
          <c:y val="0.14053420992278878"/>
          <c:w val="0.96732954545454564"/>
          <c:h val="0.6993047422470249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All women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0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numFmt formatCode="0" sourceLinked="0"/>
            <c:txPr>
              <a:bodyPr/>
              <a:lstStyle/>
              <a:p>
                <a:pPr>
                  <a:defRPr sz="2000" b="1">
                    <a:latin typeface="Calibri" pitchFamily="34" charset="0"/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39.4</c:v>
                </c:pt>
                <c:pt idx="1">
                  <c:v>46.6</c:v>
                </c:pt>
                <c:pt idx="2">
                  <c:v>37.200000000000003</c:v>
                </c:pt>
              </c:numCache>
            </c:numRef>
          </c:val>
        </c:ser>
        <c:gapWidth val="75"/>
        <c:axId val="99713408"/>
        <c:axId val="99714944"/>
      </c:barChart>
      <c:catAx>
        <c:axId val="9971340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>
                <a:latin typeface="Calibri" pitchFamily="34" charset="0"/>
              </a:defRPr>
            </a:pPr>
            <a:endParaRPr lang="en-US"/>
          </a:p>
        </c:txPr>
        <c:crossAx val="99714944"/>
        <c:crosses val="autoZero"/>
        <c:auto val="1"/>
        <c:lblAlgn val="ctr"/>
        <c:lblOffset val="100"/>
        <c:tickLblSkip val="1"/>
        <c:tickMarkSkip val="1"/>
      </c:catAx>
      <c:valAx>
        <c:axId val="99714944"/>
        <c:scaling>
          <c:orientation val="minMax"/>
        </c:scaling>
        <c:delete val="1"/>
        <c:axPos val="l"/>
        <c:numFmt formatCode="0" sourceLinked="1"/>
        <c:tickLblPos val="none"/>
        <c:crossAx val="9971340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4.9955242439780362E-2"/>
          <c:y val="1.9896471274424246E-2"/>
          <c:w val="0.93473265230120062"/>
          <c:h val="0.82129872654808433"/>
        </c:manualLayout>
      </c:layout>
      <c:barChart>
        <c:barDir val="col"/>
        <c:grouping val="clustered"/>
        <c:ser>
          <c:idx val="0"/>
          <c:order val="0"/>
          <c:spPr>
            <a:solidFill>
              <a:schemeClr val="tx2">
                <a:lumMod val="50000"/>
              </a:schemeClr>
            </a:solidFill>
          </c:spPr>
          <c:dLbls>
            <c:numFmt formatCode="0" sourceLinked="0"/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Sheet1!$A$1:$A$4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Sheet1!$B$1:$B$4</c:f>
              <c:numCache>
                <c:formatCode>0</c:formatCode>
                <c:ptCount val="4"/>
                <c:pt idx="0">
                  <c:v>12</c:v>
                </c:pt>
                <c:pt idx="1">
                  <c:v>34.800000000000004</c:v>
                </c:pt>
                <c:pt idx="2">
                  <c:v>41.8</c:v>
                </c:pt>
                <c:pt idx="3">
                  <c:v>52.1</c:v>
                </c:pt>
              </c:numCache>
            </c:numRef>
          </c:val>
        </c:ser>
        <c:gapWidth val="75"/>
        <c:axId val="99796864"/>
        <c:axId val="99798400"/>
      </c:barChart>
      <c:catAx>
        <c:axId val="99796864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99798400"/>
        <c:crosses val="autoZero"/>
        <c:auto val="1"/>
        <c:lblAlgn val="ctr"/>
        <c:lblOffset val="100"/>
        <c:tickLblSkip val="1"/>
        <c:tickMarkSkip val="1"/>
      </c:catAx>
      <c:valAx>
        <c:axId val="99798400"/>
        <c:scaling>
          <c:orientation val="minMax"/>
        </c:scaling>
        <c:delete val="1"/>
        <c:axPos val="l"/>
        <c:numFmt formatCode="0" sourceLinked="1"/>
        <c:tickLblPos val="none"/>
        <c:crossAx val="9979686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title>
      <c:layout/>
    </c:title>
    <c:plotArea>
      <c:layout>
        <c:manualLayout>
          <c:layoutTarget val="inner"/>
          <c:xMode val="edge"/>
          <c:yMode val="edge"/>
          <c:x val="0.20519625189232543"/>
          <c:y val="6.5929055897715749E-2"/>
          <c:w val="0.52360807312879865"/>
          <c:h val="0.845469605831564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10405237297837774"/>
                  <c:y val="-0.24045113172734681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Never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used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5097607721787801"/>
                  <c:y val="9.1803643356461628E-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2"/>
                        </a:solidFill>
                      </a:defRPr>
                    </a:pPr>
                    <a:r>
                      <a:rPr lang="en-US" dirty="0" smtClean="0"/>
                      <a:t>0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11%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2"/>
              <c:layout>
                <c:manualLayout>
                  <c:x val="4.1455503645853306E-2"/>
                  <c:y val="0.15709570957095759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1 child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0.12015968778301198"/>
                  <c:y val="0.14243725474909774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2 children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10%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5.1030616309763531E-4"/>
                  <c:y val="3.7858475611340682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 </a:t>
                    </a:r>
                    <a:r>
                      <a:rPr lang="en-US" dirty="0"/>
                      <a:t>children
</a:t>
                    </a:r>
                    <a:r>
                      <a:rPr lang="en-US" dirty="0" smtClean="0"/>
                      <a:t>6%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5"/>
              <c:layout>
                <c:manualLayout>
                  <c:x val="-0.15590403694856148"/>
                  <c:y val="-5.8339856032847394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+ children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Never used</c:v>
                </c:pt>
                <c:pt idx="1">
                  <c:v>0 children</c:v>
                </c:pt>
                <c:pt idx="2">
                  <c:v>1 child</c:v>
                </c:pt>
                <c:pt idx="3">
                  <c:v>2 children</c:v>
                </c:pt>
                <c:pt idx="4">
                  <c:v>3 children</c:v>
                </c:pt>
                <c:pt idx="5">
                  <c:v>4+ children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42.3</c:v>
                </c:pt>
                <c:pt idx="1">
                  <c:v>11.1</c:v>
                </c:pt>
                <c:pt idx="2">
                  <c:v>21.8</c:v>
                </c:pt>
                <c:pt idx="3">
                  <c:v>10</c:v>
                </c:pt>
                <c:pt idx="4">
                  <c:v>5.6</c:v>
                </c:pt>
                <c:pt idx="5">
                  <c:v>8.7000000000000011</c:v>
                </c:pt>
              </c:numCache>
            </c:numRef>
          </c:val>
        </c:ser>
        <c:dLbls>
          <c:showCatName val="1"/>
          <c:showPercent val="1"/>
        </c:dLbls>
        <c:firstSliceAng val="12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2.5641025641026244E-3"/>
          <c:y val="0.14875481179564892"/>
          <c:w val="0.9974358974359"/>
          <c:h val="0.6753433575447274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Public sector</c:v>
                </c:pt>
              </c:strCache>
            </c:strRef>
          </c:tx>
          <c:dLbls>
            <c:numFmt formatCode="0" sourceLinked="0"/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66.599999999999994</c:v>
                </c:pt>
                <c:pt idx="1">
                  <c:v>42.4</c:v>
                </c:pt>
                <c:pt idx="2">
                  <c:v>65.3</c:v>
                </c:pt>
                <c:pt idx="3">
                  <c:v>19.8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Private medical sector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32.300000000000011</c:v>
                </c:pt>
                <c:pt idx="1">
                  <c:v>55.6</c:v>
                </c:pt>
                <c:pt idx="2">
                  <c:v>34.1</c:v>
                </c:pt>
                <c:pt idx="3">
                  <c:v>17.3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Other private/shop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Female sterilisation</c:v>
                </c:pt>
                <c:pt idx="1">
                  <c:v>Pill</c:v>
                </c:pt>
                <c:pt idx="2">
                  <c:v>Injectables</c:v>
                </c:pt>
                <c:pt idx="3">
                  <c:v>Male condoms</c:v>
                </c:pt>
              </c:strCache>
            </c:strRef>
          </c:cat>
          <c:val>
            <c:numRef>
              <c:f>Sheet1!$D$2:$D$5</c:f>
              <c:numCache>
                <c:formatCode>0</c:formatCode>
                <c:ptCount val="4"/>
                <c:pt idx="0">
                  <c:v>0.5</c:v>
                </c:pt>
                <c:pt idx="1">
                  <c:v>1.6</c:v>
                </c:pt>
                <c:pt idx="2">
                  <c:v>0.30000000000000004</c:v>
                </c:pt>
                <c:pt idx="3">
                  <c:v>60</c:v>
                </c:pt>
              </c:numCache>
            </c:numRef>
          </c:val>
        </c:ser>
        <c:dLbls>
          <c:showVal val="1"/>
        </c:dLbls>
        <c:gapWidth val="75"/>
        <c:overlap val="-5"/>
        <c:axId val="117046272"/>
        <c:axId val="119386880"/>
      </c:barChart>
      <c:catAx>
        <c:axId val="117046272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19386880"/>
        <c:crosses val="autoZero"/>
        <c:auto val="1"/>
        <c:lblAlgn val="ctr"/>
        <c:lblOffset val="100"/>
        <c:tickLblSkip val="1"/>
        <c:tickMarkSkip val="1"/>
      </c:catAx>
      <c:valAx>
        <c:axId val="119386880"/>
        <c:scaling>
          <c:orientation val="minMax"/>
          <c:max val="85"/>
          <c:min val="0"/>
        </c:scaling>
        <c:delete val="1"/>
        <c:axPos val="l"/>
        <c:numFmt formatCode="0" sourceLinked="1"/>
        <c:tickLblPos val="none"/>
        <c:crossAx val="117046272"/>
        <c:crosses val="autoZero"/>
        <c:crossBetween val="between"/>
        <c:majorUnit val="10"/>
      </c:valAx>
    </c:plotArea>
    <c:legend>
      <c:legendPos val="t"/>
      <c:layout>
        <c:manualLayout>
          <c:xMode val="edge"/>
          <c:yMode val="edge"/>
          <c:x val="9.1905920203671207E-2"/>
          <c:y val="1.452574419536326E-2"/>
          <c:w val="0.8153846153846156"/>
          <c:h val="6.1507936507937004E-2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13481930756513588"/>
          <c:y val="1.7291214629614551E-2"/>
          <c:w val="0.67675378266851904"/>
          <c:h val="0.96443514644352379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dLbls>
            <c:dLbl>
              <c:idx val="0"/>
              <c:layout>
                <c:manualLayout>
                  <c:x val="0.23852545936166941"/>
                  <c:y val="0.17118777161051524"/>
                </c:manualLayout>
              </c:layout>
              <c:showCatName val="1"/>
              <c:showPercent val="1"/>
            </c:dLbl>
            <c:dLbl>
              <c:idx val="1"/>
              <c:layout>
                <c:manualLayout>
                  <c:x val="3.2035966072214199E-2"/>
                  <c:y val="4.030054644808744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Unsure
5%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0.24155456329860717"/>
                  <c:y val="-0.2043922378555144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Do </a:t>
                    </a:r>
                    <a:r>
                      <a:rPr lang="en-US" dirty="0"/>
                      <a:t>not intend to use
</a:t>
                    </a:r>
                    <a:r>
                      <a:rPr lang="en-US" dirty="0" smtClean="0"/>
                      <a:t>40%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Intend to use</c:v>
                </c:pt>
                <c:pt idx="1">
                  <c:v>Unsure</c:v>
                </c:pt>
                <c:pt idx="2">
                  <c:v>Do not intend to use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55</c:v>
                </c:pt>
                <c:pt idx="1">
                  <c:v>4.5999999999999996</c:v>
                </c:pt>
                <c:pt idx="2">
                  <c:v>40.4</c:v>
                </c:pt>
              </c:numCache>
            </c:numRef>
          </c:val>
        </c:ser>
        <c:firstSliceAng val="20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0724ED-0A19-47BA-87D5-705C9D5DA0A1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C8E9CE-B783-4E6A-9729-B7E2D09E50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0892A91-6B20-453C-80E6-D66E54619CF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AD176E-18F6-4563-B451-9E2C95E30BE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08140BA-17CF-4243-B6CA-52369753700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8ABD10-A70B-4899-A57D-7D229A017FDF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1D47F2A-AA7F-47F5-BF83-890D4DFAD3F7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FE4860-B996-4F59-B47B-77108BC6545C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340C2-9765-4AAF-B811-FDB8D46DE8CC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AEC8B3C-D10F-4CDF-83C2-2D9D37E87CB3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4BB92-437A-4511-A2B7-B5738160B8DD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noProof="0" dirty="0" smtClean="0"/>
              <a:t>Fertility related reasons: infrequent/no sex; menopausal/hysterectomy</a:t>
            </a:r>
            <a:r>
              <a:rPr lang="en-US" baseline="0" noProof="0" dirty="0" smtClean="0"/>
              <a:t>; </a:t>
            </a:r>
            <a:r>
              <a:rPr lang="en-US" baseline="0" noProof="0" dirty="0" err="1" smtClean="0"/>
              <a:t>subfecund</a:t>
            </a:r>
            <a:r>
              <a:rPr lang="en-US" baseline="0" noProof="0" dirty="0" smtClean="0"/>
              <a:t>/</a:t>
            </a:r>
            <a:r>
              <a:rPr lang="en-US" baseline="0" noProof="0" dirty="0" err="1" smtClean="0"/>
              <a:t>infecund</a:t>
            </a:r>
            <a:r>
              <a:rPr lang="en-US" baseline="0" noProof="0" dirty="0" smtClean="0"/>
              <a:t>; wants as many children as possible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baseline="0" noProof="0" dirty="0" smtClean="0"/>
              <a:t>Opposition to use: respondent opposed; husband/partner opposed; others opposed; religion prohibition</a:t>
            </a:r>
          </a:p>
          <a:p>
            <a:pPr eaLnBrk="1" hangingPunct="1"/>
            <a:endParaRPr lang="en-US" baseline="0" noProof="0" dirty="0" smtClean="0"/>
          </a:p>
          <a:p>
            <a:pPr eaLnBrk="1" hangingPunct="1"/>
            <a:r>
              <a:rPr lang="en-US" noProof="0" dirty="0" smtClean="0"/>
              <a:t>Lack of knowledge: knows no method/source</a:t>
            </a:r>
          </a:p>
          <a:p>
            <a:pPr eaLnBrk="1" hangingPunct="1"/>
            <a:endParaRPr lang="en-US" noProof="0" dirty="0" smtClean="0"/>
          </a:p>
          <a:p>
            <a:pPr eaLnBrk="1" hangingPunct="1"/>
            <a:r>
              <a:rPr lang="en-US" noProof="0" dirty="0" smtClean="0"/>
              <a:t>Method-related reasons: health</a:t>
            </a:r>
            <a:r>
              <a:rPr lang="en-US" baseline="0" noProof="0" dirty="0" smtClean="0"/>
              <a:t> concerns; fear of side effects; lack of access/too far; costs too much; inconvenient to use; interferes with body’s normal process</a:t>
            </a:r>
            <a:endParaRPr lang="en-US" noProof="0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A482B5-0938-4323-A0D6-09EF3122ACBE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EFABDC-C336-4567-914B-2F76820657E6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1221F1-CCBF-4557-BE9D-1B084EBACB13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Many non-users are not being reached by health professionals about their family planning options.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6BB706-1867-4772-A81E-2F9ABB452FE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2B8521-0350-488F-88A3-4EFC840F1187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F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D03F2D-953D-4120-8862-8129BB787798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7FDFE-066A-40DA-A6EB-EE209ECE7B3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355672-4F1B-461E-9C68-EC507AAA775B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EB1E92-E173-45F0-BDB8-C06B36D00CA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3BF60C-ADF3-41E8-AABF-A2C593F069D7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Use of</a:t>
            </a:r>
            <a:r>
              <a:rPr lang="en-US" baseline="0" dirty="0" smtClean="0"/>
              <a:t> modern methods is highest in urban areas. 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0" y="6610350"/>
            <a:ext cx="3505200" cy="247650"/>
          </a:xfrm>
          <a:ln/>
        </p:spPr>
        <p:txBody>
          <a:bodyPr/>
          <a:lstStyle>
            <a:lvl1pPr>
              <a:defRPr sz="1100"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5B14EA-F748-4F30-A826-224DD1AAC7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B0F3D-4682-4691-A9F5-4BF1805E0F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1633E0-2EBF-4C14-A8CC-726678551E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029FC-AE77-4DA3-A4EA-719FE0D8843B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6CE6E-F82D-4EB0-AF48-9DA8EB0958F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83820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Family Planning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05400"/>
            <a:ext cx="6400800" cy="12192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2008-09 Kenya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0" y="20574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5" name="Group 6"/>
            <p:cNvGrpSpPr/>
            <p:nvPr/>
          </p:nvGrpSpPr>
          <p:grpSpPr>
            <a:xfrm>
              <a:off x="215101" y="1905000"/>
              <a:ext cx="8797283" cy="1828800"/>
              <a:chOff x="166609" y="1905000"/>
              <a:chExt cx="8797283" cy="1828800"/>
            </a:xfrm>
          </p:grpSpPr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666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9192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4244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6718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177009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490538" y="304800"/>
            <a:ext cx="8440737" cy="9906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Use of Modern Contraception </a:t>
            </a:r>
            <a:br>
              <a:rPr lang="en-US" sz="3600" dirty="0" smtClean="0"/>
            </a:br>
            <a:r>
              <a:rPr lang="en-US" sz="3600" dirty="0" smtClean="0"/>
              <a:t>by Education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304800" y="1752600"/>
          <a:ext cx="8557329" cy="468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148" name="Text Box 3"/>
          <p:cNvSpPr txBox="1">
            <a:spLocks noChangeArrowheads="1"/>
          </p:cNvSpPr>
          <p:nvPr/>
        </p:nvSpPr>
        <p:spPr bwMode="auto">
          <a:xfrm>
            <a:off x="228600" y="1600200"/>
            <a:ext cx="3048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i="1" dirty="0" smtClean="0">
                <a:latin typeface="Calibri" pitchFamily="34" charset="0"/>
              </a:rPr>
              <a:t>married women 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7526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6764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953000" y="2209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814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44%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514600" y="25908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Rift Valley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35%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38200" y="40386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33%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990600" y="313586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41%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048000" y="39624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63%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2209800" y="5410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49%</a:t>
            </a:r>
            <a:endParaRPr lang="en-US" dirty="0"/>
          </a:p>
        </p:txBody>
      </p:sp>
      <p:cxnSp>
        <p:nvCxnSpPr>
          <p:cNvPr id="23" name="Straight Connector 22"/>
          <p:cNvCxnSpPr>
            <a:stCxn id="21" idx="0"/>
          </p:cNvCxnSpPr>
          <p:nvPr/>
        </p:nvCxnSpPr>
        <p:spPr>
          <a:xfrm flipV="1">
            <a:off x="26670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4648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30%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9400" y="426720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Kenya</a:t>
            </a:r>
          </a:p>
          <a:p>
            <a:pPr algn="ctr"/>
            <a:r>
              <a:rPr lang="en-US" sz="2000" b="1" dirty="0" smtClean="0">
                <a:latin typeface="+mn-lt"/>
              </a:rPr>
              <a:t>39%</a:t>
            </a:r>
            <a:endParaRPr lang="en-US" sz="2000" b="1" dirty="0">
              <a:latin typeface="+mn-lt"/>
            </a:endParaRPr>
          </a:p>
        </p:txBody>
      </p:sp>
      <p:sp>
        <p:nvSpPr>
          <p:cNvPr id="26" name="Rectangle 6"/>
          <p:cNvSpPr txBox="1">
            <a:spLocks noChangeArrowheads="1"/>
          </p:cNvSpPr>
          <p:nvPr/>
        </p:nvSpPr>
        <p:spPr>
          <a:xfrm>
            <a:off x="0" y="198437"/>
            <a:ext cx="9144000" cy="79216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Use of Modern Methods by Province</a:t>
            </a:r>
          </a:p>
        </p:txBody>
      </p:sp>
      <p:sp>
        <p:nvSpPr>
          <p:cNvPr id="29" name="Text Box 7"/>
          <p:cNvSpPr txBox="1">
            <a:spLocks noChangeArrowheads="1"/>
          </p:cNvSpPr>
          <p:nvPr/>
        </p:nvSpPr>
        <p:spPr bwMode="auto">
          <a:xfrm>
            <a:off x="5638800" y="5941469"/>
            <a:ext cx="35052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+mj-lt"/>
              </a:rPr>
              <a:t>Percent </a:t>
            </a:r>
            <a:r>
              <a:rPr lang="en-US" i="1" dirty="0">
                <a:latin typeface="+mj-lt"/>
              </a:rPr>
              <a:t>of </a:t>
            </a:r>
            <a:r>
              <a:rPr lang="en-US" i="1" dirty="0" smtClean="0">
                <a:latin typeface="+mj-lt"/>
              </a:rPr>
              <a:t>married </a:t>
            </a:r>
            <a:r>
              <a:rPr lang="en-US" i="1" dirty="0">
                <a:latin typeface="+mj-lt"/>
              </a:rPr>
              <a:t>women </a:t>
            </a:r>
            <a:r>
              <a:rPr lang="en-US" i="1" dirty="0" smtClean="0">
                <a:latin typeface="+mj-lt"/>
              </a:rPr>
              <a:t>currently using </a:t>
            </a:r>
            <a:r>
              <a:rPr lang="en-US" i="1" dirty="0">
                <a:latin typeface="+mj-lt"/>
              </a:rPr>
              <a:t>any modern method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9906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When do Women Start Using Contraception?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990600" y="1524000"/>
          <a:ext cx="7766906" cy="4810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196" name="Text Box 3"/>
          <p:cNvSpPr txBox="1">
            <a:spLocks noChangeArrowheads="1"/>
          </p:cNvSpPr>
          <p:nvPr/>
        </p:nvSpPr>
        <p:spPr bwMode="auto">
          <a:xfrm>
            <a:off x="0" y="1447800"/>
            <a:ext cx="2743200" cy="12003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spcAft>
                <a:spcPts val="0"/>
              </a:spcAft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women who have ever used contraception by number of living children at first use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dirty="0" smtClean="0"/>
              <a:t>Knowledge of the Fertile Period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343400"/>
          </a:xfrm>
        </p:spPr>
        <p:txBody>
          <a:bodyPr>
            <a:normAutofit/>
          </a:bodyPr>
          <a:lstStyle/>
          <a:p>
            <a:r>
              <a:rPr lang="en-US" b="1" dirty="0" smtClean="0"/>
              <a:t>24%</a:t>
            </a:r>
            <a:r>
              <a:rPr lang="en-US" dirty="0" smtClean="0"/>
              <a:t> of all women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 as the time halfway between two menstrual periods. </a:t>
            </a:r>
          </a:p>
          <a:p>
            <a:r>
              <a:rPr lang="en-US" b="1" dirty="0" smtClean="0"/>
              <a:t>36%</a:t>
            </a:r>
            <a:r>
              <a:rPr lang="en-US" dirty="0" smtClean="0"/>
              <a:t> of women who use the rhythm method </a:t>
            </a:r>
            <a:r>
              <a:rPr lang="en-US" b="1" dirty="0" smtClean="0"/>
              <a:t>correctly identified the fertile period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435350" cy="37338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  <p:sp>
        <p:nvSpPr>
          <p:cNvPr id="19459" name="Text Box 11"/>
          <p:cNvSpPr txBox="1">
            <a:spLocks noChangeArrowheads="1"/>
          </p:cNvSpPr>
          <p:nvPr/>
        </p:nvSpPr>
        <p:spPr bwMode="auto">
          <a:xfrm>
            <a:off x="5867400" y="4800600"/>
            <a:ext cx="28194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CI" sz="1200" i="1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4"/>
          <p:cNvGraphicFramePr>
            <a:graphicFrameLocks noGrp="1" noChangeAspect="1"/>
          </p:cNvGraphicFramePr>
          <p:nvPr>
            <p:ph/>
          </p:nvPr>
        </p:nvGraphicFramePr>
        <p:xfrm>
          <a:off x="533400" y="1981200"/>
          <a:ext cx="8126038" cy="4592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21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Source of Contraception</a:t>
            </a:r>
          </a:p>
        </p:txBody>
      </p:sp>
      <p:sp>
        <p:nvSpPr>
          <p:cNvPr id="9220" name="Text Box 3"/>
          <p:cNvSpPr txBox="1">
            <a:spLocks noChangeArrowheads="1"/>
          </p:cNvSpPr>
          <p:nvPr/>
        </p:nvSpPr>
        <p:spPr bwMode="auto">
          <a:xfrm>
            <a:off x="0" y="1295400"/>
            <a:ext cx="32004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</a:t>
            </a:r>
            <a:r>
              <a:rPr lang="en-US" sz="1600" i="1" dirty="0">
                <a:latin typeface="Calibri" pitchFamily="34" charset="0"/>
              </a:rPr>
              <a:t>of current users of </a:t>
            </a:r>
            <a:r>
              <a:rPr lang="en-US" sz="1600" i="1" dirty="0" smtClean="0">
                <a:latin typeface="Calibri" pitchFamily="34" charset="0"/>
              </a:rPr>
              <a:t>modern contraceptive methods</a:t>
            </a:r>
            <a:endParaRPr lang="en-US" sz="1600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Do Family Planning Users Have </a:t>
            </a:r>
            <a:br>
              <a:rPr lang="en-US" sz="3600" dirty="0" smtClean="0"/>
            </a:br>
            <a:r>
              <a:rPr lang="en-US" sz="3600" dirty="0" smtClean="0"/>
              <a:t>Informed Choices?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981200"/>
            <a:ext cx="8483600" cy="3581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800" b="1" dirty="0" smtClean="0"/>
              <a:t>57% </a:t>
            </a:r>
            <a:r>
              <a:rPr lang="en-US" sz="2800" dirty="0" smtClean="0"/>
              <a:t>of modern contraceptive users were </a:t>
            </a:r>
            <a:r>
              <a:rPr lang="en-US" sz="2800" b="1" dirty="0" smtClean="0"/>
              <a:t>informed of side effects or problems</a:t>
            </a:r>
            <a:r>
              <a:rPr lang="en-US" sz="2800" dirty="0" smtClean="0"/>
              <a:t> of methods they used.</a:t>
            </a:r>
          </a:p>
          <a:p>
            <a:pPr eaLnBrk="1" hangingPunct="1"/>
            <a:r>
              <a:rPr lang="en-US" sz="2800" b="1" dirty="0" smtClean="0"/>
              <a:t>52% </a:t>
            </a:r>
            <a:r>
              <a:rPr lang="en-US" sz="2800" dirty="0" smtClean="0"/>
              <a:t>were informed about what to do if they </a:t>
            </a:r>
            <a:r>
              <a:rPr lang="en-US" sz="2800" b="1" dirty="0" smtClean="0"/>
              <a:t>experienced side effects</a:t>
            </a:r>
            <a:r>
              <a:rPr lang="en-US" sz="2800" dirty="0" smtClean="0"/>
              <a:t>. </a:t>
            </a:r>
          </a:p>
          <a:p>
            <a:pPr eaLnBrk="1" hangingPunct="1"/>
            <a:r>
              <a:rPr lang="en-US" sz="2800" b="1" dirty="0" smtClean="0"/>
              <a:t>61% </a:t>
            </a:r>
            <a:r>
              <a:rPr lang="en-US" sz="2800" dirty="0" smtClean="0"/>
              <a:t>were informed of </a:t>
            </a:r>
            <a:r>
              <a:rPr lang="en-US" sz="2800" b="1" dirty="0" smtClean="0"/>
              <a:t>other methods </a:t>
            </a:r>
            <a:r>
              <a:rPr lang="en-US" sz="2800" dirty="0" smtClean="0"/>
              <a:t>they could use.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752600"/>
            <a:ext cx="3435350" cy="27432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&amp;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Future use</a:t>
            </a:r>
            <a:endParaRPr lang="en-US" sz="2400" dirty="0" smtClean="0"/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Future Use of Contraception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828800" y="1447800"/>
          <a:ext cx="702551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44" name="Text Box 3"/>
          <p:cNvSpPr txBox="1">
            <a:spLocks noChangeArrowheads="1"/>
          </p:cNvSpPr>
          <p:nvPr/>
        </p:nvSpPr>
        <p:spPr bwMode="auto">
          <a:xfrm>
            <a:off x="228600" y="3124200"/>
            <a:ext cx="2286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distribution of </a:t>
            </a:r>
            <a:r>
              <a:rPr lang="en-US" i="1" dirty="0">
                <a:latin typeface="Calibri" pitchFamily="34" charset="0"/>
              </a:rPr>
              <a:t>currently married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women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are </a:t>
            </a:r>
            <a:r>
              <a:rPr lang="en-US" b="1" i="1" dirty="0">
                <a:latin typeface="Calibri" pitchFamily="34" charset="0"/>
              </a:rPr>
              <a:t>not </a:t>
            </a:r>
            <a:r>
              <a:rPr lang="en-US" i="1" dirty="0">
                <a:latin typeface="Calibri" pitchFamily="34" charset="0"/>
              </a:rPr>
              <a:t>currently </a:t>
            </a:r>
          </a:p>
          <a:p>
            <a:pPr algn="ctr" eaLnBrk="0" hangingPunct="0">
              <a:lnSpc>
                <a:spcPct val="80000"/>
              </a:lnSpc>
            </a:pPr>
            <a:r>
              <a:rPr lang="en-US" i="1" dirty="0">
                <a:latin typeface="Calibri" pitchFamily="34" charset="0"/>
              </a:rPr>
              <a:t>using contraception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6200"/>
            <a:ext cx="8458200" cy="1143000"/>
          </a:xfrm>
          <a:noFill/>
        </p:spPr>
        <p:txBody>
          <a:bodyPr/>
          <a:lstStyle/>
          <a:p>
            <a:pPr eaLnBrk="1" hangingPunct="1"/>
            <a:r>
              <a:rPr lang="en-US" sz="3200" b="1" dirty="0" smtClean="0"/>
              <a:t>4 in 10 married women </a:t>
            </a:r>
            <a:r>
              <a:rPr lang="en-US" sz="3200" dirty="0" smtClean="0"/>
              <a:t>do </a:t>
            </a:r>
            <a:r>
              <a:rPr lang="en-US" sz="3200" b="1" i="1" dirty="0" smtClean="0"/>
              <a:t>not</a:t>
            </a:r>
            <a:r>
              <a:rPr lang="en-US" sz="3200" dirty="0" smtClean="0"/>
              <a:t> intend to use family planning in the future…..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00400" y="1143000"/>
            <a:ext cx="2057400" cy="533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en-US" sz="3600" b="1" dirty="0" smtClean="0"/>
              <a:t>Why not?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4648200" y="6096000"/>
            <a:ext cx="3886200" cy="491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sz="1600" i="1" dirty="0" smtClean="0">
                <a:latin typeface="Calibri" pitchFamily="34" charset="0"/>
              </a:rPr>
              <a:t>Percent distribution of </a:t>
            </a:r>
            <a:r>
              <a:rPr lang="en-US" sz="1600" i="1" dirty="0">
                <a:latin typeface="Calibri" pitchFamily="34" charset="0"/>
              </a:rPr>
              <a:t>currently married women who are not using family planning</a:t>
            </a: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sz="half" idx="2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828800"/>
            <a:ext cx="3505200" cy="3657600"/>
          </a:xfrm>
          <a:noFill/>
        </p:spPr>
        <p:txBody>
          <a:bodyPr/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Knowledge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idx="1"/>
          </p:nvPr>
        </p:nvSpPr>
        <p:spPr>
          <a:xfrm>
            <a:off x="533400" y="990600"/>
            <a:ext cx="7848600" cy="50292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r>
              <a:rPr lang="en-US" dirty="0" smtClean="0"/>
              <a:t>Among currently married women who </a:t>
            </a:r>
            <a:r>
              <a:rPr lang="en-US" dirty="0" smtClean="0">
                <a:ln w="12700">
                  <a:noFill/>
                  <a:prstDash val="solid"/>
                </a:ln>
              </a:rPr>
              <a:t>INTEND</a:t>
            </a:r>
            <a:r>
              <a:rPr lang="en-US" b="1" dirty="0" smtClean="0">
                <a:ln w="12700">
                  <a:noFill/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en-US" dirty="0" smtClean="0"/>
              <a:t>to use a contraceptive method in the future, the preferred methods are </a:t>
            </a:r>
            <a:r>
              <a:rPr lang="en-US" b="1" dirty="0" err="1" smtClean="0"/>
              <a:t>injectables</a:t>
            </a:r>
            <a:r>
              <a:rPr lang="en-US" dirty="0" smtClean="0"/>
              <a:t> (52%), followed by the </a:t>
            </a:r>
            <a:r>
              <a:rPr lang="en-US" b="1" dirty="0" smtClean="0"/>
              <a:t>pill</a:t>
            </a:r>
            <a:r>
              <a:rPr lang="en-US" dirty="0" smtClean="0"/>
              <a:t> (12%) and </a:t>
            </a:r>
            <a:r>
              <a:rPr lang="en-US" b="1" dirty="0" smtClean="0"/>
              <a:t>female </a:t>
            </a:r>
            <a:r>
              <a:rPr lang="en-US" b="1" dirty="0" err="1" smtClean="0"/>
              <a:t>sterilisation</a:t>
            </a:r>
            <a:r>
              <a:rPr lang="en-US" b="1" dirty="0" smtClean="0"/>
              <a:t> </a:t>
            </a:r>
            <a:r>
              <a:rPr lang="en-US" dirty="0" smtClean="0"/>
              <a:t>(8%).</a:t>
            </a:r>
          </a:p>
          <a:p>
            <a:pPr algn="ctr" eaLnBrk="1" hangingPunct="1">
              <a:lnSpc>
                <a:spcPct val="150000"/>
              </a:lnSpc>
              <a:buFontTx/>
              <a:buNone/>
              <a:defRPr/>
            </a:pPr>
            <a:endParaRPr lang="en-US" sz="36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28600"/>
            <a:ext cx="84582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Family Planning Messages</a:t>
            </a:r>
          </a:p>
        </p:txBody>
      </p:sp>
      <p:sp>
        <p:nvSpPr>
          <p:cNvPr id="12294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133600"/>
            <a:ext cx="3810000" cy="2209800"/>
          </a:xfrm>
          <a:noFill/>
          <a:ln>
            <a:solidFill>
              <a:srgbClr val="000066"/>
            </a:solidFill>
          </a:ln>
        </p:spPr>
        <p:txBody>
          <a:bodyPr/>
          <a:lstStyle/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Radio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TV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Newspaper/magazine</a:t>
            </a:r>
          </a:p>
          <a:p>
            <a:pPr eaLnBrk="1" hangingPunct="1"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sz="2400" b="1" dirty="0" smtClean="0"/>
              <a:t>None of these	</a:t>
            </a:r>
          </a:p>
        </p:txBody>
      </p:sp>
      <p:sp>
        <p:nvSpPr>
          <p:cNvPr id="12296" name="Rectangle 10"/>
          <p:cNvSpPr>
            <a:spLocks noChangeArrowheads="1"/>
          </p:cNvSpPr>
          <p:nvPr/>
        </p:nvSpPr>
        <p:spPr bwMode="auto">
          <a:xfrm>
            <a:off x="51054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69%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38%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34%</a:t>
            </a:r>
            <a:endParaRPr lang="en-US" sz="2400" b="1" dirty="0">
              <a:latin typeface="Calibri" pitchFamily="34" charset="0"/>
            </a:endParaRP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  <a:buFont typeface="Monotype Sorts" pitchFamily="2" charset="2"/>
              <a:buNone/>
            </a:pPr>
            <a:r>
              <a:rPr lang="en-US" sz="2400" b="1" dirty="0" smtClean="0">
                <a:latin typeface="Calibri" pitchFamily="34" charset="0"/>
              </a:rPr>
              <a:t>29%</a:t>
            </a:r>
            <a:endParaRPr lang="en-US" sz="2400" b="1" dirty="0">
              <a:latin typeface="Calibri" pitchFamily="34" charset="0"/>
            </a:endParaRPr>
          </a:p>
        </p:txBody>
      </p:sp>
      <p:sp>
        <p:nvSpPr>
          <p:cNvPr id="12297" name="Text Box 15"/>
          <p:cNvSpPr txBox="1">
            <a:spLocks noChangeArrowheads="1"/>
          </p:cNvSpPr>
          <p:nvPr/>
        </p:nvSpPr>
        <p:spPr bwMode="auto">
          <a:xfrm>
            <a:off x="2895600" y="4953000"/>
            <a:ext cx="5334000" cy="5355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</a:t>
            </a:r>
            <a:r>
              <a:rPr lang="en-US" i="1" dirty="0">
                <a:latin typeface="Calibri" pitchFamily="34" charset="0"/>
              </a:rPr>
              <a:t>all women and men </a:t>
            </a:r>
            <a:r>
              <a:rPr lang="en-US" i="1" dirty="0" smtClean="0">
                <a:latin typeface="Calibri" pitchFamily="34" charset="0"/>
              </a:rPr>
              <a:t>age 15-49 who </a:t>
            </a:r>
            <a:r>
              <a:rPr lang="en-US" i="1" dirty="0">
                <a:latin typeface="Calibri" pitchFamily="34" charset="0"/>
              </a:rPr>
              <a:t>heard </a:t>
            </a:r>
            <a:r>
              <a:rPr lang="en-US" i="1" dirty="0" smtClean="0">
                <a:latin typeface="Calibri" pitchFamily="34" charset="0"/>
              </a:rPr>
              <a:t>a message </a:t>
            </a:r>
            <a:r>
              <a:rPr lang="en-US" i="1" dirty="0">
                <a:latin typeface="Calibri" pitchFamily="34" charset="0"/>
              </a:rPr>
              <a:t>about family </a:t>
            </a:r>
            <a:r>
              <a:rPr lang="en-US" i="1" dirty="0" smtClean="0">
                <a:latin typeface="Calibri" pitchFamily="34" charset="0"/>
              </a:rPr>
              <a:t>planning in the past few months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6705600" y="2190750"/>
            <a:ext cx="1371600" cy="20955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71%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39%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40%</a:t>
            </a:r>
          </a:p>
          <a:p>
            <a:pPr marL="342900" indent="-342900" algn="ctr" eaLnBrk="0" hangingPunct="0">
              <a:spcBef>
                <a:spcPts val="600"/>
              </a:spcBef>
              <a:spcAft>
                <a:spcPts val="600"/>
              </a:spcAft>
              <a:buClr>
                <a:srgbClr val="FFFFFF"/>
              </a:buClr>
              <a:buSzPct val="80000"/>
            </a:pPr>
            <a:r>
              <a:rPr lang="en-US" sz="2400" b="1" dirty="0" smtClean="0">
                <a:latin typeface="Calibri" pitchFamily="34" charset="0"/>
              </a:rPr>
              <a:t>23%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06314" y="1771650"/>
            <a:ext cx="1187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Women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997829" y="1771650"/>
            <a:ext cx="774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Men</a:t>
            </a:r>
            <a:endParaRPr lang="en-US" sz="2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3600" dirty="0" smtClean="0"/>
              <a:t>Missed Opportunities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828800"/>
            <a:ext cx="7950200" cy="40386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800" dirty="0" smtClean="0"/>
              <a:t>Of the women who were </a:t>
            </a:r>
            <a:r>
              <a:rPr lang="en-US" sz="2800" b="1" dirty="0" smtClean="0"/>
              <a:t>not </a:t>
            </a:r>
            <a:r>
              <a:rPr lang="en-US" sz="2800" dirty="0" smtClean="0"/>
              <a:t>using family planning in the 12 months before the survey: 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5% </a:t>
            </a:r>
            <a:r>
              <a:rPr lang="en-US" sz="2800" dirty="0" smtClean="0"/>
              <a:t>were visited by a fieldworker who discussed family planning.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9% </a:t>
            </a:r>
            <a:r>
              <a:rPr lang="en-US" sz="2800" dirty="0" smtClean="0"/>
              <a:t>visited a health facility and discussed family planning.</a:t>
            </a:r>
          </a:p>
          <a:p>
            <a:pPr eaLnBrk="1" hangingPunct="1">
              <a:lnSpc>
                <a:spcPct val="90000"/>
              </a:lnSpc>
              <a:buNone/>
            </a:pPr>
            <a:endParaRPr lang="en-US" sz="2800" b="1" dirty="0" smtClean="0"/>
          </a:p>
          <a:p>
            <a:pPr marL="0" indent="0" eaLnBrk="1" hangingPunct="1">
              <a:lnSpc>
                <a:spcPct val="90000"/>
              </a:lnSpc>
              <a:buNone/>
            </a:pPr>
            <a:r>
              <a:rPr lang="en-US" sz="2800" b="1" dirty="0" smtClean="0"/>
              <a:t>88%</a:t>
            </a:r>
            <a:r>
              <a:rPr lang="en-US" sz="2800" dirty="0" smtClean="0"/>
              <a:t> of women </a:t>
            </a:r>
            <a:r>
              <a:rPr lang="en-US" sz="2800" b="1" dirty="0" smtClean="0"/>
              <a:t>neither</a:t>
            </a:r>
            <a:r>
              <a:rPr lang="en-US" sz="2800" dirty="0" smtClean="0"/>
              <a:t> discussed family planning with a fieldworker nor with staff at a health facility.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Key Findings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534400" cy="51816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95% </a:t>
            </a:r>
            <a:r>
              <a:rPr lang="en-US" sz="2800" dirty="0" smtClean="0"/>
              <a:t>of women know at least one contraceptive method.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modern contraceptive prevalence</a:t>
            </a:r>
            <a:r>
              <a:rPr lang="en-US" sz="2800" dirty="0" smtClean="0"/>
              <a:t> rate among married women is </a:t>
            </a:r>
            <a:r>
              <a:rPr lang="en-US" sz="2800" b="1" dirty="0" smtClean="0"/>
              <a:t>39%</a:t>
            </a:r>
            <a:r>
              <a:rPr lang="en-US" sz="2800" dirty="0" smtClean="0"/>
              <a:t>, while </a:t>
            </a:r>
            <a:r>
              <a:rPr lang="en-US" sz="2800" b="1" dirty="0" smtClean="0"/>
              <a:t>45% </a:t>
            </a:r>
            <a:r>
              <a:rPr lang="en-US" sz="2800" dirty="0" smtClean="0"/>
              <a:t>of sexually active, unmarried women are using a modern method. </a:t>
            </a:r>
          </a:p>
          <a:p>
            <a:pPr>
              <a:lnSpc>
                <a:spcPct val="90000"/>
              </a:lnSpc>
            </a:pPr>
            <a:r>
              <a:rPr lang="en-US" sz="2800" dirty="0" smtClean="0"/>
              <a:t>Women in </a:t>
            </a:r>
            <a:r>
              <a:rPr lang="en-US" sz="2800" b="1" dirty="0" smtClean="0"/>
              <a:t>urban </a:t>
            </a:r>
            <a:r>
              <a:rPr lang="en-US" sz="2800" dirty="0" smtClean="0"/>
              <a:t>areas are much more likely to use modern contraceptive methods and use increases dramatically with </a:t>
            </a:r>
            <a:r>
              <a:rPr lang="en-US" sz="2800" b="1" dirty="0" smtClean="0"/>
              <a:t>education</a:t>
            </a:r>
            <a:r>
              <a:rPr lang="en-US" sz="2800" dirty="0" smtClean="0"/>
              <a:t>.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The </a:t>
            </a:r>
            <a:r>
              <a:rPr lang="en-US" sz="2800" b="1" dirty="0" smtClean="0"/>
              <a:t>public sector</a:t>
            </a:r>
            <a:r>
              <a:rPr lang="en-US" sz="2800" dirty="0" smtClean="0"/>
              <a:t> is the most commonly used </a:t>
            </a:r>
            <a:r>
              <a:rPr lang="en-US" sz="2800" smtClean="0"/>
              <a:t>source for most </a:t>
            </a:r>
            <a:r>
              <a:rPr lang="en-US" sz="2800" dirty="0" smtClean="0"/>
              <a:t>contraceptive methods.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b="1" dirty="0" smtClean="0"/>
              <a:t>Fear of side effects </a:t>
            </a:r>
            <a:r>
              <a:rPr lang="en-US" sz="2800" dirty="0" smtClean="0"/>
              <a:t>(</a:t>
            </a:r>
            <a:r>
              <a:rPr lang="en-US" sz="2800" b="1" dirty="0" smtClean="0"/>
              <a:t>16%</a:t>
            </a:r>
            <a:r>
              <a:rPr lang="en-US" sz="2800" dirty="0" smtClean="0"/>
              <a:t>) is the most common reason for women </a:t>
            </a:r>
            <a:r>
              <a:rPr lang="en-US" sz="2800" b="1" dirty="0" smtClean="0"/>
              <a:t>not using family planning</a:t>
            </a:r>
            <a:r>
              <a:rPr lang="en-US" sz="2800" dirty="0" smtClean="0"/>
              <a:t>, followed by </a:t>
            </a:r>
            <a:r>
              <a:rPr lang="en-US" sz="2800" b="1" dirty="0" smtClean="0"/>
              <a:t>health concerns </a:t>
            </a:r>
            <a:r>
              <a:rPr lang="en-US" sz="2800" dirty="0" smtClean="0"/>
              <a:t>(</a:t>
            </a:r>
            <a:r>
              <a:rPr lang="en-US" sz="2800" b="1" dirty="0" smtClean="0"/>
              <a:t>15%</a:t>
            </a:r>
            <a:r>
              <a:rPr lang="en-US" sz="2800" dirty="0" smtClean="0"/>
              <a:t>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dirty="0" smtClean="0"/>
              <a:t>Knowledge of Contraceptive Methods</a:t>
            </a:r>
          </a:p>
        </p:txBody>
      </p:sp>
      <p:sp>
        <p:nvSpPr>
          <p:cNvPr id="16387" name="Text Box 6"/>
          <p:cNvSpPr txBox="1">
            <a:spLocks noChangeArrowheads="1"/>
          </p:cNvSpPr>
          <p:nvPr/>
        </p:nvSpPr>
        <p:spPr bwMode="auto">
          <a:xfrm>
            <a:off x="762000" y="2286000"/>
            <a:ext cx="76962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95% </a:t>
            </a:r>
            <a:r>
              <a:rPr lang="en-US" sz="3200" dirty="0" smtClean="0">
                <a:latin typeface="Calibri" pitchFamily="34" charset="0"/>
              </a:rPr>
              <a:t>of </a:t>
            </a:r>
            <a:r>
              <a:rPr lang="en-US" sz="3200" dirty="0">
                <a:latin typeface="Calibri" pitchFamily="34" charset="0"/>
              </a:rPr>
              <a:t>all women </a:t>
            </a:r>
            <a:r>
              <a:rPr lang="en-US" sz="3200" dirty="0" smtClean="0">
                <a:latin typeface="Calibri" pitchFamily="34" charset="0"/>
              </a:rPr>
              <a:t>know </a:t>
            </a:r>
            <a:r>
              <a:rPr lang="en-US" sz="3200" dirty="0">
                <a:latin typeface="Calibri" pitchFamily="34" charset="0"/>
              </a:rPr>
              <a:t>at least one </a:t>
            </a:r>
            <a:r>
              <a:rPr lang="en-US" sz="3200" b="1" dirty="0">
                <a:latin typeface="Calibri" pitchFamily="34" charset="0"/>
              </a:rPr>
              <a:t>modern method</a:t>
            </a:r>
            <a:r>
              <a:rPr lang="en-US" sz="3200" dirty="0">
                <a:latin typeface="Calibri" pitchFamily="34" charset="0"/>
              </a:rPr>
              <a:t> of contraception.</a:t>
            </a:r>
          </a:p>
          <a:p>
            <a:pPr algn="ctr">
              <a:spcBef>
                <a:spcPct val="50000"/>
              </a:spcBef>
            </a:pPr>
            <a:r>
              <a:rPr lang="en-US" sz="3200" b="1" dirty="0" smtClean="0">
                <a:latin typeface="Calibri" pitchFamily="34" charset="0"/>
              </a:rPr>
              <a:t>69%</a:t>
            </a:r>
            <a:r>
              <a:rPr lang="en-US" sz="3200" dirty="0" smtClean="0">
                <a:latin typeface="Calibri" pitchFamily="34" charset="0"/>
              </a:rPr>
              <a:t> </a:t>
            </a:r>
            <a:r>
              <a:rPr lang="en-US" sz="3200" dirty="0">
                <a:latin typeface="Calibri" pitchFamily="34" charset="0"/>
              </a:rPr>
              <a:t>can name a </a:t>
            </a:r>
            <a:r>
              <a:rPr lang="en-US" sz="3200" b="1" dirty="0">
                <a:latin typeface="Calibri" pitchFamily="34" charset="0"/>
              </a:rPr>
              <a:t>traditional method</a:t>
            </a:r>
            <a:r>
              <a:rPr lang="en-US" sz="3200" dirty="0">
                <a:latin typeface="Calibri" pitchFamily="34" charset="0"/>
              </a:rPr>
              <a:t> of contraception. </a:t>
            </a:r>
            <a:endParaRPr lang="en-US" sz="3200" dirty="0" smtClean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28800"/>
            <a:ext cx="3435350" cy="2895600"/>
          </a:xfrm>
          <a:noFill/>
        </p:spPr>
        <p:txBody>
          <a:bodyPr>
            <a:normAutofit lnSpcReduction="10000"/>
          </a:bodyPr>
          <a:lstStyle/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Knowledge 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b="1" dirty="0" smtClean="0"/>
              <a:t>Current use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Source of methods</a:t>
            </a:r>
          </a:p>
          <a:p>
            <a:pPr eaLnBrk="1" hangingPunct="1">
              <a:lnSpc>
                <a:spcPct val="70000"/>
              </a:lnSpc>
              <a:spcAft>
                <a:spcPct val="110000"/>
              </a:spcAft>
            </a:pPr>
            <a:r>
              <a:rPr lang="en-US" sz="2400" dirty="0" smtClean="0"/>
              <a:t>Future use</a:t>
            </a:r>
          </a:p>
          <a:p>
            <a:pPr eaLnBrk="1" hangingPunct="1">
              <a:lnSpc>
                <a:spcPct val="70000"/>
              </a:lnSpc>
              <a:spcAft>
                <a:spcPct val="130000"/>
              </a:spcAft>
            </a:pPr>
            <a:endParaRPr lang="en-US" sz="2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Gap Between Knowledge and </a:t>
            </a:r>
            <a:br>
              <a:rPr lang="en-US" sz="3600" dirty="0" smtClean="0"/>
            </a:br>
            <a:r>
              <a:rPr lang="en-US" sz="3600" dirty="0" smtClean="0"/>
              <a:t>Use Among All Women</a:t>
            </a:r>
          </a:p>
        </p:txBody>
      </p:sp>
      <p:graphicFrame>
        <p:nvGraphicFramePr>
          <p:cNvPr id="6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676400"/>
          <a:ext cx="8067675" cy="47117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0" y="1447800"/>
            <a:ext cx="1905000" cy="5410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</a:t>
            </a:r>
            <a:r>
              <a:rPr lang="en-US" b="1" i="1" dirty="0" smtClean="0">
                <a:latin typeface="Calibri" pitchFamily="34" charset="0"/>
              </a:rPr>
              <a:t>all</a:t>
            </a:r>
            <a:r>
              <a:rPr lang="en-US" i="1" dirty="0" smtClean="0">
                <a:latin typeface="Calibri" pitchFamily="34" charset="0"/>
              </a:rPr>
              <a:t> women 15-49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  <a:noFill/>
        </p:spPr>
        <p:txBody>
          <a:bodyPr/>
          <a:lstStyle/>
          <a:p>
            <a:pPr eaLnBrk="1" hangingPunct="1"/>
            <a:r>
              <a:rPr lang="en-US" sz="3600" dirty="0" smtClean="0"/>
              <a:t>Current Use of Family Planning</a:t>
            </a:r>
          </a:p>
        </p:txBody>
      </p:sp>
      <p:graphicFrame>
        <p:nvGraphicFramePr>
          <p:cNvPr id="6" name="Object 7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228600" y="1828800"/>
          <a:ext cx="8763000" cy="4745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0" y="1219200"/>
            <a:ext cx="4267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age 15-49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How Does Kenya Compare?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47700" y="1219200"/>
          <a:ext cx="78867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AutoShape 6"/>
          <p:cNvSpPr>
            <a:spLocks noChangeArrowheads="1"/>
          </p:cNvSpPr>
          <p:nvPr/>
        </p:nvSpPr>
        <p:spPr bwMode="auto">
          <a:xfrm>
            <a:off x="6248400" y="2514600"/>
            <a:ext cx="838200" cy="381000"/>
          </a:xfrm>
          <a:prstGeom prst="leftArrow">
            <a:avLst>
              <a:gd name="adj1" fmla="val 50000"/>
              <a:gd name="adj2" fmla="val 70459"/>
            </a:avLst>
          </a:prstGeom>
          <a:solidFill>
            <a:schemeClr val="accent4">
              <a:lumMod val="75000"/>
            </a:schemeClr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5410200" y="5486400"/>
            <a:ext cx="3276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</a:t>
            </a:r>
            <a:r>
              <a:rPr lang="en-US" i="1" dirty="0">
                <a:latin typeface="Calibri" pitchFamily="34" charset="0"/>
              </a:rPr>
              <a:t>of currently married women who are </a:t>
            </a:r>
            <a:r>
              <a:rPr lang="en-US" i="1" dirty="0" smtClean="0">
                <a:latin typeface="Calibri" pitchFamily="34" charset="0"/>
              </a:rPr>
              <a:t>using </a:t>
            </a:r>
            <a:r>
              <a:rPr lang="en-US" i="1" dirty="0">
                <a:latin typeface="Calibri" pitchFamily="34" charset="0"/>
              </a:rPr>
              <a:t>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Contraceptive Use</a:t>
            </a:r>
            <a:endParaRPr lang="en-US" sz="36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</p:nvPr>
        </p:nvGraphicFramePr>
        <p:xfrm>
          <a:off x="4572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0" y="1295400"/>
            <a:ext cx="32766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600" i="1" dirty="0" smtClean="0">
                <a:latin typeface="Calibri" pitchFamily="34" charset="0"/>
              </a:rPr>
              <a:t>Percent </a:t>
            </a:r>
            <a:r>
              <a:rPr lang="en-US" sz="1600" i="1" dirty="0">
                <a:latin typeface="Calibri" pitchFamily="34" charset="0"/>
              </a:rPr>
              <a:t>of currently married </a:t>
            </a:r>
            <a:r>
              <a:rPr lang="en-US" sz="1600" i="1" dirty="0" smtClean="0">
                <a:latin typeface="Calibri" pitchFamily="34" charset="0"/>
              </a:rPr>
              <a:t>women</a:t>
            </a:r>
            <a:endParaRPr lang="en-US" sz="1600" i="1" dirty="0">
              <a:latin typeface="Calibri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6273225"/>
            <a:ext cx="8458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1600" i="1" dirty="0" smtClean="0"/>
              <a:t>* </a:t>
            </a:r>
            <a:r>
              <a:rPr lang="en-US" sz="1600" i="1" kern="0" dirty="0" smtClean="0">
                <a:solidFill>
                  <a:sysClr val="windowText" lastClr="000000"/>
                </a:solidFill>
              </a:rPr>
              <a:t>The first two surveys excluded North Eastern province and several northern districts in Eastern and Rift Valley Provinces, while the data for 2003 and 2008-09 include the entire country.</a:t>
            </a:r>
            <a:endParaRPr lang="en-US" sz="1600" i="1" kern="0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Use of Modern Methods by Residence</a:t>
            </a:r>
          </a:p>
        </p:txBody>
      </p:sp>
      <p:graphicFrame>
        <p:nvGraphicFramePr>
          <p:cNvPr id="6" name="Object 5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609600" y="1828800"/>
          <a:ext cx="7739062" cy="460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0" y="1219200"/>
            <a:ext cx="3048000" cy="535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en-US" i="1" dirty="0" smtClean="0">
                <a:latin typeface="Calibri" pitchFamily="34" charset="0"/>
              </a:rPr>
              <a:t>Percent of married women </a:t>
            </a:r>
            <a:r>
              <a:rPr lang="en-US" i="1" dirty="0">
                <a:latin typeface="Calibri" pitchFamily="34" charset="0"/>
              </a:rPr>
              <a:t>using any modern method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enya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5700AF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325</TotalTime>
  <Words>768</Words>
  <Application>Microsoft Office PowerPoint</Application>
  <PresentationFormat>On-screen Show (4:3)</PresentationFormat>
  <Paragraphs>140</Paragraphs>
  <Slides>23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Family Planning</vt:lpstr>
      <vt:lpstr>Slide 2</vt:lpstr>
      <vt:lpstr>Knowledge of Contraceptive Methods</vt:lpstr>
      <vt:lpstr>Slide 4</vt:lpstr>
      <vt:lpstr>Gap Between Knowledge and  Use Among All Women</vt:lpstr>
      <vt:lpstr>Current Use of Family Planning</vt:lpstr>
      <vt:lpstr>How Does Kenya Compare?</vt:lpstr>
      <vt:lpstr>Trends in Contraceptive Use</vt:lpstr>
      <vt:lpstr>Use of Modern Methods by Residence</vt:lpstr>
      <vt:lpstr>Use of Modern Contraception  by Education</vt:lpstr>
      <vt:lpstr>Slide 11</vt:lpstr>
      <vt:lpstr>When do Women Start Using Contraception?</vt:lpstr>
      <vt:lpstr>Knowledge of the Fertile Period</vt:lpstr>
      <vt:lpstr>Slide 14</vt:lpstr>
      <vt:lpstr>Source of Contraception</vt:lpstr>
      <vt:lpstr>Do Family Planning Users Have  Informed Choices?</vt:lpstr>
      <vt:lpstr>Slide 17</vt:lpstr>
      <vt:lpstr>Future Use of Contraception</vt:lpstr>
      <vt:lpstr>4 in 10 married women do not intend to use family planning in the future…..</vt:lpstr>
      <vt:lpstr>Slide 20</vt:lpstr>
      <vt:lpstr>Family Planning Messages</vt:lpstr>
      <vt:lpstr>Missed Opportunities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Family Planning</dc:title>
  <dc:creator>lyndsey.wilson-willi</dc:creator>
  <cp:lastModifiedBy>Administrator</cp:lastModifiedBy>
  <cp:revision>17</cp:revision>
  <dcterms:created xsi:type="dcterms:W3CDTF">2009-12-11T16:06:53Z</dcterms:created>
  <dcterms:modified xsi:type="dcterms:W3CDTF">2012-04-16T19:14:07Z</dcterms:modified>
</cp:coreProperties>
</file>