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6.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notesSlides/notesSlide7.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8.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drawings/drawing1.xml" ContentType="application/vnd.openxmlformats-officedocument.drawingml.chartshapes+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1.xml" ContentType="application/vnd.openxmlformats-officedocument.themeOverride+xml"/>
  <Override PartName="/ppt/drawings/drawing2.xml" ContentType="application/vnd.openxmlformats-officedocument.drawingml.chartshapes+xml"/>
  <Override PartName="/ppt/notesSlides/notesSlide9.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12.xml" ContentType="application/vnd.openxmlformats-officedocument.themeOverride+xml"/>
  <Override PartName="/ppt/drawings/drawing3.xml" ContentType="application/vnd.openxmlformats-officedocument.drawingml.chartshapes+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13.xml" ContentType="application/vnd.openxmlformats-officedocument.themeOverride+xml"/>
  <Override PartName="/ppt/notesSlides/notesSlide1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62" r:id="rId6"/>
    <p:sldMasterId id="2147483665" r:id="rId7"/>
  </p:sldMasterIdLst>
  <p:notesMasterIdLst>
    <p:notesMasterId r:id="rId28"/>
  </p:notesMasterIdLst>
  <p:handoutMasterIdLst>
    <p:handoutMasterId r:id="rId29"/>
  </p:handoutMasterIdLst>
  <p:sldIdLst>
    <p:sldId id="257" r:id="rId8"/>
    <p:sldId id="258" r:id="rId9"/>
    <p:sldId id="402" r:id="rId10"/>
    <p:sldId id="403" r:id="rId11"/>
    <p:sldId id="404" r:id="rId12"/>
    <p:sldId id="418" r:id="rId13"/>
    <p:sldId id="419" r:id="rId14"/>
    <p:sldId id="406" r:id="rId15"/>
    <p:sldId id="407" r:id="rId16"/>
    <p:sldId id="420" r:id="rId17"/>
    <p:sldId id="408" r:id="rId18"/>
    <p:sldId id="409" r:id="rId19"/>
    <p:sldId id="301" r:id="rId20"/>
    <p:sldId id="422" r:id="rId21"/>
    <p:sldId id="413" r:id="rId22"/>
    <p:sldId id="414" r:id="rId23"/>
    <p:sldId id="415" r:id="rId24"/>
    <p:sldId id="416" r:id="rId25"/>
    <p:sldId id="417" r:id="rId26"/>
    <p:sldId id="274"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n, Anne" initials="LA" lastIdx="2" clrIdx="0">
    <p:extLst>
      <p:ext uri="{19B8F6BF-5375-455C-9EA6-DF929625EA0E}">
        <p15:presenceInfo xmlns:p15="http://schemas.microsoft.com/office/powerpoint/2012/main" userId="S-1-5-21-2338163137-2684688362-157462135-81058" providerId="AD"/>
      </p:ext>
    </p:extLst>
  </p:cmAuthor>
  <p:cmAuthor id="2" name="Vadnais, Sabina" initials="VS" lastIdx="2" clrIdx="1">
    <p:extLst>
      <p:ext uri="{19B8F6BF-5375-455C-9EA6-DF929625EA0E}">
        <p15:presenceInfo xmlns:p15="http://schemas.microsoft.com/office/powerpoint/2012/main" userId="S::55723@icf.com::e0a5976f-0446-4474-aa64-fce0035d69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655" autoAdjust="0"/>
    <p:restoredTop sz="84235" autoAdjust="0"/>
  </p:normalViewPr>
  <p:slideViewPr>
    <p:cSldViewPr snapToGrid="0">
      <p:cViewPr varScale="1">
        <p:scale>
          <a:sx n="99" d="100"/>
          <a:sy n="99" d="100"/>
        </p:scale>
        <p:origin x="500" y="76"/>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79" d="100"/>
          <a:sy n="79" d="100"/>
        </p:scale>
        <p:origin x="2764" y="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tableStyles" Target="tableStyles.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notesMaster" Target="notesMasters/notesMaster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userId="e93d1f50-85ab-41a8-a34a-185a53159573" providerId="ADAL" clId="{FAA0ACBE-724C-4958-819B-83D654EB34CD}"/>
    <pc:docChg chg="delSld modSld">
      <pc:chgData name="McFarland, Annette" userId="e93d1f50-85ab-41a8-a34a-185a53159573" providerId="ADAL" clId="{FAA0ACBE-724C-4958-819B-83D654EB34CD}" dt="2022-08-23T12:40:01.832" v="11" actId="20577"/>
      <pc:docMkLst>
        <pc:docMk/>
      </pc:docMkLst>
      <pc:sldChg chg="modSp mod">
        <pc:chgData name="McFarland, Annette" userId="e93d1f50-85ab-41a8-a34a-185a53159573" providerId="ADAL" clId="{FAA0ACBE-724C-4958-819B-83D654EB34CD}" dt="2022-08-23T11:56:34.068" v="0" actId="207"/>
        <pc:sldMkLst>
          <pc:docMk/>
          <pc:sldMk cId="1289625166" sldId="257"/>
        </pc:sldMkLst>
        <pc:spChg chg="mod">
          <ac:chgData name="McFarland, Annette" userId="e93d1f50-85ab-41a8-a34a-185a53159573" providerId="ADAL" clId="{FAA0ACBE-724C-4958-819B-83D654EB34CD}" dt="2022-08-23T11:56:34.068" v="0" actId="207"/>
          <ac:spMkLst>
            <pc:docMk/>
            <pc:sldMk cId="1289625166" sldId="257"/>
            <ac:spMk id="2" creationId="{00000000-0000-0000-0000-000000000000}"/>
          </ac:spMkLst>
        </pc:spChg>
      </pc:sldChg>
      <pc:sldChg chg="modSp mod">
        <pc:chgData name="McFarland, Annette" userId="e93d1f50-85ab-41a8-a34a-185a53159573" providerId="ADAL" clId="{FAA0ACBE-724C-4958-819B-83D654EB34CD}" dt="2022-08-23T12:39:55.098" v="10" actId="20577"/>
        <pc:sldMkLst>
          <pc:docMk/>
          <pc:sldMk cId="2985193522" sldId="258"/>
        </pc:sldMkLst>
        <pc:spChg chg="mod">
          <ac:chgData name="McFarland, Annette" userId="e93d1f50-85ab-41a8-a34a-185a53159573" providerId="ADAL" clId="{FAA0ACBE-724C-4958-819B-83D654EB34CD}" dt="2022-08-23T12:39:55.098" v="10" actId="20577"/>
          <ac:spMkLst>
            <pc:docMk/>
            <pc:sldMk cId="2985193522" sldId="258"/>
            <ac:spMk id="3" creationId="{00000000-0000-0000-0000-000000000000}"/>
          </ac:spMkLst>
        </pc:spChg>
      </pc:sldChg>
      <pc:sldChg chg="modSp mod">
        <pc:chgData name="McFarland, Annette" userId="e93d1f50-85ab-41a8-a34a-185a53159573" providerId="ADAL" clId="{FAA0ACBE-724C-4958-819B-83D654EB34CD}" dt="2022-08-23T11:58:00.428" v="5" actId="207"/>
        <pc:sldMkLst>
          <pc:docMk/>
          <pc:sldMk cId="519782457" sldId="274"/>
        </pc:sldMkLst>
        <pc:spChg chg="mod">
          <ac:chgData name="McFarland, Annette" userId="e93d1f50-85ab-41a8-a34a-185a53159573" providerId="ADAL" clId="{FAA0ACBE-724C-4958-819B-83D654EB34CD}" dt="2022-08-23T11:58:00.428" v="5" actId="207"/>
          <ac:spMkLst>
            <pc:docMk/>
            <pc:sldMk cId="519782457" sldId="274"/>
            <ac:spMk id="3" creationId="{00000000-0000-0000-0000-000000000000}"/>
          </ac:spMkLst>
        </pc:spChg>
      </pc:sldChg>
      <pc:sldChg chg="del">
        <pc:chgData name="McFarland, Annette" userId="e93d1f50-85ab-41a8-a34a-185a53159573" providerId="ADAL" clId="{FAA0ACBE-724C-4958-819B-83D654EB34CD}" dt="2022-08-23T12:39:35.796" v="6" actId="2696"/>
        <pc:sldMkLst>
          <pc:docMk/>
          <pc:sldMk cId="4169827172" sldId="411"/>
        </pc:sldMkLst>
      </pc:sldChg>
      <pc:sldChg chg="modSp mod">
        <pc:chgData name="McFarland, Annette" userId="e93d1f50-85ab-41a8-a34a-185a53159573" providerId="ADAL" clId="{FAA0ACBE-724C-4958-819B-83D654EB34CD}" dt="2022-08-23T12:39:49.764" v="9" actId="20577"/>
        <pc:sldMkLst>
          <pc:docMk/>
          <pc:sldMk cId="2774077308" sldId="419"/>
        </pc:sldMkLst>
        <pc:spChg chg="mod">
          <ac:chgData name="McFarland, Annette" userId="e93d1f50-85ab-41a8-a34a-185a53159573" providerId="ADAL" clId="{FAA0ACBE-724C-4958-819B-83D654EB34CD}" dt="2022-08-23T12:39:49.764" v="9" actId="20577"/>
          <ac:spMkLst>
            <pc:docMk/>
            <pc:sldMk cId="2774077308" sldId="419"/>
            <ac:spMk id="3" creationId="{00000000-0000-0000-0000-000000000000}"/>
          </ac:spMkLst>
        </pc:spChg>
      </pc:sldChg>
      <pc:sldChg chg="modSp mod">
        <pc:chgData name="McFarland, Annette" userId="e93d1f50-85ab-41a8-a34a-185a53159573" providerId="ADAL" clId="{FAA0ACBE-724C-4958-819B-83D654EB34CD}" dt="2022-08-23T12:40:01.832" v="11" actId="20577"/>
        <pc:sldMkLst>
          <pc:docMk/>
          <pc:sldMk cId="2299196527" sldId="420"/>
        </pc:sldMkLst>
        <pc:spChg chg="mod">
          <ac:chgData name="McFarland, Annette" userId="e93d1f50-85ab-41a8-a34a-185a53159573" providerId="ADAL" clId="{FAA0ACBE-724C-4958-819B-83D654EB34CD}" dt="2022-08-23T12:40:01.832" v="11" actId="20577"/>
          <ac:spMkLst>
            <pc:docMk/>
            <pc:sldMk cId="2299196527" sldId="420"/>
            <ac:spMk id="3" creationId="{00000000-0000-0000-0000-000000000000}"/>
          </ac:spMkLst>
        </pc:spChg>
      </pc:sldChg>
      <pc:sldChg chg="del">
        <pc:chgData name="McFarland, Annette" userId="e93d1f50-85ab-41a8-a34a-185a53159573" providerId="ADAL" clId="{FAA0ACBE-724C-4958-819B-83D654EB34CD}" dt="2022-08-23T12:39:39.974" v="7" actId="2696"/>
        <pc:sldMkLst>
          <pc:docMk/>
          <pc:sldMk cId="3224200729" sldId="421"/>
        </pc:sldMkLst>
      </pc:sldChg>
      <pc:sldChg chg="modSp mod">
        <pc:chgData name="McFarland, Annette" userId="e93d1f50-85ab-41a8-a34a-185a53159573" providerId="ADAL" clId="{FAA0ACBE-724C-4958-819B-83D654EB34CD}" dt="2022-08-23T12:39:43.425" v="8" actId="20577"/>
        <pc:sldMkLst>
          <pc:docMk/>
          <pc:sldMk cId="3866675828" sldId="422"/>
        </pc:sldMkLst>
        <pc:spChg chg="mod">
          <ac:chgData name="McFarland, Annette" userId="e93d1f50-85ab-41a8-a34a-185a53159573" providerId="ADAL" clId="{FAA0ACBE-724C-4958-819B-83D654EB34CD}" dt="2022-08-23T12:39:43.425" v="8" actId="20577"/>
          <ac:spMkLst>
            <pc:docMk/>
            <pc:sldMk cId="3866675828" sldId="422"/>
            <ac:spMk id="3" creationId="{00000000-0000-0000-0000-00000000000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5" Type="http://schemas.openxmlformats.org/officeDocument/2006/relationships/chartUserShapes" Target="../drawings/drawing1.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1.xml"/><Relationship Id="rId1" Type="http://schemas.microsoft.com/office/2011/relationships/chartStyle" Target="style11.xml"/><Relationship Id="rId5" Type="http://schemas.openxmlformats.org/officeDocument/2006/relationships/chartUserShapes" Target="../drawings/drawing2.xml"/><Relationship Id="rId4"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2.xml"/><Relationship Id="rId1" Type="http://schemas.microsoft.com/office/2011/relationships/chartStyle" Target="style12.xml"/><Relationship Id="rId5" Type="http://schemas.openxmlformats.org/officeDocument/2006/relationships/chartUserShapes" Target="../drawings/drawing3.xml"/><Relationship Id="rId4"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2.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33010882708582E-2"/>
          <c:w val="0.96616035172886816"/>
          <c:h val="0.67659751116358335"/>
        </c:manualLayout>
      </c:layout>
      <c:barChart>
        <c:barDir val="col"/>
        <c:grouping val="clustered"/>
        <c:varyColors val="0"/>
        <c:ser>
          <c:idx val="0"/>
          <c:order val="0"/>
          <c:tx>
            <c:strRef>
              <c:f>Sheet1!$B$1</c:f>
              <c:strCache>
                <c:ptCount val="1"/>
                <c:pt idx="0">
                  <c:v>Femmes</c:v>
                </c:pt>
              </c:strCache>
            </c:strRef>
          </c:tx>
          <c:spPr>
            <a:solidFill>
              <a:srgbClr val="FFBA0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9FBF-4DA7-9211-34B0FB694A5A}"/>
              </c:ext>
            </c:extLst>
          </c:dPt>
          <c:dPt>
            <c:idx val="2"/>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9FBF-4DA7-9211-34B0FB694A5A}"/>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Utilisant des condoms</c:v>
                </c:pt>
                <c:pt idx="1">
                  <c:v>Limitant les rapports sexuels à un seul partenaire qui n'est pas infecté</c:v>
                </c:pt>
                <c:pt idx="2">
                  <c:v>Utilisant des condoms ET limitant les rapports sexuels à un seul partenaire qui n'est pas infecté</c:v>
                </c:pt>
              </c:strCache>
            </c:strRef>
          </c:cat>
          <c:val>
            <c:numRef>
              <c:f>Sheet1!$B$2:$B$4</c:f>
              <c:numCache>
                <c:formatCode>General</c:formatCode>
                <c:ptCount val="3"/>
                <c:pt idx="0">
                  <c:v>65</c:v>
                </c:pt>
                <c:pt idx="1">
                  <c:v>72</c:v>
                </c:pt>
                <c:pt idx="2">
                  <c:v>61</c:v>
                </c:pt>
              </c:numCache>
            </c:numRef>
          </c:val>
          <c:extLst>
            <c:ext xmlns:c16="http://schemas.microsoft.com/office/drawing/2014/chart" uri="{C3380CC4-5D6E-409C-BE32-E72D297353CC}">
              <c16:uniqueId val="{00000004-9FBF-4DA7-9211-34B0FB694A5A}"/>
            </c:ext>
          </c:extLst>
        </c:ser>
        <c:ser>
          <c:idx val="1"/>
          <c:order val="1"/>
          <c:tx>
            <c:strRef>
              <c:f>Sheet1!$C$1</c:f>
              <c:strCache>
                <c:ptCount val="1"/>
                <c:pt idx="0">
                  <c:v>Hommes</c:v>
                </c:pt>
              </c:strCache>
            </c:strRef>
          </c:tx>
          <c:spPr>
            <a:solidFill>
              <a:srgbClr val="ED662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Utilisant des condoms</c:v>
                </c:pt>
                <c:pt idx="1">
                  <c:v>Limitant les rapports sexuels à un seul partenaire qui n'est pas infecté</c:v>
                </c:pt>
                <c:pt idx="2">
                  <c:v>Utilisant des condoms ET limitant les rapports sexuels à un seul partenaire qui n'est pas infecté</c:v>
                </c:pt>
              </c:strCache>
            </c:strRef>
          </c:cat>
          <c:val>
            <c:numRef>
              <c:f>Sheet1!$C$2:$C$4</c:f>
              <c:numCache>
                <c:formatCode>General</c:formatCode>
                <c:ptCount val="3"/>
                <c:pt idx="0">
                  <c:v>74</c:v>
                </c:pt>
                <c:pt idx="1">
                  <c:v>79</c:v>
                </c:pt>
                <c:pt idx="2">
                  <c:v>71</c:v>
                </c:pt>
              </c:numCache>
            </c:numRef>
          </c:val>
          <c:extLst>
            <c:ext xmlns:c16="http://schemas.microsoft.com/office/drawing/2014/chart" uri="{C3380CC4-5D6E-409C-BE32-E72D297353CC}">
              <c16:uniqueId val="{00000005-9FBF-4DA7-9211-34B0FB694A5A}"/>
            </c:ext>
          </c:extLst>
        </c:ser>
        <c:dLbls>
          <c:dLblPos val="outEnd"/>
          <c:showLegendKey val="0"/>
          <c:showVal val="1"/>
          <c:showCatName val="0"/>
          <c:showSerName val="0"/>
          <c:showPercent val="0"/>
          <c:showBubbleSize val="0"/>
        </c:dLbls>
        <c:gapWidth val="200"/>
        <c:axId val="557243128"/>
        <c:axId val="557243520"/>
      </c:barChart>
      <c:catAx>
        <c:axId val="5572431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7243520"/>
        <c:crosses val="autoZero"/>
        <c:auto val="1"/>
        <c:lblAlgn val="ctr"/>
        <c:lblOffset val="100"/>
        <c:noMultiLvlLbl val="0"/>
      </c:catAx>
      <c:valAx>
        <c:axId val="557243520"/>
        <c:scaling>
          <c:orientation val="minMax"/>
          <c:max val="100"/>
        </c:scaling>
        <c:delete val="1"/>
        <c:axPos val="l"/>
        <c:numFmt formatCode="General" sourceLinked="1"/>
        <c:majorTickMark val="out"/>
        <c:minorTickMark val="none"/>
        <c:tickLblPos val="nextTo"/>
        <c:crossAx val="55724312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381658305059947E-2"/>
          <c:y val="0.17419390198628562"/>
          <c:w val="0.96616035172886816"/>
          <c:h val="0.72988848113442839"/>
        </c:manualLayout>
      </c:layout>
      <c:barChart>
        <c:barDir val="col"/>
        <c:grouping val="clustered"/>
        <c:varyColors val="0"/>
        <c:ser>
          <c:idx val="0"/>
          <c:order val="0"/>
          <c:tx>
            <c:strRef>
              <c:f>Sheet1!$B$1</c:f>
              <c:strCache>
                <c:ptCount val="1"/>
                <c:pt idx="0">
                  <c:v>Femmes</c:v>
                </c:pt>
              </c:strCache>
            </c:strRef>
          </c:tx>
          <c:spPr>
            <a:solidFill>
              <a:srgbClr val="FFBA0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9A8A-4699-83B5-C3571BA4BBEF}"/>
              </c:ext>
            </c:extLst>
          </c:dPt>
          <c:dPt>
            <c:idx val="2"/>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9A8A-4699-83B5-C3571BA4BBEF}"/>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Avant l'âge de 15 ans</c:v>
                </c:pt>
                <c:pt idx="1">
                  <c:v>Avant l'âge de 18 ans</c:v>
                </c:pt>
              </c:strCache>
            </c:strRef>
          </c:cat>
          <c:val>
            <c:numRef>
              <c:f>Sheet1!$B$2:$B$3</c:f>
              <c:numCache>
                <c:formatCode>General</c:formatCode>
                <c:ptCount val="2"/>
                <c:pt idx="0">
                  <c:v>19</c:v>
                </c:pt>
                <c:pt idx="1">
                  <c:v>67</c:v>
                </c:pt>
              </c:numCache>
            </c:numRef>
          </c:val>
          <c:extLst>
            <c:ext xmlns:c16="http://schemas.microsoft.com/office/drawing/2014/chart" uri="{C3380CC4-5D6E-409C-BE32-E72D297353CC}">
              <c16:uniqueId val="{00000004-9A8A-4699-83B5-C3571BA4BBEF}"/>
            </c:ext>
          </c:extLst>
        </c:ser>
        <c:ser>
          <c:idx val="1"/>
          <c:order val="1"/>
          <c:tx>
            <c:strRef>
              <c:f>Sheet1!$C$1</c:f>
              <c:strCache>
                <c:ptCount val="1"/>
                <c:pt idx="0">
                  <c:v>Hommes</c:v>
                </c:pt>
              </c:strCache>
            </c:strRef>
          </c:tx>
          <c:spPr>
            <a:solidFill>
              <a:srgbClr val="ED662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Avant l'âge de 15 ans</c:v>
                </c:pt>
                <c:pt idx="1">
                  <c:v>Avant l'âge de 18 ans</c:v>
                </c:pt>
              </c:strCache>
            </c:strRef>
          </c:cat>
          <c:val>
            <c:numRef>
              <c:f>Sheet1!$C$2:$C$3</c:f>
              <c:numCache>
                <c:formatCode>General</c:formatCode>
                <c:ptCount val="2"/>
                <c:pt idx="0">
                  <c:v>10</c:v>
                </c:pt>
                <c:pt idx="1">
                  <c:v>60</c:v>
                </c:pt>
              </c:numCache>
            </c:numRef>
          </c:val>
          <c:extLst>
            <c:ext xmlns:c16="http://schemas.microsoft.com/office/drawing/2014/chart" uri="{C3380CC4-5D6E-409C-BE32-E72D297353CC}">
              <c16:uniqueId val="{00000005-9A8A-4699-83B5-C3571BA4BBEF}"/>
            </c:ext>
          </c:extLst>
        </c:ser>
        <c:dLbls>
          <c:dLblPos val="outEnd"/>
          <c:showLegendKey val="0"/>
          <c:showVal val="1"/>
          <c:showCatName val="0"/>
          <c:showSerName val="0"/>
          <c:showPercent val="0"/>
          <c:showBubbleSize val="0"/>
        </c:dLbls>
        <c:gapWidth val="200"/>
        <c:axId val="491164800"/>
        <c:axId val="482445744"/>
      </c:barChart>
      <c:catAx>
        <c:axId val="4911648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82445744"/>
        <c:crosses val="autoZero"/>
        <c:auto val="1"/>
        <c:lblAlgn val="ctr"/>
        <c:lblOffset val="100"/>
        <c:noMultiLvlLbl val="0"/>
      </c:catAx>
      <c:valAx>
        <c:axId val="482445744"/>
        <c:scaling>
          <c:orientation val="minMax"/>
          <c:max val="100"/>
        </c:scaling>
        <c:delete val="1"/>
        <c:axPos val="l"/>
        <c:numFmt formatCode="General" sourceLinked="1"/>
        <c:majorTickMark val="out"/>
        <c:minorTickMark val="none"/>
        <c:tickLblPos val="nextTo"/>
        <c:crossAx val="49116480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381658305059947E-2"/>
          <c:y val="0.17419390198628562"/>
          <c:w val="0.96616035172886816"/>
          <c:h val="0.72988848113442839"/>
        </c:manualLayout>
      </c:layout>
      <c:barChart>
        <c:barDir val="col"/>
        <c:grouping val="clustered"/>
        <c:varyColors val="0"/>
        <c:ser>
          <c:idx val="0"/>
          <c:order val="0"/>
          <c:tx>
            <c:strRef>
              <c:f>Sheet1!$B$1</c:f>
              <c:strCache>
                <c:ptCount val="1"/>
                <c:pt idx="0">
                  <c:v>Femmes</c:v>
                </c:pt>
              </c:strCache>
            </c:strRef>
          </c:tx>
          <c:spPr>
            <a:solidFill>
              <a:srgbClr val="FFBA0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A441-41EC-8F02-918AD5493D47}"/>
              </c:ext>
            </c:extLst>
          </c:dPt>
          <c:dPt>
            <c:idx val="2"/>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A441-41EC-8F02-918AD5493D4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 partenaires sexuels dans les 12 derniers mois</c:v>
                </c:pt>
                <c:pt idx="1">
                  <c:v>Ayant déclaré qu ún condom avait été utilisé durant les derniers rapports sexuels</c:v>
                </c:pt>
              </c:strCache>
            </c:strRef>
          </c:cat>
          <c:val>
            <c:numRef>
              <c:f>Sheet1!$B$2:$B$3</c:f>
              <c:numCache>
                <c:formatCode>General</c:formatCode>
                <c:ptCount val="2"/>
                <c:pt idx="0">
                  <c:v>4</c:v>
                </c:pt>
                <c:pt idx="1">
                  <c:v>3</c:v>
                </c:pt>
              </c:numCache>
            </c:numRef>
          </c:val>
          <c:extLst>
            <c:ext xmlns:c16="http://schemas.microsoft.com/office/drawing/2014/chart" uri="{C3380CC4-5D6E-409C-BE32-E72D297353CC}">
              <c16:uniqueId val="{00000004-A441-41EC-8F02-918AD5493D47}"/>
            </c:ext>
          </c:extLst>
        </c:ser>
        <c:ser>
          <c:idx val="1"/>
          <c:order val="1"/>
          <c:tx>
            <c:strRef>
              <c:f>Sheet1!$C$1</c:f>
              <c:strCache>
                <c:ptCount val="1"/>
                <c:pt idx="0">
                  <c:v>Hommes</c:v>
                </c:pt>
              </c:strCache>
            </c:strRef>
          </c:tx>
          <c:spPr>
            <a:solidFill>
              <a:srgbClr val="ED662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 partenaires sexuels dans les 12 derniers mois</c:v>
                </c:pt>
                <c:pt idx="1">
                  <c:v>Ayant déclaré qu ún condom avait été utilisé durant les derniers rapports sexuels</c:v>
                </c:pt>
              </c:strCache>
            </c:strRef>
          </c:cat>
          <c:val>
            <c:numRef>
              <c:f>Sheet1!$C$2:$C$3</c:f>
              <c:numCache>
                <c:formatCode>General</c:formatCode>
                <c:ptCount val="2"/>
                <c:pt idx="0">
                  <c:v>24</c:v>
                </c:pt>
                <c:pt idx="1">
                  <c:v>5</c:v>
                </c:pt>
              </c:numCache>
            </c:numRef>
          </c:val>
          <c:extLst>
            <c:ext xmlns:c16="http://schemas.microsoft.com/office/drawing/2014/chart" uri="{C3380CC4-5D6E-409C-BE32-E72D297353CC}">
              <c16:uniqueId val="{00000005-A441-41EC-8F02-918AD5493D47}"/>
            </c:ext>
          </c:extLst>
        </c:ser>
        <c:dLbls>
          <c:dLblPos val="outEnd"/>
          <c:showLegendKey val="0"/>
          <c:showVal val="1"/>
          <c:showCatName val="0"/>
          <c:showSerName val="0"/>
          <c:showPercent val="0"/>
          <c:showBubbleSize val="0"/>
        </c:dLbls>
        <c:gapWidth val="200"/>
        <c:axId val="733235096"/>
        <c:axId val="733234312"/>
      </c:barChart>
      <c:catAx>
        <c:axId val="7332350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733234312"/>
        <c:crosses val="autoZero"/>
        <c:auto val="1"/>
        <c:lblAlgn val="ctr"/>
        <c:lblOffset val="100"/>
        <c:noMultiLvlLbl val="0"/>
      </c:catAx>
      <c:valAx>
        <c:axId val="733234312"/>
        <c:scaling>
          <c:orientation val="minMax"/>
          <c:max val="100"/>
        </c:scaling>
        <c:delete val="1"/>
        <c:axPos val="l"/>
        <c:numFmt formatCode="General" sourceLinked="1"/>
        <c:majorTickMark val="out"/>
        <c:minorTickMark val="none"/>
        <c:tickLblPos val="nextTo"/>
        <c:crossAx val="73323509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381658305059947E-2"/>
          <c:y val="0.17419390198628562"/>
          <c:w val="0.96616035172886816"/>
          <c:h val="0.72988848113442839"/>
        </c:manualLayout>
      </c:layout>
      <c:barChart>
        <c:barDir val="col"/>
        <c:grouping val="clustered"/>
        <c:varyColors val="0"/>
        <c:ser>
          <c:idx val="0"/>
          <c:order val="0"/>
          <c:tx>
            <c:strRef>
              <c:f>Sheet1!$B$1</c:f>
              <c:strCache>
                <c:ptCount val="1"/>
                <c:pt idx="0">
                  <c:v>Femmes</c:v>
                </c:pt>
              </c:strCache>
            </c:strRef>
          </c:tx>
          <c:spPr>
            <a:solidFill>
              <a:srgbClr val="FFBA0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3BD2-4AB8-BA71-E87FCCFF5540}"/>
              </c:ext>
            </c:extLst>
          </c:dPt>
          <c:dPt>
            <c:idx val="2"/>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3BD2-4AB8-BA71-E87FCCFF554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Ayant eu des rapports sexuels dans les 12 derneirs mois avec un partenaire non-marital, non-cohabitant</c:v>
                </c:pt>
                <c:pt idx="1">
                  <c:v>Ayant déclaré qu ún condom avait été utilisé durant les derniers rapports sexuels avec ce partenaire</c:v>
                </c:pt>
              </c:strCache>
            </c:strRef>
          </c:cat>
          <c:val>
            <c:numRef>
              <c:f>Sheet1!$B$2:$B$3</c:f>
              <c:numCache>
                <c:formatCode>General</c:formatCode>
                <c:ptCount val="2"/>
                <c:pt idx="0">
                  <c:v>28</c:v>
                </c:pt>
                <c:pt idx="1">
                  <c:v>4</c:v>
                </c:pt>
              </c:numCache>
            </c:numRef>
          </c:val>
          <c:extLst>
            <c:ext xmlns:c16="http://schemas.microsoft.com/office/drawing/2014/chart" uri="{C3380CC4-5D6E-409C-BE32-E72D297353CC}">
              <c16:uniqueId val="{00000004-3BD2-4AB8-BA71-E87FCCFF5540}"/>
            </c:ext>
          </c:extLst>
        </c:ser>
        <c:ser>
          <c:idx val="1"/>
          <c:order val="1"/>
          <c:tx>
            <c:strRef>
              <c:f>Sheet1!$C$1</c:f>
              <c:strCache>
                <c:ptCount val="1"/>
                <c:pt idx="0">
                  <c:v>Hommes</c:v>
                </c:pt>
              </c:strCache>
            </c:strRef>
          </c:tx>
          <c:spPr>
            <a:solidFill>
              <a:srgbClr val="ED662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Ayant eu des rapports sexuels dans les 12 derneirs mois avec un partenaire non-marital, non-cohabitant</c:v>
                </c:pt>
                <c:pt idx="1">
                  <c:v>Ayant déclaré qu ún condom avait été utilisé durant les derniers rapports sexuels avec ce partenaire</c:v>
                </c:pt>
              </c:strCache>
            </c:strRef>
          </c:cat>
          <c:val>
            <c:numRef>
              <c:f>Sheet1!$C$2:$C$3</c:f>
              <c:numCache>
                <c:formatCode>General</c:formatCode>
                <c:ptCount val="2"/>
                <c:pt idx="0">
                  <c:v>49</c:v>
                </c:pt>
                <c:pt idx="1">
                  <c:v>8</c:v>
                </c:pt>
              </c:numCache>
            </c:numRef>
          </c:val>
          <c:extLst>
            <c:ext xmlns:c16="http://schemas.microsoft.com/office/drawing/2014/chart" uri="{C3380CC4-5D6E-409C-BE32-E72D297353CC}">
              <c16:uniqueId val="{00000005-3BD2-4AB8-BA71-E87FCCFF5540}"/>
            </c:ext>
          </c:extLst>
        </c:ser>
        <c:dLbls>
          <c:dLblPos val="outEnd"/>
          <c:showLegendKey val="0"/>
          <c:showVal val="1"/>
          <c:showCatName val="0"/>
          <c:showSerName val="0"/>
          <c:showPercent val="0"/>
          <c:showBubbleSize val="0"/>
        </c:dLbls>
        <c:gapWidth val="200"/>
        <c:axId val="733234704"/>
        <c:axId val="733230392"/>
      </c:barChart>
      <c:catAx>
        <c:axId val="7332347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733230392"/>
        <c:crosses val="autoZero"/>
        <c:auto val="1"/>
        <c:lblAlgn val="ctr"/>
        <c:lblOffset val="100"/>
        <c:noMultiLvlLbl val="0"/>
      </c:catAx>
      <c:valAx>
        <c:axId val="733230392"/>
        <c:scaling>
          <c:orientation val="minMax"/>
          <c:max val="100"/>
        </c:scaling>
        <c:delete val="1"/>
        <c:axPos val="l"/>
        <c:numFmt formatCode="General" sourceLinked="1"/>
        <c:majorTickMark val="out"/>
        <c:minorTickMark val="none"/>
        <c:tickLblPos val="nextTo"/>
        <c:crossAx val="73323470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3985100436380569E-2"/>
          <c:w val="0.96616035172886816"/>
          <c:h val="0.83447497305379548"/>
        </c:manualLayout>
      </c:layout>
      <c:barChart>
        <c:barDir val="col"/>
        <c:grouping val="clustered"/>
        <c:varyColors val="0"/>
        <c:ser>
          <c:idx val="0"/>
          <c:order val="0"/>
          <c:tx>
            <c:strRef>
              <c:f>Sheet1!$B$1</c:f>
              <c:strCache>
                <c:ptCount val="1"/>
                <c:pt idx="0">
                  <c:v>Column1</c:v>
                </c:pt>
              </c:strCache>
            </c:strRef>
          </c:tx>
          <c:spPr>
            <a:solidFill>
              <a:srgbClr val="F07F0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0B41-4B13-B281-D65B84D1952B}"/>
              </c:ext>
            </c:extLst>
          </c:dPt>
          <c:dPt>
            <c:idx val="1"/>
            <c:invertIfNegative val="0"/>
            <c:bubble3D val="0"/>
            <c:spPr>
              <a:solidFill>
                <a:srgbClr val="ED662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0B41-4B13-B281-D65B84D1952B}"/>
              </c:ext>
            </c:extLst>
          </c:dPt>
          <c:dPt>
            <c:idx val="2"/>
            <c:invertIfNegative val="0"/>
            <c:bubble3D val="0"/>
            <c:spPr>
              <a:solidFill>
                <a:srgbClr val="F07F0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0B41-4B13-B281-D65B84D1952B}"/>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c:v>
                </c:pt>
                <c:pt idx="1">
                  <c:v>Hommes</c:v>
                </c:pt>
              </c:strCache>
            </c:strRef>
          </c:cat>
          <c:val>
            <c:numRef>
              <c:f>Sheet1!$B$2:$B$3</c:f>
              <c:numCache>
                <c:formatCode>General</c:formatCode>
                <c:ptCount val="2"/>
                <c:pt idx="0">
                  <c:v>4</c:v>
                </c:pt>
                <c:pt idx="1">
                  <c:v>2</c:v>
                </c:pt>
              </c:numCache>
            </c:numRef>
          </c:val>
          <c:extLst>
            <c:ext xmlns:c16="http://schemas.microsoft.com/office/drawing/2014/chart" uri="{C3380CC4-5D6E-409C-BE32-E72D297353CC}">
              <c16:uniqueId val="{00000006-0B41-4B13-B281-D65B84D1952B}"/>
            </c:ext>
          </c:extLst>
        </c:ser>
        <c:dLbls>
          <c:dLblPos val="outEnd"/>
          <c:showLegendKey val="0"/>
          <c:showVal val="1"/>
          <c:showCatName val="0"/>
          <c:showSerName val="0"/>
          <c:showPercent val="0"/>
          <c:showBubbleSize val="0"/>
        </c:dLbls>
        <c:gapWidth val="100"/>
        <c:axId val="557247992"/>
        <c:axId val="716202688"/>
      </c:barChart>
      <c:catAx>
        <c:axId val="5572479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716202688"/>
        <c:crosses val="autoZero"/>
        <c:auto val="1"/>
        <c:lblAlgn val="ctr"/>
        <c:lblOffset val="100"/>
        <c:noMultiLvlLbl val="0"/>
      </c:catAx>
      <c:valAx>
        <c:axId val="716202688"/>
        <c:scaling>
          <c:orientation val="minMax"/>
          <c:max val="100"/>
        </c:scaling>
        <c:delete val="1"/>
        <c:axPos val="l"/>
        <c:numFmt formatCode="General" sourceLinked="1"/>
        <c:majorTickMark val="out"/>
        <c:minorTickMark val="none"/>
        <c:tickLblPos val="nextTo"/>
        <c:crossAx val="5572479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33010882708582E-2"/>
          <c:w val="0.96616035172886816"/>
          <c:h val="0.83832712869778825"/>
        </c:manualLayout>
      </c:layout>
      <c:barChart>
        <c:barDir val="col"/>
        <c:grouping val="clustered"/>
        <c:varyColors val="0"/>
        <c:ser>
          <c:idx val="0"/>
          <c:order val="0"/>
          <c:tx>
            <c:strRef>
              <c:f>Sheet1!$B$1</c:f>
              <c:strCache>
                <c:ptCount val="1"/>
                <c:pt idx="0">
                  <c:v>Femmes</c:v>
                </c:pt>
              </c:strCache>
            </c:strRef>
          </c:tx>
          <c:spPr>
            <a:solidFill>
              <a:srgbClr val="FFBA0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B01D-45B9-96F5-998321C248E3}"/>
              </c:ext>
            </c:extLst>
          </c:dPt>
          <c:dPt>
            <c:idx val="2"/>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B01D-45B9-96F5-998321C248E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Aucun</c:v>
                </c:pt>
                <c:pt idx="1">
                  <c:v>Primaire</c:v>
                </c:pt>
                <c:pt idx="2">
                  <c:v>Secondaire 1</c:v>
                </c:pt>
                <c:pt idx="3">
                  <c:v>Secondaire 2</c:v>
                </c:pt>
                <c:pt idx="4">
                  <c:v>Supérieur</c:v>
                </c:pt>
              </c:strCache>
            </c:strRef>
          </c:cat>
          <c:val>
            <c:numRef>
              <c:f>Sheet1!$B$2:$B$6</c:f>
              <c:numCache>
                <c:formatCode>General</c:formatCode>
                <c:ptCount val="5"/>
                <c:pt idx="0">
                  <c:v>31</c:v>
                </c:pt>
                <c:pt idx="1">
                  <c:v>53</c:v>
                </c:pt>
                <c:pt idx="2">
                  <c:v>77</c:v>
                </c:pt>
                <c:pt idx="3">
                  <c:v>88</c:v>
                </c:pt>
                <c:pt idx="4">
                  <c:v>90</c:v>
                </c:pt>
              </c:numCache>
            </c:numRef>
          </c:val>
          <c:extLst>
            <c:ext xmlns:c16="http://schemas.microsoft.com/office/drawing/2014/chart" uri="{C3380CC4-5D6E-409C-BE32-E72D297353CC}">
              <c16:uniqueId val="{00000004-B01D-45B9-96F5-998321C248E3}"/>
            </c:ext>
          </c:extLst>
        </c:ser>
        <c:ser>
          <c:idx val="1"/>
          <c:order val="1"/>
          <c:tx>
            <c:strRef>
              <c:f>Sheet1!$C$1</c:f>
              <c:strCache>
                <c:ptCount val="1"/>
                <c:pt idx="0">
                  <c:v>Hommes</c:v>
                </c:pt>
              </c:strCache>
            </c:strRef>
          </c:tx>
          <c:spPr>
            <a:solidFill>
              <a:srgbClr val="ED662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Aucun</c:v>
                </c:pt>
                <c:pt idx="1">
                  <c:v>Primaire</c:v>
                </c:pt>
                <c:pt idx="2">
                  <c:v>Secondaire 1</c:v>
                </c:pt>
                <c:pt idx="3">
                  <c:v>Secondaire 2</c:v>
                </c:pt>
                <c:pt idx="4">
                  <c:v>Supérieur</c:v>
                </c:pt>
              </c:strCache>
            </c:strRef>
          </c:cat>
          <c:val>
            <c:numRef>
              <c:f>Sheet1!$C$2:$C$6</c:f>
              <c:numCache>
                <c:formatCode>General</c:formatCode>
                <c:ptCount val="5"/>
                <c:pt idx="0">
                  <c:v>43</c:v>
                </c:pt>
                <c:pt idx="1">
                  <c:v>64</c:v>
                </c:pt>
                <c:pt idx="2">
                  <c:v>84</c:v>
                </c:pt>
                <c:pt idx="3">
                  <c:v>92</c:v>
                </c:pt>
                <c:pt idx="4">
                  <c:v>96</c:v>
                </c:pt>
              </c:numCache>
            </c:numRef>
          </c:val>
          <c:extLst>
            <c:ext xmlns:c16="http://schemas.microsoft.com/office/drawing/2014/chart" uri="{C3380CC4-5D6E-409C-BE32-E72D297353CC}">
              <c16:uniqueId val="{00000005-B01D-45B9-96F5-998321C248E3}"/>
            </c:ext>
          </c:extLst>
        </c:ser>
        <c:dLbls>
          <c:dLblPos val="outEnd"/>
          <c:showLegendKey val="0"/>
          <c:showVal val="1"/>
          <c:showCatName val="0"/>
          <c:showSerName val="0"/>
          <c:showPercent val="0"/>
          <c:showBubbleSize val="0"/>
        </c:dLbls>
        <c:gapWidth val="200"/>
        <c:axId val="559624272"/>
        <c:axId val="559629368"/>
      </c:barChart>
      <c:catAx>
        <c:axId val="5596242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9629368"/>
        <c:crosses val="autoZero"/>
        <c:auto val="1"/>
        <c:lblAlgn val="ctr"/>
        <c:lblOffset val="100"/>
        <c:noMultiLvlLbl val="0"/>
      </c:catAx>
      <c:valAx>
        <c:axId val="559629368"/>
        <c:scaling>
          <c:orientation val="minMax"/>
          <c:max val="100"/>
        </c:scaling>
        <c:delete val="1"/>
        <c:axPos val="l"/>
        <c:numFmt formatCode="General" sourceLinked="1"/>
        <c:majorTickMark val="out"/>
        <c:minorTickMark val="none"/>
        <c:tickLblPos val="nextTo"/>
        <c:crossAx val="55962427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9948058830715097"/>
          <c:y val="0"/>
          <c:w val="0.42278296399638715"/>
          <c:h val="1"/>
        </c:manualLayout>
      </c:layout>
      <c:barChart>
        <c:barDir val="bar"/>
        <c:grouping val="clustered"/>
        <c:varyColors val="0"/>
        <c:ser>
          <c:idx val="0"/>
          <c:order val="0"/>
          <c:tx>
            <c:strRef>
              <c:f>Sheet1!$B$1</c:f>
              <c:strCache>
                <c:ptCount val="1"/>
                <c:pt idx="0">
                  <c:v>Hommes</c:v>
                </c:pt>
              </c:strCache>
            </c:strRef>
          </c:tx>
          <c:spPr>
            <a:solidFill>
              <a:srgbClr val="ED662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Connaissance complète*</c:v>
                </c:pt>
                <c:pt idx="1">
                  <c:v>Une personne paraissant en bonne santé peut avoir le VIH</c:v>
                </c:pt>
                <c:pt idx="2">
                  <c:v>Le VIH ne peut pas être transmis par des piqûres des moustiques</c:v>
                </c:pt>
                <c:pt idx="3">
                  <c:v>Une personne ne peut pas être infectée en partageant les repas avec une personneayant le VIH</c:v>
                </c:pt>
              </c:strCache>
            </c:strRef>
          </c:cat>
          <c:val>
            <c:numRef>
              <c:f>Sheet1!$B$2:$B$5</c:f>
              <c:numCache>
                <c:formatCode>General</c:formatCode>
                <c:ptCount val="4"/>
                <c:pt idx="0">
                  <c:v>26</c:v>
                </c:pt>
                <c:pt idx="1">
                  <c:v>63</c:v>
                </c:pt>
                <c:pt idx="2">
                  <c:v>42</c:v>
                </c:pt>
                <c:pt idx="3">
                  <c:v>51</c:v>
                </c:pt>
              </c:numCache>
            </c:numRef>
          </c:val>
          <c:extLst>
            <c:ext xmlns:c16="http://schemas.microsoft.com/office/drawing/2014/chart" uri="{C3380CC4-5D6E-409C-BE32-E72D297353CC}">
              <c16:uniqueId val="{00000000-AD63-4948-B999-208F987AD81B}"/>
            </c:ext>
          </c:extLst>
        </c:ser>
        <c:ser>
          <c:idx val="1"/>
          <c:order val="1"/>
          <c:tx>
            <c:strRef>
              <c:f>Sheet1!$C$1</c:f>
              <c:strCache>
                <c:ptCount val="1"/>
                <c:pt idx="0">
                  <c:v>Femmes</c:v>
                </c:pt>
              </c:strCache>
            </c:strRef>
          </c:tx>
          <c:spPr>
            <a:solidFill>
              <a:srgbClr val="FFBA0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Connaissance complète*</c:v>
                </c:pt>
                <c:pt idx="1">
                  <c:v>Une personne paraissant en bonne santé peut avoir le VIH</c:v>
                </c:pt>
                <c:pt idx="2">
                  <c:v>Le VIH ne peut pas être transmis par des piqûres des moustiques</c:v>
                </c:pt>
                <c:pt idx="3">
                  <c:v>Une personne ne peut pas être infectée en partageant les repas avec une personneayant le VIH</c:v>
                </c:pt>
              </c:strCache>
            </c:strRef>
          </c:cat>
          <c:val>
            <c:numRef>
              <c:f>Sheet1!$C$2:$C$5</c:f>
              <c:numCache>
                <c:formatCode>General</c:formatCode>
                <c:ptCount val="4"/>
                <c:pt idx="0">
                  <c:v>27</c:v>
                </c:pt>
                <c:pt idx="1">
                  <c:v>61</c:v>
                </c:pt>
                <c:pt idx="2">
                  <c:v>48</c:v>
                </c:pt>
                <c:pt idx="3">
                  <c:v>54</c:v>
                </c:pt>
              </c:numCache>
            </c:numRef>
          </c:val>
          <c:extLst>
            <c:ext xmlns:c16="http://schemas.microsoft.com/office/drawing/2014/chart" uri="{C3380CC4-5D6E-409C-BE32-E72D297353CC}">
              <c16:uniqueId val="{00000001-AD63-4948-B999-208F987AD81B}"/>
            </c:ext>
          </c:extLst>
        </c:ser>
        <c:dLbls>
          <c:showLegendKey val="0"/>
          <c:showVal val="0"/>
          <c:showCatName val="0"/>
          <c:showSerName val="0"/>
          <c:showPercent val="0"/>
          <c:showBubbleSize val="0"/>
        </c:dLbls>
        <c:gapWidth val="200"/>
        <c:axId val="559625448"/>
        <c:axId val="559627016"/>
      </c:barChart>
      <c:catAx>
        <c:axId val="55962544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9627016"/>
        <c:crosses val="autoZero"/>
        <c:auto val="1"/>
        <c:lblAlgn val="ctr"/>
        <c:lblOffset val="100"/>
        <c:noMultiLvlLbl val="0"/>
      </c:catAx>
      <c:valAx>
        <c:axId val="559627016"/>
        <c:scaling>
          <c:orientation val="minMax"/>
          <c:max val="100"/>
        </c:scaling>
        <c:delete val="1"/>
        <c:axPos val="b"/>
        <c:numFmt formatCode="General" sourceLinked="1"/>
        <c:majorTickMark val="none"/>
        <c:minorTickMark val="none"/>
        <c:tickLblPos val="nextTo"/>
        <c:crossAx val="55962544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Femmes</c:v>
                </c:pt>
              </c:strCache>
            </c:strRef>
          </c:tx>
          <c:spPr>
            <a:solidFill>
              <a:srgbClr val="FFBA03"/>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757E-43F6-9389-85532AAF3471}"/>
              </c:ext>
            </c:extLst>
          </c:dPt>
          <c:dPt>
            <c:idx val="2"/>
            <c:invertIfNegative val="0"/>
            <c:bubble3D val="0"/>
            <c:extLst>
              <c:ext xmlns:c16="http://schemas.microsoft.com/office/drawing/2014/chart" uri="{C3380CC4-5D6E-409C-BE32-E72D297353CC}">
                <c16:uniqueId val="{00000001-757E-43F6-9389-85532AAF347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Le VIH peut être transmis pendant la grossesse, l'accouchement, et par l'allaitement</c:v>
                </c:pt>
                <c:pt idx="1">
                  <c:v>Le risque de TME peut être réduit par la prise de méidcament spéciaux par la mère</c:v>
                </c:pt>
              </c:strCache>
            </c:strRef>
          </c:cat>
          <c:val>
            <c:numRef>
              <c:f>Sheet1!$B$2:$B$3</c:f>
              <c:numCache>
                <c:formatCode>General</c:formatCode>
                <c:ptCount val="2"/>
                <c:pt idx="0">
                  <c:v>44</c:v>
                </c:pt>
                <c:pt idx="1">
                  <c:v>31</c:v>
                </c:pt>
              </c:numCache>
            </c:numRef>
          </c:val>
          <c:extLst>
            <c:ext xmlns:c16="http://schemas.microsoft.com/office/drawing/2014/chart" uri="{C3380CC4-5D6E-409C-BE32-E72D297353CC}">
              <c16:uniqueId val="{00000002-757E-43F6-9389-85532AAF3471}"/>
            </c:ext>
          </c:extLst>
        </c:ser>
        <c:ser>
          <c:idx val="1"/>
          <c:order val="1"/>
          <c:tx>
            <c:strRef>
              <c:f>Sheet1!$C$1</c:f>
              <c:strCache>
                <c:ptCount val="1"/>
                <c:pt idx="0">
                  <c:v>Hommes</c:v>
                </c:pt>
              </c:strCache>
            </c:strRef>
          </c:tx>
          <c:spPr>
            <a:solidFill>
              <a:srgbClr val="ED662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Le VIH peut être transmis pendant la grossesse, l'accouchement, et par l'allaitement</c:v>
                </c:pt>
                <c:pt idx="1">
                  <c:v>Le risque de TME peut être réduit par la prise de méidcament spéciaux par la mère</c:v>
                </c:pt>
              </c:strCache>
            </c:strRef>
          </c:cat>
          <c:val>
            <c:numRef>
              <c:f>Sheet1!$C$2:$C$3</c:f>
              <c:numCache>
                <c:formatCode>General</c:formatCode>
                <c:ptCount val="2"/>
                <c:pt idx="0">
                  <c:v>47</c:v>
                </c:pt>
                <c:pt idx="1">
                  <c:v>30</c:v>
                </c:pt>
              </c:numCache>
            </c:numRef>
          </c:val>
          <c:extLst>
            <c:ext xmlns:c16="http://schemas.microsoft.com/office/drawing/2014/chart" uri="{C3380CC4-5D6E-409C-BE32-E72D297353CC}">
              <c16:uniqueId val="{00000003-757E-43F6-9389-85532AAF3471}"/>
            </c:ext>
          </c:extLst>
        </c:ser>
        <c:dLbls>
          <c:dLblPos val="outEnd"/>
          <c:showLegendKey val="0"/>
          <c:showVal val="1"/>
          <c:showCatName val="0"/>
          <c:showSerName val="0"/>
          <c:showPercent val="0"/>
          <c:showBubbleSize val="0"/>
        </c:dLbls>
        <c:gapWidth val="200"/>
        <c:axId val="250171744"/>
        <c:axId val="250173704"/>
      </c:barChart>
      <c:catAx>
        <c:axId val="2501717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50173704"/>
        <c:crosses val="autoZero"/>
        <c:auto val="1"/>
        <c:lblAlgn val="ctr"/>
        <c:lblOffset val="100"/>
        <c:noMultiLvlLbl val="0"/>
      </c:catAx>
      <c:valAx>
        <c:axId val="250173704"/>
        <c:scaling>
          <c:orientation val="minMax"/>
          <c:max val="100"/>
        </c:scaling>
        <c:delete val="1"/>
        <c:axPos val="l"/>
        <c:numFmt formatCode="General" sourceLinked="1"/>
        <c:majorTickMark val="out"/>
        <c:minorTickMark val="none"/>
        <c:tickLblPos val="nextTo"/>
        <c:crossAx val="25017174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1248056785658002"/>
          <c:y val="0"/>
          <c:w val="0.63944965435801115"/>
          <c:h val="1"/>
        </c:manualLayout>
      </c:layout>
      <c:barChart>
        <c:barDir val="bar"/>
        <c:grouping val="clustered"/>
        <c:varyColors val="0"/>
        <c:ser>
          <c:idx val="0"/>
          <c:order val="0"/>
          <c:tx>
            <c:strRef>
              <c:f>Sheet1!$B$1</c:f>
              <c:strCache>
                <c:ptCount val="1"/>
                <c:pt idx="0">
                  <c:v>Hommes</c:v>
                </c:pt>
              </c:strCache>
            </c:strRef>
          </c:tx>
          <c:spPr>
            <a:solidFill>
              <a:srgbClr val="ED662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Ayant des attitudes discriminatoires à l'egard des personnes vivant avec le VIH</c:v>
                </c:pt>
                <c:pt idx="1">
                  <c:v>Qui n'achèterait pas de légumes frais à un commerçant qui à le VIH</c:v>
                </c:pt>
                <c:pt idx="2">
                  <c:v>Qui ne pense pas que les enfants vivant avec le VIH doivent pouvoir fréquenter l'école avec les enfants VIH négatifs</c:v>
                </c:pt>
              </c:strCache>
            </c:strRef>
          </c:cat>
          <c:val>
            <c:numRef>
              <c:f>Sheet1!$B$2:$B$4</c:f>
              <c:numCache>
                <c:formatCode>General</c:formatCode>
                <c:ptCount val="3"/>
                <c:pt idx="0">
                  <c:v>74</c:v>
                </c:pt>
                <c:pt idx="1">
                  <c:v>65</c:v>
                </c:pt>
                <c:pt idx="2">
                  <c:v>66</c:v>
                </c:pt>
              </c:numCache>
            </c:numRef>
          </c:val>
          <c:extLst>
            <c:ext xmlns:c16="http://schemas.microsoft.com/office/drawing/2014/chart" uri="{C3380CC4-5D6E-409C-BE32-E72D297353CC}">
              <c16:uniqueId val="{00000000-B51E-4AB7-8DBF-41183EC7390F}"/>
            </c:ext>
          </c:extLst>
        </c:ser>
        <c:ser>
          <c:idx val="1"/>
          <c:order val="1"/>
          <c:tx>
            <c:strRef>
              <c:f>Sheet1!$C$1</c:f>
              <c:strCache>
                <c:ptCount val="1"/>
                <c:pt idx="0">
                  <c:v>Femmes</c:v>
                </c:pt>
              </c:strCache>
            </c:strRef>
          </c:tx>
          <c:spPr>
            <a:solidFill>
              <a:srgbClr val="FFBA0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Ayant des attitudes discriminatoires à l'egard des personnes vivant avec le VIH</c:v>
                </c:pt>
                <c:pt idx="1">
                  <c:v>Qui n'achèterait pas de légumes frais à un commerçant qui à le VIH</c:v>
                </c:pt>
                <c:pt idx="2">
                  <c:v>Qui ne pense pas que les enfants vivant avec le VIH doivent pouvoir fréquenter l'école avec les enfants VIH négatifs</c:v>
                </c:pt>
              </c:strCache>
            </c:strRef>
          </c:cat>
          <c:val>
            <c:numRef>
              <c:f>Sheet1!$C$2:$C$4</c:f>
              <c:numCache>
                <c:formatCode>General</c:formatCode>
                <c:ptCount val="3"/>
                <c:pt idx="0">
                  <c:v>75</c:v>
                </c:pt>
                <c:pt idx="1">
                  <c:v>68</c:v>
                </c:pt>
                <c:pt idx="2">
                  <c:v>65</c:v>
                </c:pt>
              </c:numCache>
            </c:numRef>
          </c:val>
          <c:extLst>
            <c:ext xmlns:c16="http://schemas.microsoft.com/office/drawing/2014/chart" uri="{C3380CC4-5D6E-409C-BE32-E72D297353CC}">
              <c16:uniqueId val="{00000001-B51E-4AB7-8DBF-41183EC7390F}"/>
            </c:ext>
          </c:extLst>
        </c:ser>
        <c:dLbls>
          <c:showLegendKey val="0"/>
          <c:showVal val="0"/>
          <c:showCatName val="0"/>
          <c:showSerName val="0"/>
          <c:showPercent val="0"/>
          <c:showBubbleSize val="0"/>
        </c:dLbls>
        <c:gapWidth val="200"/>
        <c:axId val="559624664"/>
        <c:axId val="250172136"/>
      </c:barChart>
      <c:catAx>
        <c:axId val="55962466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50172136"/>
        <c:crosses val="autoZero"/>
        <c:auto val="1"/>
        <c:lblAlgn val="ctr"/>
        <c:lblOffset val="100"/>
        <c:noMultiLvlLbl val="0"/>
      </c:catAx>
      <c:valAx>
        <c:axId val="250172136"/>
        <c:scaling>
          <c:orientation val="minMax"/>
          <c:max val="100"/>
        </c:scaling>
        <c:delete val="1"/>
        <c:axPos val="b"/>
        <c:numFmt formatCode="General" sourceLinked="1"/>
        <c:majorTickMark val="none"/>
        <c:minorTickMark val="none"/>
        <c:tickLblPos val="nextTo"/>
        <c:crossAx val="55962466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Femmes</c:v>
                </c:pt>
              </c:strCache>
            </c:strRef>
          </c:tx>
          <c:spPr>
            <a:solidFill>
              <a:srgbClr val="FFBA0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9096-4024-8A6D-5D0F0314EB38}"/>
              </c:ext>
            </c:extLst>
          </c:dPt>
          <c:dPt>
            <c:idx val="2"/>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9096-4024-8A6D-5D0F0314EB38}"/>
              </c:ext>
            </c:extLst>
          </c:dPt>
          <c:dLbls>
            <c:dLbl>
              <c:idx val="4"/>
              <c:tx>
                <c:rich>
                  <a:bodyPr/>
                  <a:lstStyle/>
                  <a:p>
                    <a:r>
                      <a:rPr lang="en-US"/>
                      <a:t>2,9</a:t>
                    </a:r>
                    <a:endParaRPr lang="en-US" dirty="0"/>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5-2DD5-4A41-905C-C05472DE358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 partenaires sexuels au cours des 12 derniers mois</c:v>
                </c:pt>
                <c:pt idx="2">
                  <c:v>Ont déclaré qu'un condom avait été utilisé durant les derniers rapports sexuels</c:v>
                </c:pt>
                <c:pt idx="4">
                  <c:v>Nombre moyen de partenaires sexuels sur la durée de vie</c:v>
                </c:pt>
              </c:strCache>
            </c:strRef>
          </c:cat>
          <c:val>
            <c:numRef>
              <c:f>Sheet1!$B$2:$B$6</c:f>
              <c:numCache>
                <c:formatCode>General</c:formatCode>
                <c:ptCount val="5"/>
                <c:pt idx="0">
                  <c:v>3</c:v>
                </c:pt>
                <c:pt idx="2">
                  <c:v>3</c:v>
                </c:pt>
                <c:pt idx="4" formatCode="0.0">
                  <c:v>2.9</c:v>
                </c:pt>
              </c:numCache>
            </c:numRef>
          </c:val>
          <c:extLst>
            <c:ext xmlns:c16="http://schemas.microsoft.com/office/drawing/2014/chart" uri="{C3380CC4-5D6E-409C-BE32-E72D297353CC}">
              <c16:uniqueId val="{00000004-9096-4024-8A6D-5D0F0314EB38}"/>
            </c:ext>
          </c:extLst>
        </c:ser>
        <c:ser>
          <c:idx val="1"/>
          <c:order val="1"/>
          <c:tx>
            <c:strRef>
              <c:f>Sheet1!$C$1</c:f>
              <c:strCache>
                <c:ptCount val="1"/>
                <c:pt idx="0">
                  <c:v>Hommes</c:v>
                </c:pt>
              </c:strCache>
            </c:strRef>
          </c:tx>
          <c:spPr>
            <a:solidFill>
              <a:srgbClr val="ED6623"/>
            </a:solidFill>
            <a:ln>
              <a:noFill/>
            </a:ln>
            <a:effectLst/>
            <a:scene3d>
              <a:camera prst="orthographicFront"/>
              <a:lightRig rig="threePt" dir="t">
                <a:rot lat="0" lon="0" rev="1200000"/>
              </a:lightRig>
            </a:scene3d>
            <a:sp3d>
              <a:bevelT w="63500" h="25400"/>
            </a:sp3d>
          </c:spPr>
          <c:invertIfNegative val="0"/>
          <c:dLbls>
            <c:dLbl>
              <c:idx val="4"/>
              <c:tx>
                <c:rich>
                  <a:bodyPr/>
                  <a:lstStyle/>
                  <a:p>
                    <a:r>
                      <a:rPr lang="en-US" dirty="0"/>
                      <a:t>12,5</a:t>
                    </a:r>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6-2DD5-4A41-905C-C05472DE358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2+ partenaires sexuels au cours des 12 derniers mois</c:v>
                </c:pt>
                <c:pt idx="2">
                  <c:v>Ont déclaré qu'un condom avait été utilisé durant les derniers rapports sexuels</c:v>
                </c:pt>
                <c:pt idx="4">
                  <c:v>Nombre moyen de partenaires sexuels sur la durée de vie</c:v>
                </c:pt>
              </c:strCache>
            </c:strRef>
          </c:cat>
          <c:val>
            <c:numRef>
              <c:f>Sheet1!$C$2:$C$6</c:f>
              <c:numCache>
                <c:formatCode>General</c:formatCode>
                <c:ptCount val="5"/>
                <c:pt idx="0">
                  <c:v>24</c:v>
                </c:pt>
                <c:pt idx="2">
                  <c:v>4</c:v>
                </c:pt>
                <c:pt idx="4" formatCode="0.0">
                  <c:v>12.5</c:v>
                </c:pt>
              </c:numCache>
            </c:numRef>
          </c:val>
          <c:extLst>
            <c:ext xmlns:c16="http://schemas.microsoft.com/office/drawing/2014/chart" uri="{C3380CC4-5D6E-409C-BE32-E72D297353CC}">
              <c16:uniqueId val="{00000005-9096-4024-8A6D-5D0F0314EB38}"/>
            </c:ext>
          </c:extLst>
        </c:ser>
        <c:dLbls>
          <c:dLblPos val="outEnd"/>
          <c:showLegendKey val="0"/>
          <c:showVal val="1"/>
          <c:showCatName val="0"/>
          <c:showSerName val="0"/>
          <c:showPercent val="0"/>
          <c:showBubbleSize val="0"/>
        </c:dLbls>
        <c:gapWidth val="100"/>
        <c:axId val="572398264"/>
        <c:axId val="572396696"/>
      </c:barChart>
      <c:catAx>
        <c:axId val="5723982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72396696"/>
        <c:crosses val="autoZero"/>
        <c:auto val="1"/>
        <c:lblAlgn val="ctr"/>
        <c:lblOffset val="100"/>
        <c:noMultiLvlLbl val="0"/>
      </c:catAx>
      <c:valAx>
        <c:axId val="572396696"/>
        <c:scaling>
          <c:orientation val="minMax"/>
          <c:max val="100"/>
        </c:scaling>
        <c:delete val="1"/>
        <c:axPos val="l"/>
        <c:numFmt formatCode="General" sourceLinked="1"/>
        <c:majorTickMark val="out"/>
        <c:minorTickMark val="none"/>
        <c:tickLblPos val="nextTo"/>
        <c:crossAx val="5723982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8.4643288996372426E-2"/>
          <c:w val="0.96616035172886816"/>
          <c:h val="0.77067286178103189"/>
        </c:manualLayout>
      </c:layout>
      <c:barChart>
        <c:barDir val="col"/>
        <c:grouping val="clustered"/>
        <c:varyColors val="0"/>
        <c:ser>
          <c:idx val="0"/>
          <c:order val="0"/>
          <c:tx>
            <c:strRef>
              <c:f>Sheet1!$B$1</c:f>
              <c:strCache>
                <c:ptCount val="1"/>
                <c:pt idx="0">
                  <c:v>Femmes</c:v>
                </c:pt>
              </c:strCache>
            </c:strRef>
          </c:tx>
          <c:spPr>
            <a:solidFill>
              <a:srgbClr val="FFBA0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AF13-4DE1-9C9D-F93B09A07AD7}"/>
              </c:ext>
            </c:extLst>
          </c:dPt>
          <c:dPt>
            <c:idx val="2"/>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AF13-4DE1-9C9D-F93B09A07AD7}"/>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Déjà testés et ayant reçu le résultat</c:v>
                </c:pt>
                <c:pt idx="1">
                  <c:v>Testés au cours des 12 derniers mois et ayant reçu le résultat</c:v>
                </c:pt>
              </c:strCache>
            </c:strRef>
          </c:cat>
          <c:val>
            <c:numRef>
              <c:f>Sheet1!$B$2:$B$3</c:f>
              <c:numCache>
                <c:formatCode>General</c:formatCode>
                <c:ptCount val="2"/>
                <c:pt idx="0">
                  <c:v>16</c:v>
                </c:pt>
                <c:pt idx="1">
                  <c:v>3</c:v>
                </c:pt>
              </c:numCache>
            </c:numRef>
          </c:val>
          <c:extLst>
            <c:ext xmlns:c16="http://schemas.microsoft.com/office/drawing/2014/chart" uri="{C3380CC4-5D6E-409C-BE32-E72D297353CC}">
              <c16:uniqueId val="{00000004-AF13-4DE1-9C9D-F93B09A07AD7}"/>
            </c:ext>
          </c:extLst>
        </c:ser>
        <c:ser>
          <c:idx val="1"/>
          <c:order val="1"/>
          <c:tx>
            <c:strRef>
              <c:f>Sheet1!$C$1</c:f>
              <c:strCache>
                <c:ptCount val="1"/>
                <c:pt idx="0">
                  <c:v>Hommes</c:v>
                </c:pt>
              </c:strCache>
            </c:strRef>
          </c:tx>
          <c:spPr>
            <a:solidFill>
              <a:srgbClr val="ED662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Déjà testés et ayant reçu le résultat</c:v>
                </c:pt>
                <c:pt idx="1">
                  <c:v>Testés au cours des 12 derniers mois et ayant reçu le résultat</c:v>
                </c:pt>
              </c:strCache>
            </c:strRef>
          </c:cat>
          <c:val>
            <c:numRef>
              <c:f>Sheet1!$C$2:$C$3</c:f>
              <c:numCache>
                <c:formatCode>General</c:formatCode>
                <c:ptCount val="2"/>
                <c:pt idx="0">
                  <c:v>8</c:v>
                </c:pt>
                <c:pt idx="1">
                  <c:v>2</c:v>
                </c:pt>
              </c:numCache>
            </c:numRef>
          </c:val>
          <c:extLst>
            <c:ext xmlns:c16="http://schemas.microsoft.com/office/drawing/2014/chart" uri="{C3380CC4-5D6E-409C-BE32-E72D297353CC}">
              <c16:uniqueId val="{00000005-AF13-4DE1-9C9D-F93B09A07AD7}"/>
            </c:ext>
          </c:extLst>
        </c:ser>
        <c:dLbls>
          <c:dLblPos val="outEnd"/>
          <c:showLegendKey val="0"/>
          <c:showVal val="1"/>
          <c:showCatName val="0"/>
          <c:showSerName val="0"/>
          <c:showPercent val="0"/>
          <c:showBubbleSize val="0"/>
        </c:dLbls>
        <c:gapWidth val="200"/>
        <c:axId val="572396304"/>
        <c:axId val="572398656"/>
      </c:barChart>
      <c:catAx>
        <c:axId val="5723963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72398656"/>
        <c:crosses val="autoZero"/>
        <c:auto val="1"/>
        <c:lblAlgn val="ctr"/>
        <c:lblOffset val="100"/>
        <c:noMultiLvlLbl val="0"/>
      </c:catAx>
      <c:valAx>
        <c:axId val="572398656"/>
        <c:scaling>
          <c:orientation val="minMax"/>
          <c:max val="100"/>
        </c:scaling>
        <c:delete val="1"/>
        <c:axPos val="l"/>
        <c:numFmt formatCode="General" sourceLinked="1"/>
        <c:majorTickMark val="out"/>
        <c:minorTickMark val="none"/>
        <c:tickLblPos val="nextTo"/>
        <c:crossAx val="57239630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2575574365175332"/>
          <c:w val="0.96616035172886816"/>
          <c:h val="0.72956040712565107"/>
        </c:manualLayout>
      </c:layout>
      <c:barChart>
        <c:barDir val="col"/>
        <c:grouping val="clustered"/>
        <c:varyColors val="0"/>
        <c:ser>
          <c:idx val="0"/>
          <c:order val="0"/>
          <c:tx>
            <c:strRef>
              <c:f>Sheet1!$B$1</c:f>
              <c:strCache>
                <c:ptCount val="1"/>
                <c:pt idx="0">
                  <c:v>Ensemble</c:v>
                </c:pt>
              </c:strCache>
            </c:strRef>
          </c:tx>
          <c:spPr>
            <a:solidFill>
              <a:srgbClr val="41AD49"/>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6242-4973-9B4A-0BCD46924D9E}"/>
              </c:ext>
            </c:extLst>
          </c:dPt>
          <c:dPt>
            <c:idx val="2"/>
            <c:invertIfNegative val="0"/>
            <c:bubble3D val="0"/>
            <c:extLst>
              <c:ext xmlns:c16="http://schemas.microsoft.com/office/drawing/2014/chart" uri="{C3380CC4-5D6E-409C-BE32-E72D297353CC}">
                <c16:uniqueId val="{00000001-6242-4973-9B4A-0BCD46924D9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Ayant reçu des conseils sur le VIH au cours d'une visite prénatale</c:v>
                </c:pt>
                <c:pt idx="1">
                  <c:v>Ayant reçu des conseils sur le VIH, ayant fait un test du VIH pendant une visite prénatale et ayant reçu le résultat</c:v>
                </c:pt>
              </c:strCache>
            </c:strRef>
          </c:cat>
          <c:val>
            <c:numRef>
              <c:f>Sheet1!$B$2:$B$3</c:f>
              <c:numCache>
                <c:formatCode>General</c:formatCode>
                <c:ptCount val="2"/>
                <c:pt idx="0">
                  <c:v>10</c:v>
                </c:pt>
                <c:pt idx="1">
                  <c:v>6</c:v>
                </c:pt>
              </c:numCache>
            </c:numRef>
          </c:val>
          <c:extLst>
            <c:ext xmlns:c16="http://schemas.microsoft.com/office/drawing/2014/chart" uri="{C3380CC4-5D6E-409C-BE32-E72D297353CC}">
              <c16:uniqueId val="{00000002-6242-4973-9B4A-0BCD46924D9E}"/>
            </c:ext>
          </c:extLst>
        </c:ser>
        <c:ser>
          <c:idx val="1"/>
          <c:order val="1"/>
          <c:tx>
            <c:strRef>
              <c:f>Sheet1!$C$1</c:f>
              <c:strCache>
                <c:ptCount val="1"/>
                <c:pt idx="0">
                  <c:v>Urbain</c:v>
                </c:pt>
              </c:strCache>
            </c:strRef>
          </c:tx>
          <c:spPr>
            <a:solidFill>
              <a:srgbClr val="E7524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Ayant reçu des conseils sur le VIH au cours d'une visite prénatale</c:v>
                </c:pt>
                <c:pt idx="1">
                  <c:v>Ayant reçu des conseils sur le VIH, ayant fait un test du VIH pendant une visite prénatale et ayant reçu le résultat</c:v>
                </c:pt>
              </c:strCache>
            </c:strRef>
          </c:cat>
          <c:val>
            <c:numRef>
              <c:f>Sheet1!$C$2:$C$3</c:f>
              <c:numCache>
                <c:formatCode>General</c:formatCode>
                <c:ptCount val="2"/>
                <c:pt idx="0">
                  <c:v>21</c:v>
                </c:pt>
                <c:pt idx="1">
                  <c:v>15</c:v>
                </c:pt>
              </c:numCache>
            </c:numRef>
          </c:val>
          <c:extLst>
            <c:ext xmlns:c16="http://schemas.microsoft.com/office/drawing/2014/chart" uri="{C3380CC4-5D6E-409C-BE32-E72D297353CC}">
              <c16:uniqueId val="{00000003-6242-4973-9B4A-0BCD46924D9E}"/>
            </c:ext>
          </c:extLst>
        </c:ser>
        <c:ser>
          <c:idx val="2"/>
          <c:order val="2"/>
          <c:tx>
            <c:strRef>
              <c:f>Sheet1!$D$1</c:f>
              <c:strCache>
                <c:ptCount val="1"/>
                <c:pt idx="0">
                  <c:v>Rural</c:v>
                </c:pt>
              </c:strCache>
            </c:strRef>
          </c:tx>
          <c:spPr>
            <a:solidFill>
              <a:srgbClr val="0BB8B6"/>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Ayant reçu des conseils sur le VIH au cours d'une visite prénatale</c:v>
                </c:pt>
                <c:pt idx="1">
                  <c:v>Ayant reçu des conseils sur le VIH, ayant fait un test du VIH pendant une visite prénatale et ayant reçu le résultat</c:v>
                </c:pt>
              </c:strCache>
            </c:strRef>
          </c:cat>
          <c:val>
            <c:numRef>
              <c:f>Sheet1!$D$2:$D$3</c:f>
              <c:numCache>
                <c:formatCode>General</c:formatCode>
                <c:ptCount val="2"/>
                <c:pt idx="0">
                  <c:v>8</c:v>
                </c:pt>
                <c:pt idx="1">
                  <c:v>4</c:v>
                </c:pt>
              </c:numCache>
            </c:numRef>
          </c:val>
          <c:extLst>
            <c:ext xmlns:c16="http://schemas.microsoft.com/office/drawing/2014/chart" uri="{C3380CC4-5D6E-409C-BE32-E72D297353CC}">
              <c16:uniqueId val="{00000004-6242-4973-9B4A-0BCD46924D9E}"/>
            </c:ext>
          </c:extLst>
        </c:ser>
        <c:dLbls>
          <c:dLblPos val="outEnd"/>
          <c:showLegendKey val="0"/>
          <c:showVal val="1"/>
          <c:showCatName val="0"/>
          <c:showSerName val="0"/>
          <c:showPercent val="0"/>
          <c:showBubbleSize val="0"/>
        </c:dLbls>
        <c:gapWidth val="150"/>
        <c:axId val="572395520"/>
        <c:axId val="572399440"/>
      </c:barChart>
      <c:catAx>
        <c:axId val="5723955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72399440"/>
        <c:crosses val="autoZero"/>
        <c:auto val="1"/>
        <c:lblAlgn val="ctr"/>
        <c:lblOffset val="100"/>
        <c:noMultiLvlLbl val="0"/>
      </c:catAx>
      <c:valAx>
        <c:axId val="572399440"/>
        <c:scaling>
          <c:orientation val="minMax"/>
          <c:max val="100"/>
        </c:scaling>
        <c:delete val="1"/>
        <c:axPos val="l"/>
        <c:numFmt formatCode="General" sourceLinked="1"/>
        <c:majorTickMark val="out"/>
        <c:minorTickMark val="none"/>
        <c:tickLblPos val="nextTo"/>
        <c:crossAx val="57239552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381658305059947E-2"/>
          <c:y val="0.1349844154233763"/>
          <c:w val="0.96616035172886816"/>
          <c:h val="0.77061249750069027"/>
        </c:manualLayout>
      </c:layout>
      <c:barChart>
        <c:barDir val="col"/>
        <c:grouping val="clustered"/>
        <c:varyColors val="0"/>
        <c:ser>
          <c:idx val="0"/>
          <c:order val="0"/>
          <c:tx>
            <c:strRef>
              <c:f>Sheet1!$B$1</c:f>
              <c:strCache>
                <c:ptCount val="1"/>
                <c:pt idx="0">
                  <c:v>Femmes</c:v>
                </c:pt>
              </c:strCache>
            </c:strRef>
          </c:tx>
          <c:spPr>
            <a:solidFill>
              <a:srgbClr val="FFBA0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A2BA-4639-9765-5573DBAC0C04}"/>
              </c:ext>
            </c:extLst>
          </c:dPt>
          <c:dPt>
            <c:idx val="2"/>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A2BA-4639-9765-5573DBAC0C0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c:v>
                </c:pt>
                <c:pt idx="1">
                  <c:v>Urbain</c:v>
                </c:pt>
                <c:pt idx="2">
                  <c:v>Rural</c:v>
                </c:pt>
              </c:strCache>
            </c:strRef>
          </c:cat>
          <c:val>
            <c:numRef>
              <c:f>Sheet1!$B$2:$B$4</c:f>
              <c:numCache>
                <c:formatCode>General</c:formatCode>
                <c:ptCount val="3"/>
                <c:pt idx="0">
                  <c:v>26</c:v>
                </c:pt>
                <c:pt idx="1">
                  <c:v>39</c:v>
                </c:pt>
                <c:pt idx="2">
                  <c:v>22</c:v>
                </c:pt>
              </c:numCache>
            </c:numRef>
          </c:val>
          <c:extLst>
            <c:ext xmlns:c16="http://schemas.microsoft.com/office/drawing/2014/chart" uri="{C3380CC4-5D6E-409C-BE32-E72D297353CC}">
              <c16:uniqueId val="{00000004-A2BA-4639-9765-5573DBAC0C04}"/>
            </c:ext>
          </c:extLst>
        </c:ser>
        <c:ser>
          <c:idx val="1"/>
          <c:order val="1"/>
          <c:tx>
            <c:strRef>
              <c:f>Sheet1!$C$1</c:f>
              <c:strCache>
                <c:ptCount val="1"/>
                <c:pt idx="0">
                  <c:v>Hommes</c:v>
                </c:pt>
              </c:strCache>
            </c:strRef>
          </c:tx>
          <c:spPr>
            <a:solidFill>
              <a:srgbClr val="ED662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c:v>
                </c:pt>
                <c:pt idx="1">
                  <c:v>Urbain</c:v>
                </c:pt>
                <c:pt idx="2">
                  <c:v>Rural</c:v>
                </c:pt>
              </c:strCache>
            </c:strRef>
          </c:cat>
          <c:val>
            <c:numRef>
              <c:f>Sheet1!$C$2:$C$4</c:f>
              <c:numCache>
                <c:formatCode>General</c:formatCode>
                <c:ptCount val="3"/>
                <c:pt idx="0">
                  <c:v>24</c:v>
                </c:pt>
                <c:pt idx="1">
                  <c:v>36</c:v>
                </c:pt>
                <c:pt idx="2">
                  <c:v>21</c:v>
                </c:pt>
              </c:numCache>
            </c:numRef>
          </c:val>
          <c:extLst>
            <c:ext xmlns:c16="http://schemas.microsoft.com/office/drawing/2014/chart" uri="{C3380CC4-5D6E-409C-BE32-E72D297353CC}">
              <c16:uniqueId val="{00000005-A2BA-4639-9765-5573DBAC0C04}"/>
            </c:ext>
          </c:extLst>
        </c:ser>
        <c:dLbls>
          <c:dLblPos val="outEnd"/>
          <c:showLegendKey val="0"/>
          <c:showVal val="1"/>
          <c:showCatName val="0"/>
          <c:showSerName val="0"/>
          <c:showPercent val="0"/>
          <c:showBubbleSize val="0"/>
        </c:dLbls>
        <c:gapWidth val="200"/>
        <c:axId val="471294856"/>
        <c:axId val="478575624"/>
      </c:barChart>
      <c:catAx>
        <c:axId val="4712948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78575624"/>
        <c:crosses val="autoZero"/>
        <c:auto val="1"/>
        <c:lblAlgn val="ctr"/>
        <c:lblOffset val="100"/>
        <c:noMultiLvlLbl val="0"/>
      </c:catAx>
      <c:valAx>
        <c:axId val="478575624"/>
        <c:scaling>
          <c:orientation val="minMax"/>
          <c:max val="100"/>
        </c:scaling>
        <c:delete val="1"/>
        <c:axPos val="l"/>
        <c:numFmt formatCode="General" sourceLinked="1"/>
        <c:majorTickMark val="out"/>
        <c:minorTickMark val="none"/>
        <c:tickLblPos val="nextTo"/>
        <c:crossAx val="47129485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0.54349</cdr:x>
      <cdr:y>0.08793</cdr:y>
    </cdr:from>
    <cdr:to>
      <cdr:x>0.98121</cdr:x>
      <cdr:y>0.197</cdr:y>
    </cdr:to>
    <cdr:sp macro="" textlink="">
      <cdr:nvSpPr>
        <cdr:cNvPr id="3" name="TextBox 1"/>
        <cdr:cNvSpPr txBox="1"/>
      </cdr:nvSpPr>
      <cdr:spPr>
        <a:xfrm xmlns:a="http://schemas.openxmlformats.org/drawingml/2006/main">
          <a:off x="4487408" y="510195"/>
          <a:ext cx="3614058" cy="63280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endParaRPr lang="fr-FR" sz="1800" i="1" noProof="0" dirty="0"/>
        </a:p>
      </cdr:txBody>
    </cdr:sp>
  </cdr:relSizeAnchor>
</c:userShapes>
</file>

<file path=ppt/drawings/drawing2.xml><?xml version="1.0" encoding="utf-8"?>
<c:userShapes xmlns:c="http://schemas.openxmlformats.org/drawingml/2006/chart">
  <cdr:relSizeAnchor xmlns:cdr="http://schemas.openxmlformats.org/drawingml/2006/chartDrawing">
    <cdr:from>
      <cdr:x>0.01788</cdr:x>
      <cdr:y>0.15162</cdr:y>
    </cdr:from>
    <cdr:to>
      <cdr:x>0.4556</cdr:x>
      <cdr:y>0.27302</cdr:y>
    </cdr:to>
    <cdr:sp macro="" textlink="">
      <cdr:nvSpPr>
        <cdr:cNvPr id="2" name="TextBox 1"/>
        <cdr:cNvSpPr txBox="1"/>
      </cdr:nvSpPr>
      <cdr:spPr>
        <a:xfrm xmlns:a="http://schemas.openxmlformats.org/drawingml/2006/main">
          <a:off x="147629" y="879727"/>
          <a:ext cx="3614073" cy="70434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fr-FR" sz="1800" i="1" noProof="0" dirty="0"/>
            <a:t>Pourcentage de femmes et d’hommes de 15-24 ans</a:t>
          </a:r>
        </a:p>
      </cdr:txBody>
    </cdr:sp>
  </cdr:relSizeAnchor>
  <cdr:relSizeAnchor xmlns:cdr="http://schemas.openxmlformats.org/drawingml/2006/chartDrawing">
    <cdr:from>
      <cdr:x>0.53998</cdr:x>
      <cdr:y>0.05719</cdr:y>
    </cdr:from>
    <cdr:to>
      <cdr:x>0.9777</cdr:x>
      <cdr:y>0.21232</cdr:y>
    </cdr:to>
    <cdr:sp macro="" textlink="">
      <cdr:nvSpPr>
        <cdr:cNvPr id="3" name="TextBox 1"/>
        <cdr:cNvSpPr txBox="1"/>
      </cdr:nvSpPr>
      <cdr:spPr>
        <a:xfrm xmlns:a="http://schemas.openxmlformats.org/drawingml/2006/main">
          <a:off x="4458372" y="331821"/>
          <a:ext cx="3614073" cy="900079"/>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fr-FR" sz="1800" i="1" noProof="0" dirty="0"/>
            <a:t>Parmi les femmes et les hommes de 15-24 ans ayant eu 2+ partenaires sexuels dans les 12 derniers mois, pourcentage:</a:t>
          </a:r>
        </a:p>
      </cdr:txBody>
    </cdr:sp>
  </cdr:relSizeAnchor>
</c:userShapes>
</file>

<file path=ppt/drawings/drawing3.xml><?xml version="1.0" encoding="utf-8"?>
<c:userShapes xmlns:c="http://schemas.openxmlformats.org/drawingml/2006/chart">
  <cdr:relSizeAnchor xmlns:cdr="http://schemas.openxmlformats.org/drawingml/2006/chartDrawing">
    <cdr:from>
      <cdr:x>0.01839</cdr:x>
      <cdr:y>0.14992</cdr:y>
    </cdr:from>
    <cdr:to>
      <cdr:x>0.45611</cdr:x>
      <cdr:y>0.2629</cdr:y>
    </cdr:to>
    <cdr:sp macro="" textlink="">
      <cdr:nvSpPr>
        <cdr:cNvPr id="2" name="TextBox 1"/>
        <cdr:cNvSpPr txBox="1"/>
      </cdr:nvSpPr>
      <cdr:spPr>
        <a:xfrm xmlns:a="http://schemas.openxmlformats.org/drawingml/2006/main">
          <a:off x="168202" y="869867"/>
          <a:ext cx="4002512" cy="65548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fr-FR" sz="1800" i="1" noProof="0" dirty="0"/>
            <a:t>Parmi les femmes et les hommes de </a:t>
          </a:r>
          <a:br>
            <a:rPr lang="fr-FR" sz="1800" i="1" noProof="0" dirty="0"/>
          </a:br>
          <a:r>
            <a:rPr lang="fr-FR" sz="1800" i="1" noProof="0" dirty="0"/>
            <a:t>15-24 ans, pourcentage :</a:t>
          </a:r>
        </a:p>
      </cdr:txBody>
    </cdr:sp>
  </cdr:relSizeAnchor>
  <cdr:relSizeAnchor xmlns:cdr="http://schemas.openxmlformats.org/drawingml/2006/chartDrawing">
    <cdr:from>
      <cdr:x>0.50503</cdr:x>
      <cdr:y>0.05117</cdr:y>
    </cdr:from>
    <cdr:to>
      <cdr:x>0.98836</cdr:x>
      <cdr:y>0.19561</cdr:y>
    </cdr:to>
    <cdr:sp macro="" textlink="">
      <cdr:nvSpPr>
        <cdr:cNvPr id="3" name="TextBox 1"/>
        <cdr:cNvSpPr txBox="1"/>
      </cdr:nvSpPr>
      <cdr:spPr>
        <a:xfrm xmlns:a="http://schemas.openxmlformats.org/drawingml/2006/main">
          <a:off x="4617975" y="296865"/>
          <a:ext cx="4419601" cy="83805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fr-FR" sz="1800" i="1" noProof="0" dirty="0"/>
            <a:t>Parmi les femmes et les hommes de 15-24 ans ayant eu des rapports sexuels dans les 12 derniers mois avec un partenaire non-marital, non-cohabitant, pourcentage :</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A803EDB-E96A-746A-E396-81B015D4D2C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D8E9D13-13AA-ECD5-EA1D-B53A90B5A24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B0B364F-8D1A-4DC2-B709-6B80B6849B8A}" type="datetimeFigureOut">
              <a:rPr lang="en-US" smtClean="0"/>
              <a:t>8/23/2022</a:t>
            </a:fld>
            <a:endParaRPr lang="en-US"/>
          </a:p>
        </p:txBody>
      </p:sp>
      <p:sp>
        <p:nvSpPr>
          <p:cNvPr id="4" name="Footer Placeholder 3">
            <a:extLst>
              <a:ext uri="{FF2B5EF4-FFF2-40B4-BE49-F238E27FC236}">
                <a16:creationId xmlns:a16="http://schemas.microsoft.com/office/drawing/2014/main" id="{3AAFFF2F-A944-DDD0-804E-DF3E33087BE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5EBC37D8-2D21-CCCF-99B5-4725950EC92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03D2942-1494-4DD0-A7BF-3A0D48D5EF8A}" type="slidenum">
              <a:rPr lang="en-US" smtClean="0"/>
              <a:t>‹#›</a:t>
            </a:fld>
            <a:endParaRPr lang="en-US"/>
          </a:p>
        </p:txBody>
      </p:sp>
    </p:spTree>
    <p:extLst>
      <p:ext uri="{BB962C8B-B14F-4D97-AF65-F5344CB8AC3E}">
        <p14:creationId xmlns:p14="http://schemas.microsoft.com/office/powerpoint/2010/main" val="35862639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8/23/2022</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dirty="0"/>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a:t>
            </a:fld>
            <a:endParaRPr lang="en-US" dirty="0"/>
          </a:p>
        </p:txBody>
      </p:sp>
    </p:spTree>
    <p:extLst>
      <p:ext uri="{BB962C8B-B14F-4D97-AF65-F5344CB8AC3E}">
        <p14:creationId xmlns:p14="http://schemas.microsoft.com/office/powerpoint/2010/main" val="29936679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20</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a:t>
            </a:fld>
            <a:endParaRPr lang="en-US" dirty="0"/>
          </a:p>
        </p:txBody>
      </p:sp>
    </p:spTree>
    <p:extLst>
      <p:ext uri="{BB962C8B-B14F-4D97-AF65-F5344CB8AC3E}">
        <p14:creationId xmlns:p14="http://schemas.microsoft.com/office/powerpoint/2010/main" val="15663748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a:t>
            </a:fld>
            <a:endParaRPr lang="en-US" dirty="0"/>
          </a:p>
        </p:txBody>
      </p:sp>
    </p:spTree>
    <p:extLst>
      <p:ext uri="{BB962C8B-B14F-4D97-AF65-F5344CB8AC3E}">
        <p14:creationId xmlns:p14="http://schemas.microsoft.com/office/powerpoint/2010/main" val="501731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a:t>
            </a:fld>
            <a:endParaRPr lang="en-US" dirty="0"/>
          </a:p>
        </p:txBody>
      </p:sp>
    </p:spTree>
    <p:extLst>
      <p:ext uri="{BB962C8B-B14F-4D97-AF65-F5344CB8AC3E}">
        <p14:creationId xmlns:p14="http://schemas.microsoft.com/office/powerpoint/2010/main" val="1839311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a:t>
            </a:fld>
            <a:endParaRPr lang="en-US" dirty="0"/>
          </a:p>
        </p:txBody>
      </p:sp>
    </p:spTree>
    <p:extLst>
      <p:ext uri="{BB962C8B-B14F-4D97-AF65-F5344CB8AC3E}">
        <p14:creationId xmlns:p14="http://schemas.microsoft.com/office/powerpoint/2010/main" val="41950160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12</a:t>
            </a:fld>
            <a:endParaRPr lang="en-US" dirty="0"/>
          </a:p>
        </p:txBody>
      </p:sp>
    </p:spTree>
    <p:extLst>
      <p:ext uri="{BB962C8B-B14F-4D97-AF65-F5344CB8AC3E}">
        <p14:creationId xmlns:p14="http://schemas.microsoft.com/office/powerpoint/2010/main" val="15416677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13</a:t>
            </a:fld>
            <a:endParaRPr lang="en-US" dirty="0"/>
          </a:p>
        </p:txBody>
      </p:sp>
    </p:spTree>
    <p:extLst>
      <p:ext uri="{BB962C8B-B14F-4D97-AF65-F5344CB8AC3E}">
        <p14:creationId xmlns:p14="http://schemas.microsoft.com/office/powerpoint/2010/main" val="2841624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15</a:t>
            </a:fld>
            <a:endParaRPr lang="en-US" dirty="0"/>
          </a:p>
        </p:txBody>
      </p:sp>
    </p:spTree>
    <p:extLst>
      <p:ext uri="{BB962C8B-B14F-4D97-AF65-F5344CB8AC3E}">
        <p14:creationId xmlns:p14="http://schemas.microsoft.com/office/powerpoint/2010/main" val="297394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18</a:t>
            </a:fld>
            <a:endParaRPr lang="en-US" dirty="0"/>
          </a:p>
        </p:txBody>
      </p:sp>
    </p:spTree>
    <p:extLst>
      <p:ext uri="{BB962C8B-B14F-4D97-AF65-F5344CB8AC3E}">
        <p14:creationId xmlns:p14="http://schemas.microsoft.com/office/powerpoint/2010/main" val="8344091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006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700"/>
            <a:ext cx="9144000" cy="1231900"/>
          </a:xfrm>
        </p:spPr>
        <p:txBody>
          <a:bodyPr/>
          <a:lstStyle>
            <a:lvl1pPr algn="ctr">
              <a:defRPr>
                <a:latin typeface="+mn-lt"/>
              </a:defRPr>
            </a:lvl1pPr>
          </a:lstStyle>
          <a:p>
            <a:r>
              <a:rPr lang="fr-FR" noProof="0" dirty="0"/>
              <a:t>Click to </a:t>
            </a:r>
            <a:r>
              <a:rPr lang="fr-FR" noProof="0" dirty="0" err="1"/>
              <a:t>edit</a:t>
            </a:r>
            <a:r>
              <a:rPr lang="fr-FR" noProof="0" dirty="0"/>
              <a:t> Master </a:t>
            </a:r>
            <a:br>
              <a:rPr lang="fr-FR" noProof="0" dirty="0"/>
            </a:br>
            <a:r>
              <a:rPr lang="fr-FR" noProof="0" dirty="0" err="1"/>
              <a:t>title</a:t>
            </a:r>
            <a:r>
              <a:rPr lang="fr-FR" noProof="0" dirty="0"/>
              <a:t> style</a:t>
            </a:r>
          </a:p>
        </p:txBody>
      </p:sp>
      <p:sp>
        <p:nvSpPr>
          <p:cNvPr id="3" name="Content Placeholder 2"/>
          <p:cNvSpPr>
            <a:spLocks noGrp="1"/>
          </p:cNvSpPr>
          <p:nvPr>
            <p:ph idx="1"/>
          </p:nvPr>
        </p:nvSpPr>
        <p:spPr>
          <a:xfrm>
            <a:off x="461639" y="1606858"/>
            <a:ext cx="8256233" cy="5251142"/>
          </a:xfrm>
        </p:spPr>
        <p:txBody>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Tree>
    <p:extLst>
      <p:ext uri="{BB962C8B-B14F-4D97-AF65-F5344CB8AC3E}">
        <p14:creationId xmlns:p14="http://schemas.microsoft.com/office/powerpoint/2010/main" val="4119870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7"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fr-FR" sz="4400" noProof="0" dirty="0"/>
              <a:t>Enquête Démographique et de Santé</a:t>
            </a:r>
            <a:r>
              <a:rPr lang="fr-FR" sz="4400" baseline="0" noProof="0" dirty="0"/>
              <a:t> à Madagascar (EDSMD-V) 2021</a:t>
            </a:r>
            <a:endParaRPr lang="fr-FR" sz="4400" noProof="0" dirty="0"/>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pic>
        <p:nvPicPr>
          <p:cNvPr id="9" name="Picture 8" descr="A colorful insect on a branch&#10;&#10;Description automatically generated with medium confidence">
            <a:extLst>
              <a:ext uri="{FF2B5EF4-FFF2-40B4-BE49-F238E27FC236}">
                <a16:creationId xmlns:a16="http://schemas.microsoft.com/office/drawing/2014/main" id="{FBD861A8-991F-2CF2-5594-8F014731B84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1506110"/>
            <a:ext cx="9144000" cy="3676479"/>
          </a:xfrm>
          <a:prstGeom prst="rect">
            <a:avLst/>
          </a:prstGeom>
        </p:spPr>
      </p:pic>
      <p:sp>
        <p:nvSpPr>
          <p:cNvPr id="11" name="Rectangle 10">
            <a:extLst>
              <a:ext uri="{FF2B5EF4-FFF2-40B4-BE49-F238E27FC236}">
                <a16:creationId xmlns:a16="http://schemas.microsoft.com/office/drawing/2014/main" id="{EA7E2B9B-8DF8-F6FF-E64E-7908FD5FAE75}"/>
              </a:ext>
            </a:extLst>
          </p:cNvPr>
          <p:cNvSpPr/>
          <p:nvPr userDrawn="1"/>
        </p:nvSpPr>
        <p:spPr>
          <a:xfrm>
            <a:off x="-2" y="1414670"/>
            <a:ext cx="9144000"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D66F5D1-6267-3FA4-4786-036554383335}"/>
              </a:ext>
            </a:extLst>
          </p:cNvPr>
          <p:cNvSpPr/>
          <p:nvPr userDrawn="1"/>
        </p:nvSpPr>
        <p:spPr>
          <a:xfrm>
            <a:off x="-2" y="5127105"/>
            <a:ext cx="9144000"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2073853"/>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243365"/>
          </a:xfrm>
          <a:prstGeom prst="rect">
            <a:avLst/>
          </a:prstGeom>
        </p:spPr>
        <p:txBody>
          <a:bodyPr vert="horz" lIns="91440" tIns="45720" rIns="91440" bIns="45720" rtlCol="0" anchor="ctr">
            <a:normAutofit/>
          </a:bodyPr>
          <a:lstStyle/>
          <a:p>
            <a:r>
              <a:rPr lang="fr-FR" noProof="0" dirty="0"/>
              <a:t>Click to </a:t>
            </a:r>
            <a:r>
              <a:rPr lang="fr-FR" noProof="0" dirty="0" err="1"/>
              <a:t>edit</a:t>
            </a:r>
            <a:r>
              <a:rPr lang="fr-FR" noProof="0" dirty="0"/>
              <a:t> Master </a:t>
            </a:r>
            <a:br>
              <a:rPr lang="fr-FR" noProof="0" dirty="0"/>
            </a:br>
            <a:r>
              <a:rPr lang="fr-FR" noProof="0" dirty="0" err="1"/>
              <a:t>title</a:t>
            </a:r>
            <a:r>
              <a:rPr lang="fr-FR" noProof="0" dirty="0"/>
              <a:t>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0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18198"/>
            <a:ext cx="9143999" cy="1446550"/>
          </a:xfrm>
          <a:prstGeom prst="rect">
            <a:avLst/>
          </a:prstGeom>
          <a:noFill/>
        </p:spPr>
        <p:txBody>
          <a:bodyPr wrap="square" rtlCol="0">
            <a:spAutoFit/>
          </a:bodyPr>
          <a:lstStyle/>
          <a:p>
            <a:pPr algn="ctr"/>
            <a:r>
              <a:rPr lang="fr-FR" sz="4400" b="1" dirty="0">
                <a:solidFill>
                  <a:schemeClr val="bg1"/>
                </a:solidFill>
              </a:rPr>
              <a:t>Connaissance, Attitudes et Comportements vis-à-vis du VIH/sida</a:t>
            </a:r>
          </a:p>
        </p:txBody>
      </p:sp>
      <p:sp>
        <p:nvSpPr>
          <p:cNvPr id="3" name="TextBox 2"/>
          <p:cNvSpPr txBox="1"/>
          <p:nvPr/>
        </p:nvSpPr>
        <p:spPr>
          <a:xfrm>
            <a:off x="6374166" y="1620174"/>
            <a:ext cx="2769834" cy="707886"/>
          </a:xfrm>
          <a:prstGeom prst="rect">
            <a:avLst/>
          </a:prstGeom>
          <a:noFill/>
        </p:spPr>
        <p:txBody>
          <a:bodyPr wrap="square" rtlCol="0">
            <a:spAutoFit/>
          </a:bodyPr>
          <a:lstStyle/>
          <a:p>
            <a:pPr algn="r"/>
            <a:r>
              <a:rPr lang="fr-FR" sz="2000" i="1" dirty="0">
                <a:solidFill>
                  <a:schemeClr val="bg1"/>
                </a:solidFill>
              </a:rPr>
              <a:t>Suivez-nous sur Twitter !  </a:t>
            </a:r>
          </a:p>
          <a:p>
            <a:pPr algn="r"/>
            <a:r>
              <a:rPr lang="fr-FR" sz="2000" i="1" dirty="0">
                <a:solidFill>
                  <a:schemeClr val="bg1"/>
                </a:solidFill>
              </a:rPr>
              <a:t>#MadagascarEDS</a:t>
            </a:r>
          </a:p>
        </p:txBody>
      </p:sp>
    </p:spTree>
    <p:extLst>
      <p:ext uri="{BB962C8B-B14F-4D97-AF65-F5344CB8AC3E}">
        <p14:creationId xmlns:p14="http://schemas.microsoft.com/office/powerpoint/2010/main" val="1289625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74800"/>
            <a:ext cx="5246914" cy="4152900"/>
          </a:xfrm>
        </p:spPr>
        <p:txBody>
          <a:bodyPr>
            <a:normAutofit/>
          </a:bodyPr>
          <a:lstStyle/>
          <a:p>
            <a:pPr>
              <a:buClr>
                <a:schemeClr val="tx1"/>
              </a:buClr>
            </a:pPr>
            <a:r>
              <a:rPr lang="fr-FR" sz="3400" noProof="0" dirty="0"/>
              <a:t>Connaissance du VIH</a:t>
            </a:r>
          </a:p>
          <a:p>
            <a:pPr>
              <a:buClr>
                <a:schemeClr val="tx1"/>
              </a:buClr>
            </a:pPr>
            <a:r>
              <a:rPr lang="fr-FR" sz="3400" noProof="0" dirty="0"/>
              <a:t>Comportements liés au VIH</a:t>
            </a:r>
          </a:p>
          <a:p>
            <a:pPr>
              <a:buClr>
                <a:schemeClr val="tx1"/>
              </a:buClr>
            </a:pPr>
            <a:r>
              <a:rPr lang="fr-FR" sz="3400" b="1" noProof="0" dirty="0">
                <a:solidFill>
                  <a:schemeClr val="accent5"/>
                </a:solidFill>
              </a:rPr>
              <a:t>Test de dépistage du VIH</a:t>
            </a:r>
          </a:p>
          <a:p>
            <a:pPr>
              <a:buClr>
                <a:schemeClr val="tx1"/>
              </a:buClr>
            </a:pPr>
            <a:r>
              <a:rPr lang="fr-FR" sz="3400" noProof="0" dirty="0"/>
              <a:t>VIH et la jeunesse</a:t>
            </a:r>
          </a:p>
        </p:txBody>
      </p:sp>
      <p:pic>
        <p:nvPicPr>
          <p:cNvPr id="4" name="Picture 3" descr="C:\Users\enybro\AppData\Local\Microsoft\Windows\Temporary Internet Files\Content.IE5\LRMMJ8MN\MC900432690[1].png"/>
          <p:cNvPicPr/>
          <p:nvPr/>
        </p:nvPicPr>
        <p:blipFill>
          <a:blip r:embed="rId2" cstate="print"/>
          <a:srcRect/>
          <a:stretch>
            <a:fillRect/>
          </a:stretch>
        </p:blipFill>
        <p:spPr bwMode="auto">
          <a:xfrm>
            <a:off x="5005138" y="2089159"/>
            <a:ext cx="3352797" cy="3124182"/>
          </a:xfrm>
          <a:prstGeom prst="rect">
            <a:avLst/>
          </a:prstGeom>
          <a:noFill/>
          <a:ln w="9525">
            <a:noFill/>
            <a:miter lim="800000"/>
            <a:headEnd/>
            <a:tailEnd/>
          </a:ln>
        </p:spPr>
      </p:pic>
    </p:spTree>
    <p:extLst>
      <p:ext uri="{BB962C8B-B14F-4D97-AF65-F5344CB8AC3E}">
        <p14:creationId xmlns:p14="http://schemas.microsoft.com/office/powerpoint/2010/main" val="22991965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1639" y="2340428"/>
            <a:ext cx="8256233" cy="4517571"/>
          </a:xfrm>
        </p:spPr>
        <p:txBody>
          <a:bodyPr>
            <a:normAutofit/>
          </a:bodyPr>
          <a:lstStyle/>
          <a:p>
            <a:pPr marL="0" indent="0" algn="ctr">
              <a:buNone/>
            </a:pPr>
            <a:r>
              <a:rPr lang="fr-FR" sz="4000" b="1" dirty="0">
                <a:solidFill>
                  <a:schemeClr val="accent5"/>
                </a:solidFill>
              </a:rPr>
              <a:t>42</a:t>
            </a:r>
            <a:r>
              <a:rPr lang="fr-FR" sz="4000" b="1" noProof="0" dirty="0">
                <a:solidFill>
                  <a:schemeClr val="accent5"/>
                </a:solidFill>
              </a:rPr>
              <a:t> % </a:t>
            </a:r>
            <a:r>
              <a:rPr lang="fr-FR" sz="4000" noProof="0" dirty="0"/>
              <a:t>de femmes et </a:t>
            </a:r>
            <a:r>
              <a:rPr lang="fr-FR" sz="4000" b="1" dirty="0">
                <a:solidFill>
                  <a:schemeClr val="accent5"/>
                </a:solidFill>
              </a:rPr>
              <a:t>40</a:t>
            </a:r>
            <a:r>
              <a:rPr lang="fr-FR" sz="4000" b="1" noProof="0" dirty="0">
                <a:solidFill>
                  <a:schemeClr val="accent5"/>
                </a:solidFill>
              </a:rPr>
              <a:t> % </a:t>
            </a:r>
            <a:r>
              <a:rPr lang="fr-FR" sz="4000" noProof="0" dirty="0"/>
              <a:t>d’hommes </a:t>
            </a:r>
            <a:br>
              <a:rPr lang="fr-FR" sz="4000" noProof="0" dirty="0"/>
            </a:br>
            <a:r>
              <a:rPr lang="fr-FR" sz="4000" b="1" noProof="0" dirty="0">
                <a:solidFill>
                  <a:schemeClr val="accent5"/>
                </a:solidFill>
              </a:rPr>
              <a:t>savent où on peut faire un Test de dépistage du VIH</a:t>
            </a:r>
            <a:r>
              <a:rPr lang="fr-FR" sz="4000" noProof="0" dirty="0"/>
              <a:t>.</a:t>
            </a:r>
          </a:p>
        </p:txBody>
      </p:sp>
    </p:spTree>
    <p:extLst>
      <p:ext uri="{BB962C8B-B14F-4D97-AF65-F5344CB8AC3E}">
        <p14:creationId xmlns:p14="http://schemas.microsoft.com/office/powerpoint/2010/main" val="20241875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Test de dépistage du VIH</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604889652"/>
              </p:ext>
            </p:extLst>
          </p:nvPr>
        </p:nvGraphicFramePr>
        <p:xfrm>
          <a:off x="461963" y="1509873"/>
          <a:ext cx="8256587" cy="534812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0541"/>
            <a:ext cx="9144000" cy="369332"/>
          </a:xfrm>
          <a:prstGeom prst="rect">
            <a:avLst/>
          </a:prstGeom>
          <a:noFill/>
        </p:spPr>
        <p:txBody>
          <a:bodyPr wrap="square" rtlCol="0">
            <a:spAutoFit/>
          </a:bodyPr>
          <a:lstStyle/>
          <a:p>
            <a:pPr algn="ctr"/>
            <a:r>
              <a:rPr lang="fr-FR" i="1" dirty="0"/>
              <a:t>Pourcentage de femmes et d’hommes de 15-49 ans</a:t>
            </a:r>
          </a:p>
        </p:txBody>
      </p:sp>
    </p:spTree>
    <p:extLst>
      <p:ext uri="{BB962C8B-B14F-4D97-AF65-F5344CB8AC3E}">
        <p14:creationId xmlns:p14="http://schemas.microsoft.com/office/powerpoint/2010/main" val="735285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Test de VIH pour les femmes enceintes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19551500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098976"/>
            <a:ext cx="9144000" cy="646331"/>
          </a:xfrm>
          <a:prstGeom prst="rect">
            <a:avLst/>
          </a:prstGeom>
          <a:noFill/>
        </p:spPr>
        <p:txBody>
          <a:bodyPr wrap="square" rtlCol="0">
            <a:spAutoFit/>
          </a:bodyPr>
          <a:lstStyle/>
          <a:p>
            <a:pPr algn="ctr"/>
            <a:r>
              <a:rPr lang="fr-FR" i="1" dirty="0"/>
              <a:t>Pourcentage de femmes de 15-49 ans ayant eu une naissance vivante au cours des 2 années précédant l’enquête</a:t>
            </a:r>
          </a:p>
        </p:txBody>
      </p:sp>
    </p:spTree>
    <p:extLst>
      <p:ext uri="{BB962C8B-B14F-4D97-AF65-F5344CB8AC3E}">
        <p14:creationId xmlns:p14="http://schemas.microsoft.com/office/powerpoint/2010/main" val="6598353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74800"/>
            <a:ext cx="5246914" cy="4152900"/>
          </a:xfrm>
        </p:spPr>
        <p:txBody>
          <a:bodyPr>
            <a:normAutofit/>
          </a:bodyPr>
          <a:lstStyle/>
          <a:p>
            <a:pPr>
              <a:buClr>
                <a:schemeClr val="tx1"/>
              </a:buClr>
            </a:pPr>
            <a:r>
              <a:rPr lang="fr-FR" sz="3400" noProof="0" dirty="0"/>
              <a:t>Connaissance du VIH</a:t>
            </a:r>
          </a:p>
          <a:p>
            <a:pPr>
              <a:buClr>
                <a:schemeClr val="tx1"/>
              </a:buClr>
            </a:pPr>
            <a:r>
              <a:rPr lang="fr-FR" sz="3400" noProof="0" dirty="0"/>
              <a:t>Comportements liés au VIH</a:t>
            </a:r>
          </a:p>
          <a:p>
            <a:pPr>
              <a:buClr>
                <a:schemeClr val="tx1"/>
              </a:buClr>
            </a:pPr>
            <a:r>
              <a:rPr lang="fr-FR" sz="3400" noProof="0" dirty="0"/>
              <a:t>Test de dépistage du VIH</a:t>
            </a:r>
          </a:p>
          <a:p>
            <a:pPr>
              <a:buClr>
                <a:schemeClr val="tx1"/>
              </a:buClr>
            </a:pPr>
            <a:r>
              <a:rPr lang="fr-FR" sz="3400" b="1" noProof="0" dirty="0">
                <a:solidFill>
                  <a:schemeClr val="accent5"/>
                </a:solidFill>
              </a:rPr>
              <a:t>VIH et la jeunesse</a:t>
            </a:r>
          </a:p>
        </p:txBody>
      </p:sp>
      <p:pic>
        <p:nvPicPr>
          <p:cNvPr id="4" name="Picture 3" descr="C:\Users\enybro\AppData\Local\Microsoft\Windows\Temporary Internet Files\Content.IE5\LRMMJ8MN\MC900432690[1].png"/>
          <p:cNvPicPr/>
          <p:nvPr/>
        </p:nvPicPr>
        <p:blipFill>
          <a:blip r:embed="rId2" cstate="print"/>
          <a:srcRect/>
          <a:stretch>
            <a:fillRect/>
          </a:stretch>
        </p:blipFill>
        <p:spPr bwMode="auto">
          <a:xfrm>
            <a:off x="5005138" y="2089159"/>
            <a:ext cx="3352797" cy="3124182"/>
          </a:xfrm>
          <a:prstGeom prst="rect">
            <a:avLst/>
          </a:prstGeom>
          <a:noFill/>
          <a:ln w="9525">
            <a:noFill/>
            <a:miter lim="800000"/>
            <a:headEnd/>
            <a:tailEnd/>
          </a:ln>
        </p:spPr>
      </p:pic>
    </p:spTree>
    <p:extLst>
      <p:ext uri="{BB962C8B-B14F-4D97-AF65-F5344CB8AC3E}">
        <p14:creationId xmlns:p14="http://schemas.microsoft.com/office/powerpoint/2010/main" val="38666758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noProof="0" dirty="0"/>
              <a:t>Connaissance complète sur le VIH parmi les jeunes selon le milieu de résidence</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321977930"/>
              </p:ext>
            </p:extLst>
          </p:nvPr>
        </p:nvGraphicFramePr>
        <p:xfrm>
          <a:off x="461963" y="1606550"/>
          <a:ext cx="8256587" cy="44354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algn="ctr"/>
            <a:r>
              <a:rPr lang="fr-FR" i="1" dirty="0"/>
              <a:t>Pourcentage de femmes et d’hommes de 15-24 ans ayant une connaissance complète* sur le VIH </a:t>
            </a:r>
          </a:p>
        </p:txBody>
      </p:sp>
      <p:sp>
        <p:nvSpPr>
          <p:cNvPr id="5" name="TextBox 4"/>
          <p:cNvSpPr txBox="1"/>
          <p:nvPr/>
        </p:nvSpPr>
        <p:spPr>
          <a:xfrm>
            <a:off x="0" y="5980786"/>
            <a:ext cx="9143999" cy="954107"/>
          </a:xfrm>
          <a:prstGeom prst="rect">
            <a:avLst/>
          </a:prstGeom>
          <a:noFill/>
        </p:spPr>
        <p:txBody>
          <a:bodyPr wrap="square" rtlCol="0">
            <a:spAutoFit/>
          </a:bodyPr>
          <a:lstStyle/>
          <a:p>
            <a:r>
              <a:rPr lang="en-US" sz="1400" i="1" dirty="0"/>
              <a:t>*</a:t>
            </a:r>
            <a:r>
              <a:rPr lang="fr-FR" sz="1400" i="1" dirty="0"/>
              <a:t>La connaissance complète : les enquêtés qui savent que l'utilisation régulière du condom au cours des rapports sexuels et la limitation des rapports sexuels à un seul partenaire fidèle et non infecté permettent de réduire les risques de contracter le VIH, ceux qui savent qu'une personne en bonne santé peut néanmoins avoir contracté le VIH et ceux qui rejettent les deux idées locales erronées les plus courantes concernant la transmission ou la prévention du sida.</a:t>
            </a:r>
            <a:endParaRPr lang="en-US" sz="1400" i="1" dirty="0"/>
          </a:p>
        </p:txBody>
      </p:sp>
    </p:spTree>
    <p:extLst>
      <p:ext uri="{BB962C8B-B14F-4D97-AF65-F5344CB8AC3E}">
        <p14:creationId xmlns:p14="http://schemas.microsoft.com/office/powerpoint/2010/main" val="25823058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029422180"/>
              </p:ext>
            </p:extLst>
          </p:nvPr>
        </p:nvGraphicFramePr>
        <p:xfrm>
          <a:off x="333231" y="1050636"/>
          <a:ext cx="8256587" cy="5932055"/>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p:cNvSpPr>
            <a:spLocks noGrp="1"/>
          </p:cNvSpPr>
          <p:nvPr>
            <p:ph type="title"/>
          </p:nvPr>
        </p:nvSpPr>
        <p:spPr/>
        <p:txBody>
          <a:bodyPr/>
          <a:lstStyle/>
          <a:p>
            <a:r>
              <a:rPr lang="fr-FR" noProof="0" dirty="0"/>
              <a:t>Âge aux premiers rapports sexuels </a:t>
            </a:r>
            <a:br>
              <a:rPr lang="fr-FR" noProof="0" dirty="0"/>
            </a:br>
            <a:r>
              <a:rPr lang="fr-FR" noProof="0" dirty="0"/>
              <a:t>parmi les jeunes</a:t>
            </a:r>
          </a:p>
        </p:txBody>
      </p:sp>
      <p:cxnSp>
        <p:nvCxnSpPr>
          <p:cNvPr id="12" name="Straight Connector 11"/>
          <p:cNvCxnSpPr/>
          <p:nvPr/>
        </p:nvCxnSpPr>
        <p:spPr>
          <a:xfrm>
            <a:off x="740229" y="2596741"/>
            <a:ext cx="3352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050972" y="2596741"/>
            <a:ext cx="3352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Rectangle 4"/>
          <p:cNvSpPr/>
          <p:nvPr/>
        </p:nvSpPr>
        <p:spPr>
          <a:xfrm>
            <a:off x="4946074" y="1722793"/>
            <a:ext cx="3643744" cy="923330"/>
          </a:xfrm>
          <a:prstGeom prst="rect">
            <a:avLst/>
          </a:prstGeom>
        </p:spPr>
        <p:txBody>
          <a:bodyPr wrap="square">
            <a:spAutoFit/>
          </a:bodyPr>
          <a:lstStyle/>
          <a:p>
            <a:pPr algn="ctr"/>
            <a:r>
              <a:rPr lang="fr-FR" i="1" dirty="0"/>
              <a:t>Parmi les femmes et les hommes de 18-24 ans, pourcentage ayant eu les premiers rapports sexuels :</a:t>
            </a:r>
          </a:p>
        </p:txBody>
      </p:sp>
      <p:sp>
        <p:nvSpPr>
          <p:cNvPr id="9" name="TextBox 1"/>
          <p:cNvSpPr txBox="1"/>
          <p:nvPr/>
        </p:nvSpPr>
        <p:spPr>
          <a:xfrm>
            <a:off x="732313" y="1703143"/>
            <a:ext cx="3614073" cy="851791"/>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fr-FR" sz="1800" i="1" noProof="0" dirty="0"/>
              <a:t>Parmi les femmes et les hommes de 15-24 ans, pourcentage ayant eu les premiers rapports sexuels :</a:t>
            </a:r>
          </a:p>
        </p:txBody>
      </p:sp>
    </p:spTree>
    <p:extLst>
      <p:ext uri="{BB962C8B-B14F-4D97-AF65-F5344CB8AC3E}">
        <p14:creationId xmlns:p14="http://schemas.microsoft.com/office/powerpoint/2010/main" val="17877521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Partenaires sexuels multiples </a:t>
            </a:r>
            <a:br>
              <a:rPr lang="fr-FR" noProof="0" dirty="0"/>
            </a:br>
            <a:r>
              <a:rPr lang="fr-FR" noProof="0" dirty="0"/>
              <a:t>parmi les jeunes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681878873"/>
              </p:ext>
            </p:extLst>
          </p:nvPr>
        </p:nvGraphicFramePr>
        <p:xfrm>
          <a:off x="461963" y="1055914"/>
          <a:ext cx="8256587" cy="5802086"/>
        </p:xfrm>
        <a:graphic>
          <a:graphicData uri="http://schemas.openxmlformats.org/drawingml/2006/chart">
            <c:chart xmlns:c="http://schemas.openxmlformats.org/drawingml/2006/chart" xmlns:r="http://schemas.openxmlformats.org/officeDocument/2006/relationships" r:id="rId2"/>
          </a:graphicData>
        </a:graphic>
      </p:graphicFrame>
      <p:cxnSp>
        <p:nvCxnSpPr>
          <p:cNvPr id="12" name="Straight Connector 11"/>
          <p:cNvCxnSpPr/>
          <p:nvPr/>
        </p:nvCxnSpPr>
        <p:spPr>
          <a:xfrm>
            <a:off x="740229" y="2556329"/>
            <a:ext cx="3352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050972" y="2556329"/>
            <a:ext cx="3352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37240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sz="3600" noProof="0" dirty="0"/>
              <a:t>Rapports sexuels à hauts risques</a:t>
            </a:r>
            <a:br>
              <a:rPr lang="fr-FR" sz="3600" noProof="0" dirty="0"/>
            </a:br>
            <a:r>
              <a:rPr lang="fr-FR" sz="3600" noProof="0" dirty="0"/>
              <a:t>parmi les jeunes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160781737"/>
              </p:ext>
            </p:extLst>
          </p:nvPr>
        </p:nvGraphicFramePr>
        <p:xfrm>
          <a:off x="1" y="1055914"/>
          <a:ext cx="9144000" cy="5802086"/>
        </p:xfrm>
        <a:graphic>
          <a:graphicData uri="http://schemas.openxmlformats.org/drawingml/2006/chart">
            <c:chart xmlns:c="http://schemas.openxmlformats.org/drawingml/2006/chart" xmlns:r="http://schemas.openxmlformats.org/officeDocument/2006/relationships" r:id="rId3"/>
          </a:graphicData>
        </a:graphic>
      </p:graphicFrame>
      <p:cxnSp>
        <p:nvCxnSpPr>
          <p:cNvPr id="12" name="Straight Connector 11"/>
          <p:cNvCxnSpPr/>
          <p:nvPr/>
        </p:nvCxnSpPr>
        <p:spPr>
          <a:xfrm>
            <a:off x="493059" y="2581263"/>
            <a:ext cx="3352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5151377" y="2581263"/>
            <a:ext cx="33528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400962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Test du VIH récent parmi les jeunes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100773572"/>
              </p:ext>
            </p:extLst>
          </p:nvPr>
        </p:nvGraphicFramePr>
        <p:xfrm>
          <a:off x="461963" y="1687513"/>
          <a:ext cx="8256587" cy="5170487"/>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7755" y="917897"/>
            <a:ext cx="9144000" cy="923330"/>
          </a:xfrm>
          <a:prstGeom prst="rect">
            <a:avLst/>
          </a:prstGeom>
          <a:noFill/>
        </p:spPr>
        <p:txBody>
          <a:bodyPr wrap="square" rtlCol="0">
            <a:spAutoFit/>
          </a:bodyPr>
          <a:lstStyle/>
          <a:p>
            <a:pPr algn="ctr"/>
            <a:r>
              <a:rPr lang="fr-FR" i="1" dirty="0"/>
              <a:t>Parmi les femmes et les hommes de 15-24 ans qui ont eu des rapports sexuels dans les 12 derniers mois, pourcentage ayant été testé pour le VIH au cours des 12 derniers mois et qui ont reçu les résultats du dernier test</a:t>
            </a:r>
          </a:p>
        </p:txBody>
      </p:sp>
    </p:spTree>
    <p:extLst>
      <p:ext uri="{BB962C8B-B14F-4D97-AF65-F5344CB8AC3E}">
        <p14:creationId xmlns:p14="http://schemas.microsoft.com/office/powerpoint/2010/main" val="1094402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74800"/>
            <a:ext cx="5246914" cy="4152900"/>
          </a:xfrm>
        </p:spPr>
        <p:txBody>
          <a:bodyPr>
            <a:normAutofit/>
          </a:bodyPr>
          <a:lstStyle/>
          <a:p>
            <a:pPr>
              <a:buClr>
                <a:schemeClr val="tx1"/>
              </a:buClr>
            </a:pPr>
            <a:r>
              <a:rPr lang="fr-FR" sz="3400" b="1" noProof="0" dirty="0">
                <a:solidFill>
                  <a:schemeClr val="accent5"/>
                </a:solidFill>
              </a:rPr>
              <a:t>Connaissance du VIH</a:t>
            </a:r>
          </a:p>
          <a:p>
            <a:pPr>
              <a:buClr>
                <a:schemeClr val="tx1"/>
              </a:buClr>
            </a:pPr>
            <a:r>
              <a:rPr lang="fr-FR" sz="3400" noProof="0" dirty="0"/>
              <a:t>Comportements liés au VIH</a:t>
            </a:r>
          </a:p>
          <a:p>
            <a:pPr>
              <a:buClr>
                <a:schemeClr val="tx1"/>
              </a:buClr>
            </a:pPr>
            <a:r>
              <a:rPr lang="fr-FR" sz="3400" noProof="0" dirty="0"/>
              <a:t>Test de dépistage du VIH</a:t>
            </a:r>
          </a:p>
          <a:p>
            <a:pPr>
              <a:buClr>
                <a:schemeClr val="tx1"/>
              </a:buClr>
            </a:pPr>
            <a:r>
              <a:rPr lang="fr-FR" sz="3400" noProof="0" dirty="0"/>
              <a:t>VIH et la jeunesse</a:t>
            </a:r>
          </a:p>
        </p:txBody>
      </p:sp>
      <p:pic>
        <p:nvPicPr>
          <p:cNvPr id="4" name="Picture 3" descr="C:\Users\enybro\AppData\Local\Microsoft\Windows\Temporary Internet Files\Content.IE5\LRMMJ8MN\MC900432690[1].png"/>
          <p:cNvPicPr/>
          <p:nvPr/>
        </p:nvPicPr>
        <p:blipFill>
          <a:blip r:embed="rId2" cstate="print"/>
          <a:srcRect/>
          <a:stretch>
            <a:fillRect/>
          </a:stretch>
        </p:blipFill>
        <p:spPr bwMode="auto">
          <a:xfrm>
            <a:off x="5005138" y="2089159"/>
            <a:ext cx="3352797" cy="3124182"/>
          </a:xfrm>
          <a:prstGeom prst="rect">
            <a:avLst/>
          </a:prstGeom>
          <a:noFill/>
          <a:ln w="9525">
            <a:noFill/>
            <a:miter lim="800000"/>
            <a:headEnd/>
            <a:tailEnd/>
          </a:ln>
        </p:spPr>
      </p:pic>
    </p:spTree>
    <p:extLst>
      <p:ext uri="{BB962C8B-B14F-4D97-AF65-F5344CB8AC3E}">
        <p14:creationId xmlns:p14="http://schemas.microsoft.com/office/powerpoint/2010/main" val="29851935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noProof="0" dirty="0"/>
              <a:t>Résultats Cl</a:t>
            </a:r>
            <a:r>
              <a:rPr lang="fr-FR" dirty="0" err="1"/>
              <a:t>és</a:t>
            </a:r>
            <a:endParaRPr lang="fr-FR" noProof="0" dirty="0"/>
          </a:p>
        </p:txBody>
      </p:sp>
      <p:sp>
        <p:nvSpPr>
          <p:cNvPr id="3" name="Content Placeholder 2"/>
          <p:cNvSpPr>
            <a:spLocks noGrp="1"/>
          </p:cNvSpPr>
          <p:nvPr>
            <p:ph idx="1"/>
          </p:nvPr>
        </p:nvSpPr>
        <p:spPr>
          <a:xfrm>
            <a:off x="443883" y="1463166"/>
            <a:ext cx="8256233" cy="5081325"/>
          </a:xfrm>
        </p:spPr>
        <p:txBody>
          <a:bodyPr>
            <a:normAutofit fontScale="92500" lnSpcReduction="10000"/>
          </a:bodyPr>
          <a:lstStyle/>
          <a:p>
            <a:pPr>
              <a:spcBef>
                <a:spcPts val="0"/>
              </a:spcBef>
              <a:spcAft>
                <a:spcPts val="1800"/>
              </a:spcAft>
              <a:buClr>
                <a:schemeClr val="tx1"/>
              </a:buClr>
            </a:pPr>
            <a:r>
              <a:rPr lang="fr-FR" b="1" dirty="0">
                <a:solidFill>
                  <a:schemeClr val="accent5"/>
                </a:solidFill>
              </a:rPr>
              <a:t>61</a:t>
            </a:r>
            <a:r>
              <a:rPr lang="fr-FR" b="1" noProof="0" dirty="0">
                <a:solidFill>
                  <a:schemeClr val="accent5"/>
                </a:solidFill>
              </a:rPr>
              <a:t> % </a:t>
            </a:r>
            <a:r>
              <a:rPr lang="fr-FR" noProof="0" dirty="0"/>
              <a:t>de femmes et </a:t>
            </a:r>
            <a:r>
              <a:rPr lang="fr-FR" b="1" dirty="0">
                <a:solidFill>
                  <a:schemeClr val="accent5"/>
                </a:solidFill>
              </a:rPr>
              <a:t>71</a:t>
            </a:r>
            <a:r>
              <a:rPr lang="fr-FR" b="1" noProof="0" dirty="0">
                <a:solidFill>
                  <a:schemeClr val="accent5"/>
                </a:solidFill>
              </a:rPr>
              <a:t> % </a:t>
            </a:r>
            <a:r>
              <a:rPr lang="fr-FR" noProof="0" dirty="0"/>
              <a:t>d’hommes de 15-49 ans </a:t>
            </a:r>
            <a:r>
              <a:rPr lang="fr-FR" dirty="0"/>
              <a:t>savent que l’on peut réduire les risques de contracter le VIH en </a:t>
            </a:r>
            <a:r>
              <a:rPr lang="fr-FR" b="1" noProof="0" dirty="0">
                <a:solidFill>
                  <a:schemeClr val="accent5"/>
                </a:solidFill>
              </a:rPr>
              <a:t>utilisant les condoms et limitant les rapports sexuels </a:t>
            </a:r>
            <a:r>
              <a:rPr lang="fr-FR" b="1" dirty="0">
                <a:solidFill>
                  <a:schemeClr val="accent5"/>
                </a:solidFill>
              </a:rPr>
              <a:t>à un seul partenaire non infecté</a:t>
            </a:r>
            <a:r>
              <a:rPr lang="fr-FR" noProof="0" dirty="0"/>
              <a:t>.</a:t>
            </a:r>
          </a:p>
          <a:p>
            <a:pPr>
              <a:spcBef>
                <a:spcPts val="0"/>
              </a:spcBef>
              <a:spcAft>
                <a:spcPts val="1800"/>
              </a:spcAft>
              <a:buClr>
                <a:schemeClr val="tx1"/>
              </a:buClr>
            </a:pPr>
            <a:r>
              <a:rPr lang="fr-FR" b="1" noProof="0" dirty="0">
                <a:solidFill>
                  <a:schemeClr val="accent5"/>
                </a:solidFill>
              </a:rPr>
              <a:t>3 % </a:t>
            </a:r>
            <a:r>
              <a:rPr lang="fr-FR" noProof="0" dirty="0"/>
              <a:t>de femmes et </a:t>
            </a:r>
            <a:r>
              <a:rPr lang="fr-FR" b="1" noProof="0" dirty="0">
                <a:solidFill>
                  <a:schemeClr val="accent5"/>
                </a:solidFill>
              </a:rPr>
              <a:t>2 % </a:t>
            </a:r>
            <a:r>
              <a:rPr lang="fr-FR" noProof="0" dirty="0"/>
              <a:t>d’hommes de 15-49 ans ont effectué un </a:t>
            </a:r>
            <a:r>
              <a:rPr lang="fr-FR" b="1" noProof="0" dirty="0">
                <a:solidFill>
                  <a:schemeClr val="accent5"/>
                </a:solidFill>
              </a:rPr>
              <a:t>test du VIH dans les 12 derniers mois </a:t>
            </a:r>
            <a:r>
              <a:rPr lang="fr-FR" noProof="0" dirty="0"/>
              <a:t>et reçu le résultat.</a:t>
            </a:r>
          </a:p>
          <a:p>
            <a:pPr>
              <a:spcBef>
                <a:spcPts val="0"/>
              </a:spcBef>
              <a:spcAft>
                <a:spcPts val="1800"/>
              </a:spcAft>
              <a:buClr>
                <a:schemeClr val="tx1"/>
              </a:buClr>
            </a:pPr>
            <a:r>
              <a:rPr lang="fr-FR" b="1" dirty="0">
                <a:solidFill>
                  <a:schemeClr val="accent5"/>
                </a:solidFill>
              </a:rPr>
              <a:t>98</a:t>
            </a:r>
            <a:r>
              <a:rPr lang="fr-FR" b="1" noProof="0" dirty="0">
                <a:solidFill>
                  <a:schemeClr val="accent5"/>
                </a:solidFill>
              </a:rPr>
              <a:t> % </a:t>
            </a:r>
            <a:r>
              <a:rPr lang="fr-FR" noProof="0" dirty="0"/>
              <a:t>des hommes sont </a:t>
            </a:r>
            <a:r>
              <a:rPr lang="fr-FR" b="1" noProof="0" dirty="0">
                <a:solidFill>
                  <a:schemeClr val="accent5"/>
                </a:solidFill>
              </a:rPr>
              <a:t>circoncis</a:t>
            </a:r>
            <a:r>
              <a:rPr lang="fr-FR" noProof="0" dirty="0"/>
              <a:t>.</a:t>
            </a:r>
          </a:p>
          <a:p>
            <a:pPr>
              <a:spcBef>
                <a:spcPts val="0"/>
              </a:spcBef>
              <a:spcAft>
                <a:spcPts val="1800"/>
              </a:spcAft>
              <a:buClr>
                <a:schemeClr val="tx1"/>
              </a:buClr>
            </a:pPr>
            <a:r>
              <a:rPr lang="fr-FR" b="1" dirty="0">
                <a:solidFill>
                  <a:schemeClr val="accent5"/>
                </a:solidFill>
              </a:rPr>
              <a:t>26 % </a:t>
            </a:r>
            <a:r>
              <a:rPr lang="fr-FR" dirty="0"/>
              <a:t>de jeunes femmes et </a:t>
            </a:r>
            <a:r>
              <a:rPr lang="fr-FR" b="1" dirty="0">
                <a:solidFill>
                  <a:schemeClr val="accent5"/>
                </a:solidFill>
              </a:rPr>
              <a:t>24 % </a:t>
            </a:r>
            <a:r>
              <a:rPr lang="fr-FR" dirty="0"/>
              <a:t>de jeunes hommes de 15-24 ans ont une </a:t>
            </a:r>
            <a:r>
              <a:rPr lang="fr-FR" b="1" dirty="0">
                <a:solidFill>
                  <a:schemeClr val="accent5"/>
                </a:solidFill>
              </a:rPr>
              <a:t>connaissance complète sur le VIH</a:t>
            </a:r>
            <a:r>
              <a:rPr lang="fr-FR" dirty="0"/>
              <a:t>. </a:t>
            </a:r>
            <a:endParaRPr lang="fr-FR" noProof="0" dirty="0"/>
          </a:p>
          <a:p>
            <a:pPr>
              <a:spcBef>
                <a:spcPts val="0"/>
              </a:spcBef>
              <a:spcAft>
                <a:spcPts val="1800"/>
              </a:spcAft>
              <a:buClr>
                <a:schemeClr val="tx1"/>
              </a:buClr>
            </a:pPr>
            <a:r>
              <a:rPr lang="fr-FR" b="1" dirty="0">
                <a:solidFill>
                  <a:schemeClr val="accent5"/>
                </a:solidFill>
              </a:rPr>
              <a:t>19</a:t>
            </a:r>
            <a:r>
              <a:rPr lang="fr-FR" b="1" noProof="0" dirty="0">
                <a:solidFill>
                  <a:schemeClr val="accent5"/>
                </a:solidFill>
              </a:rPr>
              <a:t> % </a:t>
            </a:r>
            <a:r>
              <a:rPr lang="fr-FR" noProof="0" dirty="0"/>
              <a:t>de jeunes femmes et </a:t>
            </a:r>
            <a:r>
              <a:rPr lang="fr-FR" b="1" dirty="0">
                <a:solidFill>
                  <a:schemeClr val="accent5"/>
                </a:solidFill>
              </a:rPr>
              <a:t>10</a:t>
            </a:r>
            <a:r>
              <a:rPr lang="fr-FR" b="1" noProof="0" dirty="0">
                <a:solidFill>
                  <a:schemeClr val="accent5"/>
                </a:solidFill>
              </a:rPr>
              <a:t> % </a:t>
            </a:r>
            <a:r>
              <a:rPr lang="fr-FR" noProof="0" dirty="0"/>
              <a:t>de jeunes hommes de 15-24 ans ont eu des </a:t>
            </a:r>
            <a:r>
              <a:rPr lang="fr-FR" b="1" noProof="0" dirty="0">
                <a:solidFill>
                  <a:schemeClr val="accent5"/>
                </a:solidFill>
              </a:rPr>
              <a:t>rapports sexuels avant l’âge de 15 ans</a:t>
            </a:r>
            <a:r>
              <a:rPr lang="fr-FR" noProof="0" dirty="0"/>
              <a:t>. </a:t>
            </a:r>
          </a:p>
        </p:txBody>
      </p:sp>
    </p:spTree>
    <p:extLst>
      <p:ext uri="{BB962C8B-B14F-4D97-AF65-F5344CB8AC3E}">
        <p14:creationId xmlns:p14="http://schemas.microsoft.com/office/powerpoint/2010/main" val="5197824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Connaissance des moyens de prévention du VIH</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62819064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1367"/>
            <a:ext cx="9144000" cy="646331"/>
          </a:xfrm>
          <a:prstGeom prst="rect">
            <a:avLst/>
          </a:prstGeom>
          <a:noFill/>
        </p:spPr>
        <p:txBody>
          <a:bodyPr wrap="square" rtlCol="0">
            <a:spAutoFit/>
          </a:bodyPr>
          <a:lstStyle/>
          <a:p>
            <a:pPr algn="ctr"/>
            <a:r>
              <a:rPr lang="fr-FR" i="1" dirty="0"/>
              <a:t>Pourcentage de femmes et d’hommes de 15-49 ans qui savent que l’on peut réduire les risques de contracter le VIH en :</a:t>
            </a:r>
          </a:p>
        </p:txBody>
      </p:sp>
    </p:spTree>
    <p:extLst>
      <p:ext uri="{BB962C8B-B14F-4D97-AF65-F5344CB8AC3E}">
        <p14:creationId xmlns:p14="http://schemas.microsoft.com/office/powerpoint/2010/main" val="648517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noProof="0" dirty="0"/>
              <a:t>Connaissance des moyens de prévention du VIH selon le niveau d’instruction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1386284"/>
              </p:ext>
            </p:extLst>
          </p:nvPr>
        </p:nvGraphicFramePr>
        <p:xfrm>
          <a:off x="0" y="2160856"/>
          <a:ext cx="9143999" cy="469714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923330"/>
          </a:xfrm>
          <a:prstGeom prst="rect">
            <a:avLst/>
          </a:prstGeom>
          <a:noFill/>
        </p:spPr>
        <p:txBody>
          <a:bodyPr wrap="square" rtlCol="0">
            <a:spAutoFit/>
          </a:bodyPr>
          <a:lstStyle/>
          <a:p>
            <a:pPr algn="ctr"/>
            <a:r>
              <a:rPr lang="fr-FR" i="1" dirty="0"/>
              <a:t>Pourcentage de femmes et d’hommes de 15-49 ans qui savent que l’on peut réduire les risques de contracter le VIH en utilisant des condoms et en limitant les rapports sexuels à un seul partenaire qui n’est pas infecté</a:t>
            </a:r>
          </a:p>
        </p:txBody>
      </p:sp>
    </p:spTree>
    <p:extLst>
      <p:ext uri="{BB962C8B-B14F-4D97-AF65-F5344CB8AC3E}">
        <p14:creationId xmlns:p14="http://schemas.microsoft.com/office/powerpoint/2010/main" val="151410799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Croyances sur le VIH/sida</a:t>
            </a:r>
          </a:p>
        </p:txBody>
      </p:sp>
      <p:sp>
        <p:nvSpPr>
          <p:cNvPr id="4" name="TextBox 3"/>
          <p:cNvSpPr txBox="1"/>
          <p:nvPr/>
        </p:nvSpPr>
        <p:spPr>
          <a:xfrm>
            <a:off x="0" y="1069489"/>
            <a:ext cx="9144000" cy="369332"/>
          </a:xfrm>
          <a:prstGeom prst="rect">
            <a:avLst/>
          </a:prstGeom>
          <a:noFill/>
        </p:spPr>
        <p:txBody>
          <a:bodyPr wrap="square" rtlCol="0">
            <a:spAutoFit/>
          </a:bodyPr>
          <a:lstStyle/>
          <a:p>
            <a:pPr algn="ctr"/>
            <a:r>
              <a:rPr lang="fr-FR" i="1" dirty="0"/>
              <a:t>Pourcentage de femmes et d’hommes de 15-49 ans qui déclarent que :</a:t>
            </a: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247509988"/>
              </p:ext>
            </p:extLst>
          </p:nvPr>
        </p:nvGraphicFramePr>
        <p:xfrm>
          <a:off x="0" y="1606550"/>
          <a:ext cx="9143999" cy="4337050"/>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p:cNvSpPr txBox="1"/>
          <p:nvPr/>
        </p:nvSpPr>
        <p:spPr>
          <a:xfrm>
            <a:off x="1" y="5910127"/>
            <a:ext cx="9143999" cy="954107"/>
          </a:xfrm>
          <a:prstGeom prst="rect">
            <a:avLst/>
          </a:prstGeom>
          <a:noFill/>
        </p:spPr>
        <p:txBody>
          <a:bodyPr wrap="square" rtlCol="0">
            <a:spAutoFit/>
          </a:bodyPr>
          <a:lstStyle/>
          <a:p>
            <a:r>
              <a:rPr lang="en-US" sz="1400" i="1" dirty="0"/>
              <a:t>*</a:t>
            </a:r>
            <a:r>
              <a:rPr lang="fr-FR" sz="1400" i="1" dirty="0"/>
              <a:t>La connaissance complète : les enquêtés qui savent que l'utilisation régulière du condom au cours des rapports sexuels et la limitation des rapports sexuels à un seul partenaire fidèle et non infecté permettent de réduire les risques de contracter le VIH, ceux qui savent qu'une personne en bonne santé peut néanmoins avoir contracté le VIH et ceux qui rejettent les deux idées locales erronées les plus courantes concernant la transmission ou la prévention du sida.</a:t>
            </a:r>
            <a:endParaRPr lang="en-US" sz="1400" i="1" dirty="0"/>
          </a:p>
        </p:txBody>
      </p:sp>
    </p:spTree>
    <p:extLst>
      <p:ext uri="{BB962C8B-B14F-4D97-AF65-F5344CB8AC3E}">
        <p14:creationId xmlns:p14="http://schemas.microsoft.com/office/powerpoint/2010/main" val="13388197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extLst>
              <p:ext uri="{D42A27DB-BD31-4B8C-83A1-F6EECF244321}">
                <p14:modId xmlns:p14="http://schemas.microsoft.com/office/powerpoint/2010/main" val="263768672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a:spLocks noGrp="1"/>
          </p:cNvSpPr>
          <p:nvPr>
            <p:ph type="title"/>
          </p:nvPr>
        </p:nvSpPr>
        <p:spPr>
          <a:xfrm>
            <a:off x="0" y="12700"/>
            <a:ext cx="9144000" cy="1231900"/>
          </a:xfrm>
        </p:spPr>
        <p:txBody>
          <a:bodyPr>
            <a:normAutofit fontScale="90000"/>
          </a:bodyPr>
          <a:lstStyle/>
          <a:p>
            <a:r>
              <a:rPr lang="fr-FR" noProof="0" dirty="0"/>
              <a:t>Connaissance de la prévention de la transmission du VIH de la mère à l’enfant (TME)</a:t>
            </a:r>
          </a:p>
        </p:txBody>
      </p:sp>
      <p:sp>
        <p:nvSpPr>
          <p:cNvPr id="7" name="TextBox 6"/>
          <p:cNvSpPr txBox="1"/>
          <p:nvPr/>
        </p:nvSpPr>
        <p:spPr>
          <a:xfrm>
            <a:off x="0" y="1237218"/>
            <a:ext cx="9144000" cy="369332"/>
          </a:xfrm>
          <a:prstGeom prst="rect">
            <a:avLst/>
          </a:prstGeom>
          <a:noFill/>
        </p:spPr>
        <p:txBody>
          <a:bodyPr wrap="square" rtlCol="0">
            <a:spAutoFit/>
          </a:bodyPr>
          <a:lstStyle/>
          <a:p>
            <a:pPr algn="ctr"/>
            <a:r>
              <a:rPr lang="fr-FR" i="1" dirty="0"/>
              <a:t>Pourcentage de femmes et d’hommes de 15-49 ans qui savent que :</a:t>
            </a:r>
          </a:p>
        </p:txBody>
      </p:sp>
    </p:spTree>
    <p:extLst>
      <p:ext uri="{BB962C8B-B14F-4D97-AF65-F5344CB8AC3E}">
        <p14:creationId xmlns:p14="http://schemas.microsoft.com/office/powerpoint/2010/main" val="28329789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574800"/>
            <a:ext cx="5375564" cy="4152900"/>
          </a:xfrm>
        </p:spPr>
        <p:txBody>
          <a:bodyPr>
            <a:normAutofit/>
          </a:bodyPr>
          <a:lstStyle/>
          <a:p>
            <a:pPr>
              <a:buClr>
                <a:schemeClr val="tx1"/>
              </a:buClr>
            </a:pPr>
            <a:r>
              <a:rPr lang="fr-FR" sz="3400" noProof="0" dirty="0"/>
              <a:t>Connaissance du VIH</a:t>
            </a:r>
          </a:p>
          <a:p>
            <a:pPr>
              <a:buClr>
                <a:schemeClr val="tx1"/>
              </a:buClr>
            </a:pPr>
            <a:r>
              <a:rPr lang="fr-FR" sz="3400" b="1" noProof="0" dirty="0">
                <a:solidFill>
                  <a:schemeClr val="accent5"/>
                </a:solidFill>
              </a:rPr>
              <a:t>Comportements liés au VIH</a:t>
            </a:r>
          </a:p>
          <a:p>
            <a:pPr>
              <a:buClr>
                <a:schemeClr val="tx1"/>
              </a:buClr>
            </a:pPr>
            <a:r>
              <a:rPr lang="fr-FR" sz="3400" noProof="0" dirty="0"/>
              <a:t>Test de dépistage du VIH</a:t>
            </a:r>
          </a:p>
          <a:p>
            <a:pPr>
              <a:buClr>
                <a:schemeClr val="tx1"/>
              </a:buClr>
            </a:pPr>
            <a:r>
              <a:rPr lang="fr-FR" sz="3400" noProof="0" dirty="0"/>
              <a:t>VIH et la jeunesse</a:t>
            </a:r>
          </a:p>
        </p:txBody>
      </p:sp>
      <p:pic>
        <p:nvPicPr>
          <p:cNvPr id="4" name="Picture 3" descr="C:\Users\enybro\AppData\Local\Microsoft\Windows\Temporary Internet Files\Content.IE5\LRMMJ8MN\MC900432690[1].png"/>
          <p:cNvPicPr/>
          <p:nvPr/>
        </p:nvPicPr>
        <p:blipFill>
          <a:blip r:embed="rId2" cstate="print"/>
          <a:srcRect/>
          <a:stretch>
            <a:fillRect/>
          </a:stretch>
        </p:blipFill>
        <p:spPr bwMode="auto">
          <a:xfrm>
            <a:off x="5005138" y="2089159"/>
            <a:ext cx="3352797" cy="3124182"/>
          </a:xfrm>
          <a:prstGeom prst="rect">
            <a:avLst/>
          </a:prstGeom>
          <a:noFill/>
          <a:ln w="9525">
            <a:noFill/>
            <a:miter lim="800000"/>
            <a:headEnd/>
            <a:tailEnd/>
          </a:ln>
        </p:spPr>
      </p:pic>
    </p:spTree>
    <p:extLst>
      <p:ext uri="{BB962C8B-B14F-4D97-AF65-F5344CB8AC3E}">
        <p14:creationId xmlns:p14="http://schemas.microsoft.com/office/powerpoint/2010/main" val="27740773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dirty="0"/>
              <a:t>Attitudes discriminatoires à l’égard des personnes vivant avec le VIH</a:t>
            </a:r>
            <a:endParaRPr lang="fr-FR"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62275505"/>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algn="ctr"/>
            <a:r>
              <a:rPr lang="fr-FR" i="1" dirty="0"/>
              <a:t>Parmi les femmes et les hommes de 15-49 ans qui ont entendu parler du VIH, pourcentage : </a:t>
            </a:r>
          </a:p>
        </p:txBody>
      </p:sp>
    </p:spTree>
    <p:extLst>
      <p:ext uri="{BB962C8B-B14F-4D97-AF65-F5344CB8AC3E}">
        <p14:creationId xmlns:p14="http://schemas.microsoft.com/office/powerpoint/2010/main" val="9286282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Partenaires sexuels multiples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234687198"/>
              </p:ext>
            </p:extLst>
          </p:nvPr>
        </p:nvGraphicFramePr>
        <p:xfrm>
          <a:off x="250371" y="968829"/>
          <a:ext cx="8665029" cy="5889171"/>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 y="1768464"/>
            <a:ext cx="2579915" cy="923330"/>
          </a:xfrm>
          <a:prstGeom prst="rect">
            <a:avLst/>
          </a:prstGeom>
          <a:noFill/>
        </p:spPr>
        <p:txBody>
          <a:bodyPr wrap="square" rtlCol="0">
            <a:spAutoFit/>
          </a:bodyPr>
          <a:lstStyle/>
          <a:p>
            <a:pPr algn="ctr"/>
            <a:r>
              <a:rPr lang="fr-FR" i="1" dirty="0"/>
              <a:t>Pourcentage de femmes et d’hommes de 15-49 ans qui ont eu :</a:t>
            </a:r>
          </a:p>
        </p:txBody>
      </p:sp>
      <p:sp>
        <p:nvSpPr>
          <p:cNvPr id="9" name="TextBox 8"/>
          <p:cNvSpPr txBox="1"/>
          <p:nvPr/>
        </p:nvSpPr>
        <p:spPr>
          <a:xfrm>
            <a:off x="3173184" y="1491465"/>
            <a:ext cx="3031673" cy="1200329"/>
          </a:xfrm>
          <a:prstGeom prst="rect">
            <a:avLst/>
          </a:prstGeom>
          <a:noFill/>
        </p:spPr>
        <p:txBody>
          <a:bodyPr wrap="square" rtlCol="0">
            <a:spAutoFit/>
          </a:bodyPr>
          <a:lstStyle/>
          <a:p>
            <a:pPr algn="ctr"/>
            <a:r>
              <a:rPr lang="fr-FR" i="1" dirty="0"/>
              <a:t>Parmi les femmes et les hommes de 15-49 ans qui ont eu 2+ partenaires au cours des 12 mois, pourcentage qui :</a:t>
            </a:r>
          </a:p>
        </p:txBody>
      </p:sp>
      <p:sp>
        <p:nvSpPr>
          <p:cNvPr id="10" name="TextBox 9"/>
          <p:cNvSpPr txBox="1"/>
          <p:nvPr/>
        </p:nvSpPr>
        <p:spPr>
          <a:xfrm>
            <a:off x="6422571" y="1491465"/>
            <a:ext cx="2705099" cy="1200329"/>
          </a:xfrm>
          <a:prstGeom prst="rect">
            <a:avLst/>
          </a:prstGeom>
          <a:noFill/>
        </p:spPr>
        <p:txBody>
          <a:bodyPr wrap="square" rtlCol="0">
            <a:spAutoFit/>
          </a:bodyPr>
          <a:lstStyle/>
          <a:p>
            <a:pPr algn="ctr"/>
            <a:r>
              <a:rPr lang="fr-FR" i="1" dirty="0"/>
              <a:t>Parmi les femmes et les hommes de 15-49 ans ayant déjà eu des rapports sexuels : </a:t>
            </a:r>
          </a:p>
        </p:txBody>
      </p:sp>
      <p:cxnSp>
        <p:nvCxnSpPr>
          <p:cNvPr id="13" name="Straight Connector 12"/>
          <p:cNvCxnSpPr/>
          <p:nvPr/>
        </p:nvCxnSpPr>
        <p:spPr>
          <a:xfrm>
            <a:off x="3173184" y="2664179"/>
            <a:ext cx="303167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108857" y="2664179"/>
            <a:ext cx="235131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553200" y="2664179"/>
            <a:ext cx="23622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89935288"/>
      </p:ext>
    </p:extLst>
  </p:cSld>
  <p:clrMapOvr>
    <a:masterClrMapping/>
  </p:clrMapOvr>
</p:sld>
</file>

<file path=ppt/theme/theme1.xml><?xml version="1.0" encoding="utf-8"?>
<a:theme xmlns:a="http://schemas.openxmlformats.org/drawingml/2006/main" name="Office Theme">
  <a:themeElements>
    <a:clrScheme name="Madagascar 2021">
      <a:dk1>
        <a:sysClr val="windowText" lastClr="000000"/>
      </a:dk1>
      <a:lt1>
        <a:sysClr val="window" lastClr="FFFFFF"/>
      </a:lt1>
      <a:dk2>
        <a:srgbClr val="323232"/>
      </a:dk2>
      <a:lt2>
        <a:srgbClr val="E3DED1"/>
      </a:lt2>
      <a:accent1>
        <a:srgbClr val="E7524B"/>
      </a:accent1>
      <a:accent2>
        <a:srgbClr val="0BB8B6"/>
      </a:accent2>
      <a:accent3>
        <a:srgbClr val="FFBA03"/>
      </a:accent3>
      <a:accent4>
        <a:srgbClr val="ED6623"/>
      </a:accent4>
      <a:accent5>
        <a:srgbClr val="41AD49"/>
      </a:accent5>
      <a:accent6>
        <a:srgbClr val="C19859"/>
      </a:accent6>
      <a:hlink>
        <a:srgbClr val="6B9F25"/>
      </a:hlink>
      <a:folHlink>
        <a:srgbClr val="B26B0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Madagascar 2021">
      <a:dk1>
        <a:sysClr val="windowText" lastClr="000000"/>
      </a:dk1>
      <a:lt1>
        <a:sysClr val="window" lastClr="FFFFFF"/>
      </a:lt1>
      <a:dk2>
        <a:srgbClr val="323232"/>
      </a:dk2>
      <a:lt2>
        <a:srgbClr val="E3DED1"/>
      </a:lt2>
      <a:accent1>
        <a:srgbClr val="E7524B"/>
      </a:accent1>
      <a:accent2>
        <a:srgbClr val="0BB8B6"/>
      </a:accent2>
      <a:accent3>
        <a:srgbClr val="FFBA03"/>
      </a:accent3>
      <a:accent4>
        <a:srgbClr val="ED6623"/>
      </a:accent4>
      <a:accent5>
        <a:srgbClr val="41AD49"/>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VMX3MACP777Z-1177381151-19875</_dlc_DocId>
    <_dlc_DocIdUrl xmlns="d16efad5-0601-4cf0-b7c2-89968258c777">
      <Url>https://icfonline.sharepoint.com/sites/ihd-dhs/Dissemination/_layouts/15/DocIdRedir.aspx?ID=VMX3MACP777Z-1177381151-19875</Url>
      <Description>VMX3MACP777Z-1177381151-19875</Description>
    </_dlc_DocIdUrl>
    <lcf76f155ced4ddcb4097134ff3c332f xmlns="83c4e5ee-5eea-4e8c-8b50-726738bccb6e">
      <Terms xmlns="http://schemas.microsoft.com/office/infopath/2007/PartnerControls"/>
    </lcf76f155ced4ddcb4097134ff3c332f>
    <TaxCatchAll xmlns="fa6a9aea-fb0f-4ddd-aff8-712634b7d5fe"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428485E-0CA4-436F-81AD-17D3EA5621CD}">
  <ds:schemaRefs>
    <ds:schemaRef ds:uri="http://schemas.microsoft.com/office/2006/documentManagement/types"/>
    <ds:schemaRef ds:uri="fa6a9aea-fb0f-4ddd-aff8-712634b7d5fe"/>
    <ds:schemaRef ds:uri="http://purl.org/dc/dcmitype/"/>
    <ds:schemaRef ds:uri="d16efad5-0601-4cf0-b7c2-89968258c777"/>
    <ds:schemaRef ds:uri="http://purl.org/dc/terms/"/>
    <ds:schemaRef ds:uri="83c4e5ee-5eea-4e8c-8b50-726738bccb6e"/>
    <ds:schemaRef ds:uri="http://schemas.microsoft.com/office/infopath/2007/PartnerControls"/>
    <ds:schemaRef ds:uri="http://purl.org/dc/elements/1.1/"/>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2CB04991-BDBA-4216-8CF4-754BEA30DE47}">
  <ds:schemaRefs>
    <ds:schemaRef ds:uri="http://schemas.microsoft.com/sharepoint/v3/contenttype/forms"/>
  </ds:schemaRefs>
</ds:datastoreItem>
</file>

<file path=customXml/itemProps3.xml><?xml version="1.0" encoding="utf-8"?>
<ds:datastoreItem xmlns:ds="http://schemas.openxmlformats.org/officeDocument/2006/customXml" ds:itemID="{305ADA87-2536-46DB-AFF1-12DB004180BB}">
  <ds:schemaRefs>
    <ds:schemaRef ds:uri="http://schemas.microsoft.com/sharepoint/events"/>
  </ds:schemaRefs>
</ds:datastoreItem>
</file>

<file path=customXml/itemProps4.xml><?xml version="1.0" encoding="utf-8"?>
<ds:datastoreItem xmlns:ds="http://schemas.openxmlformats.org/officeDocument/2006/customXml" ds:itemID="{F292A7B2-F0E2-4E97-AB4B-5DD515FB5B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1997</TotalTime>
  <Words>848</Words>
  <Application>Microsoft Office PowerPoint</Application>
  <PresentationFormat>On-screen Show (4:3)</PresentationFormat>
  <Paragraphs>71</Paragraphs>
  <Slides>20</Slides>
  <Notes>10</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20</vt:i4>
      </vt:variant>
    </vt:vector>
  </HeadingPairs>
  <TitlesOfParts>
    <vt:vector size="25" baseType="lpstr">
      <vt:lpstr>Arial</vt:lpstr>
      <vt:lpstr>Calibri</vt:lpstr>
      <vt:lpstr>Office Theme</vt:lpstr>
      <vt:lpstr>Custom Design</vt:lpstr>
      <vt:lpstr>1_Custom Design</vt:lpstr>
      <vt:lpstr>PowerPoint Presentation</vt:lpstr>
      <vt:lpstr>PowerPoint Presentation</vt:lpstr>
      <vt:lpstr>Connaissance des moyens de prévention du VIH</vt:lpstr>
      <vt:lpstr>Connaissance des moyens de prévention du VIH selon le niveau d’instruction</vt:lpstr>
      <vt:lpstr>Croyances sur le VIH/sida</vt:lpstr>
      <vt:lpstr>Connaissance de la prévention de la transmission du VIH de la mère à l’enfant (TME)</vt:lpstr>
      <vt:lpstr>PowerPoint Presentation</vt:lpstr>
      <vt:lpstr>Attitudes discriminatoires à l’égard des personnes vivant avec le VIH</vt:lpstr>
      <vt:lpstr>Partenaires sexuels multiples</vt:lpstr>
      <vt:lpstr>PowerPoint Presentation</vt:lpstr>
      <vt:lpstr>PowerPoint Presentation</vt:lpstr>
      <vt:lpstr>Test de dépistage du VIH</vt:lpstr>
      <vt:lpstr>Test de VIH pour les femmes enceintes</vt:lpstr>
      <vt:lpstr>PowerPoint Presentation</vt:lpstr>
      <vt:lpstr>Connaissance complète sur le VIH parmi les jeunes selon le milieu de résidence</vt:lpstr>
      <vt:lpstr>Âge aux premiers rapports sexuels  parmi les jeunes</vt:lpstr>
      <vt:lpstr>Partenaires sexuels multiples  parmi les jeunes</vt:lpstr>
      <vt:lpstr>Rapports sexuels à hauts risques parmi les jeunes</vt:lpstr>
      <vt:lpstr>Test du VIH récent parmi les jeunes</vt:lpstr>
      <vt:lpstr>Résultats Clés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HIV KAB_US English</dc:title>
  <dc:creator>Zweimueller, Sally</dc:creator>
  <cp:lastModifiedBy>McFarland, Annette</cp:lastModifiedBy>
  <cp:revision>158</cp:revision>
  <dcterms:created xsi:type="dcterms:W3CDTF">2017-05-18T16:43:03Z</dcterms:created>
  <dcterms:modified xsi:type="dcterms:W3CDTF">2022-08-23T12:40:03Z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3b61b714-398a-43ec-8d7b-0ce15f2abab6</vt:lpwstr>
  </property>
  <property fmtid="{D5CDD505-2E9C-101B-9397-08002B2CF9AE}" pid="4" name="MediaServiceImageTags">
    <vt:lpwstr/>
  </property>
</Properties>
</file>