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slideLayouts/slideLayout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2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theme/themeOverride1.xml" ContentType="application/vnd.openxmlformats-officedocument.themeOverride+xml"/>
  <Override PartName="/ppt/notesSlides/notesSlide3.xml" ContentType="application/vnd.openxmlformats-officedocument.presentationml.notesSl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4.xml" ContentType="application/vnd.openxmlformats-officedocument.presentationml.notesSlid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theme/themeOverride2.xml" ContentType="application/vnd.openxmlformats-officedocument.themeOverride+xml"/>
  <Override PartName="/ppt/notesSlides/notesSlide8.xml" ContentType="application/vnd.openxmlformats-officedocument.presentationml.notesSlid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notesSlides/notesSlide9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5"/>
    <p:sldMasterId id="2147483662" r:id="rId6"/>
    <p:sldMasterId id="2147483665" r:id="rId7"/>
  </p:sldMasterIdLst>
  <p:notesMasterIdLst>
    <p:notesMasterId r:id="rId20"/>
  </p:notesMasterIdLst>
  <p:sldIdLst>
    <p:sldId id="257" r:id="rId8"/>
    <p:sldId id="277" r:id="rId9"/>
    <p:sldId id="280" r:id="rId10"/>
    <p:sldId id="281" r:id="rId11"/>
    <p:sldId id="282" r:id="rId12"/>
    <p:sldId id="283" r:id="rId13"/>
    <p:sldId id="284" r:id="rId14"/>
    <p:sldId id="285" r:id="rId15"/>
    <p:sldId id="278" r:id="rId16"/>
    <p:sldId id="267" r:id="rId17"/>
    <p:sldId id="268" r:id="rId18"/>
    <p:sldId id="274" r:id="rId1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Linn, Anne" initials="LA" lastIdx="1" clrIdx="0">
    <p:extLst>
      <p:ext uri="{19B8F6BF-5375-455C-9EA6-DF929625EA0E}">
        <p15:presenceInfo xmlns:p15="http://schemas.microsoft.com/office/powerpoint/2012/main" userId="S-1-5-21-2338163137-2684688362-157462135-81058" providerId="AD"/>
      </p:ext>
    </p:extLst>
  </p:cmAuthor>
  <p:cmAuthor id="2" name="McFarland, Annette" initials="MA" lastIdx="1" clrIdx="1">
    <p:extLst>
      <p:ext uri="{19B8F6BF-5375-455C-9EA6-DF929625EA0E}">
        <p15:presenceInfo xmlns:p15="http://schemas.microsoft.com/office/powerpoint/2012/main" userId="S::N107137@icf.com::e93d1f50-85ab-41a8-a34a-185a53159573" providerId="AD"/>
      </p:ext>
    </p:extLst>
  </p:cmAuthor>
  <p:cmAuthor id="3" name="Balian, Sarah" initials="BS" lastIdx="2" clrIdx="2">
    <p:extLst>
      <p:ext uri="{19B8F6BF-5375-455C-9EA6-DF929625EA0E}">
        <p15:presenceInfo xmlns:p15="http://schemas.microsoft.com/office/powerpoint/2012/main" userId="S::N112871@icf.com::b3b060d9-4d34-479b-ad68-688eaebf93c5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10A1B5D5-9B99-4C35-A422-299274C87663}" styleName="Medium Style 1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FABFCF23-3B69-468F-B69F-88F6DE6A72F2}" styleName="Medium Style 1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587" autoAdjust="0"/>
    <p:restoredTop sz="75312" autoAdjust="0"/>
  </p:normalViewPr>
  <p:slideViewPr>
    <p:cSldViewPr snapToGrid="0">
      <p:cViewPr varScale="1">
        <p:scale>
          <a:sx n="82" d="100"/>
          <a:sy n="82" d="100"/>
        </p:scale>
        <p:origin x="2052" y="90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26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21" Type="http://schemas.openxmlformats.org/officeDocument/2006/relationships/commentAuthors" Target="commentAuthors.xml"/><Relationship Id="rId7" Type="http://schemas.openxmlformats.org/officeDocument/2006/relationships/slideMaster" Target="slideMasters/slideMaster3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5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9.xml"/><Relationship Id="rId20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2.xml"/><Relationship Id="rId11" Type="http://schemas.openxmlformats.org/officeDocument/2006/relationships/slide" Target="slides/slide4.xml"/><Relationship Id="rId24" Type="http://schemas.openxmlformats.org/officeDocument/2006/relationships/theme" Target="theme/theme1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8.xml"/><Relationship Id="rId23" Type="http://schemas.openxmlformats.org/officeDocument/2006/relationships/viewProps" Target="viewProps.xml"/><Relationship Id="rId10" Type="http://schemas.openxmlformats.org/officeDocument/2006/relationships/slide" Target="slides/slide3.xml"/><Relationship Id="rId19" Type="http://schemas.openxmlformats.org/officeDocument/2006/relationships/slide" Target="slides/slide12.xml"/><Relationship Id="rId4" Type="http://schemas.openxmlformats.org/officeDocument/2006/relationships/customXml" Target="../customXml/item4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cFarland, Annette" userId="e93d1f50-85ab-41a8-a34a-185a53159573" providerId="ADAL" clId="{03B6B002-240A-4070-94CE-E3215EEAA53C}"/>
    <pc:docChg chg="undo custSel modSld modMainMaster">
      <pc:chgData name="McFarland, Annette" userId="e93d1f50-85ab-41a8-a34a-185a53159573" providerId="ADAL" clId="{03B6B002-240A-4070-94CE-E3215EEAA53C}" dt="2021-12-13T22:33:37.796" v="1491" actId="27636"/>
      <pc:docMkLst>
        <pc:docMk/>
      </pc:docMkLst>
      <pc:sldChg chg="modSp mod">
        <pc:chgData name="McFarland, Annette" userId="e93d1f50-85ab-41a8-a34a-185a53159573" providerId="ADAL" clId="{03B6B002-240A-4070-94CE-E3215EEAA53C}" dt="2021-12-10T15:33:48.362" v="24" actId="20577"/>
        <pc:sldMkLst>
          <pc:docMk/>
          <pc:sldMk cId="1289625166" sldId="257"/>
        </pc:sldMkLst>
        <pc:spChg chg="mod">
          <ac:chgData name="McFarland, Annette" userId="e93d1f50-85ab-41a8-a34a-185a53159573" providerId="ADAL" clId="{03B6B002-240A-4070-94CE-E3215EEAA53C}" dt="2021-12-10T15:33:48.362" v="24" actId="20577"/>
          <ac:spMkLst>
            <pc:docMk/>
            <pc:sldMk cId="1289625166" sldId="257"/>
            <ac:spMk id="3" creationId="{00000000-0000-0000-0000-000000000000}"/>
          </ac:spMkLst>
        </pc:spChg>
      </pc:sldChg>
      <pc:sldChg chg="addSp modSp mod modNotesTx">
        <pc:chgData name="McFarland, Annette" userId="e93d1f50-85ab-41a8-a34a-185a53159573" providerId="ADAL" clId="{03B6B002-240A-4070-94CE-E3215EEAA53C}" dt="2021-12-10T18:10:33.990" v="830" actId="20577"/>
        <pc:sldMkLst>
          <pc:docMk/>
          <pc:sldMk cId="3022579969" sldId="267"/>
        </pc:sldMkLst>
        <pc:spChg chg="add mod">
          <ac:chgData name="McFarland, Annette" userId="e93d1f50-85ab-41a8-a34a-185a53159573" providerId="ADAL" clId="{03B6B002-240A-4070-94CE-E3215EEAA53C}" dt="2021-12-10T17:56:35.201" v="776" actId="14100"/>
          <ac:spMkLst>
            <pc:docMk/>
            <pc:sldMk cId="3022579969" sldId="267"/>
            <ac:spMk id="5" creationId="{5EE0E43C-B0F4-4E32-86B1-0CD778055E65}"/>
          </ac:spMkLst>
        </pc:spChg>
        <pc:graphicFrameChg chg="mod">
          <ac:chgData name="McFarland, Annette" userId="e93d1f50-85ab-41a8-a34a-185a53159573" providerId="ADAL" clId="{03B6B002-240A-4070-94CE-E3215EEAA53C}" dt="2021-12-10T17:16:10.398" v="45" actId="207"/>
          <ac:graphicFrameMkLst>
            <pc:docMk/>
            <pc:sldMk cId="3022579969" sldId="267"/>
            <ac:graphicFrameMk id="7" creationId="{00000000-0000-0000-0000-000000000000}"/>
          </ac:graphicFrameMkLst>
        </pc:graphicFrameChg>
      </pc:sldChg>
      <pc:sldChg chg="modSp mod modNotesTx">
        <pc:chgData name="McFarland, Annette" userId="e93d1f50-85ab-41a8-a34a-185a53159573" providerId="ADAL" clId="{03B6B002-240A-4070-94CE-E3215EEAA53C}" dt="2021-12-10T20:51:10.496" v="965" actId="207"/>
        <pc:sldMkLst>
          <pc:docMk/>
          <pc:sldMk cId="2297699607" sldId="268"/>
        </pc:sldMkLst>
        <pc:graphicFrameChg chg="mod">
          <ac:chgData name="McFarland, Annette" userId="e93d1f50-85ab-41a8-a34a-185a53159573" providerId="ADAL" clId="{03B6B002-240A-4070-94CE-E3215EEAA53C}" dt="2021-12-10T20:51:10.496" v="965" actId="207"/>
          <ac:graphicFrameMkLst>
            <pc:docMk/>
            <pc:sldMk cId="2297699607" sldId="268"/>
            <ac:graphicFrameMk id="7" creationId="{00000000-0000-0000-0000-000000000000}"/>
          </ac:graphicFrameMkLst>
        </pc:graphicFrameChg>
      </pc:sldChg>
      <pc:sldChg chg="modSp mod">
        <pc:chgData name="McFarland, Annette" userId="e93d1f50-85ab-41a8-a34a-185a53159573" providerId="ADAL" clId="{03B6B002-240A-4070-94CE-E3215EEAA53C}" dt="2021-12-10T18:11:44.558" v="854" actId="20577"/>
        <pc:sldMkLst>
          <pc:docMk/>
          <pc:sldMk cId="519782457" sldId="274"/>
        </pc:sldMkLst>
        <pc:spChg chg="mod">
          <ac:chgData name="McFarland, Annette" userId="e93d1f50-85ab-41a8-a34a-185a53159573" providerId="ADAL" clId="{03B6B002-240A-4070-94CE-E3215EEAA53C}" dt="2021-12-10T18:11:44.558" v="854" actId="20577"/>
          <ac:spMkLst>
            <pc:docMk/>
            <pc:sldMk cId="519782457" sldId="274"/>
            <ac:spMk id="3" creationId="{00000000-0000-0000-0000-000000000000}"/>
          </ac:spMkLst>
        </pc:spChg>
      </pc:sldChg>
      <pc:sldChg chg="addSp modSp mod">
        <pc:chgData name="McFarland, Annette" userId="e93d1f50-85ab-41a8-a34a-185a53159573" providerId="ADAL" clId="{03B6B002-240A-4070-94CE-E3215EEAA53C}" dt="2021-12-10T18:19:00.697" v="959" actId="1076"/>
        <pc:sldMkLst>
          <pc:docMk/>
          <pc:sldMk cId="140163030" sldId="277"/>
        </pc:sldMkLst>
        <pc:spChg chg="mod">
          <ac:chgData name="McFarland, Annette" userId="e93d1f50-85ab-41a8-a34a-185a53159573" providerId="ADAL" clId="{03B6B002-240A-4070-94CE-E3215EEAA53C}" dt="2021-12-10T17:12:59.537" v="27" actId="207"/>
          <ac:spMkLst>
            <pc:docMk/>
            <pc:sldMk cId="140163030" sldId="277"/>
            <ac:spMk id="3" creationId="{00000000-0000-0000-0000-000000000000}"/>
          </ac:spMkLst>
        </pc:spChg>
        <pc:spChg chg="mod">
          <ac:chgData name="McFarland, Annette" userId="e93d1f50-85ab-41a8-a34a-185a53159573" providerId="ADAL" clId="{03B6B002-240A-4070-94CE-E3215EEAA53C}" dt="2021-12-10T18:19:00.697" v="959" actId="1076"/>
          <ac:spMkLst>
            <pc:docMk/>
            <pc:sldMk cId="140163030" sldId="277"/>
            <ac:spMk id="5" creationId="{00000000-0000-0000-0000-000000000000}"/>
          </ac:spMkLst>
        </pc:spChg>
        <pc:picChg chg="add mod">
          <ac:chgData name="McFarland, Annette" userId="e93d1f50-85ab-41a8-a34a-185a53159573" providerId="ADAL" clId="{03B6B002-240A-4070-94CE-E3215EEAA53C}" dt="2021-12-10T18:18:23.488" v="864" actId="208"/>
          <ac:picMkLst>
            <pc:docMk/>
            <pc:sldMk cId="140163030" sldId="277"/>
            <ac:picMk id="4" creationId="{803FA42D-B39D-4BD9-97B2-3E1DAA4980DF}"/>
          </ac:picMkLst>
        </pc:picChg>
      </pc:sldChg>
      <pc:sldChg chg="addSp delSp modSp mod">
        <pc:chgData name="McFarland, Annette" userId="e93d1f50-85ab-41a8-a34a-185a53159573" providerId="ADAL" clId="{03B6B002-240A-4070-94CE-E3215EEAA53C}" dt="2021-12-10T18:19:15.560" v="961" actId="478"/>
        <pc:sldMkLst>
          <pc:docMk/>
          <pc:sldMk cId="2892730392" sldId="278"/>
        </pc:sldMkLst>
        <pc:spChg chg="mod">
          <ac:chgData name="McFarland, Annette" userId="e93d1f50-85ab-41a8-a34a-185a53159573" providerId="ADAL" clId="{03B6B002-240A-4070-94CE-E3215EEAA53C}" dt="2021-12-10T18:06:55.091" v="783" actId="27636"/>
          <ac:spMkLst>
            <pc:docMk/>
            <pc:sldMk cId="2892730392" sldId="278"/>
            <ac:spMk id="3" creationId="{00000000-0000-0000-0000-000000000000}"/>
          </ac:spMkLst>
        </pc:spChg>
        <pc:spChg chg="add mod">
          <ac:chgData name="McFarland, Annette" userId="e93d1f50-85ab-41a8-a34a-185a53159573" providerId="ADAL" clId="{03B6B002-240A-4070-94CE-E3215EEAA53C}" dt="2021-12-10T18:19:08.811" v="960"/>
          <ac:spMkLst>
            <pc:docMk/>
            <pc:sldMk cId="2892730392" sldId="278"/>
            <ac:spMk id="4" creationId="{68599A98-59BA-4370-9615-6885D2B92489}"/>
          </ac:spMkLst>
        </pc:spChg>
        <pc:spChg chg="del">
          <ac:chgData name="McFarland, Annette" userId="e93d1f50-85ab-41a8-a34a-185a53159573" providerId="ADAL" clId="{03B6B002-240A-4070-94CE-E3215EEAA53C}" dt="2021-12-10T18:19:15.560" v="961" actId="478"/>
          <ac:spMkLst>
            <pc:docMk/>
            <pc:sldMk cId="2892730392" sldId="278"/>
            <ac:spMk id="5" creationId="{00000000-0000-0000-0000-000000000000}"/>
          </ac:spMkLst>
        </pc:spChg>
        <pc:picChg chg="add mod">
          <ac:chgData name="McFarland, Annette" userId="e93d1f50-85ab-41a8-a34a-185a53159573" providerId="ADAL" clId="{03B6B002-240A-4070-94CE-E3215EEAA53C}" dt="2021-12-10T18:19:08.811" v="960"/>
          <ac:picMkLst>
            <pc:docMk/>
            <pc:sldMk cId="2892730392" sldId="278"/>
            <ac:picMk id="6" creationId="{6B078C13-7F22-449D-80A5-2F3E1D3361F7}"/>
          </ac:picMkLst>
        </pc:picChg>
      </pc:sldChg>
      <pc:sldChg chg="modSp mod modNotesTx">
        <pc:chgData name="McFarland, Annette" userId="e93d1f50-85ab-41a8-a34a-185a53159573" providerId="ADAL" clId="{03B6B002-240A-4070-94CE-E3215EEAA53C}" dt="2021-12-10T20:52:26.913" v="973" actId="207"/>
        <pc:sldMkLst>
          <pc:docMk/>
          <pc:sldMk cId="4277963009" sldId="280"/>
        </pc:sldMkLst>
        <pc:graphicFrameChg chg="mod">
          <ac:chgData name="McFarland, Annette" userId="e93d1f50-85ab-41a8-a34a-185a53159573" providerId="ADAL" clId="{03B6B002-240A-4070-94CE-E3215EEAA53C}" dt="2021-12-10T20:52:26.913" v="973" actId="207"/>
          <ac:graphicFrameMkLst>
            <pc:docMk/>
            <pc:sldMk cId="4277963009" sldId="280"/>
            <ac:graphicFrameMk id="8" creationId="{00000000-0000-0000-0000-000000000000}"/>
          </ac:graphicFrameMkLst>
        </pc:graphicFrameChg>
      </pc:sldChg>
      <pc:sldChg chg="modSp mod addCm modCm modNotesTx">
        <pc:chgData name="McFarland, Annette" userId="e93d1f50-85ab-41a8-a34a-185a53159573" providerId="ADAL" clId="{03B6B002-240A-4070-94CE-E3215EEAA53C}" dt="2021-12-10T20:52:50.695" v="976" actId="207"/>
        <pc:sldMkLst>
          <pc:docMk/>
          <pc:sldMk cId="3040346607" sldId="281"/>
        </pc:sldMkLst>
        <pc:graphicFrameChg chg="mod">
          <ac:chgData name="McFarland, Annette" userId="e93d1f50-85ab-41a8-a34a-185a53159573" providerId="ADAL" clId="{03B6B002-240A-4070-94CE-E3215EEAA53C}" dt="2021-12-10T20:52:50.695" v="976" actId="207"/>
          <ac:graphicFrameMkLst>
            <pc:docMk/>
            <pc:sldMk cId="3040346607" sldId="281"/>
            <ac:graphicFrameMk id="7" creationId="{00000000-0000-0000-0000-000000000000}"/>
          </ac:graphicFrameMkLst>
        </pc:graphicFrameChg>
      </pc:sldChg>
      <pc:sldChg chg="modSp mod modNotesTx">
        <pc:chgData name="McFarland, Annette" userId="e93d1f50-85ab-41a8-a34a-185a53159573" providerId="ADAL" clId="{03B6B002-240A-4070-94CE-E3215EEAA53C}" dt="2021-12-10T20:51:36.315" v="969" actId="207"/>
        <pc:sldMkLst>
          <pc:docMk/>
          <pc:sldMk cId="408796783" sldId="282"/>
        </pc:sldMkLst>
        <pc:graphicFrameChg chg="mod">
          <ac:chgData name="McFarland, Annette" userId="e93d1f50-85ab-41a8-a34a-185a53159573" providerId="ADAL" clId="{03B6B002-240A-4070-94CE-E3215EEAA53C}" dt="2021-12-10T20:51:36.315" v="969" actId="207"/>
          <ac:graphicFrameMkLst>
            <pc:docMk/>
            <pc:sldMk cId="408796783" sldId="282"/>
            <ac:graphicFrameMk id="7" creationId="{00000000-0000-0000-0000-000000000000}"/>
          </ac:graphicFrameMkLst>
        </pc:graphicFrameChg>
      </pc:sldChg>
      <pc:sldChg chg="modSp mod modNotesTx">
        <pc:chgData name="McFarland, Annette" userId="e93d1f50-85ab-41a8-a34a-185a53159573" providerId="ADAL" clId="{03B6B002-240A-4070-94CE-E3215EEAA53C}" dt="2021-12-13T22:33:11.412" v="1466" actId="20577"/>
        <pc:sldMkLst>
          <pc:docMk/>
          <pc:sldMk cId="2593296435" sldId="283"/>
        </pc:sldMkLst>
        <pc:graphicFrameChg chg="mod">
          <ac:chgData name="McFarland, Annette" userId="e93d1f50-85ab-41a8-a34a-185a53159573" providerId="ADAL" clId="{03B6B002-240A-4070-94CE-E3215EEAA53C}" dt="2021-12-10T20:51:42.110" v="970" actId="207"/>
          <ac:graphicFrameMkLst>
            <pc:docMk/>
            <pc:sldMk cId="2593296435" sldId="283"/>
            <ac:graphicFrameMk id="10" creationId="{00000000-0000-0000-0000-000000000000}"/>
          </ac:graphicFrameMkLst>
        </pc:graphicFrameChg>
      </pc:sldChg>
      <pc:sldChg chg="modSp mod delCm">
        <pc:chgData name="McFarland, Annette" userId="e93d1f50-85ab-41a8-a34a-185a53159573" providerId="ADAL" clId="{03B6B002-240A-4070-94CE-E3215EEAA53C}" dt="2021-12-10T17:47:24.314" v="654" actId="1592"/>
        <pc:sldMkLst>
          <pc:docMk/>
          <pc:sldMk cId="3027593141" sldId="284"/>
        </pc:sldMkLst>
        <pc:spChg chg="mod">
          <ac:chgData name="McFarland, Annette" userId="e93d1f50-85ab-41a8-a34a-185a53159573" providerId="ADAL" clId="{03B6B002-240A-4070-94CE-E3215EEAA53C}" dt="2021-12-10T17:46:35.329" v="653" actId="20577"/>
          <ac:spMkLst>
            <pc:docMk/>
            <pc:sldMk cId="3027593141" sldId="284"/>
            <ac:spMk id="3" creationId="{00000000-0000-0000-0000-000000000000}"/>
          </ac:spMkLst>
        </pc:spChg>
      </pc:sldChg>
      <pc:sldChg chg="modSp mod">
        <pc:chgData name="McFarland, Annette" userId="e93d1f50-85ab-41a8-a34a-185a53159573" providerId="ADAL" clId="{03B6B002-240A-4070-94CE-E3215EEAA53C}" dt="2021-12-13T22:33:37.796" v="1491" actId="27636"/>
        <pc:sldMkLst>
          <pc:docMk/>
          <pc:sldMk cId="3584187168" sldId="285"/>
        </pc:sldMkLst>
        <pc:spChg chg="mod">
          <ac:chgData name="McFarland, Annette" userId="e93d1f50-85ab-41a8-a34a-185a53159573" providerId="ADAL" clId="{03B6B002-240A-4070-94CE-E3215EEAA53C}" dt="2021-12-13T22:33:37.796" v="1491" actId="27636"/>
          <ac:spMkLst>
            <pc:docMk/>
            <pc:sldMk cId="3584187168" sldId="285"/>
            <ac:spMk id="5" creationId="{00000000-0000-0000-0000-000000000000}"/>
          </ac:spMkLst>
        </pc:spChg>
        <pc:graphicFrameChg chg="modGraphic">
          <ac:chgData name="McFarland, Annette" userId="e93d1f50-85ab-41a8-a34a-185a53159573" providerId="ADAL" clId="{03B6B002-240A-4070-94CE-E3215EEAA53C}" dt="2021-12-10T20:51:24.496" v="968" actId="207"/>
          <ac:graphicFrameMkLst>
            <pc:docMk/>
            <pc:sldMk cId="3584187168" sldId="285"/>
            <ac:graphicFrameMk id="6" creationId="{00000000-0000-0000-0000-000000000000}"/>
          </ac:graphicFrameMkLst>
        </pc:graphicFrameChg>
      </pc:sldChg>
      <pc:sldMasterChg chg="addSp delSp modSp mod">
        <pc:chgData name="McFarland, Annette" userId="e93d1f50-85ab-41a8-a34a-185a53159573" providerId="ADAL" clId="{03B6B002-240A-4070-94CE-E3215EEAA53C}" dt="2021-12-10T18:21:48.606" v="963" actId="1076"/>
        <pc:sldMasterMkLst>
          <pc:docMk/>
          <pc:sldMasterMk cId="3242073853" sldId="2147483660"/>
        </pc:sldMasterMkLst>
        <pc:spChg chg="del">
          <ac:chgData name="McFarland, Annette" userId="e93d1f50-85ab-41a8-a34a-185a53159573" providerId="ADAL" clId="{03B6B002-240A-4070-94CE-E3215EEAA53C}" dt="2021-12-10T15:31:37.597" v="0" actId="478"/>
          <ac:spMkLst>
            <pc:docMk/>
            <pc:sldMasterMk cId="3242073853" sldId="2147483660"/>
            <ac:spMk id="7" creationId="{00000000-0000-0000-0000-000000000000}"/>
          </ac:spMkLst>
        </pc:spChg>
        <pc:spChg chg="add mod">
          <ac:chgData name="McFarland, Annette" userId="e93d1f50-85ab-41a8-a34a-185a53159573" providerId="ADAL" clId="{03B6B002-240A-4070-94CE-E3215EEAA53C}" dt="2021-12-10T15:34:39.867" v="25" actId="1076"/>
          <ac:spMkLst>
            <pc:docMk/>
            <pc:sldMasterMk cId="3242073853" sldId="2147483660"/>
            <ac:spMk id="11" creationId="{4E9A7238-E037-4DC5-BA58-D1788E9AD473}"/>
          </ac:spMkLst>
        </pc:spChg>
        <pc:spChg chg="del">
          <ac:chgData name="McFarland, Annette" userId="e93d1f50-85ab-41a8-a34a-185a53159573" providerId="ADAL" clId="{03B6B002-240A-4070-94CE-E3215EEAA53C}" dt="2021-12-10T15:31:40.548" v="3" actId="478"/>
          <ac:spMkLst>
            <pc:docMk/>
            <pc:sldMasterMk cId="3242073853" sldId="2147483660"/>
            <ac:spMk id="13" creationId="{00000000-0000-0000-0000-000000000000}"/>
          </ac:spMkLst>
        </pc:spChg>
        <pc:spChg chg="del">
          <ac:chgData name="McFarland, Annette" userId="e93d1f50-85ab-41a8-a34a-185a53159573" providerId="ADAL" clId="{03B6B002-240A-4070-94CE-E3215EEAA53C}" dt="2021-12-10T15:31:38.892" v="1" actId="478"/>
          <ac:spMkLst>
            <pc:docMk/>
            <pc:sldMasterMk cId="3242073853" sldId="2147483660"/>
            <ac:spMk id="14" creationId="{00000000-0000-0000-0000-000000000000}"/>
          </ac:spMkLst>
        </pc:spChg>
        <pc:spChg chg="add mod ord">
          <ac:chgData name="McFarland, Annette" userId="e93d1f50-85ab-41a8-a34a-185a53159573" providerId="ADAL" clId="{03B6B002-240A-4070-94CE-E3215EEAA53C}" dt="2021-12-10T15:34:39.867" v="25" actId="1076"/>
          <ac:spMkLst>
            <pc:docMk/>
            <pc:sldMasterMk cId="3242073853" sldId="2147483660"/>
            <ac:spMk id="15" creationId="{462041DB-7338-47B1-88C9-8AD376CD7528}"/>
          </ac:spMkLst>
        </pc:spChg>
        <pc:spChg chg="add mod ord">
          <ac:chgData name="McFarland, Annette" userId="e93d1f50-85ab-41a8-a34a-185a53159573" providerId="ADAL" clId="{03B6B002-240A-4070-94CE-E3215EEAA53C}" dt="2021-12-10T15:32:29.469" v="8" actId="166"/>
          <ac:spMkLst>
            <pc:docMk/>
            <pc:sldMasterMk cId="3242073853" sldId="2147483660"/>
            <ac:spMk id="16" creationId="{63A4F469-EF8D-49F3-BD96-BC8CCE8D58C7}"/>
          </ac:spMkLst>
        </pc:spChg>
        <pc:picChg chg="del">
          <ac:chgData name="McFarland, Annette" userId="e93d1f50-85ab-41a8-a34a-185a53159573" providerId="ADAL" clId="{03B6B002-240A-4070-94CE-E3215EEAA53C}" dt="2021-12-10T15:31:39.532" v="2" actId="478"/>
          <ac:picMkLst>
            <pc:docMk/>
            <pc:sldMasterMk cId="3242073853" sldId="2147483660"/>
            <ac:picMk id="8" creationId="{00000000-0000-0000-0000-000000000000}"/>
          </ac:picMkLst>
        </pc:picChg>
        <pc:picChg chg="add mod">
          <ac:chgData name="McFarland, Annette" userId="e93d1f50-85ab-41a8-a34a-185a53159573" providerId="ADAL" clId="{03B6B002-240A-4070-94CE-E3215EEAA53C}" dt="2021-12-10T15:31:41.608" v="4"/>
          <ac:picMkLst>
            <pc:docMk/>
            <pc:sldMasterMk cId="3242073853" sldId="2147483660"/>
            <ac:picMk id="9" creationId="{70665024-D6F1-4AE2-A723-9D93EC8C93D2}"/>
          </ac:picMkLst>
        </pc:picChg>
        <pc:picChg chg="add mod ord">
          <ac:chgData name="McFarland, Annette" userId="e93d1f50-85ab-41a8-a34a-185a53159573" providerId="ADAL" clId="{03B6B002-240A-4070-94CE-E3215EEAA53C}" dt="2021-12-10T15:34:39.867" v="25" actId="1076"/>
          <ac:picMkLst>
            <pc:docMk/>
            <pc:sldMasterMk cId="3242073853" sldId="2147483660"/>
            <ac:picMk id="12" creationId="{62170BD7-816E-479B-9E2B-BE1249A55FFE}"/>
          </ac:picMkLst>
        </pc:picChg>
        <pc:picChg chg="add mod">
          <ac:chgData name="McFarland, Annette" userId="e93d1f50-85ab-41a8-a34a-185a53159573" providerId="ADAL" clId="{03B6B002-240A-4070-94CE-E3215EEAA53C}" dt="2021-12-10T18:21:48.606" v="963" actId="1076"/>
          <ac:picMkLst>
            <pc:docMk/>
            <pc:sldMasterMk cId="3242073853" sldId="2147483660"/>
            <ac:picMk id="17" creationId="{4BA481DE-5BA3-4C08-BAED-3C90EBD6F04C}"/>
          </ac:picMkLst>
        </pc:picChg>
      </pc:sldMasterChg>
    </pc:docChg>
  </pc:docChgLst>
  <pc:docChgLst>
    <pc:chgData name="Balian, Sarah" userId="b3b060d9-4d34-479b-ad68-688eaebf93c5" providerId="ADAL" clId="{6ED07BCB-13A1-45EA-8765-8A91F8A92CB3}"/>
    <pc:docChg chg="custSel modSld">
      <pc:chgData name="Balian, Sarah" userId="b3b060d9-4d34-479b-ad68-688eaebf93c5" providerId="ADAL" clId="{6ED07BCB-13A1-45EA-8765-8A91F8A92CB3}" dt="2021-12-23T21:16:27.608" v="302"/>
      <pc:docMkLst>
        <pc:docMk/>
      </pc:docMkLst>
      <pc:sldChg chg="modSp mod addCm modCm">
        <pc:chgData name="Balian, Sarah" userId="b3b060d9-4d34-479b-ad68-688eaebf93c5" providerId="ADAL" clId="{6ED07BCB-13A1-45EA-8765-8A91F8A92CB3}" dt="2021-12-23T21:16:27.608" v="302"/>
        <pc:sldMkLst>
          <pc:docMk/>
          <pc:sldMk cId="3022579969" sldId="267"/>
        </pc:sldMkLst>
        <pc:spChg chg="mod">
          <ac:chgData name="Balian, Sarah" userId="b3b060d9-4d34-479b-ad68-688eaebf93c5" providerId="ADAL" clId="{6ED07BCB-13A1-45EA-8765-8A91F8A92CB3}" dt="2021-12-23T21:14:37.374" v="297" actId="1076"/>
          <ac:spMkLst>
            <pc:docMk/>
            <pc:sldMk cId="3022579969" sldId="267"/>
            <ac:spMk id="5" creationId="{5EE0E43C-B0F4-4E32-86B1-0CD778055E65}"/>
          </ac:spMkLst>
        </pc:spChg>
        <pc:graphicFrameChg chg="mod">
          <ac:chgData name="Balian, Sarah" userId="b3b060d9-4d34-479b-ad68-688eaebf93c5" providerId="ADAL" clId="{6ED07BCB-13A1-45EA-8765-8A91F8A92CB3}" dt="2021-12-23T21:14:34.176" v="296" actId="1076"/>
          <ac:graphicFrameMkLst>
            <pc:docMk/>
            <pc:sldMk cId="3022579969" sldId="267"/>
            <ac:graphicFrameMk id="7" creationId="{00000000-0000-0000-0000-000000000000}"/>
          </ac:graphicFrameMkLst>
        </pc:graphicFrameChg>
      </pc:sldChg>
      <pc:sldChg chg="mod addCm">
        <pc:chgData name="Balian, Sarah" userId="b3b060d9-4d34-479b-ad68-688eaebf93c5" providerId="ADAL" clId="{6ED07BCB-13A1-45EA-8765-8A91F8A92CB3}" dt="2021-12-23T21:08:41.292" v="2" actId="1589"/>
        <pc:sldMkLst>
          <pc:docMk/>
          <pc:sldMk cId="3040346607" sldId="281"/>
        </pc:sldMkLst>
      </pc:sldChg>
      <pc:sldChg chg="modSp modNotesTx">
        <pc:chgData name="Balian, Sarah" userId="b3b060d9-4d34-479b-ad68-688eaebf93c5" providerId="ADAL" clId="{6ED07BCB-13A1-45EA-8765-8A91F8A92CB3}" dt="2021-12-23T21:13:10.741" v="295" actId="6549"/>
        <pc:sldMkLst>
          <pc:docMk/>
          <pc:sldMk cId="2593296435" sldId="283"/>
        </pc:sldMkLst>
        <pc:graphicFrameChg chg="mod">
          <ac:chgData name="Balian, Sarah" userId="b3b060d9-4d34-479b-ad68-688eaebf93c5" providerId="ADAL" clId="{6ED07BCB-13A1-45EA-8765-8A91F8A92CB3}" dt="2021-12-23T21:09:37.043" v="3"/>
          <ac:graphicFrameMkLst>
            <pc:docMk/>
            <pc:sldMk cId="2593296435" sldId="283"/>
            <ac:graphicFrameMk id="10" creationId="{00000000-0000-0000-0000-000000000000}"/>
          </ac:graphicFrameMkLst>
        </pc:graphicFrameChg>
      </pc:sldChg>
    </pc:docChg>
  </pc:docChgLst>
  <pc:docChgLst>
    <pc:chgData name="McFarland, Annette" userId="e93d1f50-85ab-41a8-a34a-185a53159573" providerId="ADAL" clId="{8CEB4880-488A-492B-B876-40557903F2F7}"/>
    <pc:docChg chg="modSld">
      <pc:chgData name="McFarland, Annette" userId="e93d1f50-85ab-41a8-a34a-185a53159573" providerId="ADAL" clId="{8CEB4880-488A-492B-B876-40557903F2F7}" dt="2022-02-07T14:15:45.358" v="15" actId="20577"/>
      <pc:docMkLst>
        <pc:docMk/>
      </pc:docMkLst>
      <pc:sldChg chg="modNotesTx">
        <pc:chgData name="McFarland, Annette" userId="e93d1f50-85ab-41a8-a34a-185a53159573" providerId="ADAL" clId="{8CEB4880-488A-492B-B876-40557903F2F7}" dt="2022-02-07T14:15:45.358" v="15" actId="20577"/>
        <pc:sldMkLst>
          <pc:docMk/>
          <pc:sldMk cId="2297699607" sldId="268"/>
        </pc:sldMkLst>
      </pc:sldChg>
      <pc:sldChg chg="modNotesTx">
        <pc:chgData name="McFarland, Annette" userId="e93d1f50-85ab-41a8-a34a-185a53159573" providerId="ADAL" clId="{8CEB4880-488A-492B-B876-40557903F2F7}" dt="2022-02-05T17:47:36.624" v="4" actId="20577"/>
        <pc:sldMkLst>
          <pc:docMk/>
          <pc:sldMk cId="3040346607" sldId="281"/>
        </pc:sldMkLst>
      </pc:sldChg>
      <pc:sldChg chg="modNotesTx">
        <pc:chgData name="McFarland, Annette" userId="e93d1f50-85ab-41a8-a34a-185a53159573" providerId="ADAL" clId="{8CEB4880-488A-492B-B876-40557903F2F7}" dt="2022-02-05T17:58:03.355" v="5" actId="20577"/>
        <pc:sldMkLst>
          <pc:docMk/>
          <pc:sldMk cId="2593296435" sldId="283"/>
        </pc:sldMkLst>
      </pc:sldChg>
    </pc:docChg>
  </pc:docChgLst>
  <pc:docChgLst>
    <pc:chgData name="McFarland, Annette" userId="e93d1f50-85ab-41a8-a34a-185a53159573" providerId="ADAL" clId="{721E7877-16F8-4F3D-B448-D7CCE400068D}"/>
    <pc:docChg chg="custSel">
      <pc:chgData name="McFarland, Annette" userId="e93d1f50-85ab-41a8-a34a-185a53159573" providerId="ADAL" clId="{721E7877-16F8-4F3D-B448-D7CCE400068D}" dt="2022-01-05T14:41:11.896" v="1" actId="1592"/>
      <pc:docMkLst>
        <pc:docMk/>
      </pc:docMkLst>
      <pc:sldChg chg="delCm">
        <pc:chgData name="McFarland, Annette" userId="e93d1f50-85ab-41a8-a34a-185a53159573" providerId="ADAL" clId="{721E7877-16F8-4F3D-B448-D7CCE400068D}" dt="2022-01-05T14:41:11.896" v="1" actId="1592"/>
        <pc:sldMkLst>
          <pc:docMk/>
          <pc:sldMk cId="3022579969" sldId="267"/>
        </pc:sldMkLst>
      </pc:sldChg>
      <pc:sldChg chg="delCm">
        <pc:chgData name="McFarland, Annette" userId="e93d1f50-85ab-41a8-a34a-185a53159573" providerId="ADAL" clId="{721E7877-16F8-4F3D-B448-D7CCE400068D}" dt="2022-01-05T14:40:55.828" v="0" actId="1592"/>
        <pc:sldMkLst>
          <pc:docMk/>
          <pc:sldMk cId="3040346607" sldId="281"/>
        </pc:sldMkLst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2.xml"/><Relationship Id="rId1" Type="http://schemas.microsoft.com/office/2011/relationships/chartStyle" Target="style2.xml"/><Relationship Id="rId4" Type="http://schemas.openxmlformats.org/officeDocument/2006/relationships/package" Target="../embeddings/Microsoft_Excel_Worksheet1.xlsx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2.xml"/><Relationship Id="rId2" Type="http://schemas.microsoft.com/office/2011/relationships/chartColorStyle" Target="colors5.xml"/><Relationship Id="rId1" Type="http://schemas.microsoft.com/office/2011/relationships/chartStyle" Target="style5.xml"/><Relationship Id="rId4" Type="http://schemas.openxmlformats.org/officeDocument/2006/relationships/package" Target="../embeddings/Microsoft_Excel_Worksheet4.xlsx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Source améliorée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eparator>. </c:separator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Ensemble</c:v>
                </c:pt>
                <c:pt idx="1">
                  <c:v>Urbain</c:v>
                </c:pt>
                <c:pt idx="2">
                  <c:v>Rural</c:v>
                </c:pt>
              </c:strCache>
            </c:strRef>
          </c:cat>
          <c:val>
            <c:numRef>
              <c:f>Sheet1!$B$2:$B$4</c:f>
              <c:numCache>
                <c:formatCode>0</c:formatCode>
                <c:ptCount val="3"/>
                <c:pt idx="0">
                  <c:v>89</c:v>
                </c:pt>
                <c:pt idx="1">
                  <c:v>97</c:v>
                </c:pt>
                <c:pt idx="2">
                  <c:v>81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2F9-4481-B819-9A71756FB5AD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Source non améliorée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dLbl>
              <c:idx val="1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800" b="1" i="0" u="none" strike="noStrike" kern="1200" baseline="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82F9-4481-B819-9A71756FB5AD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eparator>. </c:separator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Ensemble</c:v>
                </c:pt>
                <c:pt idx="1">
                  <c:v>Urbain</c:v>
                </c:pt>
                <c:pt idx="2">
                  <c:v>Rural</c:v>
                </c:pt>
              </c:strCache>
            </c:strRef>
          </c:cat>
          <c:val>
            <c:numRef>
              <c:f>Sheet1!$C$2:$C$4</c:f>
              <c:numCache>
                <c:formatCode>0</c:formatCode>
                <c:ptCount val="3"/>
                <c:pt idx="0">
                  <c:v>11</c:v>
                </c:pt>
                <c:pt idx="1">
                  <c:v>3</c:v>
                </c:pt>
                <c:pt idx="2">
                  <c:v>19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82F9-4481-B819-9A71756FB5AD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100"/>
        <c:axId val="448389968"/>
        <c:axId val="448388008"/>
      </c:barChart>
      <c:catAx>
        <c:axId val="44838996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48388008"/>
        <c:crosses val="autoZero"/>
        <c:auto val="1"/>
        <c:lblAlgn val="ctr"/>
        <c:lblOffset val="100"/>
        <c:noMultiLvlLbl val="0"/>
      </c:catAx>
      <c:valAx>
        <c:axId val="448388008"/>
        <c:scaling>
          <c:orientation val="minMax"/>
        </c:scaling>
        <c:delete val="1"/>
        <c:axPos val="l"/>
        <c:numFmt formatCode="0%" sourceLinked="1"/>
        <c:majorTickMark val="none"/>
        <c:minorTickMark val="none"/>
        <c:tickLblPos val="nextTo"/>
        <c:crossAx val="44838996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barChart>
        <c:barDir val="col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Toilettes améliorées</c:v>
                </c:pt>
              </c:strCache>
            </c:strRef>
          </c:tx>
          <c:spPr>
            <a:solidFill>
              <a:srgbClr val="0062B2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eparator>. </c:separator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Ensemble</c:v>
                </c:pt>
                <c:pt idx="1">
                  <c:v>Urbain</c:v>
                </c:pt>
                <c:pt idx="2">
                  <c:v>Rural</c:v>
                </c:pt>
              </c:strCache>
            </c:strRef>
          </c:cat>
          <c:val>
            <c:numRef>
              <c:f>Sheet1!$B$2:$B$4</c:f>
              <c:numCache>
                <c:formatCode>0</c:formatCode>
                <c:ptCount val="3"/>
                <c:pt idx="0">
                  <c:v>75</c:v>
                </c:pt>
                <c:pt idx="1">
                  <c:v>94</c:v>
                </c:pt>
                <c:pt idx="2">
                  <c:v>56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F99-4B86-A53C-CE06D016BEA6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Toilettes non améliorées</c:v>
                </c:pt>
              </c:strCache>
            </c:strRef>
          </c:tx>
          <c:spPr>
            <a:solidFill>
              <a:srgbClr val="FF7E24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eparator>. </c:separator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Ensemble</c:v>
                </c:pt>
                <c:pt idx="1">
                  <c:v>Urbain</c:v>
                </c:pt>
                <c:pt idx="2">
                  <c:v>Rural</c:v>
                </c:pt>
              </c:strCache>
            </c:strRef>
          </c:cat>
          <c:val>
            <c:numRef>
              <c:f>Sheet1!$C$2:$C$4</c:f>
              <c:numCache>
                <c:formatCode>0</c:formatCode>
                <c:ptCount val="3"/>
                <c:pt idx="0">
                  <c:v>17</c:v>
                </c:pt>
                <c:pt idx="1">
                  <c:v>5</c:v>
                </c:pt>
                <c:pt idx="2">
                  <c:v>28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CF99-4B86-A53C-CE06D016BEA6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Défécation en plain air</c:v>
                </c:pt>
              </c:strCache>
            </c:strRef>
          </c:tx>
          <c:spPr>
            <a:solidFill>
              <a:srgbClr val="A9D1E6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eparator>. </c:separator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Ensemble</c:v>
                </c:pt>
                <c:pt idx="1">
                  <c:v>Urbain</c:v>
                </c:pt>
                <c:pt idx="2">
                  <c:v>Rural</c:v>
                </c:pt>
              </c:strCache>
            </c:strRef>
          </c:cat>
          <c:val>
            <c:numRef>
              <c:f>Sheet1!$D$2:$D$4</c:f>
              <c:numCache>
                <c:formatCode>0</c:formatCode>
                <c:ptCount val="3"/>
                <c:pt idx="0">
                  <c:v>8</c:v>
                </c:pt>
                <c:pt idx="1">
                  <c:v>1</c:v>
                </c:pt>
                <c:pt idx="2">
                  <c:v>16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CF99-4B86-A53C-CE06D016BEA6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100"/>
        <c:axId val="325039296"/>
        <c:axId val="325039688"/>
      </c:barChart>
      <c:catAx>
        <c:axId val="32503929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25039688"/>
        <c:crosses val="autoZero"/>
        <c:auto val="1"/>
        <c:lblAlgn val="ctr"/>
        <c:lblOffset val="100"/>
        <c:noMultiLvlLbl val="0"/>
      </c:catAx>
      <c:valAx>
        <c:axId val="325039688"/>
        <c:scaling>
          <c:orientation val="minMax"/>
        </c:scaling>
        <c:delete val="1"/>
        <c:axPos val="l"/>
        <c:numFmt formatCode="0%" sourceLinked="1"/>
        <c:majorTickMark val="none"/>
        <c:minorTickMark val="none"/>
        <c:tickLblPos val="nextTo"/>
        <c:crossAx val="32503929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6919824135565944E-2"/>
          <c:y val="6.0459492140266025E-2"/>
          <c:w val="0.96616035172886816"/>
          <c:h val="0.84304315950832631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Pt>
            <c:idx val="0"/>
            <c:invertIfNegative val="0"/>
            <c:bubble3D val="0"/>
            <c:spPr>
              <a:solidFill>
                <a:schemeClr val="accent5"/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1-E38B-4744-9110-8AF80A40C4A3}"/>
              </c:ext>
            </c:extLst>
          </c:dPt>
          <c:dPt>
            <c:idx val="1"/>
            <c:invertIfNegative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3-E38B-4744-9110-8AF80A40C4A3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4"/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5-E38B-4744-9110-8AF80A40C4A3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eparator>. </c:separator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Ensemble</c:v>
                </c:pt>
                <c:pt idx="1">
                  <c:v>Urbain</c:v>
                </c:pt>
                <c:pt idx="2">
                  <c:v>Rural</c:v>
                </c:pt>
              </c:strCache>
            </c:strRef>
          </c:cat>
          <c:val>
            <c:numRef>
              <c:f>Sheet1!$B$2:$B$4</c:f>
              <c:numCache>
                <c:formatCode>0</c:formatCode>
                <c:ptCount val="3"/>
                <c:pt idx="0">
                  <c:v>67</c:v>
                </c:pt>
                <c:pt idx="1">
                  <c:v>91</c:v>
                </c:pt>
                <c:pt idx="2">
                  <c:v>44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E38B-4744-9110-8AF80A40C4A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axId val="325038904"/>
        <c:axId val="312123312"/>
      </c:barChart>
      <c:catAx>
        <c:axId val="32503890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12123312"/>
        <c:crosses val="autoZero"/>
        <c:auto val="1"/>
        <c:lblAlgn val="ctr"/>
        <c:lblOffset val="100"/>
        <c:noMultiLvlLbl val="0"/>
      </c:catAx>
      <c:valAx>
        <c:axId val="312123312"/>
        <c:scaling>
          <c:orientation val="minMax"/>
          <c:max val="100"/>
        </c:scaling>
        <c:delete val="1"/>
        <c:axPos val="l"/>
        <c:numFmt formatCode="0" sourceLinked="1"/>
        <c:majorTickMark val="out"/>
        <c:minorTickMark val="none"/>
        <c:tickLblPos val="nextTo"/>
        <c:crossAx val="32503890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8976531058617671"/>
          <c:y val="2.6602176541717048E-2"/>
          <c:w val="0.78491513560804904"/>
          <c:h val="0.97339782345828296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Rural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eparator>. </c:separator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Voiture/camion</c:v>
                </c:pt>
                <c:pt idx="1">
                  <c:v>Bicyclette</c:v>
                </c:pt>
                <c:pt idx="2">
                  <c:v>Télévision</c:v>
                </c:pt>
                <c:pt idx="3">
                  <c:v>Radio</c:v>
                </c:pt>
                <c:pt idx="4">
                  <c:v>Téléphone portable</c:v>
                </c:pt>
              </c:strCache>
            </c:strRef>
          </c:cat>
          <c:val>
            <c:numRef>
              <c:f>Sheet1!$B$2:$B$6</c:f>
              <c:numCache>
                <c:formatCode>0</c:formatCode>
                <c:ptCount val="5"/>
                <c:pt idx="0">
                  <c:v>4</c:v>
                </c:pt>
                <c:pt idx="1">
                  <c:v>14</c:v>
                </c:pt>
                <c:pt idx="2">
                  <c:v>35</c:v>
                </c:pt>
                <c:pt idx="3">
                  <c:v>53</c:v>
                </c:pt>
                <c:pt idx="4">
                  <c:v>95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9CF-4BB1-9F69-3E7736D97A89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Urbain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eparator>. </c:separator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Voiture/camion</c:v>
                </c:pt>
                <c:pt idx="1">
                  <c:v>Bicyclette</c:v>
                </c:pt>
                <c:pt idx="2">
                  <c:v>Télévision</c:v>
                </c:pt>
                <c:pt idx="3">
                  <c:v>Radio</c:v>
                </c:pt>
                <c:pt idx="4">
                  <c:v>Téléphone portable</c:v>
                </c:pt>
              </c:strCache>
            </c:strRef>
          </c:cat>
          <c:val>
            <c:numRef>
              <c:f>Sheet1!$C$2:$C$6</c:f>
              <c:numCache>
                <c:formatCode>0</c:formatCode>
                <c:ptCount val="5"/>
                <c:pt idx="0">
                  <c:v>17</c:v>
                </c:pt>
                <c:pt idx="1">
                  <c:v>11</c:v>
                </c:pt>
                <c:pt idx="2">
                  <c:v>82</c:v>
                </c:pt>
                <c:pt idx="3">
                  <c:v>54</c:v>
                </c:pt>
                <c:pt idx="4">
                  <c:v>98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B9CF-4BB1-9F69-3E7736D97A89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Ensemble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eparator>. </c:separator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Voiture/camion</c:v>
                </c:pt>
                <c:pt idx="1">
                  <c:v>Bicyclette</c:v>
                </c:pt>
                <c:pt idx="2">
                  <c:v>Télévision</c:v>
                </c:pt>
                <c:pt idx="3">
                  <c:v>Radio</c:v>
                </c:pt>
                <c:pt idx="4">
                  <c:v>Téléphone portable</c:v>
                </c:pt>
              </c:strCache>
            </c:strRef>
          </c:cat>
          <c:val>
            <c:numRef>
              <c:f>Sheet1!$D$2:$D$6</c:f>
              <c:numCache>
                <c:formatCode>0</c:formatCode>
                <c:ptCount val="5"/>
                <c:pt idx="0">
                  <c:v>10</c:v>
                </c:pt>
                <c:pt idx="1">
                  <c:v>12</c:v>
                </c:pt>
                <c:pt idx="2">
                  <c:v>58</c:v>
                </c:pt>
                <c:pt idx="3">
                  <c:v>54</c:v>
                </c:pt>
                <c:pt idx="4">
                  <c:v>97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B9CF-4BB1-9F69-3E7736D97A89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312122528"/>
        <c:axId val="448388400"/>
      </c:barChart>
      <c:catAx>
        <c:axId val="31212252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48388400"/>
        <c:crosses val="autoZero"/>
        <c:auto val="1"/>
        <c:lblAlgn val="ctr"/>
        <c:lblOffset val="100"/>
        <c:noMultiLvlLbl val="0"/>
      </c:catAx>
      <c:valAx>
        <c:axId val="448388400"/>
        <c:scaling>
          <c:orientation val="minMax"/>
          <c:max val="100"/>
        </c:scaling>
        <c:delete val="1"/>
        <c:axPos val="b"/>
        <c:numFmt formatCode="0" sourceLinked="1"/>
        <c:majorTickMark val="out"/>
        <c:minorTickMark val="none"/>
        <c:tickLblPos val="nextTo"/>
        <c:crossAx val="31212252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86536439195100612"/>
          <c:y val="0.55167391863199677"/>
          <c:w val="0.13463560804899388"/>
          <c:h val="0.2013678126993497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barChart>
        <c:barDir val="col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Aucun</c:v>
                </c:pt>
              </c:strCache>
            </c:strRef>
          </c:tx>
          <c:spPr>
            <a:solidFill>
              <a:srgbClr val="A85078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eparator>. </c:separator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Sheet1!$A$2</c:f>
              <c:numCache>
                <c:formatCode>General</c:formatCode>
                <c:ptCount val="1"/>
              </c:numCache>
            </c:numRef>
          </c:cat>
          <c:val>
            <c:numRef>
              <c:f>Sheet1!$B$2</c:f>
              <c:numCache>
                <c:formatCode>0</c:formatCode>
                <c:ptCount val="1"/>
                <c:pt idx="0">
                  <c:v>50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ED8-4425-B754-9D12FE032B56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Primaire</c:v>
                </c:pt>
              </c:strCache>
            </c:strRef>
          </c:tx>
          <c:spPr>
            <a:solidFill>
              <a:srgbClr val="FF7E24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numFmt formatCode="General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eparator>. </c:separator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Sheet1!$A$2</c:f>
              <c:numCache>
                <c:formatCode>General</c:formatCode>
                <c:ptCount val="1"/>
              </c:numCache>
            </c:numRef>
          </c:cat>
          <c:val>
            <c:numRef>
              <c:f>Sheet1!$C$2</c:f>
              <c:numCache>
                <c:formatCode>0</c:formatCode>
                <c:ptCount val="1"/>
                <c:pt idx="0">
                  <c:v>20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DED8-4425-B754-9D12FE032B56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Secondaire</c:v>
                </c:pt>
              </c:strCache>
            </c:strRef>
          </c:tx>
          <c:spPr>
            <a:solidFill>
              <a:srgbClr val="AF81C2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eparator>. </c:separator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Sheet1!$A$2</c:f>
              <c:numCache>
                <c:formatCode>General</c:formatCode>
                <c:ptCount val="1"/>
              </c:numCache>
            </c:numRef>
          </c:cat>
          <c:val>
            <c:numRef>
              <c:f>Sheet1!$D$2</c:f>
              <c:numCache>
                <c:formatCode>0</c:formatCode>
                <c:ptCount val="1"/>
                <c:pt idx="0">
                  <c:v>26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DED8-4425-B754-9D12FE032B56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Supérieur</c:v>
                </c:pt>
              </c:strCache>
            </c:strRef>
          </c:tx>
          <c:spPr>
            <a:solidFill>
              <a:srgbClr val="0062B2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eparator>. </c:separator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Sheet1!$A$2</c:f>
              <c:numCache>
                <c:formatCode>General</c:formatCode>
                <c:ptCount val="1"/>
              </c:numCache>
            </c:numRef>
          </c:cat>
          <c:val>
            <c:numRef>
              <c:f>Sheet1!$E$2</c:f>
              <c:numCache>
                <c:formatCode>0</c:formatCode>
                <c:ptCount val="1"/>
                <c:pt idx="0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DED8-4425-B754-9D12FE032B56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100"/>
        <c:axId val="454992096"/>
        <c:axId val="454992488"/>
      </c:barChart>
      <c:catAx>
        <c:axId val="45499209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54992488"/>
        <c:crosses val="autoZero"/>
        <c:auto val="1"/>
        <c:lblAlgn val="ctr"/>
        <c:lblOffset val="100"/>
        <c:noMultiLvlLbl val="0"/>
      </c:catAx>
      <c:valAx>
        <c:axId val="454992488"/>
        <c:scaling>
          <c:orientation val="minMax"/>
        </c:scaling>
        <c:delete val="1"/>
        <c:axPos val="l"/>
        <c:numFmt formatCode="0%" sourceLinked="1"/>
        <c:majorTickMark val="none"/>
        <c:minorTickMark val="none"/>
        <c:tickLblPos val="nextTo"/>
        <c:crossAx val="45499209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6919824135565944E-2"/>
          <c:y val="5.3204353083434096E-2"/>
          <c:w val="0.96616035172886816"/>
          <c:h val="0.85029829856515837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Femmes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Pt>
            <c:idx val="1"/>
            <c:invertIfNegative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1-83B7-45A1-957E-27897CC16689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4"/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3-83B7-45A1-957E-27897CC16689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eparator>. </c:separator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Ensemble</c:v>
                </c:pt>
                <c:pt idx="1">
                  <c:v>Urbain</c:v>
                </c:pt>
                <c:pt idx="2">
                  <c:v>Rural</c:v>
                </c:pt>
              </c:strCache>
            </c:strRef>
          </c:cat>
          <c:val>
            <c:numRef>
              <c:f>Sheet1!$B$2:$B$4</c:f>
              <c:numCache>
                <c:formatCode>0</c:formatCode>
                <c:ptCount val="3"/>
                <c:pt idx="0">
                  <c:v>47</c:v>
                </c:pt>
                <c:pt idx="1">
                  <c:v>66</c:v>
                </c:pt>
                <c:pt idx="2">
                  <c:v>29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83B7-45A1-957E-27897CC16689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454993272"/>
        <c:axId val="454993664"/>
      </c:barChart>
      <c:catAx>
        <c:axId val="45499327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54993664"/>
        <c:crosses val="autoZero"/>
        <c:auto val="1"/>
        <c:lblAlgn val="ctr"/>
        <c:lblOffset val="100"/>
        <c:noMultiLvlLbl val="0"/>
      </c:catAx>
      <c:valAx>
        <c:axId val="454993664"/>
        <c:scaling>
          <c:orientation val="minMax"/>
          <c:max val="100"/>
        </c:scaling>
        <c:delete val="1"/>
        <c:axPos val="l"/>
        <c:numFmt formatCode="0" sourceLinked="1"/>
        <c:majorTickMark val="out"/>
        <c:minorTickMark val="none"/>
        <c:tickLblPos val="nextTo"/>
        <c:crossAx val="45499327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B15DCB0-616A-4D00-A23B-0E7EB6002418}" type="datetimeFigureOut">
              <a:rPr lang="en-US" smtClean="0"/>
              <a:t>2/7/2022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1E81180-36CA-43EC-B7D8-15BB5DAAE4B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700149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Presque 9 ménages sur 10 </a:t>
            </a:r>
            <a:r>
              <a:rPr lang="en-US" dirty="0" err="1"/>
              <a:t>s’approvisionnent</a:t>
            </a:r>
            <a:r>
              <a:rPr lang="en-US" dirty="0"/>
              <a:t> </a:t>
            </a:r>
            <a:r>
              <a:rPr lang="en-US" dirty="0" err="1"/>
              <a:t>en</a:t>
            </a:r>
            <a:r>
              <a:rPr lang="en-US" dirty="0"/>
              <a:t> </a:t>
            </a:r>
            <a:r>
              <a:rPr lang="en-US" dirty="0" err="1"/>
              <a:t>eau</a:t>
            </a:r>
            <a:r>
              <a:rPr lang="en-US" dirty="0"/>
              <a:t> de </a:t>
            </a:r>
            <a:r>
              <a:rPr lang="en-US" dirty="0" err="1"/>
              <a:t>boisson</a:t>
            </a:r>
            <a:r>
              <a:rPr lang="en-US" dirty="0"/>
              <a:t> </a:t>
            </a:r>
            <a:r>
              <a:rPr lang="en-US" dirty="0" err="1"/>
              <a:t>auprès</a:t>
            </a:r>
            <a:r>
              <a:rPr lang="en-US" dirty="0"/>
              <a:t> </a:t>
            </a:r>
            <a:r>
              <a:rPr lang="en-US" dirty="0" err="1"/>
              <a:t>d’une</a:t>
            </a:r>
            <a:r>
              <a:rPr lang="en-US" dirty="0"/>
              <a:t> source </a:t>
            </a:r>
            <a:r>
              <a:rPr lang="en-US" dirty="0" err="1"/>
              <a:t>améliorée</a:t>
            </a:r>
            <a:r>
              <a:rPr lang="en-US" dirty="0"/>
              <a:t>. </a:t>
            </a:r>
            <a:r>
              <a:rPr lang="en-US" dirty="0" err="1"/>
              <a:t>C</a:t>
            </a:r>
            <a:r>
              <a:rPr lang="en-US" baseline="0" dirty="0" err="1"/>
              <a:t>ette</a:t>
            </a:r>
            <a:r>
              <a:rPr lang="en-US" baseline="0" dirty="0"/>
              <a:t> proportion </a:t>
            </a:r>
            <a:r>
              <a:rPr lang="en-US" baseline="0" dirty="0" err="1"/>
              <a:t>est</a:t>
            </a:r>
            <a:r>
              <a:rPr lang="en-US" baseline="0" dirty="0"/>
              <a:t> plus </a:t>
            </a:r>
            <a:r>
              <a:rPr lang="en-US" baseline="0" dirty="0" err="1"/>
              <a:t>élevée</a:t>
            </a:r>
            <a:r>
              <a:rPr lang="en-US" baseline="0" dirty="0"/>
              <a:t> </a:t>
            </a:r>
            <a:r>
              <a:rPr lang="en-US" baseline="0" dirty="0" err="1"/>
              <a:t>en</a:t>
            </a:r>
            <a:r>
              <a:rPr lang="en-US" baseline="0" dirty="0"/>
              <a:t> milieu </a:t>
            </a:r>
            <a:r>
              <a:rPr lang="en-US" baseline="0" dirty="0" err="1"/>
              <a:t>urbain</a:t>
            </a:r>
            <a:r>
              <a:rPr lang="en-US" baseline="0" dirty="0"/>
              <a:t> </a:t>
            </a:r>
            <a:r>
              <a:rPr lang="en-US" baseline="0" dirty="0" err="1"/>
              <a:t>qu’en</a:t>
            </a:r>
            <a:r>
              <a:rPr lang="en-US" baseline="0" dirty="0"/>
              <a:t> milieu rural.</a:t>
            </a:r>
          </a:p>
          <a:p>
            <a:endParaRPr lang="en-US" baseline="0" dirty="0"/>
          </a:p>
          <a:p>
            <a:r>
              <a:rPr lang="en-US" baseline="0" dirty="0"/>
              <a:t>Les sources </a:t>
            </a:r>
            <a:r>
              <a:rPr lang="en-US" baseline="0" dirty="0" err="1"/>
              <a:t>améliorées</a:t>
            </a:r>
            <a:r>
              <a:rPr lang="en-US" baseline="0" dirty="0"/>
              <a:t> </a:t>
            </a:r>
            <a:r>
              <a:rPr lang="en-US" baseline="0" dirty="0" err="1"/>
              <a:t>comprennent</a:t>
            </a:r>
            <a:r>
              <a:rPr lang="en-US" baseline="0" dirty="0"/>
              <a:t>: </a:t>
            </a:r>
            <a:r>
              <a:rPr lang="en-US" baseline="0" dirty="0" err="1"/>
              <a:t>robinet</a:t>
            </a:r>
            <a:r>
              <a:rPr lang="en-US" baseline="0" dirty="0"/>
              <a:t> dans le </a:t>
            </a:r>
            <a:r>
              <a:rPr lang="en-US" baseline="0" dirty="0" err="1"/>
              <a:t>logement</a:t>
            </a:r>
            <a:r>
              <a:rPr lang="en-US" baseline="0" dirty="0"/>
              <a:t>/concession/</a:t>
            </a:r>
            <a:r>
              <a:rPr lang="en-US" baseline="0" dirty="0" err="1"/>
              <a:t>cour</a:t>
            </a:r>
            <a:r>
              <a:rPr lang="en-US" baseline="0" dirty="0"/>
              <a:t>/</a:t>
            </a:r>
            <a:r>
              <a:rPr lang="en-US" baseline="0" dirty="0" err="1"/>
              <a:t>parcelle</a:t>
            </a:r>
            <a:r>
              <a:rPr lang="en-US" baseline="0" dirty="0"/>
              <a:t>, Robinet chez le </a:t>
            </a:r>
            <a:r>
              <a:rPr lang="en-US" baseline="0" dirty="0" err="1"/>
              <a:t>voisin</a:t>
            </a:r>
            <a:r>
              <a:rPr lang="en-US" baseline="0" dirty="0"/>
              <a:t>, </a:t>
            </a:r>
            <a:r>
              <a:rPr lang="en-US" baseline="0" dirty="0" err="1"/>
              <a:t>robinet</a:t>
            </a:r>
            <a:r>
              <a:rPr lang="en-US" baseline="0" dirty="0"/>
              <a:t> public/</a:t>
            </a:r>
            <a:r>
              <a:rPr lang="en-US" baseline="0" dirty="0" err="1"/>
              <a:t>fontaine</a:t>
            </a:r>
            <a:r>
              <a:rPr lang="en-US" baseline="0" dirty="0"/>
              <a:t>, </a:t>
            </a:r>
            <a:r>
              <a:rPr lang="en-US" baseline="0" dirty="0" err="1"/>
              <a:t>puits</a:t>
            </a:r>
            <a:r>
              <a:rPr lang="en-US" baseline="0" dirty="0"/>
              <a:t> à </a:t>
            </a:r>
            <a:r>
              <a:rPr lang="en-US" baseline="0" dirty="0" err="1"/>
              <a:t>pompe</a:t>
            </a:r>
            <a:r>
              <a:rPr lang="en-US" baseline="0" dirty="0"/>
              <a:t>/forage, </a:t>
            </a:r>
            <a:r>
              <a:rPr lang="en-US" baseline="0" dirty="0" err="1"/>
              <a:t>puits</a:t>
            </a:r>
            <a:r>
              <a:rPr lang="en-US" baseline="0" dirty="0"/>
              <a:t> </a:t>
            </a:r>
            <a:r>
              <a:rPr lang="en-US" baseline="0" dirty="0" err="1"/>
              <a:t>creusé</a:t>
            </a:r>
            <a:r>
              <a:rPr lang="en-US" baseline="0" dirty="0"/>
              <a:t> protégé, source </a:t>
            </a:r>
            <a:r>
              <a:rPr lang="en-US" baseline="0" dirty="0" err="1"/>
              <a:t>d’eau</a:t>
            </a:r>
            <a:r>
              <a:rPr lang="en-US" baseline="0" dirty="0"/>
              <a:t> protégée, </a:t>
            </a:r>
            <a:r>
              <a:rPr lang="en-US" baseline="0" dirty="0" err="1"/>
              <a:t>eau</a:t>
            </a:r>
            <a:r>
              <a:rPr lang="en-US" baseline="0" dirty="0"/>
              <a:t> de </a:t>
            </a:r>
            <a:r>
              <a:rPr lang="en-US" baseline="0" dirty="0" err="1"/>
              <a:t>pluie</a:t>
            </a:r>
            <a:r>
              <a:rPr lang="en-US" baseline="0" dirty="0"/>
              <a:t>, camion-</a:t>
            </a:r>
            <a:r>
              <a:rPr lang="en-US" baseline="0" dirty="0" err="1"/>
              <a:t>citerne</a:t>
            </a:r>
            <a:r>
              <a:rPr lang="en-US" baseline="0" dirty="0"/>
              <a:t>/charrette avec petite </a:t>
            </a:r>
            <a:r>
              <a:rPr lang="en-US" baseline="0" dirty="0" err="1"/>
              <a:t>citerne</a:t>
            </a:r>
            <a:r>
              <a:rPr lang="en-US" baseline="0" dirty="0"/>
              <a:t> et </a:t>
            </a:r>
            <a:r>
              <a:rPr lang="en-US" baseline="0" dirty="0" err="1"/>
              <a:t>eau</a:t>
            </a:r>
            <a:r>
              <a:rPr lang="en-US" baseline="0" dirty="0"/>
              <a:t> </a:t>
            </a:r>
            <a:r>
              <a:rPr lang="en-US" baseline="0" dirty="0" err="1"/>
              <a:t>en</a:t>
            </a:r>
            <a:r>
              <a:rPr lang="en-US" baseline="0" dirty="0"/>
              <a:t> </a:t>
            </a:r>
            <a:r>
              <a:rPr lang="en-US" baseline="0" dirty="0" err="1"/>
              <a:t>bouteille</a:t>
            </a:r>
            <a:r>
              <a:rPr lang="en-US" baseline="0" dirty="0"/>
              <a:t>.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E81180-36CA-43EC-B7D8-15BB5DAAE4B2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9490862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75 % des ménages au </a:t>
            </a:r>
            <a:r>
              <a:rPr lang="en-US" dirty="0" err="1"/>
              <a:t>Sénégal</a:t>
            </a:r>
            <a:r>
              <a:rPr lang="en-US" baseline="0" dirty="0"/>
              <a:t> </a:t>
            </a:r>
            <a:r>
              <a:rPr lang="en-US" baseline="0" dirty="0" err="1"/>
              <a:t>utilisent</a:t>
            </a:r>
            <a:r>
              <a:rPr lang="en-US" baseline="0" dirty="0"/>
              <a:t> des toilettes </a:t>
            </a:r>
            <a:r>
              <a:rPr lang="en-US" baseline="0" dirty="0" err="1"/>
              <a:t>améliorées</a:t>
            </a:r>
            <a:r>
              <a:rPr lang="en-US" baseline="0" dirty="0"/>
              <a:t>, 17 % </a:t>
            </a:r>
            <a:r>
              <a:rPr lang="en-US" baseline="0" dirty="0" err="1"/>
              <a:t>utilisent</a:t>
            </a:r>
            <a:r>
              <a:rPr lang="en-US" baseline="0" dirty="0"/>
              <a:t> des toilettes non </a:t>
            </a:r>
            <a:r>
              <a:rPr lang="en-US" baseline="0" dirty="0" err="1"/>
              <a:t>améliorées</a:t>
            </a:r>
            <a:r>
              <a:rPr lang="en-US" baseline="0" dirty="0"/>
              <a:t>, et 8 % de ménages </a:t>
            </a:r>
            <a:r>
              <a:rPr lang="en-US" baseline="0" dirty="0" err="1"/>
              <a:t>n’ont</a:t>
            </a:r>
            <a:r>
              <a:rPr lang="en-US" baseline="0" dirty="0"/>
              <a:t> pas de toilette.</a:t>
            </a:r>
          </a:p>
          <a:p>
            <a:endParaRPr lang="en-US" baseline="0" dirty="0"/>
          </a:p>
          <a:p>
            <a:r>
              <a:rPr lang="en-US" baseline="0" dirty="0"/>
              <a:t>Les toilettes </a:t>
            </a:r>
            <a:r>
              <a:rPr lang="en-US" baseline="0" dirty="0" err="1"/>
              <a:t>améliorées</a:t>
            </a:r>
            <a:r>
              <a:rPr lang="en-US" baseline="0" dirty="0"/>
              <a:t> </a:t>
            </a:r>
            <a:r>
              <a:rPr lang="en-US" baseline="0" dirty="0" err="1"/>
              <a:t>comprennent</a:t>
            </a:r>
            <a:r>
              <a:rPr lang="en-US" baseline="0" dirty="0"/>
              <a:t> chasse </a:t>
            </a:r>
            <a:r>
              <a:rPr lang="en-US" baseline="0" dirty="0" err="1"/>
              <a:t>d’eau</a:t>
            </a:r>
            <a:r>
              <a:rPr lang="en-US" baseline="0" dirty="0"/>
              <a:t>/chasse </a:t>
            </a:r>
            <a:r>
              <a:rPr lang="en-US" baseline="0" dirty="0" err="1"/>
              <a:t>manuelle</a:t>
            </a:r>
            <a:r>
              <a:rPr lang="en-US" baseline="0" dirty="0"/>
              <a:t> </a:t>
            </a:r>
            <a:r>
              <a:rPr lang="en-US" baseline="0" dirty="0" err="1"/>
              <a:t>connectée</a:t>
            </a:r>
            <a:r>
              <a:rPr lang="en-US" baseline="0" dirty="0"/>
              <a:t> à un </a:t>
            </a:r>
            <a:r>
              <a:rPr lang="en-US" baseline="0" dirty="0" err="1"/>
              <a:t>systeme</a:t>
            </a:r>
            <a:r>
              <a:rPr lang="en-US" baseline="0" dirty="0"/>
              <a:t> </a:t>
            </a:r>
            <a:r>
              <a:rPr lang="en-US" baseline="0" dirty="0" err="1"/>
              <a:t>d’égout</a:t>
            </a:r>
            <a:r>
              <a:rPr lang="en-US" baseline="0" dirty="0"/>
              <a:t> </a:t>
            </a:r>
            <a:r>
              <a:rPr lang="en-US" baseline="0" dirty="0" err="1"/>
              <a:t>ou</a:t>
            </a:r>
            <a:r>
              <a:rPr lang="en-US" baseline="0" dirty="0"/>
              <a:t> </a:t>
            </a:r>
            <a:r>
              <a:rPr lang="en-US" baseline="0" dirty="0" err="1"/>
              <a:t>reliée</a:t>
            </a:r>
            <a:r>
              <a:rPr lang="en-US" baseline="0" dirty="0"/>
              <a:t> à </a:t>
            </a:r>
            <a:r>
              <a:rPr lang="en-US" baseline="0" dirty="0" err="1"/>
              <a:t>une</a:t>
            </a:r>
            <a:r>
              <a:rPr lang="en-US" baseline="0" dirty="0"/>
              <a:t> fosse </a:t>
            </a:r>
            <a:r>
              <a:rPr lang="en-US" baseline="0" dirty="0" err="1"/>
              <a:t>septique</a:t>
            </a:r>
            <a:r>
              <a:rPr lang="en-US" baseline="0" dirty="0"/>
              <a:t> </a:t>
            </a:r>
            <a:r>
              <a:rPr lang="en-US" baseline="0" dirty="0" err="1"/>
              <a:t>ou</a:t>
            </a:r>
            <a:r>
              <a:rPr lang="en-US" baseline="0" dirty="0"/>
              <a:t> </a:t>
            </a:r>
            <a:r>
              <a:rPr lang="en-US" baseline="0" dirty="0" err="1"/>
              <a:t>une</a:t>
            </a:r>
            <a:r>
              <a:rPr lang="en-US" baseline="0" dirty="0"/>
              <a:t> fosse </a:t>
            </a:r>
            <a:r>
              <a:rPr lang="en-US" baseline="0" dirty="0" err="1"/>
              <a:t>d’aisances</a:t>
            </a:r>
            <a:r>
              <a:rPr lang="en-US" baseline="0" dirty="0"/>
              <a:t>, fosse </a:t>
            </a:r>
            <a:r>
              <a:rPr lang="en-US" baseline="0" dirty="0" err="1"/>
              <a:t>d’aisances</a:t>
            </a:r>
            <a:r>
              <a:rPr lang="en-US" baseline="0" dirty="0"/>
              <a:t> </a:t>
            </a:r>
            <a:r>
              <a:rPr lang="en-US" baseline="0" dirty="0" err="1"/>
              <a:t>améliorée</a:t>
            </a:r>
            <a:r>
              <a:rPr lang="en-US" baseline="0" dirty="0"/>
              <a:t> </a:t>
            </a:r>
            <a:r>
              <a:rPr lang="en-US" baseline="0" dirty="0" err="1"/>
              <a:t>ventilée</a:t>
            </a:r>
            <a:r>
              <a:rPr lang="en-US" baseline="0" dirty="0"/>
              <a:t>, fosses </a:t>
            </a:r>
            <a:r>
              <a:rPr lang="en-US" baseline="0" dirty="0" err="1"/>
              <a:t>d’aisances</a:t>
            </a:r>
            <a:r>
              <a:rPr lang="en-US" baseline="0" dirty="0"/>
              <a:t> avec </a:t>
            </a:r>
            <a:r>
              <a:rPr lang="en-US" baseline="0" dirty="0" err="1"/>
              <a:t>dalle</a:t>
            </a:r>
            <a:r>
              <a:rPr lang="en-US" baseline="0" dirty="0"/>
              <a:t>, et toilettes à </a:t>
            </a:r>
            <a:r>
              <a:rPr lang="en-US" baseline="0" dirty="0" err="1"/>
              <a:t>compostage</a:t>
            </a:r>
            <a:r>
              <a:rPr lang="en-US" baseline="0" dirty="0"/>
              <a:t>. </a:t>
            </a:r>
            <a:endParaRPr lang="en-US" dirty="0"/>
          </a:p>
          <a:p>
            <a:pPr>
              <a:spcBef>
                <a:spcPct val="0"/>
              </a:spcBef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E81180-36CA-43EC-B7D8-15BB5DAAE4B2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5013089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Deux tiers des ménages </a:t>
            </a:r>
            <a:r>
              <a:rPr lang="en-US" dirty="0" err="1"/>
              <a:t>disposent</a:t>
            </a:r>
            <a:r>
              <a:rPr lang="en-US" dirty="0"/>
              <a:t> </a:t>
            </a:r>
            <a:r>
              <a:rPr lang="en-US" dirty="0" err="1"/>
              <a:t>d’électricité</a:t>
            </a:r>
            <a:r>
              <a:rPr lang="en-US" dirty="0"/>
              <a:t>.</a:t>
            </a:r>
            <a:r>
              <a:rPr lang="en-US" baseline="0" dirty="0"/>
              <a:t> </a:t>
            </a:r>
            <a:r>
              <a:rPr lang="en-US" baseline="0" dirty="0" err="1"/>
              <a:t>Cette</a:t>
            </a:r>
            <a:r>
              <a:rPr lang="en-US" baseline="0" dirty="0"/>
              <a:t> proportion </a:t>
            </a:r>
            <a:r>
              <a:rPr lang="en-US" baseline="0" dirty="0" err="1"/>
              <a:t>est</a:t>
            </a:r>
            <a:r>
              <a:rPr lang="en-US" baseline="0" dirty="0"/>
              <a:t> beaucoup plus </a:t>
            </a:r>
            <a:r>
              <a:rPr lang="en-US" baseline="0" dirty="0" err="1"/>
              <a:t>élevée</a:t>
            </a:r>
            <a:r>
              <a:rPr lang="en-US" baseline="0" dirty="0"/>
              <a:t> </a:t>
            </a:r>
            <a:r>
              <a:rPr lang="en-US" baseline="0" dirty="0" err="1"/>
              <a:t>en</a:t>
            </a:r>
            <a:r>
              <a:rPr lang="en-US" baseline="0" dirty="0"/>
              <a:t> milieu </a:t>
            </a:r>
            <a:r>
              <a:rPr lang="en-US" baseline="0" dirty="0" err="1"/>
              <a:t>urbain</a:t>
            </a:r>
            <a:r>
              <a:rPr lang="en-US" baseline="0" dirty="0"/>
              <a:t> (91 %) </a:t>
            </a:r>
            <a:r>
              <a:rPr lang="en-US" baseline="0" dirty="0" err="1"/>
              <a:t>qu’en</a:t>
            </a:r>
            <a:r>
              <a:rPr lang="en-US" baseline="0" dirty="0"/>
              <a:t> milieu rural (44 %).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E81180-36CA-43EC-B7D8-15BB5DAAE4B2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7079897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Dans </a:t>
            </a:r>
            <a:r>
              <a:rPr lang="en-US" dirty="0" err="1"/>
              <a:t>l’ensemble</a:t>
            </a:r>
            <a:r>
              <a:rPr lang="en-US" dirty="0"/>
              <a:t>, </a:t>
            </a:r>
            <a:r>
              <a:rPr lang="en-US" dirty="0" err="1"/>
              <a:t>presque</a:t>
            </a:r>
            <a:r>
              <a:rPr lang="en-US" dirty="0"/>
              <a:t> </a:t>
            </a:r>
            <a:r>
              <a:rPr lang="en-US" dirty="0" err="1"/>
              <a:t>tous</a:t>
            </a:r>
            <a:r>
              <a:rPr lang="en-US" dirty="0"/>
              <a:t> les ménages au </a:t>
            </a:r>
            <a:r>
              <a:rPr lang="en-US" dirty="0" err="1"/>
              <a:t>Sénégal</a:t>
            </a:r>
            <a:r>
              <a:rPr lang="en-US" dirty="0"/>
              <a:t> </a:t>
            </a:r>
            <a:r>
              <a:rPr lang="en-US" dirty="0" err="1"/>
              <a:t>possèdent</a:t>
            </a:r>
            <a:r>
              <a:rPr lang="en-US" dirty="0"/>
              <a:t> un </a:t>
            </a:r>
            <a:r>
              <a:rPr lang="en-US" dirty="0" err="1"/>
              <a:t>téléphone</a:t>
            </a:r>
            <a:r>
              <a:rPr lang="en-US" dirty="0"/>
              <a:t> portable et la </a:t>
            </a:r>
            <a:r>
              <a:rPr lang="en-US" dirty="0" err="1"/>
              <a:t>moitié</a:t>
            </a:r>
            <a:r>
              <a:rPr lang="en-US" dirty="0"/>
              <a:t> </a:t>
            </a:r>
            <a:r>
              <a:rPr lang="en-US" dirty="0" err="1"/>
              <a:t>possèdent</a:t>
            </a:r>
            <a:r>
              <a:rPr lang="en-US" dirty="0"/>
              <a:t> </a:t>
            </a:r>
            <a:r>
              <a:rPr lang="en-US" dirty="0" err="1"/>
              <a:t>une</a:t>
            </a:r>
            <a:r>
              <a:rPr lang="en-US" dirty="0"/>
              <a:t> radio. La possession </a:t>
            </a:r>
            <a:r>
              <a:rPr lang="en-US" dirty="0" err="1"/>
              <a:t>d’une</a:t>
            </a:r>
            <a:r>
              <a:rPr lang="en-US" dirty="0"/>
              <a:t> television </a:t>
            </a:r>
            <a:r>
              <a:rPr lang="en-US" dirty="0" err="1"/>
              <a:t>est</a:t>
            </a:r>
            <a:r>
              <a:rPr lang="en-US" dirty="0"/>
              <a:t> plus </a:t>
            </a:r>
            <a:r>
              <a:rPr lang="en-US" dirty="0" err="1"/>
              <a:t>élevée</a:t>
            </a:r>
            <a:r>
              <a:rPr lang="en-US" dirty="0"/>
              <a:t> </a:t>
            </a:r>
            <a:r>
              <a:rPr lang="en-US" dirty="0" err="1"/>
              <a:t>en</a:t>
            </a:r>
            <a:r>
              <a:rPr lang="en-US" dirty="0"/>
              <a:t> milieu </a:t>
            </a:r>
            <a:r>
              <a:rPr lang="en-US" dirty="0" err="1"/>
              <a:t>urbain</a:t>
            </a:r>
            <a:r>
              <a:rPr lang="en-US" dirty="0"/>
              <a:t> </a:t>
            </a:r>
            <a:r>
              <a:rPr lang="en-US" dirty="0" err="1"/>
              <a:t>qu’en</a:t>
            </a:r>
            <a:r>
              <a:rPr lang="en-US" dirty="0"/>
              <a:t> milieu rural (82 % </a:t>
            </a:r>
            <a:r>
              <a:rPr lang="en-US" dirty="0" err="1"/>
              <a:t>contre</a:t>
            </a:r>
            <a:r>
              <a:rPr lang="en-US" dirty="0"/>
              <a:t> 35 %), </a:t>
            </a:r>
            <a:r>
              <a:rPr lang="en-US" dirty="0" err="1"/>
              <a:t>mais</a:t>
            </a:r>
            <a:r>
              <a:rPr lang="en-US" dirty="0"/>
              <a:t> la possession </a:t>
            </a:r>
            <a:r>
              <a:rPr lang="en-US" dirty="0" err="1"/>
              <a:t>d’une</a:t>
            </a:r>
            <a:r>
              <a:rPr lang="en-US" dirty="0"/>
              <a:t> </a:t>
            </a:r>
            <a:r>
              <a:rPr lang="en-US" dirty="0" err="1"/>
              <a:t>bicyclette</a:t>
            </a:r>
            <a:r>
              <a:rPr lang="en-US" dirty="0"/>
              <a:t> </a:t>
            </a:r>
            <a:r>
              <a:rPr lang="en-US" dirty="0" err="1"/>
              <a:t>est</a:t>
            </a:r>
            <a:r>
              <a:rPr lang="en-US" dirty="0"/>
              <a:t> plus </a:t>
            </a:r>
            <a:r>
              <a:rPr lang="en-US" dirty="0" err="1"/>
              <a:t>élevée</a:t>
            </a:r>
            <a:r>
              <a:rPr lang="en-US" dirty="0"/>
              <a:t> </a:t>
            </a:r>
            <a:r>
              <a:rPr lang="en-US" dirty="0" err="1"/>
              <a:t>en</a:t>
            </a:r>
            <a:r>
              <a:rPr lang="en-US" dirty="0"/>
              <a:t> milieu rural </a:t>
            </a:r>
            <a:r>
              <a:rPr lang="en-US" dirty="0" err="1"/>
              <a:t>qu’en</a:t>
            </a:r>
            <a:r>
              <a:rPr lang="en-US" dirty="0"/>
              <a:t> milieu </a:t>
            </a:r>
            <a:r>
              <a:rPr lang="en-US" dirty="0" err="1"/>
              <a:t>urbain</a:t>
            </a:r>
            <a:r>
              <a:rPr lang="en-US" dirty="0"/>
              <a:t> (14 % </a:t>
            </a:r>
            <a:r>
              <a:rPr lang="en-US" dirty="0" err="1"/>
              <a:t>contre</a:t>
            </a:r>
            <a:r>
              <a:rPr lang="en-US" dirty="0"/>
              <a:t> 12 %).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E81180-36CA-43EC-B7D8-15BB5DAAE4B2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021061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E81180-36CA-43EC-B7D8-15BB5DAAE4B2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728508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E81180-36CA-43EC-B7D8-15BB5DAAE4B2}" type="slidenum">
              <a:rPr lang="en-US" smtClean="0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567957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La </a:t>
            </a:r>
            <a:r>
              <a:rPr lang="en-US" baseline="0" dirty="0" err="1"/>
              <a:t>moitié</a:t>
            </a:r>
            <a:r>
              <a:rPr lang="en-US" baseline="0" dirty="0"/>
              <a:t> de femmes de 15-49 </a:t>
            </a:r>
            <a:r>
              <a:rPr lang="en-US" baseline="0" dirty="0" err="1"/>
              <a:t>ans</a:t>
            </a:r>
            <a:r>
              <a:rPr lang="en-US" baseline="0" dirty="0"/>
              <a:t> </a:t>
            </a:r>
            <a:r>
              <a:rPr lang="en-US" baseline="0" dirty="0" err="1"/>
              <a:t>n’ont</a:t>
            </a:r>
            <a:r>
              <a:rPr lang="en-US" baseline="0" dirty="0"/>
              <a:t> </a:t>
            </a:r>
            <a:r>
              <a:rPr lang="en-US" baseline="0" dirty="0" err="1"/>
              <a:t>aucun</a:t>
            </a:r>
            <a:r>
              <a:rPr lang="en-US" baseline="0" dirty="0"/>
              <a:t> </a:t>
            </a:r>
            <a:r>
              <a:rPr lang="en-US" baseline="0" dirty="0" err="1"/>
              <a:t>niveau</a:t>
            </a:r>
            <a:r>
              <a:rPr lang="en-US" baseline="0" dirty="0"/>
              <a:t> </a:t>
            </a:r>
            <a:r>
              <a:rPr lang="en-US" baseline="0" dirty="0" err="1"/>
              <a:t>d’instruction</a:t>
            </a:r>
            <a:r>
              <a:rPr lang="en-US" baseline="0" dirty="0"/>
              <a:t>. Par </a:t>
            </a:r>
            <a:r>
              <a:rPr lang="en-US" baseline="0" dirty="0" err="1"/>
              <a:t>contre</a:t>
            </a:r>
            <a:r>
              <a:rPr lang="en-US" baseline="0" dirty="0"/>
              <a:t>, 31 % de femmes </a:t>
            </a:r>
            <a:r>
              <a:rPr lang="en-US" baseline="0" dirty="0" err="1"/>
              <a:t>ont</a:t>
            </a:r>
            <a:r>
              <a:rPr lang="en-US" baseline="0" dirty="0"/>
              <a:t> un </a:t>
            </a:r>
            <a:r>
              <a:rPr lang="en-US" baseline="0" dirty="0" err="1"/>
              <a:t>niveau</a:t>
            </a:r>
            <a:r>
              <a:rPr lang="en-US" baseline="0" dirty="0"/>
              <a:t> </a:t>
            </a:r>
            <a:r>
              <a:rPr lang="en-US" baseline="0" dirty="0" err="1"/>
              <a:t>secondaire</a:t>
            </a:r>
            <a:r>
              <a:rPr lang="en-US" baseline="0" dirty="0"/>
              <a:t> </a:t>
            </a:r>
            <a:r>
              <a:rPr lang="en-US" baseline="0" dirty="0" err="1"/>
              <a:t>ou</a:t>
            </a:r>
            <a:r>
              <a:rPr lang="en-US" baseline="0" dirty="0"/>
              <a:t> plus.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E81180-36CA-43EC-B7D8-15BB5DAAE4B2}" type="slidenum">
              <a:rPr lang="en-US" smtClean="0"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6107132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47</a:t>
            </a:r>
            <a:r>
              <a:rPr lang="en-US" baseline="0" dirty="0"/>
              <a:t> %</a:t>
            </a:r>
            <a:r>
              <a:rPr lang="en-US" dirty="0"/>
              <a:t> </a:t>
            </a:r>
            <a:r>
              <a:rPr lang="en-US"/>
              <a:t>des femmes </a:t>
            </a:r>
            <a:r>
              <a:rPr lang="en-US" dirty="0"/>
              <a:t>de 15-49 </a:t>
            </a:r>
            <a:r>
              <a:rPr lang="en-US" dirty="0" err="1"/>
              <a:t>ans</a:t>
            </a:r>
            <a:r>
              <a:rPr lang="en-US" dirty="0"/>
              <a:t> </a:t>
            </a:r>
            <a:r>
              <a:rPr lang="en-US" dirty="0" err="1"/>
              <a:t>sont</a:t>
            </a:r>
            <a:r>
              <a:rPr lang="en-US" dirty="0"/>
              <a:t> </a:t>
            </a:r>
            <a:r>
              <a:rPr lang="en-US" dirty="0" err="1"/>
              <a:t>alphabétisés</a:t>
            </a:r>
            <a:r>
              <a:rPr lang="en-US" dirty="0"/>
              <a:t>. </a:t>
            </a:r>
            <a:r>
              <a:rPr lang="en-US" dirty="0" err="1"/>
              <a:t>Cette</a:t>
            </a:r>
            <a:r>
              <a:rPr lang="en-US" dirty="0"/>
              <a:t> proportion </a:t>
            </a:r>
            <a:r>
              <a:rPr lang="en-US" dirty="0" err="1"/>
              <a:t>est</a:t>
            </a:r>
            <a:r>
              <a:rPr lang="en-US" dirty="0"/>
              <a:t> plus</a:t>
            </a:r>
            <a:r>
              <a:rPr lang="en-US" baseline="0" dirty="0"/>
              <a:t> </a:t>
            </a:r>
            <a:r>
              <a:rPr lang="en-US" baseline="0" dirty="0" err="1"/>
              <a:t>élevée</a:t>
            </a:r>
            <a:r>
              <a:rPr lang="en-US" baseline="0" dirty="0"/>
              <a:t> </a:t>
            </a:r>
            <a:r>
              <a:rPr lang="en-US" baseline="0" dirty="0" err="1"/>
              <a:t>en</a:t>
            </a:r>
            <a:r>
              <a:rPr lang="en-US" baseline="0" dirty="0"/>
              <a:t> milieu </a:t>
            </a:r>
            <a:r>
              <a:rPr lang="en-US" baseline="0" dirty="0" err="1"/>
              <a:t>urbain</a:t>
            </a:r>
            <a:r>
              <a:rPr lang="en-US" baseline="0" dirty="0"/>
              <a:t> </a:t>
            </a:r>
            <a:r>
              <a:rPr lang="en-US" baseline="0" dirty="0" err="1"/>
              <a:t>qu’en</a:t>
            </a:r>
            <a:r>
              <a:rPr lang="en-US" baseline="0" dirty="0"/>
              <a:t> milieu rural.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E81180-36CA-43EC-B7D8-15BB5DAAE4B2}" type="slidenum">
              <a:rPr lang="en-US" smtClean="0"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2467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1E81180-36CA-43EC-B7D8-15BB5DAAE4B2}" type="slidenum">
              <a:rPr lang="en-US" smtClean="0"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106106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050069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6635"/>
            <a:ext cx="9144000" cy="914400"/>
          </a:xfrm>
        </p:spPr>
        <p:txBody>
          <a:bodyPr/>
          <a:lstStyle>
            <a:lvl1pPr algn="ctr">
              <a:defRPr>
                <a:latin typeface="+mn-lt"/>
              </a:defRPr>
            </a:lvl1pPr>
          </a:lstStyle>
          <a:p>
            <a:r>
              <a:rPr lang="fr-FR" noProof="0" dirty="0"/>
              <a:t>Click to </a:t>
            </a:r>
            <a:r>
              <a:rPr lang="fr-FR" noProof="0" dirty="0" err="1"/>
              <a:t>edit</a:t>
            </a:r>
            <a:r>
              <a:rPr lang="fr-FR" noProof="0" dirty="0"/>
              <a:t> Master </a:t>
            </a:r>
            <a:r>
              <a:rPr lang="fr-FR" noProof="0" dirty="0" err="1"/>
              <a:t>title</a:t>
            </a:r>
            <a:r>
              <a:rPr lang="fr-FR" noProof="0" dirty="0"/>
              <a:t>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1639" y="1606858"/>
            <a:ext cx="8256233" cy="5251142"/>
          </a:xfrm>
        </p:spPr>
        <p:txBody>
          <a:bodyPr/>
          <a:lstStyle/>
          <a:p>
            <a:pPr lvl="0"/>
            <a:r>
              <a:rPr lang="fr-FR" noProof="0" dirty="0"/>
              <a:t>Click to </a:t>
            </a:r>
            <a:r>
              <a:rPr lang="fr-FR" noProof="0" dirty="0" err="1"/>
              <a:t>edit</a:t>
            </a:r>
            <a:r>
              <a:rPr lang="fr-FR" noProof="0" dirty="0"/>
              <a:t> Master </a:t>
            </a:r>
            <a:r>
              <a:rPr lang="fr-FR" noProof="0" dirty="0" err="1"/>
              <a:t>text</a:t>
            </a:r>
            <a:r>
              <a:rPr lang="fr-FR" noProof="0" dirty="0"/>
              <a:t> styles</a:t>
            </a:r>
          </a:p>
          <a:p>
            <a:pPr lvl="1"/>
            <a:r>
              <a:rPr lang="fr-FR" noProof="0" dirty="0"/>
              <a:t>Second </a:t>
            </a:r>
            <a:r>
              <a:rPr lang="fr-FR" noProof="0" dirty="0" err="1"/>
              <a:t>level</a:t>
            </a:r>
            <a:endParaRPr lang="fr-FR" noProof="0" dirty="0"/>
          </a:p>
          <a:p>
            <a:pPr lvl="2"/>
            <a:r>
              <a:rPr lang="fr-FR" noProof="0" dirty="0" err="1"/>
              <a:t>Third</a:t>
            </a:r>
            <a:r>
              <a:rPr lang="fr-FR" noProof="0" dirty="0"/>
              <a:t> </a:t>
            </a:r>
            <a:r>
              <a:rPr lang="fr-FR" noProof="0" dirty="0" err="1"/>
              <a:t>level</a:t>
            </a:r>
            <a:endParaRPr lang="fr-FR" noProof="0" dirty="0"/>
          </a:p>
          <a:p>
            <a:pPr lvl="3"/>
            <a:r>
              <a:rPr lang="fr-FR" noProof="0" dirty="0" err="1"/>
              <a:t>Fourth</a:t>
            </a:r>
            <a:r>
              <a:rPr lang="fr-FR" noProof="0" dirty="0"/>
              <a:t> </a:t>
            </a:r>
            <a:r>
              <a:rPr lang="fr-FR" noProof="0" dirty="0" err="1"/>
              <a:t>level</a:t>
            </a:r>
            <a:endParaRPr lang="fr-FR" noProof="0" dirty="0"/>
          </a:p>
          <a:p>
            <a:pPr lvl="4"/>
            <a:r>
              <a:rPr lang="fr-FR" noProof="0" dirty="0" err="1"/>
              <a:t>Fifth</a:t>
            </a:r>
            <a:r>
              <a:rPr lang="fr-FR" noProof="0" dirty="0"/>
              <a:t> </a:t>
            </a:r>
            <a:r>
              <a:rPr lang="fr-FR" noProof="0" dirty="0" err="1"/>
              <a:t>level</a:t>
            </a:r>
            <a:endParaRPr lang="fr-FR" noProof="0" dirty="0"/>
          </a:p>
        </p:txBody>
      </p:sp>
    </p:spTree>
    <p:extLst>
      <p:ext uri="{BB962C8B-B14F-4D97-AF65-F5344CB8AC3E}">
        <p14:creationId xmlns:p14="http://schemas.microsoft.com/office/powerpoint/2010/main" val="41198704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146474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Straight Connector 9"/>
          <p:cNvCxnSpPr/>
          <p:nvPr userDrawn="1"/>
        </p:nvCxnSpPr>
        <p:spPr>
          <a:xfrm flipV="1">
            <a:off x="0" y="2112885"/>
            <a:ext cx="0" cy="129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Picture 8" descr="Shape&#10;&#10;Description automatically generated with medium confidence">
            <a:extLst>
              <a:ext uri="{FF2B5EF4-FFF2-40B4-BE49-F238E27FC236}">
                <a16:creationId xmlns:a16="http://schemas.microsoft.com/office/drawing/2014/main" id="{70665024-D6F1-4AE2-A723-9D93EC8C93D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alphaModFix am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18" t="55809" r="47333"/>
          <a:stretch/>
        </p:blipFill>
        <p:spPr>
          <a:xfrm>
            <a:off x="0" y="0"/>
            <a:ext cx="9143999" cy="2150244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4E9A7238-E037-4DC5-BA58-D1788E9AD473}"/>
              </a:ext>
            </a:extLst>
          </p:cNvPr>
          <p:cNvSpPr/>
          <p:nvPr userDrawn="1"/>
        </p:nvSpPr>
        <p:spPr>
          <a:xfrm>
            <a:off x="0" y="1337724"/>
            <a:ext cx="9144000" cy="18288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2"/>
              </a:solidFill>
            </a:endParaRPr>
          </a:p>
        </p:txBody>
      </p:sp>
      <p:pic>
        <p:nvPicPr>
          <p:cNvPr id="17" name="Picture 16" descr="Shape&#10;&#10;Description automatically generated with medium confidence">
            <a:extLst>
              <a:ext uri="{FF2B5EF4-FFF2-40B4-BE49-F238E27FC236}">
                <a16:creationId xmlns:a16="http://schemas.microsoft.com/office/drawing/2014/main" id="{4BA481DE-5BA3-4C08-BAED-3C90EBD6F04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alphaModFix am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19" t="39562" r="47332" b="13373"/>
          <a:stretch/>
        </p:blipFill>
        <p:spPr>
          <a:xfrm>
            <a:off x="-2" y="4567874"/>
            <a:ext cx="9144000" cy="2290126"/>
          </a:xfrm>
          <a:prstGeom prst="rect">
            <a:avLst/>
          </a:prstGeom>
        </p:spPr>
      </p:pic>
      <p:sp>
        <p:nvSpPr>
          <p:cNvPr id="16" name="Title Placeholder 1">
            <a:extLst>
              <a:ext uri="{FF2B5EF4-FFF2-40B4-BE49-F238E27FC236}">
                <a16:creationId xmlns:a16="http://schemas.microsoft.com/office/drawing/2014/main" id="{63A4F469-EF8D-49F3-BD96-BC8CCE8D58C7}"/>
              </a:ext>
            </a:extLst>
          </p:cNvPr>
          <p:cNvSpPr txBox="1">
            <a:spLocks/>
          </p:cNvSpPr>
          <p:nvPr userDrawn="1"/>
        </p:nvSpPr>
        <p:spPr>
          <a:xfrm>
            <a:off x="0" y="5218545"/>
            <a:ext cx="9143999" cy="163945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 baseline="0">
                <a:solidFill>
                  <a:schemeClr val="bg1"/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fr-FR" sz="4400" noProof="0" dirty="0"/>
              <a:t>Enquête sur les</a:t>
            </a:r>
            <a:r>
              <a:rPr lang="fr-FR" sz="4400" baseline="0" noProof="0" dirty="0"/>
              <a:t> Indicateurs du Paludisme au Sénégal </a:t>
            </a:r>
            <a:r>
              <a:rPr lang="fr-FR" sz="4400" noProof="0" dirty="0"/>
              <a:t>(EIPS) 2020-2021</a:t>
            </a:r>
          </a:p>
        </p:txBody>
      </p:sp>
      <p:pic>
        <p:nvPicPr>
          <p:cNvPr id="12" name="Picture 11" descr="A group of people wearing clothing&#10;&#10;Description automatically generated with medium confidence">
            <a:extLst>
              <a:ext uri="{FF2B5EF4-FFF2-40B4-BE49-F238E27FC236}">
                <a16:creationId xmlns:a16="http://schemas.microsoft.com/office/drawing/2014/main" id="{62170BD7-816E-479B-9E2B-BE1249A55FF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" t="6106" r="-147" b="33233"/>
          <a:stretch/>
        </p:blipFill>
        <p:spPr>
          <a:xfrm>
            <a:off x="1" y="1520604"/>
            <a:ext cx="9144000" cy="3697941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462041DB-7338-47B1-88C9-8AD376CD7528}"/>
              </a:ext>
            </a:extLst>
          </p:cNvPr>
          <p:cNvSpPr/>
          <p:nvPr userDrawn="1"/>
        </p:nvSpPr>
        <p:spPr>
          <a:xfrm>
            <a:off x="0" y="5218545"/>
            <a:ext cx="9144000" cy="18288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20738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4400" b="1" kern="1200" baseline="0">
          <a:solidFill>
            <a:schemeClr val="bg1"/>
          </a:solidFill>
          <a:latin typeface="+mn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5">
            <a:alpha val="1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0" y="26635"/>
            <a:ext cx="9144000" cy="90552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noProof="0" dirty="0"/>
              <a:t>Click to </a:t>
            </a:r>
            <a:r>
              <a:rPr lang="fr-FR" noProof="0" dirty="0" err="1"/>
              <a:t>edit</a:t>
            </a:r>
            <a:r>
              <a:rPr lang="fr-FR" noProof="0" dirty="0"/>
              <a:t> Master </a:t>
            </a:r>
            <a:r>
              <a:rPr lang="fr-FR" noProof="0" dirty="0" err="1"/>
              <a:t>title</a:t>
            </a:r>
            <a:r>
              <a:rPr lang="fr-FR" noProof="0" dirty="0"/>
              <a:t>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1639" y="1606858"/>
            <a:ext cx="8256233" cy="52511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noProof="0" dirty="0"/>
              <a:t>Click to </a:t>
            </a:r>
            <a:r>
              <a:rPr lang="fr-FR" noProof="0" dirty="0" err="1"/>
              <a:t>edit</a:t>
            </a:r>
            <a:r>
              <a:rPr lang="fr-FR" noProof="0" dirty="0"/>
              <a:t> Master </a:t>
            </a:r>
            <a:r>
              <a:rPr lang="fr-FR" noProof="0" dirty="0" err="1"/>
              <a:t>text</a:t>
            </a:r>
            <a:r>
              <a:rPr lang="fr-FR" noProof="0" dirty="0"/>
              <a:t> styles</a:t>
            </a:r>
          </a:p>
          <a:p>
            <a:pPr lvl="1"/>
            <a:r>
              <a:rPr lang="fr-FR" noProof="0" dirty="0"/>
              <a:t>Second </a:t>
            </a:r>
            <a:r>
              <a:rPr lang="fr-FR" noProof="0" dirty="0" err="1"/>
              <a:t>level</a:t>
            </a:r>
            <a:endParaRPr lang="fr-FR" noProof="0" dirty="0"/>
          </a:p>
          <a:p>
            <a:pPr lvl="2"/>
            <a:r>
              <a:rPr lang="fr-FR" noProof="0" dirty="0" err="1"/>
              <a:t>Third</a:t>
            </a:r>
            <a:r>
              <a:rPr lang="fr-FR" noProof="0" dirty="0"/>
              <a:t> </a:t>
            </a:r>
            <a:r>
              <a:rPr lang="fr-FR" noProof="0" dirty="0" err="1"/>
              <a:t>level</a:t>
            </a:r>
            <a:endParaRPr lang="fr-FR" noProof="0" dirty="0"/>
          </a:p>
          <a:p>
            <a:pPr lvl="3"/>
            <a:r>
              <a:rPr lang="fr-FR" noProof="0" dirty="0" err="1"/>
              <a:t>Fourth</a:t>
            </a:r>
            <a:r>
              <a:rPr lang="fr-FR" noProof="0" dirty="0"/>
              <a:t> </a:t>
            </a:r>
            <a:r>
              <a:rPr lang="fr-FR" noProof="0" dirty="0" err="1"/>
              <a:t>level</a:t>
            </a:r>
            <a:endParaRPr lang="fr-FR" noProof="0" dirty="0"/>
          </a:p>
          <a:p>
            <a:pPr lvl="4"/>
            <a:r>
              <a:rPr lang="fr-FR" noProof="0" dirty="0" err="1"/>
              <a:t>Fifth</a:t>
            </a:r>
            <a:r>
              <a:rPr lang="fr-FR" noProof="0" dirty="0"/>
              <a:t> </a:t>
            </a:r>
            <a:r>
              <a:rPr lang="fr-FR" noProof="0" dirty="0" err="1"/>
              <a:t>level</a:t>
            </a:r>
            <a:endParaRPr lang="fr-FR" noProof="0" dirty="0"/>
          </a:p>
        </p:txBody>
      </p:sp>
    </p:spTree>
    <p:extLst>
      <p:ext uri="{BB962C8B-B14F-4D97-AF65-F5344CB8AC3E}">
        <p14:creationId xmlns:p14="http://schemas.microsoft.com/office/powerpoint/2010/main" val="25357154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tx1"/>
          </a:solidFill>
          <a:latin typeface="+mn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070444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-9331"/>
            <a:ext cx="9143999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400" b="1" dirty="0">
                <a:solidFill>
                  <a:schemeClr val="bg1"/>
                </a:solidFill>
              </a:rPr>
              <a:t>Caractéristiques des ménages et des enquêtées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6374165" y="648069"/>
            <a:ext cx="276983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sz="2000" i="1" dirty="0">
                <a:solidFill>
                  <a:schemeClr val="bg1"/>
                </a:solidFill>
              </a:rPr>
              <a:t>Suivez-nous sur Twitter !  </a:t>
            </a:r>
          </a:p>
          <a:p>
            <a:pPr algn="r"/>
            <a:r>
              <a:rPr lang="fr-FR" sz="2000" i="1" dirty="0">
                <a:solidFill>
                  <a:schemeClr val="bg1"/>
                </a:solidFill>
              </a:rPr>
              <a:t>#EIPSenegal</a:t>
            </a:r>
          </a:p>
        </p:txBody>
      </p:sp>
    </p:spTree>
    <p:extLst>
      <p:ext uri="{BB962C8B-B14F-4D97-AF65-F5344CB8AC3E}">
        <p14:creationId xmlns:p14="http://schemas.microsoft.com/office/powerpoint/2010/main" val="128962516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39190"/>
            <a:ext cx="9144000" cy="914400"/>
          </a:xfrm>
        </p:spPr>
        <p:txBody>
          <a:bodyPr>
            <a:normAutofit fontScale="90000"/>
          </a:bodyPr>
          <a:lstStyle/>
          <a:p>
            <a:r>
              <a:rPr lang="fr-FR" noProof="0" dirty="0"/>
              <a:t>Niveau d’instruction des femmes enquêtées</a:t>
            </a:r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61914805"/>
              </p:ext>
            </p:extLst>
          </p:nvPr>
        </p:nvGraphicFramePr>
        <p:xfrm>
          <a:off x="1270327" y="1567360"/>
          <a:ext cx="7325033" cy="52514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0" y="1075809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i="1" dirty="0"/>
              <a:t>Répartition (en %) des femmes de 15-49 ans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EE0E43C-B0F4-4E32-86B1-0CD778055E65}"/>
              </a:ext>
            </a:extLst>
          </p:cNvPr>
          <p:cNvSpPr txBox="1"/>
          <p:nvPr/>
        </p:nvSpPr>
        <p:spPr>
          <a:xfrm>
            <a:off x="6147512" y="5880254"/>
            <a:ext cx="263943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i="1" dirty="0"/>
              <a:t>Le chiffre est supérieur à 100 en raison des arrondis</a:t>
            </a:r>
          </a:p>
        </p:txBody>
      </p:sp>
    </p:spTree>
    <p:extLst>
      <p:ext uri="{BB962C8B-B14F-4D97-AF65-F5344CB8AC3E}">
        <p14:creationId xmlns:p14="http://schemas.microsoft.com/office/powerpoint/2010/main" val="302257996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noProof="0" dirty="0"/>
              <a:t>Alphabétisme</a:t>
            </a:r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97159580"/>
              </p:ext>
            </p:extLst>
          </p:nvPr>
        </p:nvGraphicFramePr>
        <p:xfrm>
          <a:off x="461963" y="1606550"/>
          <a:ext cx="8256587" cy="52514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17755" y="1075963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i="1" dirty="0"/>
              <a:t>Pourcentage de femmes de 15-49 ans qui sont alphabétisées</a:t>
            </a:r>
          </a:p>
        </p:txBody>
      </p:sp>
    </p:spTree>
    <p:extLst>
      <p:ext uri="{BB962C8B-B14F-4D97-AF65-F5344CB8AC3E}">
        <p14:creationId xmlns:p14="http://schemas.microsoft.com/office/powerpoint/2010/main" val="229769960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dirty="0"/>
              <a:t>Résultats Clés</a:t>
            </a:r>
            <a:endParaRPr lang="fr-FR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>
              <a:spcBef>
                <a:spcPts val="0"/>
              </a:spcBef>
              <a:spcAft>
                <a:spcPts val="1800"/>
              </a:spcAft>
              <a:buClr>
                <a:schemeClr val="tx1"/>
              </a:buClr>
            </a:pPr>
            <a:r>
              <a:rPr lang="fr-FR" sz="3200" b="1" dirty="0">
                <a:solidFill>
                  <a:schemeClr val="accent5"/>
                </a:solidFill>
              </a:rPr>
              <a:t>89 % </a:t>
            </a:r>
            <a:r>
              <a:rPr lang="fr-FR" sz="3200" dirty="0"/>
              <a:t>de ménages s’approvisionnent en </a:t>
            </a:r>
            <a:r>
              <a:rPr lang="fr-FR" sz="3200" b="1" dirty="0">
                <a:solidFill>
                  <a:schemeClr val="accent5"/>
                </a:solidFill>
              </a:rPr>
              <a:t>eau de boisson </a:t>
            </a:r>
            <a:r>
              <a:rPr lang="fr-FR" sz="3200" dirty="0"/>
              <a:t>auprès d’une </a:t>
            </a:r>
            <a:r>
              <a:rPr lang="fr-FR" sz="3200" b="1" dirty="0">
                <a:solidFill>
                  <a:schemeClr val="accent5"/>
                </a:solidFill>
              </a:rPr>
              <a:t>source améliorée</a:t>
            </a:r>
            <a:r>
              <a:rPr lang="fr-FR" sz="3200" dirty="0"/>
              <a:t>.</a:t>
            </a:r>
          </a:p>
          <a:p>
            <a:pPr>
              <a:spcBef>
                <a:spcPts val="0"/>
              </a:spcBef>
              <a:spcAft>
                <a:spcPts val="1800"/>
              </a:spcAft>
              <a:buClr>
                <a:schemeClr val="tx1"/>
              </a:buClr>
            </a:pPr>
            <a:r>
              <a:rPr lang="fr-FR" sz="3200" b="1" dirty="0">
                <a:solidFill>
                  <a:schemeClr val="accent5"/>
                </a:solidFill>
              </a:rPr>
              <a:t>75 % </a:t>
            </a:r>
            <a:r>
              <a:rPr lang="fr-FR" sz="3200" dirty="0"/>
              <a:t>de ménages utilisent des </a:t>
            </a:r>
            <a:r>
              <a:rPr lang="fr-FR" sz="3200" b="1" dirty="0">
                <a:solidFill>
                  <a:schemeClr val="accent5"/>
                </a:solidFill>
              </a:rPr>
              <a:t>toilettes améliorées</a:t>
            </a:r>
            <a:r>
              <a:rPr lang="fr-FR" sz="3200" dirty="0"/>
              <a:t>.</a:t>
            </a:r>
          </a:p>
          <a:p>
            <a:pPr>
              <a:spcBef>
                <a:spcPts val="0"/>
              </a:spcBef>
              <a:spcAft>
                <a:spcPts val="1800"/>
              </a:spcAft>
              <a:buClr>
                <a:schemeClr val="tx1"/>
              </a:buClr>
            </a:pPr>
            <a:r>
              <a:rPr lang="fr-FR" sz="3200" b="1" dirty="0">
                <a:solidFill>
                  <a:schemeClr val="accent5"/>
                </a:solidFill>
              </a:rPr>
              <a:t>67 % </a:t>
            </a:r>
            <a:r>
              <a:rPr lang="fr-FR" sz="3200" dirty="0"/>
              <a:t>de ménages disposent </a:t>
            </a:r>
            <a:r>
              <a:rPr lang="fr-FR" sz="3200" b="1" dirty="0">
                <a:solidFill>
                  <a:schemeClr val="accent5"/>
                </a:solidFill>
              </a:rPr>
              <a:t>d’électricité</a:t>
            </a:r>
            <a:r>
              <a:rPr lang="fr-FR" sz="3200" dirty="0"/>
              <a:t>.</a:t>
            </a:r>
          </a:p>
          <a:p>
            <a:pPr>
              <a:spcBef>
                <a:spcPts val="0"/>
              </a:spcBef>
              <a:spcAft>
                <a:spcPts val="1800"/>
              </a:spcAft>
              <a:buClr>
                <a:schemeClr val="tx1"/>
              </a:buClr>
            </a:pPr>
            <a:r>
              <a:rPr lang="fr-FR" sz="3200" b="1" dirty="0">
                <a:solidFill>
                  <a:schemeClr val="accent5"/>
                </a:solidFill>
              </a:rPr>
              <a:t>50 % </a:t>
            </a:r>
            <a:r>
              <a:rPr lang="fr-FR" sz="3200" dirty="0"/>
              <a:t>de femmes </a:t>
            </a:r>
            <a:r>
              <a:rPr lang="fr-FR" sz="3200" b="1" dirty="0">
                <a:solidFill>
                  <a:schemeClr val="accent5"/>
                </a:solidFill>
              </a:rPr>
              <a:t>n’ont jamais fréquenté l’école</a:t>
            </a:r>
            <a:r>
              <a:rPr lang="fr-FR" sz="32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51978245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252294"/>
            <a:ext cx="4418729" cy="4579338"/>
          </a:xfrm>
        </p:spPr>
        <p:txBody>
          <a:bodyPr>
            <a:normAutofit/>
          </a:bodyPr>
          <a:lstStyle/>
          <a:p>
            <a:r>
              <a:rPr lang="fr-FR" b="1" noProof="0" dirty="0">
                <a:solidFill>
                  <a:schemeClr val="accent5"/>
                </a:solidFill>
              </a:rPr>
              <a:t>Caractéristiques des ménages</a:t>
            </a:r>
          </a:p>
          <a:p>
            <a:pPr lvl="1"/>
            <a:r>
              <a:rPr lang="fr-FR" b="1" noProof="0" dirty="0">
                <a:solidFill>
                  <a:schemeClr val="accent5"/>
                </a:solidFill>
              </a:rPr>
              <a:t>Eau et toilettes</a:t>
            </a:r>
          </a:p>
          <a:p>
            <a:pPr lvl="1"/>
            <a:r>
              <a:rPr lang="fr-FR" b="1" dirty="0">
                <a:solidFill>
                  <a:schemeClr val="accent5"/>
                </a:solidFill>
              </a:rPr>
              <a:t>É</a:t>
            </a:r>
            <a:r>
              <a:rPr lang="fr-FR" b="1" noProof="0" dirty="0" err="1">
                <a:solidFill>
                  <a:schemeClr val="accent5"/>
                </a:solidFill>
              </a:rPr>
              <a:t>lectricité</a:t>
            </a:r>
            <a:endParaRPr lang="fr-FR" b="1" noProof="0" dirty="0">
              <a:solidFill>
                <a:schemeClr val="accent5"/>
              </a:solidFill>
            </a:endParaRPr>
          </a:p>
          <a:p>
            <a:pPr lvl="1"/>
            <a:r>
              <a:rPr lang="fr-FR" b="1" noProof="0" dirty="0">
                <a:solidFill>
                  <a:schemeClr val="accent5"/>
                </a:solidFill>
              </a:rPr>
              <a:t>Biens possédés</a:t>
            </a:r>
          </a:p>
          <a:p>
            <a:pPr lvl="1"/>
            <a:r>
              <a:rPr lang="fr-FR" b="1" dirty="0">
                <a:solidFill>
                  <a:schemeClr val="accent5"/>
                </a:solidFill>
              </a:rPr>
              <a:t>Bien-être économique</a:t>
            </a:r>
            <a:endParaRPr lang="fr-FR" b="1" noProof="0" dirty="0">
              <a:solidFill>
                <a:schemeClr val="accent5"/>
              </a:solidFill>
            </a:endParaRPr>
          </a:p>
          <a:p>
            <a:r>
              <a:rPr lang="fr-FR" dirty="0"/>
              <a:t>Caractéristiques</a:t>
            </a:r>
            <a:r>
              <a:rPr lang="fr-FR" noProof="0" dirty="0"/>
              <a:t> </a:t>
            </a:r>
            <a:r>
              <a:rPr lang="fr-FR" dirty="0"/>
              <a:t>des enquêtées</a:t>
            </a:r>
            <a:endParaRPr lang="fr-FR" noProof="0" dirty="0"/>
          </a:p>
          <a:p>
            <a:pPr lvl="1"/>
            <a:r>
              <a:rPr lang="fr-FR" noProof="0" dirty="0"/>
              <a:t>Niveau d’instruction</a:t>
            </a:r>
          </a:p>
          <a:p>
            <a:pPr lvl="1"/>
            <a:r>
              <a:rPr lang="fr-FR" dirty="0"/>
              <a:t>Alphabétisme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254230" y="4692259"/>
            <a:ext cx="45720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200" dirty="0"/>
              <a:t>© 2014 Elizabeth Williams, FFP </a:t>
            </a:r>
            <a:r>
              <a:rPr lang="fr-FR" sz="1200" dirty="0" err="1"/>
              <a:t>Senegal</a:t>
            </a:r>
            <a:r>
              <a:rPr lang="fr-FR" sz="1200" dirty="0"/>
              <a:t>, USAID Flickr</a:t>
            </a:r>
          </a:p>
        </p:txBody>
      </p:sp>
      <p:pic>
        <p:nvPicPr>
          <p:cNvPr id="4" name="Picture 3" descr="A picture containing person&#10;&#10;Description automatically generated">
            <a:extLst>
              <a:ext uri="{FF2B5EF4-FFF2-40B4-BE49-F238E27FC236}">
                <a16:creationId xmlns:a16="http://schemas.microsoft.com/office/drawing/2014/main" id="{803FA42D-B39D-4BD9-97B2-3E1DAA4980D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54230" y="2018086"/>
            <a:ext cx="4572000" cy="2571750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4016303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"/>
            <a:ext cx="9144000" cy="914400"/>
          </a:xfrm>
        </p:spPr>
        <p:txBody>
          <a:bodyPr/>
          <a:lstStyle/>
          <a:p>
            <a:r>
              <a:rPr lang="fr-FR" noProof="0" dirty="0"/>
              <a:t>Eau de boisson</a:t>
            </a:r>
          </a:p>
        </p:txBody>
      </p:sp>
      <p:graphicFrame>
        <p:nvGraphicFramePr>
          <p:cNvPr id="8" name="Content Placeholder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36599344"/>
              </p:ext>
            </p:extLst>
          </p:nvPr>
        </p:nvGraphicFramePr>
        <p:xfrm>
          <a:off x="461963" y="1606550"/>
          <a:ext cx="8256587" cy="52514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0" y="1075809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i="1" dirty="0"/>
              <a:t>Répartition (en %) des ménages</a:t>
            </a:r>
          </a:p>
        </p:txBody>
      </p:sp>
    </p:spTree>
    <p:extLst>
      <p:ext uri="{BB962C8B-B14F-4D97-AF65-F5344CB8AC3E}">
        <p14:creationId xmlns:p14="http://schemas.microsoft.com/office/powerpoint/2010/main" val="427796300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"/>
            <a:ext cx="9144000" cy="925286"/>
          </a:xfrm>
        </p:spPr>
        <p:txBody>
          <a:bodyPr/>
          <a:lstStyle/>
          <a:p>
            <a:r>
              <a:rPr lang="fr-FR" noProof="0" dirty="0"/>
              <a:t>Type de toilettes</a:t>
            </a:r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163095789"/>
              </p:ext>
            </p:extLst>
          </p:nvPr>
        </p:nvGraphicFramePr>
        <p:xfrm>
          <a:off x="461963" y="1606550"/>
          <a:ext cx="8256587" cy="52514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0" y="1075809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i="1" dirty="0"/>
              <a:t>Répartition (en %) des ménages</a:t>
            </a:r>
          </a:p>
        </p:txBody>
      </p:sp>
    </p:spTree>
    <p:extLst>
      <p:ext uri="{BB962C8B-B14F-4D97-AF65-F5344CB8AC3E}">
        <p14:creationId xmlns:p14="http://schemas.microsoft.com/office/powerpoint/2010/main" val="304034660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25285"/>
          </a:xfrm>
        </p:spPr>
        <p:txBody>
          <a:bodyPr/>
          <a:lstStyle/>
          <a:p>
            <a:r>
              <a:rPr lang="fr-FR" noProof="0" dirty="0"/>
              <a:t>Électricité</a:t>
            </a:r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893490640"/>
              </p:ext>
            </p:extLst>
          </p:nvPr>
        </p:nvGraphicFramePr>
        <p:xfrm>
          <a:off x="461963" y="1606550"/>
          <a:ext cx="8256587" cy="52514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0" y="1081405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i="1" dirty="0"/>
              <a:t>Pourcentage de ménages</a:t>
            </a:r>
          </a:p>
        </p:txBody>
      </p:sp>
    </p:spTree>
    <p:extLst>
      <p:ext uri="{BB962C8B-B14F-4D97-AF65-F5344CB8AC3E}">
        <p14:creationId xmlns:p14="http://schemas.microsoft.com/office/powerpoint/2010/main" val="40879678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3188"/>
            <a:ext cx="9144000" cy="914400"/>
          </a:xfrm>
        </p:spPr>
        <p:txBody>
          <a:bodyPr>
            <a:normAutofit/>
          </a:bodyPr>
          <a:lstStyle/>
          <a:p>
            <a:r>
              <a:rPr lang="fr-FR" noProof="0" dirty="0"/>
              <a:t>Biens possédés par le ménage</a:t>
            </a:r>
          </a:p>
        </p:txBody>
      </p:sp>
      <p:graphicFrame>
        <p:nvGraphicFramePr>
          <p:cNvPr id="10" name="Content Placeholder 9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70365838"/>
              </p:ext>
            </p:extLst>
          </p:nvPr>
        </p:nvGraphicFramePr>
        <p:xfrm>
          <a:off x="1" y="1606550"/>
          <a:ext cx="9144000" cy="52514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0" y="1075963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i="1" dirty="0"/>
              <a:t>Pourcentage de ménages possédant :</a:t>
            </a:r>
          </a:p>
        </p:txBody>
      </p:sp>
    </p:spTree>
    <p:extLst>
      <p:ext uri="{BB962C8B-B14F-4D97-AF65-F5344CB8AC3E}">
        <p14:creationId xmlns:p14="http://schemas.microsoft.com/office/powerpoint/2010/main" val="259329643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3188"/>
            <a:ext cx="9144000" cy="914400"/>
          </a:xfrm>
        </p:spPr>
        <p:txBody>
          <a:bodyPr/>
          <a:lstStyle/>
          <a:p>
            <a:r>
              <a:rPr lang="fr-FR" noProof="0" dirty="0"/>
              <a:t>Quintiles de bien-être économique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spcBef>
                <a:spcPts val="0"/>
              </a:spcBef>
              <a:spcAft>
                <a:spcPts val="1800"/>
              </a:spcAft>
            </a:pPr>
            <a:r>
              <a:rPr lang="fr-FR" noProof="0" dirty="0"/>
              <a:t>Le niveau de bien-être économique est déterminé par un indice des ménages basé sur un ensemble de caractéristiques du logement, y compris l’accès à l’électricité et la possession des biens durables.</a:t>
            </a:r>
          </a:p>
          <a:p>
            <a:pPr>
              <a:spcBef>
                <a:spcPts val="0"/>
              </a:spcBef>
              <a:spcAft>
                <a:spcPts val="1800"/>
              </a:spcAft>
            </a:pPr>
            <a:r>
              <a:rPr lang="fr-FR" noProof="0" dirty="0"/>
              <a:t>On attribue un score à chaque ménage, et les ménages sont classés du plus bas au plus haut. </a:t>
            </a:r>
          </a:p>
          <a:p>
            <a:pPr>
              <a:spcBef>
                <a:spcPts val="0"/>
              </a:spcBef>
              <a:spcAft>
                <a:spcPts val="1800"/>
              </a:spcAft>
            </a:pPr>
            <a:r>
              <a:rPr lang="fr-FR" dirty="0"/>
              <a:t>Cette liste est séparée en cinq catégories (ou quintiles), dont chacune représente 20 % de la population. </a:t>
            </a:r>
            <a:endParaRPr lang="fr-FR" noProof="0" dirty="0"/>
          </a:p>
          <a:p>
            <a:pPr>
              <a:spcBef>
                <a:spcPts val="0"/>
              </a:spcBef>
              <a:spcAft>
                <a:spcPts val="1800"/>
              </a:spcAft>
            </a:pPr>
            <a:r>
              <a:rPr lang="fr-FR" noProof="0" dirty="0"/>
              <a:t>Les ménages dans le quintile le plus élevé ne sont pas nécessairement « riche », mails ils ont un niveau socio-économique plus élevé que 80 % du Sénégal. </a:t>
            </a:r>
          </a:p>
        </p:txBody>
      </p:sp>
    </p:spTree>
    <p:extLst>
      <p:ext uri="{BB962C8B-B14F-4D97-AF65-F5344CB8AC3E}">
        <p14:creationId xmlns:p14="http://schemas.microsoft.com/office/powerpoint/2010/main" val="302759314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noProof="0" dirty="0"/>
              <a:t>Quintiles de bien-être économique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461639" y="3944982"/>
            <a:ext cx="8256233" cy="2913017"/>
          </a:xfrm>
        </p:spPr>
        <p:txBody>
          <a:bodyPr>
            <a:normAutofit fontScale="92500"/>
          </a:bodyPr>
          <a:lstStyle/>
          <a:p>
            <a:pPr marL="0" indent="0" algn="ctr">
              <a:spcBef>
                <a:spcPts val="0"/>
              </a:spcBef>
              <a:spcAft>
                <a:spcPts val="1800"/>
              </a:spcAft>
              <a:buNone/>
            </a:pPr>
            <a:r>
              <a:rPr lang="fr-FR" noProof="0" dirty="0"/>
              <a:t>Tandis que très peu de ménages urbains se trouvent dans le quintile le plus bas, très peu de ménages ruraux se trouvent dans le quintile le plus élevé.</a:t>
            </a:r>
          </a:p>
          <a:p>
            <a:pPr marL="0" indent="0" algn="ctr">
              <a:spcBef>
                <a:spcPts val="0"/>
              </a:spcBef>
              <a:spcAft>
                <a:spcPts val="1800"/>
              </a:spcAft>
              <a:buNone/>
            </a:pPr>
            <a:r>
              <a:rPr lang="fr-FR" b="1" dirty="0">
                <a:solidFill>
                  <a:schemeClr val="accent5"/>
                </a:solidFill>
              </a:rPr>
              <a:t>La grande région </a:t>
            </a:r>
            <a:r>
              <a:rPr lang="fr-FR" b="1" noProof="0" dirty="0">
                <a:solidFill>
                  <a:schemeClr val="accent5"/>
                </a:solidFill>
              </a:rPr>
              <a:t>Sud (47 %) </a:t>
            </a:r>
            <a:r>
              <a:rPr lang="fr-FR" noProof="0" dirty="0"/>
              <a:t>a la plus grande proportion de ménages dans le </a:t>
            </a:r>
            <a:r>
              <a:rPr lang="fr-FR" b="1" noProof="0" dirty="0">
                <a:solidFill>
                  <a:schemeClr val="accent5"/>
                </a:solidFill>
              </a:rPr>
              <a:t>quintile le plus bas</a:t>
            </a:r>
            <a:r>
              <a:rPr lang="fr-FR" noProof="0" dirty="0"/>
              <a:t>, pendant que </a:t>
            </a:r>
            <a:r>
              <a:rPr lang="fr-FR" b="1" dirty="0">
                <a:solidFill>
                  <a:schemeClr val="accent5"/>
                </a:solidFill>
              </a:rPr>
              <a:t>le grande r</a:t>
            </a:r>
            <a:r>
              <a:rPr lang="fr-FR" b="1" noProof="0" dirty="0" err="1">
                <a:solidFill>
                  <a:schemeClr val="accent5"/>
                </a:solidFill>
              </a:rPr>
              <a:t>égion</a:t>
            </a:r>
            <a:r>
              <a:rPr lang="fr-FR" b="1" noProof="0" dirty="0">
                <a:solidFill>
                  <a:schemeClr val="accent5"/>
                </a:solidFill>
              </a:rPr>
              <a:t> Ouest (43 %) </a:t>
            </a:r>
            <a:r>
              <a:rPr lang="fr-FR" dirty="0"/>
              <a:t>a la plus grande proportion de ménages dans le </a:t>
            </a:r>
            <a:r>
              <a:rPr lang="fr-FR" b="1" noProof="0" dirty="0">
                <a:solidFill>
                  <a:schemeClr val="accent5"/>
                </a:solidFill>
              </a:rPr>
              <a:t>quintile le plus élevé</a:t>
            </a:r>
            <a:r>
              <a:rPr lang="fr-FR" noProof="0" dirty="0"/>
              <a:t>.</a:t>
            </a:r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04575677"/>
              </p:ext>
            </p:extLst>
          </p:nvPr>
        </p:nvGraphicFramePr>
        <p:xfrm>
          <a:off x="461640" y="1397000"/>
          <a:ext cx="8256234" cy="204264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37603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7603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7603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37603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7603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37603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670802">
                <a:tc>
                  <a:txBody>
                    <a:bodyPr/>
                    <a:lstStyle/>
                    <a:p>
                      <a:endParaRPr lang="fr-FR" sz="1600" noProof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000" b="1" noProof="0" dirty="0"/>
                        <a:t>Le</a:t>
                      </a:r>
                      <a:r>
                        <a:rPr lang="fr-FR" sz="2000" b="1" baseline="0" noProof="0" dirty="0"/>
                        <a:t> plus </a:t>
                      </a:r>
                    </a:p>
                    <a:p>
                      <a:pPr algn="ctr"/>
                      <a:r>
                        <a:rPr lang="fr-FR" sz="2000" b="1" baseline="0" noProof="0" dirty="0"/>
                        <a:t>bas</a:t>
                      </a:r>
                      <a:endParaRPr lang="fr-FR" sz="2000" b="1" noProof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000" b="1" noProof="0" dirty="0"/>
                        <a:t>Second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000" b="1" noProof="0" dirty="0"/>
                        <a:t>Moyen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000" b="1" noProof="0" dirty="0"/>
                        <a:t>Quatrième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000" b="1" noProof="0" dirty="0"/>
                        <a:t>Le</a:t>
                      </a:r>
                      <a:r>
                        <a:rPr lang="fr-FR" sz="2000" b="1" baseline="0" noProof="0" dirty="0"/>
                        <a:t> plus élevé</a:t>
                      </a:r>
                      <a:endParaRPr lang="fr-FR" sz="2000" b="1" noProof="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70802">
                <a:tc>
                  <a:txBody>
                    <a:bodyPr/>
                    <a:lstStyle/>
                    <a:p>
                      <a:r>
                        <a:rPr lang="fr-FR" sz="2000" b="1" noProof="0" dirty="0">
                          <a:solidFill>
                            <a:schemeClr val="accent1"/>
                          </a:solidFill>
                        </a:rPr>
                        <a:t>Urbain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000" b="1" noProof="0" dirty="0">
                          <a:solidFill>
                            <a:schemeClr val="accent1"/>
                          </a:solidFill>
                        </a:rPr>
                        <a:t>3 %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000" b="1" noProof="0" dirty="0">
                          <a:solidFill>
                            <a:schemeClr val="accent1"/>
                          </a:solidFill>
                        </a:rPr>
                        <a:t>5 %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000" b="1" noProof="0" dirty="0">
                          <a:solidFill>
                            <a:schemeClr val="accent1"/>
                          </a:solidFill>
                        </a:rPr>
                        <a:t>15 %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000" b="1" noProof="0" dirty="0">
                          <a:solidFill>
                            <a:schemeClr val="accent1"/>
                          </a:solidFill>
                        </a:rPr>
                        <a:t>37 %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000" b="1" noProof="0" dirty="0">
                          <a:solidFill>
                            <a:schemeClr val="accent1"/>
                          </a:solidFill>
                        </a:rPr>
                        <a:t>40 %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70802">
                <a:tc>
                  <a:txBody>
                    <a:bodyPr/>
                    <a:lstStyle/>
                    <a:p>
                      <a:r>
                        <a:rPr lang="fr-FR" sz="2000" b="1" noProof="0" dirty="0">
                          <a:solidFill>
                            <a:schemeClr val="accent4"/>
                          </a:solidFill>
                        </a:rPr>
                        <a:t>Rural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000" b="1" noProof="0" dirty="0">
                          <a:solidFill>
                            <a:schemeClr val="accent4"/>
                          </a:solidFill>
                        </a:rPr>
                        <a:t>33 %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000" b="1" noProof="0" dirty="0">
                          <a:solidFill>
                            <a:schemeClr val="accent4"/>
                          </a:solidFill>
                        </a:rPr>
                        <a:t>31 %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000" b="1" noProof="0" dirty="0">
                          <a:solidFill>
                            <a:schemeClr val="accent4"/>
                          </a:solidFill>
                        </a:rPr>
                        <a:t>24 %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000" b="1" noProof="0" dirty="0">
                          <a:solidFill>
                            <a:schemeClr val="accent4"/>
                          </a:solidFill>
                        </a:rPr>
                        <a:t>7 %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000" b="1" noProof="0" dirty="0">
                          <a:solidFill>
                            <a:schemeClr val="accent4"/>
                          </a:solidFill>
                        </a:rPr>
                        <a:t>5 %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8418716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252294"/>
            <a:ext cx="4418729" cy="4579338"/>
          </a:xfrm>
        </p:spPr>
        <p:txBody>
          <a:bodyPr>
            <a:normAutofit/>
          </a:bodyPr>
          <a:lstStyle/>
          <a:p>
            <a:r>
              <a:rPr lang="fr-FR" noProof="0" dirty="0"/>
              <a:t>Caractéristiques des ménages</a:t>
            </a:r>
          </a:p>
          <a:p>
            <a:pPr lvl="1"/>
            <a:r>
              <a:rPr lang="fr-FR" noProof="0" dirty="0"/>
              <a:t>Population des ménages</a:t>
            </a:r>
          </a:p>
          <a:p>
            <a:pPr lvl="1"/>
            <a:r>
              <a:rPr lang="fr-FR" noProof="0" dirty="0"/>
              <a:t>Eau et toilettes</a:t>
            </a:r>
          </a:p>
          <a:p>
            <a:pPr lvl="1"/>
            <a:r>
              <a:rPr lang="fr-FR" dirty="0"/>
              <a:t>É</a:t>
            </a:r>
            <a:r>
              <a:rPr lang="fr-FR" noProof="0" dirty="0" err="1"/>
              <a:t>lectricité</a:t>
            </a:r>
            <a:endParaRPr lang="fr-FR" noProof="0" dirty="0"/>
          </a:p>
          <a:p>
            <a:pPr lvl="1"/>
            <a:r>
              <a:rPr lang="fr-FR" noProof="0" dirty="0"/>
              <a:t>Biens possédés</a:t>
            </a:r>
          </a:p>
          <a:p>
            <a:pPr lvl="1"/>
            <a:r>
              <a:rPr lang="fr-FR" dirty="0"/>
              <a:t>Bien-être économique</a:t>
            </a:r>
            <a:endParaRPr lang="fr-FR" noProof="0" dirty="0"/>
          </a:p>
          <a:p>
            <a:r>
              <a:rPr lang="fr-FR" b="1" dirty="0">
                <a:solidFill>
                  <a:schemeClr val="accent5"/>
                </a:solidFill>
              </a:rPr>
              <a:t>Caractéristiques des enquêtés</a:t>
            </a:r>
          </a:p>
          <a:p>
            <a:pPr lvl="1"/>
            <a:r>
              <a:rPr lang="fr-FR" b="1" dirty="0">
                <a:solidFill>
                  <a:schemeClr val="accent5"/>
                </a:solidFill>
              </a:rPr>
              <a:t>Niveau d’instruction</a:t>
            </a:r>
          </a:p>
          <a:p>
            <a:pPr lvl="1"/>
            <a:r>
              <a:rPr lang="fr-FR" b="1" dirty="0">
                <a:solidFill>
                  <a:schemeClr val="accent5"/>
                </a:solidFill>
              </a:rPr>
              <a:t>Alphabétisme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8599A98-59BA-4370-9615-6885D2B92489}"/>
              </a:ext>
            </a:extLst>
          </p:cNvPr>
          <p:cNvSpPr txBox="1"/>
          <p:nvPr/>
        </p:nvSpPr>
        <p:spPr>
          <a:xfrm>
            <a:off x="4254230" y="4692259"/>
            <a:ext cx="45720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200" dirty="0"/>
              <a:t>© 2014 Elizabeth Williams, FFP </a:t>
            </a:r>
            <a:r>
              <a:rPr lang="fr-FR" sz="1200" dirty="0" err="1"/>
              <a:t>Senegal</a:t>
            </a:r>
            <a:r>
              <a:rPr lang="fr-FR" sz="1200" dirty="0"/>
              <a:t>, USAID Flickr</a:t>
            </a:r>
          </a:p>
        </p:txBody>
      </p:sp>
      <p:pic>
        <p:nvPicPr>
          <p:cNvPr id="6" name="Picture 5" descr="A picture containing person&#10;&#10;Description automatically generated">
            <a:extLst>
              <a:ext uri="{FF2B5EF4-FFF2-40B4-BE49-F238E27FC236}">
                <a16:creationId xmlns:a16="http://schemas.microsoft.com/office/drawing/2014/main" id="{6B078C13-7F22-449D-80A5-2F3E1D3361F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54230" y="2018086"/>
            <a:ext cx="4572000" cy="2571750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89273039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Senegal 2020-2021 MIS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F7E24"/>
      </a:accent1>
      <a:accent2>
        <a:srgbClr val="A9D1E6"/>
      </a:accent2>
      <a:accent3>
        <a:srgbClr val="AF81C2"/>
      </a:accent3>
      <a:accent4>
        <a:srgbClr val="0062B2"/>
      </a:accent4>
      <a:accent5>
        <a:srgbClr val="A85078"/>
      </a:accent5>
      <a:accent6>
        <a:srgbClr val="C19859"/>
      </a:accent6>
      <a:hlink>
        <a:srgbClr val="6B9F25"/>
      </a:hlink>
      <a:folHlink>
        <a:srgbClr val="B26B0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ustom Design">
  <a:themeElements>
    <a:clrScheme name="Senegal 2020-2021 MIS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F7E24"/>
      </a:accent1>
      <a:accent2>
        <a:srgbClr val="A9D1E6"/>
      </a:accent2>
      <a:accent3>
        <a:srgbClr val="AF81C2"/>
      </a:accent3>
      <a:accent4>
        <a:srgbClr val="0062B2"/>
      </a:accent4>
      <a:accent5>
        <a:srgbClr val="A85078"/>
      </a:accent5>
      <a:accent6>
        <a:srgbClr val="C19859"/>
      </a:accent6>
      <a:hlink>
        <a:srgbClr val="6B9F25"/>
      </a:hlink>
      <a:folHlink>
        <a:srgbClr val="B26B0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Aspect">
    <a:dk1>
      <a:sysClr val="windowText" lastClr="000000"/>
    </a:dk1>
    <a:lt1>
      <a:sysClr val="window" lastClr="FFFFFF"/>
    </a:lt1>
    <a:dk2>
      <a:srgbClr val="323232"/>
    </a:dk2>
    <a:lt2>
      <a:srgbClr val="E3DED1"/>
    </a:lt2>
    <a:accent1>
      <a:srgbClr val="F07F09"/>
    </a:accent1>
    <a:accent2>
      <a:srgbClr val="9F2936"/>
    </a:accent2>
    <a:accent3>
      <a:srgbClr val="1B587C"/>
    </a:accent3>
    <a:accent4>
      <a:srgbClr val="4E8542"/>
    </a:accent4>
    <a:accent5>
      <a:srgbClr val="604878"/>
    </a:accent5>
    <a:accent6>
      <a:srgbClr val="C19859"/>
    </a:accent6>
    <a:hlink>
      <a:srgbClr val="6B9F25"/>
    </a:hlink>
    <a:folHlink>
      <a:srgbClr val="B26B02"/>
    </a:folHlink>
  </a:clrScheme>
  <a:fontScheme name="Office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.xml><?xml version="1.0" encoding="utf-8"?>
<a:themeOverride xmlns:a="http://schemas.openxmlformats.org/drawingml/2006/main">
  <a:clrScheme name="Aspect">
    <a:dk1>
      <a:sysClr val="windowText" lastClr="000000"/>
    </a:dk1>
    <a:lt1>
      <a:sysClr val="window" lastClr="FFFFFF"/>
    </a:lt1>
    <a:dk2>
      <a:srgbClr val="323232"/>
    </a:dk2>
    <a:lt2>
      <a:srgbClr val="E3DED1"/>
    </a:lt2>
    <a:accent1>
      <a:srgbClr val="F07F09"/>
    </a:accent1>
    <a:accent2>
      <a:srgbClr val="9F2936"/>
    </a:accent2>
    <a:accent3>
      <a:srgbClr val="1B587C"/>
    </a:accent3>
    <a:accent4>
      <a:srgbClr val="4E8542"/>
    </a:accent4>
    <a:accent5>
      <a:srgbClr val="604878"/>
    </a:accent5>
    <a:accent6>
      <a:srgbClr val="C19859"/>
    </a:accent6>
    <a:hlink>
      <a:srgbClr val="6B9F25"/>
    </a:hlink>
    <a:folHlink>
      <a:srgbClr val="B26B02"/>
    </a:folHlink>
  </a:clrScheme>
  <a:fontScheme name="Office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dlc_DocId xmlns="d16efad5-0601-4cf0-b7c2-89968258c777">VMX3MACP777Z-1177381151-14367</_dlc_DocId>
    <_dlc_DocIdUrl xmlns="d16efad5-0601-4cf0-b7c2-89968258c777">
      <Url>https://icfonline.sharepoint.com/sites/ihd-dhs/Dissemination/_layouts/15/DocIdRedir.aspx?ID=VMX3MACP777Z-1177381151-14367</Url>
      <Description>VMX3MACP777Z-1177381151-14367</Description>
    </_dlc_DocIdUrl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4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AE09DEE16327245B7538AF0464A7905" ma:contentTypeVersion="534" ma:contentTypeDescription="Create a new document." ma:contentTypeScope="" ma:versionID="eaee86fdc4f04236bb7ef7d2e48accb9">
  <xsd:schema xmlns:xsd="http://www.w3.org/2001/XMLSchema" xmlns:xs="http://www.w3.org/2001/XMLSchema" xmlns:p="http://schemas.microsoft.com/office/2006/metadata/properties" xmlns:ns2="d16efad5-0601-4cf0-b7c2-89968258c777" xmlns:ns3="83c4e5ee-5eea-4e8c-8b50-726738bccb6e" targetNamespace="http://schemas.microsoft.com/office/2006/metadata/properties" ma:root="true" ma:fieldsID="914b159088e37e870fd189bbe54cbdaa" ns2:_="" ns3:_="">
    <xsd:import namespace="d16efad5-0601-4cf0-b7c2-89968258c777"/>
    <xsd:import namespace="83c4e5ee-5eea-4e8c-8b50-726738bccb6e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OCR" minOccurs="0"/>
                <xsd:element ref="ns3:MediaServiceAutoKeyPoints" minOccurs="0"/>
                <xsd:element ref="ns3:MediaServiceKeyPoints" minOccurs="0"/>
                <xsd:element ref="ns2:SharedWithUsers" minOccurs="0"/>
                <xsd:element ref="ns2:SharedWithDetails" minOccurs="0"/>
                <xsd:element ref="ns3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16efad5-0601-4cf0-b7c2-89968258c777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SharedWithUsers" ma:index="21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2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3c4e5ee-5eea-4e8c-8b50-726738bccb6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3" nillable="true" ma:displayName="Length (seconds)" ma:internalName="MediaLengthInSeconds" ma:readOnly="tru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F53DDC8F-3403-4566-8A33-C50A9184E693}">
  <ds:schemaRefs>
    <ds:schemaRef ds:uri="http://schemas.microsoft.com/office/2006/documentManagement/types"/>
    <ds:schemaRef ds:uri="http://purl.org/dc/elements/1.1/"/>
    <ds:schemaRef ds:uri="http://purl.org/dc/dcmitype/"/>
    <ds:schemaRef ds:uri="d16efad5-0601-4cf0-b7c2-89968258c777"/>
    <ds:schemaRef ds:uri="http://purl.org/dc/terms/"/>
    <ds:schemaRef ds:uri="http://www.w3.org/XML/1998/namespace"/>
    <ds:schemaRef ds:uri="http://schemas.microsoft.com/office/infopath/2007/PartnerControls"/>
    <ds:schemaRef ds:uri="http://schemas.openxmlformats.org/package/2006/metadata/core-properties"/>
    <ds:schemaRef ds:uri="83c4e5ee-5eea-4e8c-8b50-726738bccb6e"/>
    <ds:schemaRef ds:uri="http://schemas.microsoft.com/office/2006/metadata/properties"/>
  </ds:schemaRefs>
</ds:datastoreItem>
</file>

<file path=customXml/itemProps2.xml><?xml version="1.0" encoding="utf-8"?>
<ds:datastoreItem xmlns:ds="http://schemas.openxmlformats.org/officeDocument/2006/customXml" ds:itemID="{CFF5B54D-DCAC-4079-9699-3ED735B46011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EB569F93-2B4A-4570-8355-37F644F58A20}">
  <ds:schemaRefs>
    <ds:schemaRef ds:uri="http://schemas.microsoft.com/sharepoint/events"/>
  </ds:schemaRefs>
</ds:datastoreItem>
</file>

<file path=customXml/itemProps4.xml><?xml version="1.0" encoding="utf-8"?>
<ds:datastoreItem xmlns:ds="http://schemas.openxmlformats.org/officeDocument/2006/customXml" ds:itemID="{F30A6576-A30A-4032-93BD-DB19348FD867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16efad5-0601-4cf0-b7c2-89968258c777"/>
    <ds:schemaRef ds:uri="83c4e5ee-5eea-4e8c-8b50-726738bccb6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716</TotalTime>
  <Words>683</Words>
  <Application>Microsoft Office PowerPoint</Application>
  <PresentationFormat>On-screen Show (4:3)</PresentationFormat>
  <Paragraphs>85</Paragraphs>
  <Slides>12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12</vt:i4>
      </vt:variant>
    </vt:vector>
  </HeadingPairs>
  <TitlesOfParts>
    <vt:vector size="17" baseType="lpstr">
      <vt:lpstr>Arial</vt:lpstr>
      <vt:lpstr>Calibri</vt:lpstr>
      <vt:lpstr>Office Theme</vt:lpstr>
      <vt:lpstr>Custom Design</vt:lpstr>
      <vt:lpstr>1_Custom Design</vt:lpstr>
      <vt:lpstr>PowerPoint Presentation</vt:lpstr>
      <vt:lpstr>PowerPoint Presentation</vt:lpstr>
      <vt:lpstr>Eau de boisson</vt:lpstr>
      <vt:lpstr>Type de toilettes</vt:lpstr>
      <vt:lpstr>Électricité</vt:lpstr>
      <vt:lpstr>Biens possédés par le ménage</vt:lpstr>
      <vt:lpstr>Quintiles de bien-être économique</vt:lpstr>
      <vt:lpstr>Quintiles de bien-être économique</vt:lpstr>
      <vt:lpstr>PowerPoint Presentation</vt:lpstr>
      <vt:lpstr>Niveau d’instruction des femmes enquêtées</vt:lpstr>
      <vt:lpstr>Alphabétisme</vt:lpstr>
      <vt:lpstr>Résultats Clés</vt:lpstr>
    </vt:vector>
  </TitlesOfParts>
  <Company>ICFI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Household and Respondent Characteristics_US English</dc:title>
  <dc:creator>Zweimueller, Sally</dc:creator>
  <cp:lastModifiedBy>McFarland, Annette</cp:lastModifiedBy>
  <cp:revision>52</cp:revision>
  <dcterms:created xsi:type="dcterms:W3CDTF">2017-05-18T16:43:03Z</dcterms:created>
  <dcterms:modified xsi:type="dcterms:W3CDTF">2022-02-07T14:16:09Z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0x010100DAE09DEE16327245B7538AF0464A7905</vt:lpwstr>
  </property>
  <property fmtid="{D5CDD505-2E9C-101B-9397-08002B2CF9AE}" pid="3" name="_dlc_DocIdItemGuid">
    <vt:lpwstr>d0e8a46d-6429-410e-ad67-c789c7ad91f1</vt:lpwstr>
  </property>
</Properties>
</file>