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5.xml" ContentType="application/vnd.openxmlformats-officedocument.themeOverride+xml"/>
  <Override PartName="/ppt/notesSlides/notesSlide1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6.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7.xml" ContentType="application/vnd.openxmlformats-officedocument.themeOverride+xml"/>
  <Override PartName="/ppt/notesSlides/notesSlide20.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8.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9.xml" ContentType="application/vnd.openxmlformats-officedocument.themeOverride+xml"/>
  <Override PartName="/ppt/notesSlides/notesSlide2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0.xml" ContentType="application/vnd.openxmlformats-officedocument.themeOverride+xml"/>
  <Override PartName="/ppt/notesSlides/notesSlide2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1.xml" ContentType="application/vnd.openxmlformats-officedocument.themeOverride+xml"/>
  <Override PartName="/ppt/notesSlides/notesSlide2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2.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3.xml" ContentType="application/vnd.openxmlformats-officedocument.themeOverride+xml"/>
  <Override PartName="/ppt/notesSlides/notesSlide2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4.xml" ContentType="application/vnd.openxmlformats-officedocument.themeOverride+xml"/>
  <Override PartName="/ppt/notesSlides/notesSlide2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5.xml" ContentType="application/vnd.openxmlformats-officedocument.themeOverride+xml"/>
  <Override PartName="/ppt/notesSlides/notesSlide30.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6.xml" ContentType="application/vnd.openxmlformats-officedocument.themeOverride+xml"/>
  <Override PartName="/ppt/drawings/drawing1.xml" ContentType="application/vnd.openxmlformats-officedocument.drawingml.chartshapes+xml"/>
  <Override PartName="/ppt/notesSlides/notesSlide31.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7.xml" ContentType="application/vnd.openxmlformats-officedocument.themeOverride+xml"/>
  <Override PartName="/ppt/notesSlides/notesSlide32.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8.xml" ContentType="application/vnd.openxmlformats-officedocument.themeOverride+xml"/>
  <Override PartName="/ppt/notesSlides/notesSlide33.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9.xml" ContentType="application/vnd.openxmlformats-officedocument.themeOverride+xml"/>
  <Override PartName="/ppt/drawings/drawing2.xml" ContentType="application/vnd.openxmlformats-officedocument.drawingml.chartshapes+xml"/>
  <Override PartName="/ppt/notesSlides/notesSlide34.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0.xml" ContentType="application/vnd.openxmlformats-officedocument.themeOverride+xml"/>
  <Override PartName="/ppt/notesSlides/notesSlide35.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1.xml" ContentType="application/vnd.openxmlformats-officedocument.themeOverride+xml"/>
  <Override PartName="/ppt/notesSlides/notesSlide36.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2.xml" ContentType="application/vnd.openxmlformats-officedocument.themeOverride+xml"/>
  <Override PartName="/ppt/notesSlides/notesSlide37.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3.xml" ContentType="application/vnd.openxmlformats-officedocument.themeOverride+xml"/>
  <Override PartName="/ppt/notesSlides/notesSlide38.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4.xml" ContentType="application/vnd.openxmlformats-officedocument.themeOverride+xml"/>
  <Override PartName="/ppt/notesSlides/notesSlide39.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5.xml" ContentType="application/vnd.openxmlformats-officedocument.themeOverride+xml"/>
  <Override PartName="/ppt/notesSlides/notesSlide40.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6.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43.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44.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7.xml" ContentType="application/vnd.openxmlformats-officedocument.themeOverride+xml"/>
  <Override PartName="/ppt/notesSlides/notesSlide45.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8.xml" ContentType="application/vnd.openxmlformats-officedocument.themeOverride+xml"/>
  <Override PartName="/ppt/notesSlides/notesSlide46.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29.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0.xml" ContentType="application/vnd.openxmlformats-officedocument.themeOverride+xml"/>
  <Override PartName="/ppt/notesSlides/notesSlide49.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1.xml" ContentType="application/vnd.openxmlformats-officedocument.themeOverride+xml"/>
  <Override PartName="/ppt/notesSlides/notesSlide50.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2.xml" ContentType="application/vnd.openxmlformats-officedocument.themeOverride+xml"/>
  <Override PartName="/ppt/notesSlides/notesSlide51.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3.xml" ContentType="application/vnd.openxmlformats-officedocument.themeOverr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83"/>
  </p:notesMasterIdLst>
  <p:sldIdLst>
    <p:sldId id="257"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4" r:id="rId23"/>
    <p:sldId id="275" r:id="rId24"/>
    <p:sldId id="276" r:id="rId25"/>
    <p:sldId id="278" r:id="rId26"/>
    <p:sldId id="277" r:id="rId27"/>
    <p:sldId id="279" r:id="rId28"/>
    <p:sldId id="280" r:id="rId29"/>
    <p:sldId id="282" r:id="rId30"/>
    <p:sldId id="283" r:id="rId31"/>
    <p:sldId id="309" r:id="rId32"/>
    <p:sldId id="311" r:id="rId33"/>
    <p:sldId id="347" r:id="rId34"/>
    <p:sldId id="344" r:id="rId35"/>
    <p:sldId id="314" r:id="rId36"/>
    <p:sldId id="345" r:id="rId37"/>
    <p:sldId id="317" r:id="rId38"/>
    <p:sldId id="315" r:id="rId39"/>
    <p:sldId id="349" r:id="rId40"/>
    <p:sldId id="346" r:id="rId41"/>
    <p:sldId id="318" r:id="rId42"/>
    <p:sldId id="319" r:id="rId43"/>
    <p:sldId id="320" r:id="rId44"/>
    <p:sldId id="321" r:id="rId45"/>
    <p:sldId id="322" r:id="rId46"/>
    <p:sldId id="323" r:id="rId47"/>
    <p:sldId id="324" r:id="rId48"/>
    <p:sldId id="325" r:id="rId49"/>
    <p:sldId id="326" r:id="rId50"/>
    <p:sldId id="327" r:id="rId51"/>
    <p:sldId id="329" r:id="rId52"/>
    <p:sldId id="330" r:id="rId53"/>
    <p:sldId id="284" r:id="rId54"/>
    <p:sldId id="286" r:id="rId55"/>
    <p:sldId id="287" r:id="rId56"/>
    <p:sldId id="289" r:id="rId57"/>
    <p:sldId id="288" r:id="rId58"/>
    <p:sldId id="290" r:id="rId59"/>
    <p:sldId id="292" r:id="rId60"/>
    <p:sldId id="293" r:id="rId61"/>
    <p:sldId id="294" r:id="rId62"/>
    <p:sldId id="295" r:id="rId63"/>
    <p:sldId id="296" r:id="rId64"/>
    <p:sldId id="297" r:id="rId65"/>
    <p:sldId id="298" r:id="rId66"/>
    <p:sldId id="336" r:id="rId67"/>
    <p:sldId id="299" r:id="rId68"/>
    <p:sldId id="301" r:id="rId69"/>
    <p:sldId id="302" r:id="rId70"/>
    <p:sldId id="337" r:id="rId71"/>
    <p:sldId id="304" r:id="rId72"/>
    <p:sldId id="305" r:id="rId73"/>
    <p:sldId id="338" r:id="rId74"/>
    <p:sldId id="306" r:id="rId75"/>
    <p:sldId id="308" r:id="rId76"/>
    <p:sldId id="331" r:id="rId77"/>
    <p:sldId id="332" r:id="rId78"/>
    <p:sldId id="333" r:id="rId79"/>
    <p:sldId id="334" r:id="rId80"/>
    <p:sldId id="258" r:id="rId81"/>
    <p:sldId id="339"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ybro, Erica" initials="NE" lastIdx="12" clrIdx="0">
    <p:extLst>
      <p:ext uri="{19B8F6BF-5375-455C-9EA6-DF929625EA0E}">
        <p15:presenceInfo xmlns:p15="http://schemas.microsoft.com/office/powerpoint/2012/main" userId="S::N101079@icf.com::1492e0a9-8f05-4098-a64e-a6e438108755" providerId="AD"/>
      </p:ext>
    </p:extLst>
  </p:cmAuthor>
  <p:cmAuthor id="2" name="Jean, Chrystelle" initials="JC" lastIdx="16" clrIdx="1">
    <p:extLst>
      <p:ext uri="{19B8F6BF-5375-455C-9EA6-DF929625EA0E}">
        <p15:presenceInfo xmlns:p15="http://schemas.microsoft.com/office/powerpoint/2012/main" userId="S::N107085@icf.com::fff1b0ba-e88c-4a84-b72b-031450763cd2" providerId="AD"/>
      </p:ext>
    </p:extLst>
  </p:cmAuthor>
  <p:cmAuthor id="3" name="Anjushree Pradhan" initials="AP" lastIdx="20" clrIdx="2">
    <p:extLst>
      <p:ext uri="{19B8F6BF-5375-455C-9EA6-DF929625EA0E}">
        <p15:presenceInfo xmlns:p15="http://schemas.microsoft.com/office/powerpoint/2012/main" userId="S::26275@icf.com::28ae9a60-9407-4202-b28d-48701d4539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EC4BBE-832D-425A-B0B3-6E009146CEF0}" v="284" dt="2020-12-07T23:39:21.3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3261" autoAdjust="0"/>
    <p:restoredTop sz="82116" autoAdjust="0"/>
  </p:normalViewPr>
  <p:slideViewPr>
    <p:cSldViewPr snapToGrid="0">
      <p:cViewPr varScale="1">
        <p:scale>
          <a:sx n="67" d="100"/>
          <a:sy n="67" d="100"/>
        </p:scale>
        <p:origin x="25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commentAuthors" Target="commentAuthors.xml"/><Relationship Id="rId89" Type="http://schemas.microsoft.com/office/2016/11/relationships/changesInfo" Target="changesInfos/changesInfo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1.xml"/><Relationship Id="rId90" Type="http://schemas.microsoft.com/office/2015/10/relationships/revisionInfo" Target="revisionInfo.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9B6F328E-EBA3-447C-8A91-ABDC94CECA33}"/>
    <pc:docChg chg="delSld">
      <pc:chgData name="Zweimueller, Sally" userId="f649569d-8ee2-4724-a3fd-8ef967560e44" providerId="ADAL" clId="{9B6F328E-EBA3-447C-8A91-ABDC94CECA33}" dt="2020-12-08T15:10:29.535" v="9" actId="47"/>
      <pc:docMkLst>
        <pc:docMk/>
      </pc:docMkLst>
      <pc:sldChg chg="del">
        <pc:chgData name="Zweimueller, Sally" userId="f649569d-8ee2-4724-a3fd-8ef967560e44" providerId="ADAL" clId="{9B6F328E-EBA3-447C-8A91-ABDC94CECA33}" dt="2020-12-08T15:09:31.871" v="0" actId="47"/>
        <pc:sldMkLst>
          <pc:docMk/>
          <pc:sldMk cId="2985193522" sldId="273"/>
        </pc:sldMkLst>
      </pc:sldChg>
      <pc:sldChg chg="del">
        <pc:chgData name="Zweimueller, Sally" userId="f649569d-8ee2-4724-a3fd-8ef967560e44" providerId="ADAL" clId="{9B6F328E-EBA3-447C-8A91-ABDC94CECA33}" dt="2020-12-08T15:10:29.535" v="9" actId="47"/>
        <pc:sldMkLst>
          <pc:docMk/>
          <pc:sldMk cId="3025627693" sldId="281"/>
        </pc:sldMkLst>
      </pc:sldChg>
      <pc:sldChg chg="del">
        <pc:chgData name="Zweimueller, Sally" userId="f649569d-8ee2-4724-a3fd-8ef967560e44" providerId="ADAL" clId="{9B6F328E-EBA3-447C-8A91-ABDC94CECA33}" dt="2020-12-08T15:10:03.565" v="3" actId="47"/>
        <pc:sldMkLst>
          <pc:docMk/>
          <pc:sldMk cId="2697170049" sldId="285"/>
        </pc:sldMkLst>
      </pc:sldChg>
      <pc:sldChg chg="del">
        <pc:chgData name="Zweimueller, Sally" userId="f649569d-8ee2-4724-a3fd-8ef967560e44" providerId="ADAL" clId="{9B6F328E-EBA3-447C-8A91-ABDC94CECA33}" dt="2020-12-08T15:10:06.635" v="4" actId="47"/>
        <pc:sldMkLst>
          <pc:docMk/>
          <pc:sldMk cId="2261690213" sldId="291"/>
        </pc:sldMkLst>
      </pc:sldChg>
      <pc:sldChg chg="del">
        <pc:chgData name="Zweimueller, Sally" userId="f649569d-8ee2-4724-a3fd-8ef967560e44" providerId="ADAL" clId="{9B6F328E-EBA3-447C-8A91-ABDC94CECA33}" dt="2020-12-08T15:10:10.496" v="5" actId="47"/>
        <pc:sldMkLst>
          <pc:docMk/>
          <pc:sldMk cId="317183903" sldId="303"/>
        </pc:sldMkLst>
      </pc:sldChg>
      <pc:sldChg chg="del">
        <pc:chgData name="Zweimueller, Sally" userId="f649569d-8ee2-4724-a3fd-8ef967560e44" providerId="ADAL" clId="{9B6F328E-EBA3-447C-8A91-ABDC94CECA33}" dt="2020-12-08T15:10:27.483" v="8" actId="47"/>
        <pc:sldMkLst>
          <pc:docMk/>
          <pc:sldMk cId="3234876536" sldId="310"/>
        </pc:sldMkLst>
      </pc:sldChg>
      <pc:sldChg chg="del">
        <pc:chgData name="Zweimueller, Sally" userId="f649569d-8ee2-4724-a3fd-8ef967560e44" providerId="ADAL" clId="{9B6F328E-EBA3-447C-8A91-ABDC94CECA33}" dt="2020-12-08T15:10:25.327" v="7" actId="47"/>
        <pc:sldMkLst>
          <pc:docMk/>
          <pc:sldMk cId="1372503872" sldId="340"/>
        </pc:sldMkLst>
      </pc:sldChg>
      <pc:sldChg chg="del">
        <pc:chgData name="Zweimueller, Sally" userId="f649569d-8ee2-4724-a3fd-8ef967560e44" providerId="ADAL" clId="{9B6F328E-EBA3-447C-8A91-ABDC94CECA33}" dt="2020-12-08T15:09:59.121" v="2" actId="47"/>
        <pc:sldMkLst>
          <pc:docMk/>
          <pc:sldMk cId="3009732948" sldId="341"/>
        </pc:sldMkLst>
      </pc:sldChg>
      <pc:sldChg chg="del">
        <pc:chgData name="Zweimueller, Sally" userId="f649569d-8ee2-4724-a3fd-8ef967560e44" providerId="ADAL" clId="{9B6F328E-EBA3-447C-8A91-ABDC94CECA33}" dt="2020-12-08T15:09:53.527" v="1" actId="47"/>
        <pc:sldMkLst>
          <pc:docMk/>
          <pc:sldMk cId="1652393083" sldId="342"/>
        </pc:sldMkLst>
      </pc:sldChg>
      <pc:sldChg chg="del">
        <pc:chgData name="Zweimueller, Sally" userId="f649569d-8ee2-4724-a3fd-8ef967560e44" providerId="ADAL" clId="{9B6F328E-EBA3-447C-8A91-ABDC94CECA33}" dt="2020-12-08T15:10:12.830" v="6" actId="47"/>
        <pc:sldMkLst>
          <pc:docMk/>
          <pc:sldMk cId="2863846000" sldId="34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9.xml"/><Relationship Id="rId1" Type="http://schemas.microsoft.com/office/2011/relationships/chartStyle" Target="style19.xml"/><Relationship Id="rId5" Type="http://schemas.openxmlformats.org/officeDocument/2006/relationships/chartUserShapes" Target="../drawings/drawing1.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2.xml"/><Relationship Id="rId1" Type="http://schemas.microsoft.com/office/2011/relationships/chartStyle" Target="style22.xml"/><Relationship Id="rId5" Type="http://schemas.openxmlformats.org/officeDocument/2006/relationships/chartUserShapes" Target="../drawings/drawing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7.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97</c:v>
                </c:pt>
                <c:pt idx="1">
                  <c:v>99</c:v>
                </c:pt>
                <c:pt idx="2">
                  <c:v>96</c:v>
                </c:pt>
              </c:numCache>
            </c:numRef>
          </c:val>
          <c:extLst>
            <c:ext xmlns:c16="http://schemas.microsoft.com/office/drawing/2014/chart" uri="{C3380CC4-5D6E-409C-BE32-E72D297353CC}">
              <c16:uniqueId val="{00000000-7563-45FD-BE2C-7DE16091C488}"/>
            </c:ext>
          </c:extLst>
        </c:ser>
        <c:ser>
          <c:idx val="1"/>
          <c:order val="1"/>
          <c:tx>
            <c:strRef>
              <c:f>Sheet1!$C$1</c:f>
              <c:strCache>
                <c:ptCount val="1"/>
                <c:pt idx="0">
                  <c:v>Unimproved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3</c:v>
                </c:pt>
                <c:pt idx="1">
                  <c:v>1</c:v>
                </c:pt>
                <c:pt idx="2">
                  <c:v>4</c:v>
                </c:pt>
              </c:numCache>
            </c:numRef>
          </c:val>
          <c:extLst>
            <c:ext xmlns:c16="http://schemas.microsoft.com/office/drawing/2014/chart" uri="{C3380CC4-5D6E-409C-BE32-E72D297353CC}">
              <c16:uniqueId val="{00000001-7563-45FD-BE2C-7DE16091C488}"/>
            </c:ext>
          </c:extLst>
        </c:ser>
        <c:dLbls>
          <c:dLblPos val="ctr"/>
          <c:showLegendKey val="0"/>
          <c:showVal val="1"/>
          <c:showCatName val="0"/>
          <c:showSerName val="0"/>
          <c:showPercent val="0"/>
          <c:showBubbleSize val="0"/>
        </c:dLbls>
        <c:gapWidth val="100"/>
        <c:overlap val="100"/>
        <c:axId val="296159440"/>
        <c:axId val="296159832"/>
      </c:barChart>
      <c:catAx>
        <c:axId val="296159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59832"/>
        <c:crosses val="autoZero"/>
        <c:auto val="1"/>
        <c:lblAlgn val="ctr"/>
        <c:lblOffset val="100"/>
        <c:noMultiLvlLbl val="0"/>
      </c:catAx>
      <c:valAx>
        <c:axId val="296159832"/>
        <c:scaling>
          <c:orientation val="minMax"/>
          <c:max val="1"/>
          <c:min val="0"/>
        </c:scaling>
        <c:delete val="1"/>
        <c:axPos val="l"/>
        <c:numFmt formatCode="0%" sourceLinked="0"/>
        <c:majorTickMark val="out"/>
        <c:minorTickMark val="none"/>
        <c:tickLblPos val="nextTo"/>
        <c:crossAx val="2961594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2006-07 PDHS</c:v>
                </c:pt>
              </c:strCache>
            </c:strRef>
          </c:tx>
          <c:spPr>
            <a:solidFill>
              <a:srgbClr val="DB512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F407-4F68-BC22-A0DBED37F1D9}"/>
              </c:ext>
            </c:extLst>
          </c:dPt>
          <c:dPt>
            <c:idx val="2"/>
            <c:invertIfNegative val="0"/>
            <c:bubble3D val="0"/>
            <c:extLst>
              <c:ext xmlns:c16="http://schemas.microsoft.com/office/drawing/2014/chart" uri="{C3380CC4-5D6E-409C-BE32-E72D297353CC}">
                <c16:uniqueId val="{00000005-F407-4F68-BC22-A0DBED37F1D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Sheet1!$B$2:$B$8</c:f>
              <c:numCache>
                <c:formatCode>General</c:formatCode>
                <c:ptCount val="7"/>
                <c:pt idx="0">
                  <c:v>242</c:v>
                </c:pt>
                <c:pt idx="1">
                  <c:v>210</c:v>
                </c:pt>
                <c:pt idx="2">
                  <c:v>267</c:v>
                </c:pt>
                <c:pt idx="3">
                  <c:v>246</c:v>
                </c:pt>
                <c:pt idx="4">
                  <c:v>657</c:v>
                </c:pt>
                <c:pt idx="5">
                  <c:v>855</c:v>
                </c:pt>
                <c:pt idx="6">
                  <c:v>234</c:v>
                </c:pt>
              </c:numCache>
            </c:numRef>
          </c:val>
          <c:extLst>
            <c:ext xmlns:c16="http://schemas.microsoft.com/office/drawing/2014/chart" uri="{C3380CC4-5D6E-409C-BE32-E72D297353CC}">
              <c16:uniqueId val="{00000006-F407-4F68-BC22-A0DBED37F1D9}"/>
            </c:ext>
          </c:extLst>
        </c:ser>
        <c:ser>
          <c:idx val="1"/>
          <c:order val="1"/>
          <c:tx>
            <c:strRef>
              <c:f>Sheet1!$C$1</c:f>
              <c:strCache>
                <c:ptCount val="1"/>
                <c:pt idx="0">
                  <c:v>2019 PMMS</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Sheet1!$C$2:$C$8</c:f>
              <c:numCache>
                <c:formatCode>General</c:formatCode>
                <c:ptCount val="7"/>
                <c:pt idx="0">
                  <c:v>194</c:v>
                </c:pt>
                <c:pt idx="1">
                  <c:v>99</c:v>
                </c:pt>
                <c:pt idx="2">
                  <c:v>115</c:v>
                </c:pt>
                <c:pt idx="3">
                  <c:v>263</c:v>
                </c:pt>
                <c:pt idx="4">
                  <c:v>481</c:v>
                </c:pt>
                <c:pt idx="5" formatCode="#,##0">
                  <c:v>286</c:v>
                </c:pt>
                <c:pt idx="6">
                  <c:v>331</c:v>
                </c:pt>
              </c:numCache>
            </c:numRef>
          </c:val>
          <c:extLst>
            <c:ext xmlns:c16="http://schemas.microsoft.com/office/drawing/2014/chart" uri="{C3380CC4-5D6E-409C-BE32-E72D297353CC}">
              <c16:uniqueId val="{00000008-F407-4F68-BC22-A0DBED37F1D9}"/>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2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tockChart>
        <c:ser>
          <c:idx val="0"/>
          <c:order val="0"/>
          <c:tx>
            <c:strRef>
              <c:f>Sheet1!$B$1</c:f>
              <c:strCache>
                <c:ptCount val="1"/>
                <c:pt idx="0">
                  <c:v>Series 1</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Punjab</c:v>
                </c:pt>
                <c:pt idx="1">
                  <c:v>Sindh </c:v>
                </c:pt>
                <c:pt idx="2">
                  <c:v>Khyber Pakhtunkhwa</c:v>
                </c:pt>
                <c:pt idx="3">
                  <c:v>Balochistan</c:v>
                </c:pt>
                <c:pt idx="4">
                  <c:v>Pakistan</c:v>
                </c:pt>
                <c:pt idx="5">
                  <c:v>AJK</c:v>
                </c:pt>
                <c:pt idx="6">
                  <c:v>GB</c:v>
                </c:pt>
              </c:strCache>
            </c:strRef>
          </c:cat>
          <c:val>
            <c:numRef>
              <c:f>Sheet1!$B$2:$B$8</c:f>
              <c:numCache>
                <c:formatCode>General</c:formatCode>
                <c:ptCount val="7"/>
                <c:pt idx="0">
                  <c:v>235</c:v>
                </c:pt>
                <c:pt idx="1">
                  <c:v>299</c:v>
                </c:pt>
                <c:pt idx="2">
                  <c:v>246</c:v>
                </c:pt>
                <c:pt idx="3">
                  <c:v>466</c:v>
                </c:pt>
                <c:pt idx="4">
                  <c:v>234</c:v>
                </c:pt>
                <c:pt idx="5">
                  <c:v>185</c:v>
                </c:pt>
                <c:pt idx="6">
                  <c:v>261</c:v>
                </c:pt>
              </c:numCache>
            </c:numRef>
          </c:val>
          <c:smooth val="0"/>
          <c:extLst>
            <c:ext xmlns:c16="http://schemas.microsoft.com/office/drawing/2014/chart" uri="{C3380CC4-5D6E-409C-BE32-E72D297353CC}">
              <c16:uniqueId val="{00000004-9E1E-44F7-99F7-C42D34F9A703}"/>
            </c:ext>
          </c:extLst>
        </c:ser>
        <c:ser>
          <c:idx val="1"/>
          <c:order val="1"/>
          <c:tx>
            <c:strRef>
              <c:f>Sheet1!$C$1</c:f>
              <c:strCache>
                <c:ptCount val="1"/>
                <c:pt idx="0">
                  <c:v>Series 2</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Punjab</c:v>
                </c:pt>
                <c:pt idx="1">
                  <c:v>Sindh </c:v>
                </c:pt>
                <c:pt idx="2">
                  <c:v>Khyber Pakhtunkhwa</c:v>
                </c:pt>
                <c:pt idx="3">
                  <c:v>Balochistan</c:v>
                </c:pt>
                <c:pt idx="4">
                  <c:v>Pakistan</c:v>
                </c:pt>
                <c:pt idx="5">
                  <c:v>AJK</c:v>
                </c:pt>
                <c:pt idx="6">
                  <c:v>GB</c:v>
                </c:pt>
              </c:strCache>
            </c:strRef>
          </c:cat>
          <c:val>
            <c:numRef>
              <c:f>Sheet1!$C$2:$C$8</c:f>
              <c:numCache>
                <c:formatCode>General</c:formatCode>
                <c:ptCount val="7"/>
                <c:pt idx="0">
                  <c:v>79</c:v>
                </c:pt>
                <c:pt idx="1">
                  <c:v>148</c:v>
                </c:pt>
                <c:pt idx="2">
                  <c:v>84</c:v>
                </c:pt>
                <c:pt idx="3">
                  <c:v>130</c:v>
                </c:pt>
                <c:pt idx="4">
                  <c:v>138</c:v>
                </c:pt>
                <c:pt idx="5">
                  <c:v>23</c:v>
                </c:pt>
                <c:pt idx="6">
                  <c:v>53</c:v>
                </c:pt>
              </c:numCache>
            </c:numRef>
          </c:val>
          <c:smooth val="0"/>
          <c:extLst>
            <c:ext xmlns:c16="http://schemas.microsoft.com/office/drawing/2014/chart" uri="{C3380CC4-5D6E-409C-BE32-E72D297353CC}">
              <c16:uniqueId val="{00000006-9E1E-44F7-99F7-C42D34F9A703}"/>
            </c:ext>
          </c:extLst>
        </c:ser>
        <c:ser>
          <c:idx val="2"/>
          <c:order val="2"/>
          <c:tx>
            <c:strRef>
              <c:f>Sheet1!$D$1</c:f>
              <c:strCache>
                <c:ptCount val="1"/>
                <c:pt idx="0">
                  <c:v>Series 3</c:v>
                </c:pt>
              </c:strCache>
            </c:strRef>
          </c:tx>
          <c:spPr>
            <a:ln w="19050" cap="rnd">
              <a:noFill/>
              <a:round/>
            </a:ln>
            <a:effectLst/>
          </c:spPr>
          <c:marker>
            <c:symbol val="circle"/>
            <c:size val="10"/>
            <c:spPr>
              <a:solidFill>
                <a:srgbClr val="405EAB"/>
              </a:solidFill>
              <a:ln w="63500">
                <a:solidFill>
                  <a:srgbClr val="405EAB"/>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Punjab</c:v>
                </c:pt>
                <c:pt idx="1">
                  <c:v>Sindh </c:v>
                </c:pt>
                <c:pt idx="2">
                  <c:v>Khyber Pakhtunkhwa</c:v>
                </c:pt>
                <c:pt idx="3">
                  <c:v>Balochistan</c:v>
                </c:pt>
                <c:pt idx="4">
                  <c:v>Pakistan</c:v>
                </c:pt>
                <c:pt idx="5">
                  <c:v>AJK</c:v>
                </c:pt>
                <c:pt idx="6">
                  <c:v>GB</c:v>
                </c:pt>
              </c:strCache>
            </c:strRef>
          </c:cat>
          <c:val>
            <c:numRef>
              <c:f>Sheet1!$D$2:$D$8</c:f>
              <c:numCache>
                <c:formatCode>General</c:formatCode>
                <c:ptCount val="7"/>
                <c:pt idx="0">
                  <c:v>157</c:v>
                </c:pt>
                <c:pt idx="1">
                  <c:v>224</c:v>
                </c:pt>
                <c:pt idx="2">
                  <c:v>165</c:v>
                </c:pt>
                <c:pt idx="3">
                  <c:v>298</c:v>
                </c:pt>
                <c:pt idx="4">
                  <c:v>186</c:v>
                </c:pt>
                <c:pt idx="5">
                  <c:v>104</c:v>
                </c:pt>
                <c:pt idx="6">
                  <c:v>157</c:v>
                </c:pt>
              </c:numCache>
            </c:numRef>
          </c:val>
          <c:smooth val="0"/>
          <c:extLst>
            <c:ext xmlns:c16="http://schemas.microsoft.com/office/drawing/2014/chart" uri="{C3380CC4-5D6E-409C-BE32-E72D297353CC}">
              <c16:uniqueId val="{00000008-9E1E-44F7-99F7-C42D34F9A703}"/>
            </c:ext>
          </c:extLst>
        </c:ser>
        <c:dLbls>
          <c:showLegendKey val="0"/>
          <c:showVal val="0"/>
          <c:showCatName val="0"/>
          <c:showSerName val="0"/>
          <c:showPercent val="0"/>
          <c:showBubbleSize val="0"/>
        </c:dLbls>
        <c:hiLowLines>
          <c:spPr>
            <a:ln w="38100" cap="flat" cmpd="sng" algn="ctr">
              <a:solidFill>
                <a:schemeClr val="tx1"/>
              </a:solidFill>
              <a:round/>
            </a:ln>
            <a:effectLst/>
          </c:spPr>
        </c:hiLowLines>
        <c:axId val="756929328"/>
        <c:axId val="763714872"/>
      </c:stockChart>
      <c:catAx>
        <c:axId val="756929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63714872"/>
        <c:crosses val="autoZero"/>
        <c:auto val="1"/>
        <c:lblAlgn val="ctr"/>
        <c:lblOffset val="100"/>
        <c:noMultiLvlLbl val="0"/>
      </c:catAx>
      <c:valAx>
        <c:axId val="763714872"/>
        <c:scaling>
          <c:orientation val="minMax"/>
          <c:max val="5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56929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449-4856-B575-02EC18E44AE1}"/>
              </c:ext>
            </c:extLst>
          </c:dPt>
          <c:dPt>
            <c:idx val="1"/>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449-4856-B575-02EC18E44AE1}"/>
              </c:ext>
            </c:extLst>
          </c:dPt>
          <c:dPt>
            <c:idx val="2"/>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9449-4856-B575-02EC18E44AE1}"/>
              </c:ext>
            </c:extLst>
          </c:dPt>
          <c:dPt>
            <c:idx val="3"/>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9449-4856-B575-02EC18E44AE1}"/>
              </c:ext>
            </c:extLst>
          </c:dPt>
          <c:dPt>
            <c:idx val="4"/>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9449-4856-B575-02EC18E44AE1}"/>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9449-4856-B575-02EC18E44AE1}"/>
              </c:ext>
            </c:extLst>
          </c:dPt>
          <c:dLbls>
            <c:dLbl>
              <c:idx val="1"/>
              <c:layout>
                <c:manualLayout>
                  <c:x val="-0.21704743134178808"/>
                  <c:y val="-0.1652265564748783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9449-4856-B575-02EC18E44AE1}"/>
                </c:ext>
              </c:extLst>
            </c:dLbl>
            <c:dLbl>
              <c:idx val="2"/>
              <c:layout>
                <c:manualLayout>
                  <c:x val="-2.1317040564097538E-2"/>
                  <c:y val="0.1204035076026621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9449-4856-B575-02EC18E44AE1}"/>
                </c:ext>
              </c:extLst>
            </c:dLbl>
            <c:dLbl>
              <c:idx val="3"/>
              <c:layout>
                <c:manualLayout>
                  <c:x val="-3.5285887498066722E-2"/>
                  <c:y val="4.8367593712212817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449-4856-B575-02EC18E44AE1}"/>
                </c:ext>
              </c:extLst>
            </c:dLbl>
            <c:dLbl>
              <c:idx val="4"/>
              <c:layout>
                <c:manualLayout>
                  <c:x val="0.10220639593575408"/>
                  <c:y val="0.14207980652962515"/>
                </c:manualLayout>
              </c:layout>
              <c:tx>
                <c:rich>
                  <a:bodyPr/>
                  <a:lstStyle/>
                  <a:p>
                    <a:fld id="{740C8B25-6D3A-4F18-B9B1-1B9385F90621}" type="CATEGORYNAME">
                      <a:rPr lang="en-US">
                        <a:solidFill>
                          <a:schemeClr val="tx1"/>
                        </a:solidFill>
                      </a:rPr>
                      <a:pPr/>
                      <a:t>[CATEGORY NAME]</a:t>
                    </a:fld>
                    <a:r>
                      <a:rPr lang="en-US" baseline="0">
                        <a:solidFill>
                          <a:schemeClr val="tx1"/>
                        </a:solidFill>
                      </a:rPr>
                      <a:t>
</a:t>
                    </a:r>
                    <a:fld id="{AB8F8586-E0D8-4CC7-8C54-6AF8842E9CEA}" type="PERCENTAGE">
                      <a:rPr lang="en-US" baseline="0">
                        <a:solidFill>
                          <a:schemeClr val="tx1"/>
                        </a:solidFill>
                      </a:rPr>
                      <a:pPr/>
                      <a:t>[PERCENTAGE]</a:t>
                    </a:fld>
                    <a:endParaRPr lang="en-US" baseline="0">
                      <a:solidFill>
                        <a:schemeClr val="tx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9-9449-4856-B575-02EC18E44AE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Infectious &amp; parasitic disease</c:v>
                </c:pt>
                <c:pt idx="1">
                  <c:v>Other disease</c:v>
                </c:pt>
                <c:pt idx="2">
                  <c:v>Transport accidents and other external</c:v>
                </c:pt>
                <c:pt idx="3">
                  <c:v>No cause determined </c:v>
                </c:pt>
                <c:pt idx="4">
                  <c:v>Maternal</c:v>
                </c:pt>
              </c:strCache>
            </c:strRef>
          </c:cat>
          <c:val>
            <c:numRef>
              <c:f>Sheet1!$B$2:$B$6</c:f>
              <c:numCache>
                <c:formatCode>General</c:formatCode>
                <c:ptCount val="5"/>
                <c:pt idx="0">
                  <c:v>14</c:v>
                </c:pt>
                <c:pt idx="1">
                  <c:v>61</c:v>
                </c:pt>
                <c:pt idx="2">
                  <c:v>12</c:v>
                </c:pt>
                <c:pt idx="3">
                  <c:v>1</c:v>
                </c:pt>
                <c:pt idx="4">
                  <c:v>12</c:v>
                </c:pt>
              </c:numCache>
            </c:numRef>
          </c:val>
          <c:extLst>
            <c:ext xmlns:c16="http://schemas.microsoft.com/office/drawing/2014/chart" uri="{C3380CC4-5D6E-409C-BE32-E72D297353CC}">
              <c16:uniqueId val="{0000000C-9449-4856-B575-02EC18E44AE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991C50"/>
            </a:solidFill>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ADC-433F-8F10-46EEB06DD973}"/>
              </c:ext>
            </c:extLst>
          </c:dPt>
          <c:dPt>
            <c:idx val="1"/>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ADC-433F-8F10-46EEB06DD973}"/>
              </c:ext>
            </c:extLst>
          </c:dPt>
          <c:dPt>
            <c:idx val="2"/>
            <c:bubble3D val="0"/>
            <c:spPr>
              <a:solidFill>
                <a:srgbClr val="8E868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FADC-433F-8F10-46EEB06DD973}"/>
              </c:ext>
            </c:extLst>
          </c:dPt>
          <c:dLbls>
            <c:dLbl>
              <c:idx val="0"/>
              <c:layout>
                <c:manualLayout>
                  <c:x val="0.21279136185382347"/>
                  <c:y val="-0.1084037741956983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ADC-433F-8F10-46EEB06DD973}"/>
                </c:ext>
              </c:extLst>
            </c:dLbl>
            <c:dLbl>
              <c:idx val="2"/>
              <c:layout>
                <c:manualLayout>
                  <c:x val="0.427849128154979"/>
                  <c:y val="5.380894800483675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ADC-433F-8F10-46EEB06DD97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Direct maternal causes</c:v>
                </c:pt>
                <c:pt idx="1">
                  <c:v>Indirect maternal causes</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6-FADC-433F-8F10-46EEB06DD973}"/>
            </c:ext>
          </c:extLst>
        </c:ser>
        <c:dLbls>
          <c:showLegendKey val="0"/>
          <c:showVal val="0"/>
          <c:showCatName val="0"/>
          <c:showSerName val="0"/>
          <c:showPercent val="0"/>
          <c:showBubbleSize val="0"/>
          <c:showLeaderLines val="1"/>
        </c:dLbls>
        <c:firstSliceAng val="8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991C50"/>
            </a:solidFill>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ADC-433F-8F10-46EEB06DD973}"/>
              </c:ext>
            </c:extLst>
          </c:dPt>
          <c:dPt>
            <c:idx val="1"/>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ADC-433F-8F10-46EEB06DD973}"/>
              </c:ext>
            </c:extLst>
          </c:dPt>
          <c:dPt>
            <c:idx val="2"/>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FADC-433F-8F10-46EEB06DD973}"/>
              </c:ext>
            </c:extLst>
          </c:dPt>
          <c:dPt>
            <c:idx val="3"/>
            <c:bubble3D val="0"/>
            <c:spPr>
              <a:solidFill>
                <a:srgbClr val="405EAB">
                  <a:lumMod val="40000"/>
                  <a:lumOff val="6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8-445B-453A-B1BC-6C424A34E200}"/>
              </c:ext>
            </c:extLst>
          </c:dPt>
          <c:dPt>
            <c:idx val="4"/>
            <c:bubble3D val="0"/>
            <c:spPr>
              <a:solidFill>
                <a:srgbClr val="282560">
                  <a:lumMod val="40000"/>
                  <a:lumOff val="6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445B-453A-B1BC-6C424A34E200}"/>
              </c:ext>
            </c:extLst>
          </c:dPt>
          <c:dPt>
            <c:idx val="5"/>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445B-453A-B1BC-6C424A34E200}"/>
              </c:ext>
            </c:extLst>
          </c:dPt>
          <c:dLbls>
            <c:dLbl>
              <c:idx val="0"/>
              <c:tx>
                <c:rich>
                  <a:bodyPr/>
                  <a:lstStyle/>
                  <a:p>
                    <a:fld id="{75866733-5CB9-4818-BEAF-2EC25D6F53A8}" type="CATEGORYNAME">
                      <a:rPr lang="en-US">
                        <a:solidFill>
                          <a:schemeClr val="bg1"/>
                        </a:solidFill>
                      </a:rPr>
                      <a:pPr/>
                      <a:t>[CATEGORY NAME]</a:t>
                    </a:fld>
                    <a:r>
                      <a:rPr lang="en-US" baseline="0">
                        <a:solidFill>
                          <a:schemeClr val="bg1"/>
                        </a:solidFill>
                      </a:rPr>
                      <a:t>
</a:t>
                    </a:r>
                    <a:fld id="{1774A74C-B19D-44CE-912C-A5A4A012A4B0}" type="PERCENTAGE">
                      <a:rPr lang="en-US" baseline="0">
                        <a:solidFill>
                          <a:schemeClr val="bg1"/>
                        </a:solidFill>
                      </a:rPr>
                      <a:pPr/>
                      <a:t>[PERCENTAGE]</a:t>
                    </a:fld>
                    <a:endParaRPr lang="en-US" baseline="0">
                      <a:solidFill>
                        <a:schemeClr val="bg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ADC-433F-8F10-46EEB06DD973}"/>
                </c:ext>
              </c:extLst>
            </c:dLbl>
            <c:dLbl>
              <c:idx val="1"/>
              <c:layout>
                <c:manualLayout>
                  <c:x val="1.6204851026610002E-2"/>
                  <c:y val="-1.066794346649675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ADC-433F-8F10-46EEB06DD973}"/>
                </c:ext>
              </c:extLst>
            </c:dLbl>
            <c:dLbl>
              <c:idx val="2"/>
              <c:layout>
                <c:manualLayout>
                  <c:x val="0.20955226241366223"/>
                  <c:y val="0.15875608848355874"/>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ADC-433F-8F10-46EEB06DD973}"/>
                </c:ext>
              </c:extLst>
            </c:dLbl>
            <c:dLbl>
              <c:idx val="3"/>
              <c:tx>
                <c:rich>
                  <a:bodyPr/>
                  <a:lstStyle/>
                  <a:p>
                    <a:fld id="{E5ACF1D9-BF72-4E96-8976-0063FA4D38C2}" type="CATEGORYNAME">
                      <a:rPr lang="en-US">
                        <a:solidFill>
                          <a:schemeClr val="tx1"/>
                        </a:solidFill>
                      </a:rPr>
                      <a:pPr/>
                      <a:t>[CATEGORY NAME]</a:t>
                    </a:fld>
                    <a:r>
                      <a:rPr lang="en-US" baseline="0">
                        <a:solidFill>
                          <a:schemeClr val="tx1"/>
                        </a:solidFill>
                      </a:rPr>
                      <a:t>
</a:t>
                    </a:r>
                    <a:fld id="{6C781212-15DC-46EB-AF4B-1B80FB37794E}" type="PERCENTAGE">
                      <a:rPr lang="en-US" baseline="0">
                        <a:solidFill>
                          <a:schemeClr val="tx1"/>
                        </a:solidFill>
                      </a:rPr>
                      <a:pPr/>
                      <a:t>[PERCENTAGE]</a:t>
                    </a:fld>
                    <a:endParaRPr lang="en-US" baseline="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445B-453A-B1BC-6C424A34E200}"/>
                </c:ext>
              </c:extLst>
            </c:dLbl>
            <c:dLbl>
              <c:idx val="4"/>
              <c:layout>
                <c:manualLayout>
                  <c:x val="-1.7984253935285896E-2"/>
                  <c:y val="-2.357920193470374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445B-453A-B1BC-6C424A34E20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Obstetric haemorrhage</c:v>
                </c:pt>
                <c:pt idx="1">
                  <c:v>Indirect non-obstetric</c:v>
                </c:pt>
                <c:pt idx="2">
                  <c:v>Hypertensive disorders</c:v>
                </c:pt>
                <c:pt idx="3">
                  <c:v>Other obstetric</c:v>
                </c:pt>
                <c:pt idx="4">
                  <c:v>Pregnancy with abortive outcome</c:v>
                </c:pt>
                <c:pt idx="5">
                  <c:v>Pregnancy-related infection</c:v>
                </c:pt>
              </c:strCache>
            </c:strRef>
          </c:cat>
          <c:val>
            <c:numRef>
              <c:f>Sheet1!$B$2:$B$7</c:f>
              <c:numCache>
                <c:formatCode>General</c:formatCode>
                <c:ptCount val="6"/>
                <c:pt idx="0">
                  <c:v>41</c:v>
                </c:pt>
                <c:pt idx="1">
                  <c:v>4</c:v>
                </c:pt>
                <c:pt idx="2">
                  <c:v>29</c:v>
                </c:pt>
                <c:pt idx="3">
                  <c:v>10</c:v>
                </c:pt>
                <c:pt idx="4">
                  <c:v>10</c:v>
                </c:pt>
                <c:pt idx="5">
                  <c:v>6</c:v>
                </c:pt>
              </c:numCache>
            </c:numRef>
          </c:val>
          <c:extLst>
            <c:ext xmlns:c16="http://schemas.microsoft.com/office/drawing/2014/chart" uri="{C3380CC4-5D6E-409C-BE32-E72D297353CC}">
              <c16:uniqueId val="{00000006-FADC-433F-8F10-46EEB06DD973}"/>
            </c:ext>
          </c:extLst>
        </c:ser>
        <c:dLbls>
          <c:showLegendKey val="0"/>
          <c:showVal val="0"/>
          <c:showCatName val="0"/>
          <c:showSerName val="0"/>
          <c:showPercent val="0"/>
          <c:showBubbleSize val="0"/>
          <c:showLeaderLines val="1"/>
        </c:dLbls>
        <c:firstSliceAng val="8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9.9846804120035902E-3"/>
          <c:w val="0.99956758530183731"/>
          <c:h val="0.83783403465099959"/>
        </c:manualLayout>
      </c:layout>
      <c:barChart>
        <c:barDir val="col"/>
        <c:grouping val="clustered"/>
        <c:varyColors val="0"/>
        <c:ser>
          <c:idx val="0"/>
          <c:order val="0"/>
          <c:tx>
            <c:strRef>
              <c:f>Sheet1!$A$2</c:f>
              <c:strCache>
                <c:ptCount val="1"/>
                <c:pt idx="0">
                  <c:v>Source of Medical care </c:v>
                </c:pt>
              </c:strCache>
            </c:strRef>
          </c:tx>
          <c:spPr>
            <a:solidFill>
              <a:srgbClr val="405EAB"/>
            </a:solidFill>
            <a:ln>
              <a:noFill/>
            </a:ln>
            <a:effectLst/>
            <a:scene3d>
              <a:camera prst="orthographicFront"/>
              <a:lightRig rig="threePt" dir="t"/>
            </a:scene3d>
            <a:sp3d>
              <a:bevelT h="25400"/>
            </a:sp3d>
          </c:spPr>
          <c:invertIfNegative val="0"/>
          <c:dPt>
            <c:idx val="2"/>
            <c:invertIfNegative val="0"/>
            <c:bubble3D val="0"/>
            <c:spPr>
              <a:solidFill>
                <a:srgbClr val="405EAB"/>
              </a:solidFill>
              <a:ln>
                <a:noFill/>
              </a:ln>
              <a:effectLst/>
              <a:scene3d>
                <a:camera prst="orthographicFront"/>
                <a:lightRig rig="threePt" dir="t"/>
              </a:scene3d>
              <a:sp3d>
                <a:bevelT h="25400"/>
              </a:sp3d>
            </c:spPr>
            <c:extLst>
              <c:ext xmlns:c16="http://schemas.microsoft.com/office/drawing/2014/chart" uri="{C3380CC4-5D6E-409C-BE32-E72D297353CC}">
                <c16:uniqueId val="{00000001-D433-49EE-8816-60E22200ED33}"/>
              </c:ext>
            </c:extLst>
          </c:dPt>
          <c:dPt>
            <c:idx val="4"/>
            <c:invertIfNegative val="0"/>
            <c:bubble3D val="0"/>
            <c:spPr>
              <a:solidFill>
                <a:srgbClr val="405EAB"/>
              </a:solidFill>
              <a:ln>
                <a:noFill/>
              </a:ln>
              <a:effectLst/>
              <a:scene3d>
                <a:camera prst="orthographicFront"/>
                <a:lightRig rig="threePt" dir="t"/>
              </a:scene3d>
              <a:sp3d>
                <a:bevelT h="25400"/>
              </a:sp3d>
            </c:spPr>
            <c:extLst>
              <c:ext xmlns:c16="http://schemas.microsoft.com/office/drawing/2014/chart" uri="{C3380CC4-5D6E-409C-BE32-E72D297353CC}">
                <c16:uniqueId val="{00000003-D433-49EE-8816-60E22200ED33}"/>
              </c:ext>
            </c:extLst>
          </c:dPt>
          <c:dLbls>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433-49EE-8816-60E22200ED33}"/>
                </c:ext>
              </c:extLst>
            </c:dLbl>
            <c:dLbl>
              <c:idx val="3"/>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433-49EE-8816-60E22200ED33}"/>
                </c:ext>
              </c:extLst>
            </c:dLbl>
            <c:dLbl>
              <c:idx val="4"/>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433-49EE-8816-60E22200ED3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Public sector only</c:v>
                </c:pt>
                <c:pt idx="1">
                  <c:v>Private sector only</c:v>
                </c:pt>
                <c:pt idx="2">
                  <c:v>Public &amp; private sectors</c:v>
                </c:pt>
                <c:pt idx="3">
                  <c:v>Home only</c:v>
                </c:pt>
                <c:pt idx="4">
                  <c:v>Home, public and private sector</c:v>
                </c:pt>
              </c:strCache>
            </c:strRef>
          </c:cat>
          <c:val>
            <c:numRef>
              <c:f>Sheet1!$B$2:$F$2</c:f>
              <c:numCache>
                <c:formatCode>General</c:formatCode>
                <c:ptCount val="5"/>
                <c:pt idx="0">
                  <c:v>37</c:v>
                </c:pt>
                <c:pt idx="1">
                  <c:v>26</c:v>
                </c:pt>
                <c:pt idx="2">
                  <c:v>23</c:v>
                </c:pt>
                <c:pt idx="3">
                  <c:v>5</c:v>
                </c:pt>
                <c:pt idx="4">
                  <c:v>9</c:v>
                </c:pt>
              </c:numCache>
            </c:numRef>
          </c:val>
          <c:extLst>
            <c:ext xmlns:c16="http://schemas.microsoft.com/office/drawing/2014/chart" uri="{C3380CC4-5D6E-409C-BE32-E72D297353CC}">
              <c16:uniqueId val="{00000000-1271-4D7E-98C1-A7C1AB06B5E1}"/>
            </c:ext>
          </c:extLst>
        </c:ser>
        <c:dLbls>
          <c:dLblPos val="ctr"/>
          <c:showLegendKey val="0"/>
          <c:showVal val="1"/>
          <c:showCatName val="0"/>
          <c:showSerName val="0"/>
          <c:showPercent val="0"/>
          <c:showBubbleSize val="0"/>
        </c:dLbls>
        <c:gapWidth val="100"/>
        <c:axId val="589519760"/>
        <c:axId val="589520152"/>
      </c:barChart>
      <c:catAx>
        <c:axId val="589519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9520152"/>
        <c:crosses val="autoZero"/>
        <c:auto val="1"/>
        <c:lblAlgn val="ctr"/>
        <c:lblOffset val="100"/>
        <c:noMultiLvlLbl val="0"/>
      </c:catAx>
      <c:valAx>
        <c:axId val="589520152"/>
        <c:scaling>
          <c:orientation val="minMax"/>
          <c:max val="100"/>
        </c:scaling>
        <c:delete val="1"/>
        <c:axPos val="l"/>
        <c:numFmt formatCode="General" sourceLinked="1"/>
        <c:majorTickMark val="out"/>
        <c:minorTickMark val="none"/>
        <c:tickLblPos val="nextTo"/>
        <c:crossAx val="589519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E-9E6B-4B63-9085-E04B982891F1}"/>
              </c:ext>
            </c:extLst>
          </c:dPt>
          <c:dPt>
            <c:idx val="1"/>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9E6B-4B63-9085-E04B982891F1}"/>
              </c:ext>
            </c:extLst>
          </c:dPt>
          <c:dPt>
            <c:idx val="2"/>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2-9E6B-4B63-9085-E04B982891F1}"/>
              </c:ext>
            </c:extLst>
          </c:dPt>
          <c:dPt>
            <c:idx val="3"/>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4-9E6B-4B63-9085-E04B982891F1}"/>
              </c:ext>
            </c:extLst>
          </c:dPt>
          <c:dPt>
            <c:idx val="4"/>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6-9E6B-4B63-9085-E04B982891F1}"/>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8-9E6B-4B63-9085-E04B982891F1}"/>
              </c:ext>
            </c:extLst>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2-9E6B-4B63-9085-E04B982891F1}"/>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4-9E6B-4B63-9085-E04B982891F1}"/>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6-9E6B-4B63-9085-E04B982891F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Obstetrician/ specialist</c:v>
                </c:pt>
                <c:pt idx="1">
                  <c:v>Doctor</c:v>
                </c:pt>
                <c:pt idx="2">
                  <c:v>Nure/midwife/ LHV</c:v>
                </c:pt>
                <c:pt idx="3">
                  <c:v>Dai/TBA</c:v>
                </c:pt>
                <c:pt idx="4">
                  <c:v>No ANC</c:v>
                </c:pt>
              </c:strCache>
            </c:strRef>
          </c:cat>
          <c:val>
            <c:numRef>
              <c:f>Sheet1!$B$2:$B$6</c:f>
              <c:numCache>
                <c:formatCode>General</c:formatCode>
                <c:ptCount val="5"/>
                <c:pt idx="0">
                  <c:v>46</c:v>
                </c:pt>
                <c:pt idx="1">
                  <c:v>33</c:v>
                </c:pt>
                <c:pt idx="2">
                  <c:v>12</c:v>
                </c:pt>
                <c:pt idx="3">
                  <c:v>1</c:v>
                </c:pt>
                <c:pt idx="4">
                  <c:v>8</c:v>
                </c:pt>
              </c:numCache>
            </c:numRef>
          </c:val>
          <c:extLst>
            <c:ext xmlns:c16="http://schemas.microsoft.com/office/drawing/2014/chart" uri="{C3380CC4-5D6E-409C-BE32-E72D297353CC}">
              <c16:uniqueId val="{00000019-9E6B-4B63-9085-E04B982891F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004151059879383E-2"/>
          <c:w val="0.96616035172886816"/>
          <c:h val="0.82841863507991131"/>
        </c:manualLayout>
      </c:layout>
      <c:barChart>
        <c:barDir val="col"/>
        <c:grouping val="clustered"/>
        <c:varyColors val="0"/>
        <c:ser>
          <c:idx val="0"/>
          <c:order val="0"/>
          <c:tx>
            <c:strRef>
              <c:f>Sheet1!$B$1</c:f>
              <c:strCache>
                <c:ptCount val="1"/>
                <c:pt idx="0">
                  <c:v>Total</c:v>
                </c:pt>
              </c:strCache>
            </c:strRef>
          </c:tx>
          <c:spPr>
            <a:solidFill>
              <a:srgbClr val="405EAB"/>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9713-47FE-BF50-44F968A91053}"/>
              </c:ext>
            </c:extLst>
          </c:dPt>
          <c:dPt>
            <c:idx val="2"/>
            <c:invertIfNegative val="0"/>
            <c:bubble3D val="0"/>
            <c:extLst>
              <c:ext xmlns:c16="http://schemas.microsoft.com/office/drawing/2014/chart" uri="{C3380CC4-5D6E-409C-BE32-E72D297353CC}">
                <c16:uniqueId val="{00000001-9713-47FE-BF50-44F968A9105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52</c:v>
                </c:pt>
                <c:pt idx="1">
                  <c:v>56</c:v>
                </c:pt>
              </c:numCache>
            </c:numRef>
          </c:val>
          <c:extLst>
            <c:ext xmlns:c16="http://schemas.microsoft.com/office/drawing/2014/chart" uri="{C3380CC4-5D6E-409C-BE32-E72D297353CC}">
              <c16:uniqueId val="{00000002-9713-47FE-BF50-44F968A91053}"/>
            </c:ext>
          </c:extLst>
        </c:ser>
        <c:ser>
          <c:idx val="1"/>
          <c:order val="1"/>
          <c:tx>
            <c:strRef>
              <c:f>Sheet1!$C$1</c:f>
              <c:strCache>
                <c:ptCount val="1"/>
                <c:pt idx="0">
                  <c:v>Urban</c:v>
                </c:pt>
              </c:strCache>
            </c:strRef>
          </c:tx>
          <c:spPr>
            <a:solidFill>
              <a:srgbClr val="D8BC8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71</c:v>
                </c:pt>
                <c:pt idx="1">
                  <c:v>71</c:v>
                </c:pt>
              </c:numCache>
            </c:numRef>
          </c:val>
          <c:extLst>
            <c:ext xmlns:c16="http://schemas.microsoft.com/office/drawing/2014/chart" uri="{C3380CC4-5D6E-409C-BE32-E72D297353CC}">
              <c16:uniqueId val="{00000003-9713-47FE-BF50-44F968A91053}"/>
            </c:ext>
          </c:extLst>
        </c:ser>
        <c:ser>
          <c:idx val="2"/>
          <c:order val="2"/>
          <c:tx>
            <c:strRef>
              <c:f>Sheet1!$D$1</c:f>
              <c:strCache>
                <c:ptCount val="1"/>
                <c:pt idx="0">
                  <c:v>Rural</c:v>
                </c:pt>
              </c:strCache>
            </c:strRef>
          </c:tx>
          <c:spPr>
            <a:solidFill>
              <a:srgbClr val="3C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44</c:v>
                </c:pt>
                <c:pt idx="1">
                  <c:v>49</c:v>
                </c:pt>
              </c:numCache>
            </c:numRef>
          </c:val>
          <c:extLst>
            <c:ext xmlns:c16="http://schemas.microsoft.com/office/drawing/2014/chart" uri="{C3380CC4-5D6E-409C-BE32-E72D297353CC}">
              <c16:uniqueId val="{00000004-9713-47FE-BF50-44F968A91053}"/>
            </c:ext>
          </c:extLst>
        </c:ser>
        <c:dLbls>
          <c:dLblPos val="outEnd"/>
          <c:showLegendKey val="0"/>
          <c:showVal val="1"/>
          <c:showCatName val="0"/>
          <c:showSerName val="0"/>
          <c:showPercent val="0"/>
          <c:showBubbleSize val="0"/>
        </c:dLbls>
        <c:gapWidth val="100"/>
        <c:axId val="438104304"/>
        <c:axId val="438104696"/>
      </c:barChart>
      <c:catAx>
        <c:axId val="4381043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4696"/>
        <c:crosses val="autoZero"/>
        <c:auto val="1"/>
        <c:lblAlgn val="ctr"/>
        <c:lblOffset val="100"/>
        <c:noMultiLvlLbl val="0"/>
      </c:catAx>
      <c:valAx>
        <c:axId val="438104696"/>
        <c:scaling>
          <c:orientation val="minMax"/>
          <c:max val="100"/>
        </c:scaling>
        <c:delete val="1"/>
        <c:axPos val="l"/>
        <c:numFmt formatCode="General" sourceLinked="1"/>
        <c:majorTickMark val="out"/>
        <c:minorTickMark val="none"/>
        <c:tickLblPos val="nextTo"/>
        <c:crossAx val="4381043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8396799912161E-2"/>
          <c:y val="5.5622732769044739E-2"/>
          <c:w val="0.96616035172886816"/>
          <c:h val="0.85029829856515837"/>
        </c:manualLayout>
      </c:layout>
      <c:lineChart>
        <c:grouping val="standard"/>
        <c:varyColors val="0"/>
        <c:ser>
          <c:idx val="0"/>
          <c:order val="0"/>
          <c:tx>
            <c:strRef>
              <c:f>Sheet1!$B$1</c:f>
              <c:strCache>
                <c:ptCount val="1"/>
                <c:pt idx="0">
                  <c:v>Column1</c:v>
                </c:pt>
              </c:strCache>
            </c:strRef>
          </c:tx>
          <c:spPr>
            <a:ln w="63500" cap="rnd">
              <a:solidFill>
                <a:srgbClr val="405EAB"/>
              </a:solidFill>
              <a:round/>
            </a:ln>
            <a:effectLst/>
          </c:spPr>
          <c:marker>
            <c:symbol val="circle"/>
            <c:size val="5"/>
            <c:spPr>
              <a:solidFill>
                <a:srgbClr val="405EAB"/>
              </a:solidFill>
              <a:ln w="63500" cap="rnd">
                <a:solidFill>
                  <a:srgbClr val="405EA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1990-91 PDHS</c:v>
                </c:pt>
                <c:pt idx="1">
                  <c:v>2006-07 PDHS</c:v>
                </c:pt>
                <c:pt idx="2">
                  <c:v>2012-13 PDHS</c:v>
                </c:pt>
                <c:pt idx="3">
                  <c:v>2017-18 PDHS</c:v>
                </c:pt>
                <c:pt idx="4">
                  <c:v>2019 PMMS</c:v>
                </c:pt>
              </c:strCache>
            </c:strRef>
          </c:cat>
          <c:val>
            <c:numRef>
              <c:f>Sheet1!$B$2:$B$6</c:f>
              <c:numCache>
                <c:formatCode>General</c:formatCode>
                <c:ptCount val="5"/>
                <c:pt idx="0">
                  <c:v>26</c:v>
                </c:pt>
                <c:pt idx="1">
                  <c:v>62</c:v>
                </c:pt>
                <c:pt idx="2">
                  <c:v>75</c:v>
                </c:pt>
                <c:pt idx="3">
                  <c:v>87</c:v>
                </c:pt>
                <c:pt idx="4">
                  <c:v>91</c:v>
                </c:pt>
              </c:numCache>
            </c:numRef>
          </c:val>
          <c:smooth val="0"/>
          <c:extLst>
            <c:ext xmlns:c16="http://schemas.microsoft.com/office/drawing/2014/chart" uri="{C3380CC4-5D6E-409C-BE32-E72D297353CC}">
              <c16:uniqueId val="{00000000-C834-433F-8048-303C4B963096}"/>
            </c:ext>
          </c:extLst>
        </c:ser>
        <c:dLbls>
          <c:dLblPos val="t"/>
          <c:showLegendKey val="0"/>
          <c:showVal val="1"/>
          <c:showCatName val="0"/>
          <c:showSerName val="0"/>
          <c:showPercent val="0"/>
          <c:showBubbleSize val="0"/>
        </c:dLbls>
        <c:marker val="1"/>
        <c:smooth val="0"/>
        <c:axId val="433898168"/>
        <c:axId val="433899344"/>
      </c:lineChart>
      <c:catAx>
        <c:axId val="433898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9344"/>
        <c:crosses val="autoZero"/>
        <c:auto val="1"/>
        <c:lblAlgn val="ctr"/>
        <c:lblOffset val="100"/>
        <c:noMultiLvlLbl val="0"/>
      </c:catAx>
      <c:valAx>
        <c:axId val="433899344"/>
        <c:scaling>
          <c:orientation val="minMax"/>
          <c:max val="100"/>
        </c:scaling>
        <c:delete val="1"/>
        <c:axPos val="l"/>
        <c:numFmt formatCode="General" sourceLinked="1"/>
        <c:majorTickMark val="out"/>
        <c:minorTickMark val="none"/>
        <c:tickLblPos val="nextTo"/>
        <c:crossAx val="433898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5119444444444443"/>
          <c:h val="1"/>
        </c:manualLayout>
      </c:layout>
      <c:barChart>
        <c:barDir val="bar"/>
        <c:grouping val="clustered"/>
        <c:varyColors val="0"/>
        <c:ser>
          <c:idx val="0"/>
          <c:order val="0"/>
          <c:tx>
            <c:strRef>
              <c:f>Sheet1!$B$1</c:f>
              <c:strCache>
                <c:ptCount val="1"/>
                <c:pt idx="0">
                  <c:v>Series 1</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Took intestinal parasite drugs</c:v>
                </c:pt>
                <c:pt idx="1">
                  <c:v>Took iron tablets or syrup</c:v>
                </c:pt>
                <c:pt idx="3">
                  <c:v>Importance of balanced diet discussed</c:v>
                </c:pt>
                <c:pt idx="4">
                  <c:v>Blood pressure measured</c:v>
                </c:pt>
                <c:pt idx="5">
                  <c:v>Urine sample taken</c:v>
                </c:pt>
                <c:pt idx="6">
                  <c:v>Blood sample taken</c:v>
                </c:pt>
              </c:strCache>
            </c:strRef>
          </c:cat>
          <c:val>
            <c:numRef>
              <c:f>Sheet1!$B$2:$B$8</c:f>
              <c:numCache>
                <c:formatCode>General</c:formatCode>
                <c:ptCount val="7"/>
                <c:pt idx="0">
                  <c:v>2</c:v>
                </c:pt>
                <c:pt idx="1">
                  <c:v>68</c:v>
                </c:pt>
                <c:pt idx="3">
                  <c:v>67</c:v>
                </c:pt>
                <c:pt idx="4">
                  <c:v>89</c:v>
                </c:pt>
                <c:pt idx="5">
                  <c:v>65</c:v>
                </c:pt>
                <c:pt idx="6">
                  <c:v>71</c:v>
                </c:pt>
              </c:numCache>
            </c:numRef>
          </c:val>
          <c:extLst>
            <c:ext xmlns:c16="http://schemas.microsoft.com/office/drawing/2014/chart" uri="{C3380CC4-5D6E-409C-BE32-E72D297353CC}">
              <c16:uniqueId val="{00000000-7330-45AC-983E-9C1B8B606ED9}"/>
            </c:ext>
          </c:extLst>
        </c:ser>
        <c:dLbls>
          <c:showLegendKey val="0"/>
          <c:showVal val="0"/>
          <c:showCatName val="0"/>
          <c:showSerName val="0"/>
          <c:showPercent val="0"/>
          <c:showBubbleSize val="0"/>
        </c:dLbls>
        <c:gapWidth val="100"/>
        <c:axId val="433898952"/>
        <c:axId val="438107048"/>
      </c:barChart>
      <c:catAx>
        <c:axId val="4338989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7048"/>
        <c:crosses val="autoZero"/>
        <c:auto val="1"/>
        <c:lblAlgn val="ctr"/>
        <c:lblOffset val="100"/>
        <c:noMultiLvlLbl val="0"/>
      </c:catAx>
      <c:valAx>
        <c:axId val="438107048"/>
        <c:scaling>
          <c:orientation val="minMax"/>
          <c:max val="100"/>
        </c:scaling>
        <c:delete val="1"/>
        <c:axPos val="b"/>
        <c:numFmt formatCode="General" sourceLinked="1"/>
        <c:majorTickMark val="none"/>
        <c:minorTickMark val="none"/>
        <c:tickLblPos val="nextTo"/>
        <c:crossAx val="433898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718-4BFB-A80C-A8D71384CC23}"/>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718-4BFB-A80C-A8D71384CC2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94</c:v>
                </c:pt>
                <c:pt idx="1">
                  <c:v>99</c:v>
                </c:pt>
                <c:pt idx="2">
                  <c:v>91</c:v>
                </c:pt>
              </c:numCache>
            </c:numRef>
          </c:val>
          <c:extLst>
            <c:ext xmlns:c16="http://schemas.microsoft.com/office/drawing/2014/chart" uri="{C3380CC4-5D6E-409C-BE32-E72D297353CC}">
              <c16:uniqueId val="{00000004-E718-4BFB-A80C-A8D71384CC23}"/>
            </c:ext>
          </c:extLst>
        </c:ser>
        <c:dLbls>
          <c:showLegendKey val="0"/>
          <c:showVal val="0"/>
          <c:showCatName val="0"/>
          <c:showSerName val="0"/>
          <c:showPercent val="0"/>
          <c:showBubbleSize val="0"/>
        </c:dLbls>
        <c:gapWidth val="100"/>
        <c:axId val="296161792"/>
        <c:axId val="296162184"/>
      </c:barChart>
      <c:catAx>
        <c:axId val="296161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2184"/>
        <c:crosses val="autoZero"/>
        <c:auto val="1"/>
        <c:lblAlgn val="ctr"/>
        <c:lblOffset val="100"/>
        <c:noMultiLvlLbl val="0"/>
      </c:catAx>
      <c:valAx>
        <c:axId val="296162184"/>
        <c:scaling>
          <c:orientation val="minMax"/>
          <c:max val="100"/>
          <c:min val="0"/>
        </c:scaling>
        <c:delete val="1"/>
        <c:axPos val="r"/>
        <c:numFmt formatCode="0" sourceLinked="1"/>
        <c:majorTickMark val="out"/>
        <c:minorTickMark val="none"/>
        <c:tickLblPos val="nextTo"/>
        <c:crossAx val="296161792"/>
        <c:crosses val="max"/>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2.1765417170495769E-2"/>
          <c:w val="1"/>
          <c:h val="0.891967609887788"/>
        </c:manualLayout>
      </c:layout>
      <c:barChart>
        <c:barDir val="col"/>
        <c:grouping val="clustered"/>
        <c:varyColors val="0"/>
        <c:ser>
          <c:idx val="0"/>
          <c:order val="0"/>
          <c:tx>
            <c:strRef>
              <c:f>Sheet1!$B$1</c:f>
              <c:strCache>
                <c:ptCount val="1"/>
                <c:pt idx="0">
                  <c:v>Series 1</c:v>
                </c:pt>
              </c:strCache>
            </c:strRef>
          </c:tx>
          <c:spPr>
            <a:solidFill>
              <a:srgbClr val="3C6C70"/>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6906-49C0-85BE-0A2269F5AE75}"/>
              </c:ext>
            </c:extLst>
          </c:dPt>
          <c:dPt>
            <c:idx val="2"/>
            <c:invertIfNegative val="0"/>
            <c:bubble3D val="0"/>
            <c:extLst>
              <c:ext xmlns:c16="http://schemas.microsoft.com/office/drawing/2014/chart" uri="{C3380CC4-5D6E-409C-BE32-E72D297353CC}">
                <c16:uniqueId val="{00000001-6906-49C0-85BE-0A2269F5AE7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or stillbrith protected against neonatal tetanus</c:v>
                </c:pt>
              </c:strCache>
            </c:strRef>
          </c:cat>
          <c:val>
            <c:numRef>
              <c:f>Sheet1!$B$2:$B$3</c:f>
              <c:numCache>
                <c:formatCode>General</c:formatCode>
                <c:ptCount val="2"/>
                <c:pt idx="0">
                  <c:v>64</c:v>
                </c:pt>
                <c:pt idx="1">
                  <c:v>70</c:v>
                </c:pt>
              </c:numCache>
            </c:numRef>
          </c:val>
          <c:extLst>
            <c:ext xmlns:c16="http://schemas.microsoft.com/office/drawing/2014/chart" uri="{C3380CC4-5D6E-409C-BE32-E72D297353CC}">
              <c16:uniqueId val="{00000002-6906-49C0-85BE-0A2269F5AE75}"/>
            </c:ext>
          </c:extLst>
        </c:ser>
        <c:dLbls>
          <c:dLblPos val="outEnd"/>
          <c:showLegendKey val="0"/>
          <c:showVal val="1"/>
          <c:showCatName val="0"/>
          <c:showSerName val="0"/>
          <c:showPercent val="0"/>
          <c:showBubbleSize val="0"/>
        </c:dLbls>
        <c:gapWidth val="100"/>
        <c:axId val="438109008"/>
        <c:axId val="438109400"/>
      </c:barChart>
      <c:catAx>
        <c:axId val="438109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109400"/>
        <c:crosses val="autoZero"/>
        <c:auto val="1"/>
        <c:lblAlgn val="ctr"/>
        <c:lblOffset val="100"/>
        <c:noMultiLvlLbl val="0"/>
      </c:catAx>
      <c:valAx>
        <c:axId val="438109400"/>
        <c:scaling>
          <c:orientation val="minMax"/>
          <c:max val="100"/>
        </c:scaling>
        <c:delete val="1"/>
        <c:axPos val="l"/>
        <c:numFmt formatCode="General" sourceLinked="1"/>
        <c:majorTickMark val="out"/>
        <c:minorTickMark val="none"/>
        <c:tickLblPos val="nextTo"/>
        <c:crossAx val="438109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28256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29</c:v>
                </c:pt>
                <c:pt idx="1">
                  <c:v>29</c:v>
                </c:pt>
                <c:pt idx="2">
                  <c:v>28</c:v>
                </c:pt>
              </c:numCache>
            </c:numRef>
          </c:val>
          <c:extLst>
            <c:ext xmlns:c16="http://schemas.microsoft.com/office/drawing/2014/chart" uri="{C3380CC4-5D6E-409C-BE32-E72D297353CC}">
              <c16:uniqueId val="{00000000-1DE3-43BB-A269-937ADF6B026C}"/>
            </c:ext>
          </c:extLst>
        </c:ser>
        <c:ser>
          <c:idx val="1"/>
          <c:order val="1"/>
          <c:tx>
            <c:strRef>
              <c:f>Sheet1!$C$1</c:f>
              <c:strCache>
                <c:ptCount val="1"/>
                <c:pt idx="0">
                  <c:v>Private sector facility</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43</c:v>
                </c:pt>
                <c:pt idx="1">
                  <c:v>54</c:v>
                </c:pt>
                <c:pt idx="2">
                  <c:v>37</c:v>
                </c:pt>
              </c:numCache>
            </c:numRef>
          </c:val>
          <c:extLst>
            <c:ext xmlns:c16="http://schemas.microsoft.com/office/drawing/2014/chart" uri="{C3380CC4-5D6E-409C-BE32-E72D297353CC}">
              <c16:uniqueId val="{00000001-1DE3-43BB-A269-937ADF6B026C}"/>
            </c:ext>
          </c:extLst>
        </c:ser>
        <c:ser>
          <c:idx val="2"/>
          <c:order val="2"/>
          <c:tx>
            <c:strRef>
              <c:f>Sheet1!$D$1</c:f>
              <c:strCache>
                <c:ptCount val="1"/>
                <c:pt idx="0">
                  <c:v>Home</c:v>
                </c:pt>
              </c:strCache>
            </c:strRef>
          </c:tx>
          <c:spPr>
            <a:solidFill>
              <a:srgbClr val="3C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29</c:v>
                </c:pt>
                <c:pt idx="1">
                  <c:v>17</c:v>
                </c:pt>
                <c:pt idx="2">
                  <c:v>35</c:v>
                </c:pt>
              </c:numCache>
            </c:numRef>
          </c:val>
          <c:extLst>
            <c:ext xmlns:c16="http://schemas.microsoft.com/office/drawing/2014/chart" uri="{C3380CC4-5D6E-409C-BE32-E72D297353CC}">
              <c16:uniqueId val="{00000002-1DE3-43BB-A269-937ADF6B026C}"/>
            </c:ext>
          </c:extLst>
        </c:ser>
        <c:dLbls>
          <c:dLblPos val="ctr"/>
          <c:showLegendKey val="0"/>
          <c:showVal val="1"/>
          <c:showCatName val="0"/>
          <c:showSerName val="0"/>
          <c:showPercent val="0"/>
          <c:showBubbleSize val="0"/>
        </c:dLbls>
        <c:gapWidth val="100"/>
        <c:overlap val="100"/>
        <c:axId val="438110184"/>
        <c:axId val="438110576"/>
      </c:barChart>
      <c:catAx>
        <c:axId val="438110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0576"/>
        <c:crosses val="autoZero"/>
        <c:auto val="1"/>
        <c:lblAlgn val="ctr"/>
        <c:lblOffset val="100"/>
        <c:noMultiLvlLbl val="0"/>
      </c:catAx>
      <c:valAx>
        <c:axId val="438110576"/>
        <c:scaling>
          <c:orientation val="minMax"/>
        </c:scaling>
        <c:delete val="1"/>
        <c:axPos val="l"/>
        <c:numFmt formatCode="0%" sourceLinked="1"/>
        <c:majorTickMark val="none"/>
        <c:minorTickMark val="none"/>
        <c:tickLblPos val="nextTo"/>
        <c:crossAx val="4381101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209462226554405"/>
        </c:manualLayout>
      </c:layout>
      <c:lineChart>
        <c:grouping val="standard"/>
        <c:varyColors val="0"/>
        <c:ser>
          <c:idx val="0"/>
          <c:order val="0"/>
          <c:tx>
            <c:strRef>
              <c:f>Sheet1!$B$1</c:f>
              <c:strCache>
                <c:ptCount val="1"/>
                <c:pt idx="0">
                  <c:v>HF</c:v>
                </c:pt>
              </c:strCache>
            </c:strRef>
          </c:tx>
          <c:spPr>
            <a:ln w="63500" cap="rnd">
              <a:solidFill>
                <a:srgbClr val="3C6C70"/>
              </a:solidFill>
              <a:round/>
            </a:ln>
            <a:effectLst/>
          </c:spPr>
          <c:marker>
            <c:symbol val="circle"/>
            <c:size val="5"/>
            <c:spPr>
              <a:solidFill>
                <a:srgbClr val="3C6C70"/>
              </a:solidFill>
              <a:ln w="63500" cap="rnd">
                <a:solidFill>
                  <a:srgbClr val="3C6C7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1990-91 PDHS</c:v>
                </c:pt>
                <c:pt idx="1">
                  <c:v>2006-2007 PDHS</c:v>
                </c:pt>
                <c:pt idx="2">
                  <c:v>2012-13 PDHS</c:v>
                </c:pt>
                <c:pt idx="3">
                  <c:v>2017-18 PDHS</c:v>
                </c:pt>
                <c:pt idx="4">
                  <c:v>2019 PMMS</c:v>
                </c:pt>
              </c:strCache>
            </c:strRef>
          </c:cat>
          <c:val>
            <c:numRef>
              <c:f>Sheet1!$B$2:$B$6</c:f>
              <c:numCache>
                <c:formatCode>General</c:formatCode>
                <c:ptCount val="5"/>
                <c:pt idx="0">
                  <c:v>14</c:v>
                </c:pt>
                <c:pt idx="1">
                  <c:v>37</c:v>
                </c:pt>
                <c:pt idx="2">
                  <c:v>53</c:v>
                </c:pt>
                <c:pt idx="3">
                  <c:v>70</c:v>
                </c:pt>
                <c:pt idx="4">
                  <c:v>71</c:v>
                </c:pt>
              </c:numCache>
            </c:numRef>
          </c:val>
          <c:smooth val="0"/>
          <c:extLst>
            <c:ext xmlns:c16="http://schemas.microsoft.com/office/drawing/2014/chart" uri="{C3380CC4-5D6E-409C-BE32-E72D297353CC}">
              <c16:uniqueId val="{00000000-4267-47E4-82DA-F41F5973D22B}"/>
            </c:ext>
          </c:extLst>
        </c:ser>
        <c:ser>
          <c:idx val="1"/>
          <c:order val="1"/>
          <c:tx>
            <c:strRef>
              <c:f>Sheet1!$C$1</c:f>
              <c:strCache>
                <c:ptCount val="1"/>
                <c:pt idx="0">
                  <c:v>Home</c:v>
                </c:pt>
              </c:strCache>
            </c:strRef>
          </c:tx>
          <c:spPr>
            <a:ln w="63500" cap="rnd">
              <a:solidFill>
                <a:srgbClr val="D8BC83"/>
              </a:solidFill>
              <a:round/>
            </a:ln>
            <a:effectLst/>
          </c:spPr>
          <c:marker>
            <c:symbol val="circle"/>
            <c:size val="5"/>
            <c:spPr>
              <a:solidFill>
                <a:srgbClr val="405EAB"/>
              </a:solidFill>
              <a:ln w="63500">
                <a:solidFill>
                  <a:srgbClr val="D8BC83"/>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1990-91 PDHS</c:v>
                </c:pt>
                <c:pt idx="1">
                  <c:v>2006-2007 PDHS</c:v>
                </c:pt>
                <c:pt idx="2">
                  <c:v>2012-13 PDHS</c:v>
                </c:pt>
                <c:pt idx="3">
                  <c:v>2017-18 PDHS</c:v>
                </c:pt>
                <c:pt idx="4">
                  <c:v>2019 PMMS</c:v>
                </c:pt>
              </c:strCache>
            </c:strRef>
          </c:cat>
          <c:val>
            <c:numRef>
              <c:f>Sheet1!$C$2:$C$6</c:f>
              <c:numCache>
                <c:formatCode>General</c:formatCode>
                <c:ptCount val="5"/>
                <c:pt idx="0">
                  <c:v>85</c:v>
                </c:pt>
                <c:pt idx="1">
                  <c:v>62</c:v>
                </c:pt>
                <c:pt idx="2">
                  <c:v>47</c:v>
                </c:pt>
                <c:pt idx="3">
                  <c:v>30</c:v>
                </c:pt>
                <c:pt idx="4">
                  <c:v>29</c:v>
                </c:pt>
              </c:numCache>
            </c:numRef>
          </c:val>
          <c:smooth val="0"/>
          <c:extLst>
            <c:ext xmlns:c16="http://schemas.microsoft.com/office/drawing/2014/chart" uri="{C3380CC4-5D6E-409C-BE32-E72D297353CC}">
              <c16:uniqueId val="{00000001-4267-47E4-82DA-F41F5973D22B}"/>
            </c:ext>
          </c:extLst>
        </c:ser>
        <c:dLbls>
          <c:dLblPos val="t"/>
          <c:showLegendKey val="0"/>
          <c:showVal val="1"/>
          <c:showCatName val="0"/>
          <c:showSerName val="0"/>
          <c:showPercent val="0"/>
          <c:showBubbleSize val="0"/>
        </c:dLbls>
        <c:marker val="1"/>
        <c:smooth val="0"/>
        <c:axId val="243007584"/>
        <c:axId val="243007976"/>
      </c:lineChart>
      <c:catAx>
        <c:axId val="243007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007976"/>
        <c:crosses val="autoZero"/>
        <c:auto val="1"/>
        <c:lblAlgn val="ctr"/>
        <c:lblOffset val="100"/>
        <c:noMultiLvlLbl val="0"/>
      </c:catAx>
      <c:valAx>
        <c:axId val="243007976"/>
        <c:scaling>
          <c:orientation val="minMax"/>
          <c:max val="100"/>
        </c:scaling>
        <c:delete val="1"/>
        <c:axPos val="l"/>
        <c:numFmt formatCode="General" sourceLinked="1"/>
        <c:majorTickMark val="out"/>
        <c:minorTickMark val="none"/>
        <c:tickLblPos val="nextTo"/>
        <c:crossAx val="24300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DB512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3B44-490B-976D-D99275DBC3D6}"/>
              </c:ext>
            </c:extLst>
          </c:dPt>
          <c:dPt>
            <c:idx val="1"/>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2"/>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04EA-4243-B182-26A018DACE51}"/>
              </c:ext>
            </c:extLst>
          </c:dPt>
          <c:dPt>
            <c:idx val="3"/>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Pt>
            <c:idx val="4"/>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4EA-4243-B182-26A018DACE51}"/>
              </c:ext>
            </c:extLst>
          </c:dPt>
          <c:dPt>
            <c:idx val="5"/>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04EA-4243-B182-26A018DACE5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Punjab</c:v>
                </c:pt>
                <c:pt idx="1">
                  <c:v>Sindh</c:v>
                </c:pt>
                <c:pt idx="2">
                  <c:v>KP</c:v>
                </c:pt>
                <c:pt idx="3">
                  <c:v>Balochistan</c:v>
                </c:pt>
                <c:pt idx="4">
                  <c:v>AJK</c:v>
                </c:pt>
                <c:pt idx="5">
                  <c:v>GB</c:v>
                </c:pt>
              </c:strCache>
            </c:strRef>
          </c:cat>
          <c:val>
            <c:numRef>
              <c:f>Sheet1!$B$2:$B$7</c:f>
              <c:numCache>
                <c:formatCode>General</c:formatCode>
                <c:ptCount val="6"/>
                <c:pt idx="0">
                  <c:v>75</c:v>
                </c:pt>
                <c:pt idx="1">
                  <c:v>73</c:v>
                </c:pt>
                <c:pt idx="2">
                  <c:v>64</c:v>
                </c:pt>
                <c:pt idx="3">
                  <c:v>51</c:v>
                </c:pt>
                <c:pt idx="4">
                  <c:v>76</c:v>
                </c:pt>
                <c:pt idx="5">
                  <c:v>70</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282560"/>
            </a:solidFill>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E-30BC-4D73-AEB3-C6D3399A1583}"/>
              </c:ext>
            </c:extLst>
          </c:dPt>
          <c:dPt>
            <c:idx val="1"/>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30BC-4D73-AEB3-C6D3399A1583}"/>
              </c:ext>
            </c:extLst>
          </c:dPt>
          <c:dPt>
            <c:idx val="2"/>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2-30BC-4D73-AEB3-C6D3399A1583}"/>
              </c:ext>
            </c:extLst>
          </c:dPt>
          <c:dPt>
            <c:idx val="3"/>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4-30BC-4D73-AEB3-C6D3399A1583}"/>
              </c:ext>
            </c:extLst>
          </c:dPt>
          <c:dPt>
            <c:idx val="4"/>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6-30BC-4D73-AEB3-C6D3399A1583}"/>
              </c:ext>
            </c:extLst>
          </c:dPt>
          <c:dPt>
            <c:idx val="5"/>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8-30BC-4D73-AEB3-C6D3399A1583}"/>
              </c:ext>
            </c:extLst>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2-30BC-4D73-AEB3-C6D3399A1583}"/>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4-30BC-4D73-AEB3-C6D3399A1583}"/>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6-30BC-4D73-AEB3-C6D3399A158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Obstetrician/ specialist</c:v>
                </c:pt>
                <c:pt idx="1">
                  <c:v>Doctor</c:v>
                </c:pt>
                <c:pt idx="2">
                  <c:v>Nurse/midwife/ LHV/community midwife</c:v>
                </c:pt>
                <c:pt idx="3">
                  <c:v>TBA/DAI</c:v>
                </c:pt>
                <c:pt idx="4">
                  <c:v>Relative/other/ no one</c:v>
                </c:pt>
              </c:strCache>
            </c:strRef>
          </c:cat>
          <c:val>
            <c:numRef>
              <c:f>Sheet1!$B$2:$B$6</c:f>
              <c:numCache>
                <c:formatCode>General</c:formatCode>
                <c:ptCount val="5"/>
                <c:pt idx="0">
                  <c:v>37</c:v>
                </c:pt>
                <c:pt idx="1">
                  <c:v>23</c:v>
                </c:pt>
                <c:pt idx="2">
                  <c:v>14</c:v>
                </c:pt>
                <c:pt idx="3">
                  <c:v>21</c:v>
                </c:pt>
                <c:pt idx="4">
                  <c:v>5</c:v>
                </c:pt>
              </c:numCache>
            </c:numRef>
          </c:val>
          <c:extLst>
            <c:ext xmlns:c16="http://schemas.microsoft.com/office/drawing/2014/chart" uri="{C3380CC4-5D6E-409C-BE32-E72D297353CC}">
              <c16:uniqueId val="{00000019-30BC-4D73-AEB3-C6D3399A158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282560"/>
            </a:solidFill>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E-0001-49ED-8798-215EBBA4BFD6}"/>
              </c:ext>
            </c:extLst>
          </c:dPt>
          <c:dPt>
            <c:idx val="1"/>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0001-49ED-8798-215EBBA4BFD6}"/>
              </c:ext>
            </c:extLst>
          </c:dPt>
          <c:dPt>
            <c:idx val="2"/>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2-0001-49ED-8798-215EBBA4BFD6}"/>
              </c:ext>
            </c:extLst>
          </c:dPt>
          <c:dPt>
            <c:idx val="3"/>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4-0001-49ED-8798-215EBBA4BFD6}"/>
              </c:ext>
            </c:extLst>
          </c:dPt>
          <c:dPt>
            <c:idx val="4"/>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6-0001-49ED-8798-215EBBA4BFD6}"/>
              </c:ext>
            </c:extLst>
          </c:dPt>
          <c:dPt>
            <c:idx val="5"/>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8-0001-49ED-8798-215EBBA4BFD6}"/>
              </c:ext>
            </c:extLst>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2-0001-49ED-8798-215EBBA4BFD6}"/>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4-0001-49ED-8798-215EBBA4BFD6}"/>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6-0001-49ED-8798-215EBBA4BFD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Obstetrician/ specialist</c:v>
                </c:pt>
                <c:pt idx="1">
                  <c:v>Doctor</c:v>
                </c:pt>
                <c:pt idx="2">
                  <c:v>Nurse/midwife/ LHV/community midwife</c:v>
                </c:pt>
                <c:pt idx="3">
                  <c:v>Dai/TBA</c:v>
                </c:pt>
                <c:pt idx="4">
                  <c:v>Family welfare worker/relative/ friend/no one</c:v>
                </c:pt>
              </c:strCache>
            </c:strRef>
          </c:cat>
          <c:val>
            <c:numRef>
              <c:f>Sheet1!$B$2:$B$6</c:f>
              <c:numCache>
                <c:formatCode>General</c:formatCode>
                <c:ptCount val="5"/>
                <c:pt idx="0">
                  <c:v>44</c:v>
                </c:pt>
                <c:pt idx="1">
                  <c:v>26</c:v>
                </c:pt>
                <c:pt idx="2">
                  <c:v>16</c:v>
                </c:pt>
                <c:pt idx="3">
                  <c:v>7</c:v>
                </c:pt>
                <c:pt idx="4">
                  <c:v>7</c:v>
                </c:pt>
              </c:numCache>
            </c:numRef>
          </c:val>
          <c:extLst>
            <c:ext xmlns:c16="http://schemas.microsoft.com/office/drawing/2014/chart" uri="{C3380CC4-5D6E-409C-BE32-E72D297353CC}">
              <c16:uniqueId val="{00000019-0001-49ED-8798-215EBBA4BF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282560"/>
            </a:solidFill>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E-54E9-4578-9664-53C9FC514F4B}"/>
              </c:ext>
            </c:extLst>
          </c:dPt>
          <c:dPt>
            <c:idx val="1"/>
            <c:bubble3D val="0"/>
            <c:spPr>
              <a:solidFill>
                <a:srgbClr val="405EA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54E9-4578-9664-53C9FC514F4B}"/>
              </c:ext>
            </c:extLst>
          </c:dPt>
          <c:dPt>
            <c:idx val="2"/>
            <c:bubble3D val="0"/>
            <c:spPr>
              <a:solidFill>
                <a:srgbClr val="CEE5F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2-54E9-4578-9664-53C9FC514F4B}"/>
              </c:ext>
            </c:extLst>
          </c:dPt>
          <c:dPt>
            <c:idx val="3"/>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4-54E9-4578-9664-53C9FC514F4B}"/>
              </c:ext>
            </c:extLst>
          </c:dPt>
          <c:dPt>
            <c:idx val="4"/>
            <c:bubble3D val="0"/>
            <c:spPr>
              <a:solidFill>
                <a:srgbClr val="DB512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6-54E9-4578-9664-53C9FC514F4B}"/>
              </c:ext>
            </c:extLst>
          </c:dPt>
          <c:dPt>
            <c:idx val="5"/>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8-54E9-4578-9664-53C9FC514F4B}"/>
              </c:ext>
            </c:extLst>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2-54E9-4578-9664-53C9FC514F4B}"/>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4-54E9-4578-9664-53C9FC514F4B}"/>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6-54E9-4578-9664-53C9FC514F4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Obstetrician/ specialist</c:v>
                </c:pt>
                <c:pt idx="1">
                  <c:v>Doctor</c:v>
                </c:pt>
                <c:pt idx="2">
                  <c:v>Nurse/midwife/ LHV</c:v>
                </c:pt>
                <c:pt idx="3">
                  <c:v>Dai/TBA</c:v>
                </c:pt>
                <c:pt idx="4">
                  <c:v>Lady health worker/ relative/friend</c:v>
                </c:pt>
                <c:pt idx="5">
                  <c:v>No one</c:v>
                </c:pt>
              </c:strCache>
            </c:strRef>
          </c:cat>
          <c:val>
            <c:numRef>
              <c:f>Sheet1!$B$2:$B$7</c:f>
              <c:numCache>
                <c:formatCode>General</c:formatCode>
                <c:ptCount val="6"/>
                <c:pt idx="0">
                  <c:v>32</c:v>
                </c:pt>
                <c:pt idx="1">
                  <c:v>22</c:v>
                </c:pt>
                <c:pt idx="2">
                  <c:v>13</c:v>
                </c:pt>
                <c:pt idx="3">
                  <c:v>7</c:v>
                </c:pt>
                <c:pt idx="4">
                  <c:v>3</c:v>
                </c:pt>
                <c:pt idx="5">
                  <c:v>23</c:v>
                </c:pt>
              </c:numCache>
            </c:numRef>
          </c:val>
          <c:extLst>
            <c:ext xmlns:c16="http://schemas.microsoft.com/office/drawing/2014/chart" uri="{C3380CC4-5D6E-409C-BE32-E72D297353CC}">
              <c16:uniqueId val="{00000019-54E9-4578-9664-53C9FC514F4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Mother</c:v>
                </c:pt>
              </c:strCache>
            </c:strRef>
          </c:tx>
          <c:spPr>
            <a:ln>
              <a:noFill/>
            </a:ln>
            <a:scene3d>
              <a:camera prst="orthographicFront"/>
              <a:lightRig rig="threePt" dir="t">
                <a:rot lat="0" lon="0" rev="1200000"/>
              </a:lightRig>
            </a:scene3d>
            <a:sp3d>
              <a:bevelT w="63500" h="25400"/>
            </a:sp3d>
          </c:spPr>
          <c:dPt>
            <c:idx val="0"/>
            <c:bubble3D val="0"/>
            <c:spPr>
              <a:solidFill>
                <a:srgbClr val="28256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E-2598-4561-B7CE-3D882A32A84F}"/>
              </c:ext>
            </c:extLst>
          </c:dPt>
          <c:dPt>
            <c:idx val="1"/>
            <c:bubble3D val="0"/>
            <c:spPr>
              <a:solidFill>
                <a:srgbClr val="3C6C70"/>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2598-4561-B7CE-3D882A32A84F}"/>
              </c:ext>
            </c:extLst>
          </c:dPt>
          <c:dPt>
            <c:idx val="2"/>
            <c:bubble3D val="0"/>
            <c:spPr>
              <a:solidFill>
                <a:srgbClr val="DB512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2-2598-4561-B7CE-3D882A32A84F}"/>
              </c:ext>
            </c:extLst>
          </c:dPt>
          <c:dPt>
            <c:idx val="3"/>
            <c:bubble3D val="0"/>
            <c:spPr>
              <a:solidFill>
                <a:srgbClr val="D8BC8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4-2598-4561-B7CE-3D882A32A84F}"/>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6-2598-4561-B7CE-3D882A32A84F}"/>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8-2598-4561-B7CE-3D882A32A84F}"/>
              </c:ext>
            </c:extLst>
          </c:dPt>
          <c:dLbls>
            <c:dLbl>
              <c:idx val="0"/>
              <c:delete val="1"/>
              <c:extLst>
                <c:ext xmlns:c15="http://schemas.microsoft.com/office/drawing/2012/chart" uri="{CE6537A1-D6FC-4f65-9D91-7224C49458BB}"/>
                <c:ext xmlns:c16="http://schemas.microsoft.com/office/drawing/2014/chart" uri="{C3380CC4-5D6E-409C-BE32-E72D297353CC}">
                  <c16:uniqueId val="{0000000E-2598-4561-B7CE-3D882A32A84F}"/>
                </c:ext>
              </c:extLst>
            </c:dLbl>
            <c:dLbl>
              <c:idx val="1"/>
              <c:layout>
                <c:manualLayout>
                  <c:x val="-6.9948393930809281E-3"/>
                  <c:y val="5.8791370232722372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10-2598-4561-B7CE-3D882A32A84F}"/>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4-2598-4561-B7CE-3D882A32A84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Live birth</c:v>
                </c:pt>
                <c:pt idx="1">
                  <c:v>Stillbirth</c:v>
                </c:pt>
                <c:pt idx="2">
                  <c:v>Miscarriage</c:v>
                </c:pt>
                <c:pt idx="3">
                  <c:v>Abortion</c:v>
                </c:pt>
              </c:strCache>
            </c:strRef>
          </c:cat>
          <c:val>
            <c:numRef>
              <c:f>Sheet1!$B$2:$B$5</c:f>
              <c:numCache>
                <c:formatCode>General</c:formatCode>
                <c:ptCount val="4"/>
                <c:pt idx="0">
                  <c:v>84</c:v>
                </c:pt>
                <c:pt idx="1">
                  <c:v>3</c:v>
                </c:pt>
                <c:pt idx="2">
                  <c:v>12</c:v>
                </c:pt>
                <c:pt idx="3">
                  <c:v>2</c:v>
                </c:pt>
              </c:numCache>
            </c:numRef>
          </c:val>
          <c:extLst>
            <c:ext xmlns:c16="http://schemas.microsoft.com/office/drawing/2014/chart" uri="{C3380CC4-5D6E-409C-BE32-E72D297353CC}">
              <c16:uniqueId val="{00000019-2598-4561-B7CE-3D882A32A84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928596498947556"/>
        </c:manualLayout>
      </c:layout>
      <c:barChart>
        <c:barDir val="col"/>
        <c:grouping val="clustered"/>
        <c:varyColors val="0"/>
        <c:ser>
          <c:idx val="0"/>
          <c:order val="0"/>
          <c:tx>
            <c:strRef>
              <c:f>Sheet1!$B$1</c:f>
              <c:strCache>
                <c:ptCount val="1"/>
                <c:pt idx="0">
                  <c:v>Mother</c:v>
                </c:pt>
              </c:strCache>
            </c:strRef>
          </c:tx>
          <c:spPr>
            <a:solidFill>
              <a:srgbClr val="DB512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3B44-490B-976D-D99275DBC3D6}"/>
              </c:ext>
            </c:extLst>
          </c:dPt>
          <c:dPt>
            <c:idx val="1"/>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2"/>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04EA-4243-B182-26A018DACE51}"/>
              </c:ext>
            </c:extLst>
          </c:dPt>
          <c:dPt>
            <c:idx val="3"/>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Pt>
            <c:idx val="4"/>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4EA-4243-B182-26A018DACE51}"/>
              </c:ext>
            </c:extLst>
          </c:dPt>
          <c:dPt>
            <c:idx val="5"/>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04EA-4243-B182-26A018DACE51}"/>
              </c:ext>
            </c:extLst>
          </c:dPt>
          <c:dPt>
            <c:idx val="6"/>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6E3F-48F1-81D5-E31E2B553D6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Pakistan</c:v>
                </c:pt>
                <c:pt idx="1">
                  <c:v>Punjab</c:v>
                </c:pt>
                <c:pt idx="2">
                  <c:v>Sindh</c:v>
                </c:pt>
                <c:pt idx="3">
                  <c:v>KP</c:v>
                </c:pt>
                <c:pt idx="4">
                  <c:v>Balochistan</c:v>
                </c:pt>
                <c:pt idx="5">
                  <c:v>AJK</c:v>
                </c:pt>
                <c:pt idx="6">
                  <c:v>GB</c:v>
                </c:pt>
              </c:strCache>
            </c:strRef>
          </c:cat>
          <c:val>
            <c:numRef>
              <c:f>Sheet1!$B$2:$B$8</c:f>
              <c:numCache>
                <c:formatCode>General</c:formatCode>
                <c:ptCount val="7"/>
                <c:pt idx="0">
                  <c:v>23</c:v>
                </c:pt>
                <c:pt idx="1">
                  <c:v>31</c:v>
                </c:pt>
                <c:pt idx="2">
                  <c:v>25</c:v>
                </c:pt>
                <c:pt idx="3">
                  <c:v>7</c:v>
                </c:pt>
                <c:pt idx="4">
                  <c:v>8</c:v>
                </c:pt>
                <c:pt idx="5">
                  <c:v>32</c:v>
                </c:pt>
                <c:pt idx="6">
                  <c:v>11</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CEE5F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3B44-490B-976D-D99275DBC3D6}"/>
              </c:ext>
            </c:extLst>
          </c:dPt>
          <c:dPt>
            <c:idx val="1"/>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3"/>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Sheet1!$B$2:$B$7</c:f>
              <c:numCache>
                <c:formatCode>General</c:formatCode>
                <c:ptCount val="6"/>
                <c:pt idx="0">
                  <c:v>69</c:v>
                </c:pt>
                <c:pt idx="1">
                  <c:v>53</c:v>
                </c:pt>
                <c:pt idx="2">
                  <c:v>60</c:v>
                </c:pt>
                <c:pt idx="3">
                  <c:v>68</c:v>
                </c:pt>
                <c:pt idx="4">
                  <c:v>81</c:v>
                </c:pt>
                <c:pt idx="5">
                  <c:v>86</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Sheet1!$B$2:$B$7</c:f>
              <c:numCache>
                <c:formatCode>0</c:formatCode>
                <c:ptCount val="6"/>
                <c:pt idx="0">
                  <c:v>5</c:v>
                </c:pt>
                <c:pt idx="1">
                  <c:v>51</c:v>
                </c:pt>
                <c:pt idx="2">
                  <c:v>15</c:v>
                </c:pt>
                <c:pt idx="3">
                  <c:v>48</c:v>
                </c:pt>
                <c:pt idx="4">
                  <c:v>6</c:v>
                </c:pt>
                <c:pt idx="5">
                  <c:v>92</c:v>
                </c:pt>
              </c:numCache>
            </c:numRef>
          </c:val>
          <c:extLst>
            <c:ext xmlns:c16="http://schemas.microsoft.com/office/drawing/2014/chart" uri="{C3380CC4-5D6E-409C-BE32-E72D297353CC}">
              <c16:uniqueId val="{00000000-C19B-4E79-AADA-42D1794BECDA}"/>
            </c:ext>
          </c:extLst>
        </c:ser>
        <c:ser>
          <c:idx val="1"/>
          <c:order val="1"/>
          <c:tx>
            <c:strRef>
              <c:f>Sheet1!$C$1</c:f>
              <c:strCache>
                <c:ptCount val="1"/>
                <c:pt idx="0">
                  <c:v>Urban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Sheet1!$C$2:$C$7</c:f>
              <c:numCache>
                <c:formatCode>0</c:formatCode>
                <c:ptCount val="6"/>
                <c:pt idx="0">
                  <c:v>11</c:v>
                </c:pt>
                <c:pt idx="1">
                  <c:v>64</c:v>
                </c:pt>
                <c:pt idx="2">
                  <c:v>16</c:v>
                </c:pt>
                <c:pt idx="3">
                  <c:v>84</c:v>
                </c:pt>
                <c:pt idx="4">
                  <c:v>3</c:v>
                </c:pt>
                <c:pt idx="5">
                  <c:v>98</c:v>
                </c:pt>
              </c:numCache>
            </c:numRef>
          </c:val>
          <c:extLst>
            <c:ext xmlns:c16="http://schemas.microsoft.com/office/drawing/2014/chart" uri="{C3380CC4-5D6E-409C-BE32-E72D297353CC}">
              <c16:uniqueId val="{00000001-C19B-4E79-AADA-42D1794BECDA}"/>
            </c:ext>
          </c:extLst>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Sheet1!$D$2:$D$7</c:f>
              <c:numCache>
                <c:formatCode>0</c:formatCode>
                <c:ptCount val="6"/>
                <c:pt idx="0">
                  <c:v>7</c:v>
                </c:pt>
                <c:pt idx="1">
                  <c:v>56</c:v>
                </c:pt>
                <c:pt idx="2">
                  <c:v>15</c:v>
                </c:pt>
                <c:pt idx="3">
                  <c:v>62</c:v>
                </c:pt>
                <c:pt idx="4">
                  <c:v>5</c:v>
                </c:pt>
                <c:pt idx="5">
                  <c:v>95</c:v>
                </c:pt>
              </c:numCache>
            </c:numRef>
          </c:val>
          <c:extLst>
            <c:ext xmlns:c16="http://schemas.microsoft.com/office/drawing/2014/chart" uri="{C3380CC4-5D6E-409C-BE32-E72D297353CC}">
              <c16:uniqueId val="{00000002-C19B-4E79-AADA-42D1794BECDA}"/>
            </c:ext>
          </c:extLst>
        </c:ser>
        <c:dLbls>
          <c:dLblPos val="outEnd"/>
          <c:showLegendKey val="0"/>
          <c:showVal val="1"/>
          <c:showCatName val="0"/>
          <c:showSerName val="0"/>
          <c:showPercent val="0"/>
          <c:showBubbleSize val="0"/>
        </c:dLbls>
        <c:gapWidth val="100"/>
        <c:axId val="296162968"/>
        <c:axId val="296163360"/>
      </c:barChart>
      <c:catAx>
        <c:axId val="2961629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3360"/>
        <c:crosses val="autoZero"/>
        <c:auto val="1"/>
        <c:lblAlgn val="ctr"/>
        <c:lblOffset val="100"/>
        <c:noMultiLvlLbl val="0"/>
      </c:catAx>
      <c:valAx>
        <c:axId val="296163360"/>
        <c:scaling>
          <c:orientation val="minMax"/>
          <c:max val="100"/>
        </c:scaling>
        <c:delete val="1"/>
        <c:axPos val="b"/>
        <c:numFmt formatCode="0" sourceLinked="1"/>
        <c:majorTickMark val="out"/>
        <c:minorTickMark val="none"/>
        <c:tickLblPos val="nextTo"/>
        <c:crossAx val="2961629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5335386385294749"/>
          <c:y val="2.6602095081911015E-2"/>
          <c:w val="0.63309730891537974"/>
          <c:h val="0.97339782345828296"/>
        </c:manualLayout>
      </c:layout>
      <c:barChart>
        <c:barDir val="bar"/>
        <c:grouping val="clustered"/>
        <c:varyColors val="0"/>
        <c:ser>
          <c:idx val="0"/>
          <c:order val="0"/>
          <c:tx>
            <c:strRef>
              <c:f>Sheet1!$B$1</c:f>
              <c:strCache>
                <c:ptCount val="1"/>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Severe anaemia</c:v>
                </c:pt>
                <c:pt idx="1">
                  <c:v>Excessive vomiting</c:v>
                </c:pt>
                <c:pt idx="2">
                  <c:v>Shortness of breath</c:v>
                </c:pt>
                <c:pt idx="3">
                  <c:v>Fever</c:v>
                </c:pt>
                <c:pt idx="4">
                  <c:v>Severe headache</c:v>
                </c:pt>
                <c:pt idx="5">
                  <c:v>Lower abdominal pain</c:v>
                </c:pt>
                <c:pt idx="6">
                  <c:v>Body aches</c:v>
                </c:pt>
                <c:pt idx="7">
                  <c:v>Extreme weakness</c:v>
                </c:pt>
              </c:strCache>
            </c:strRef>
          </c:cat>
          <c:val>
            <c:numRef>
              <c:f>Sheet1!$B$2:$B$9</c:f>
              <c:numCache>
                <c:formatCode>0</c:formatCode>
                <c:ptCount val="8"/>
                <c:pt idx="0">
                  <c:v>33</c:v>
                </c:pt>
                <c:pt idx="1">
                  <c:v>37</c:v>
                </c:pt>
                <c:pt idx="2">
                  <c:v>39</c:v>
                </c:pt>
                <c:pt idx="3">
                  <c:v>39</c:v>
                </c:pt>
                <c:pt idx="4">
                  <c:v>42</c:v>
                </c:pt>
                <c:pt idx="5">
                  <c:v>42</c:v>
                </c:pt>
                <c:pt idx="6">
                  <c:v>44</c:v>
                </c:pt>
                <c:pt idx="7">
                  <c:v>58</c:v>
                </c:pt>
              </c:numCache>
            </c:numRef>
          </c:val>
          <c:extLst>
            <c:ext xmlns:c16="http://schemas.microsoft.com/office/drawing/2014/chart" uri="{C3380CC4-5D6E-409C-BE32-E72D297353CC}">
              <c16:uniqueId val="{00000000-C19B-4E79-AADA-42D1794BECDA}"/>
            </c:ext>
          </c:extLst>
        </c:ser>
        <c:dLbls>
          <c:dLblPos val="outEnd"/>
          <c:showLegendKey val="0"/>
          <c:showVal val="1"/>
          <c:showCatName val="0"/>
          <c:showSerName val="0"/>
          <c:showPercent val="0"/>
          <c:showBubbleSize val="0"/>
        </c:dLbls>
        <c:gapWidth val="100"/>
        <c:axId val="296162968"/>
        <c:axId val="296163360"/>
      </c:barChart>
      <c:catAx>
        <c:axId val="2961629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3360"/>
        <c:crosses val="autoZero"/>
        <c:auto val="1"/>
        <c:lblAlgn val="ctr"/>
        <c:lblOffset val="100"/>
        <c:noMultiLvlLbl val="0"/>
      </c:catAx>
      <c:valAx>
        <c:axId val="296163360"/>
        <c:scaling>
          <c:orientation val="minMax"/>
          <c:max val="100"/>
        </c:scaling>
        <c:delete val="1"/>
        <c:axPos val="b"/>
        <c:numFmt formatCode="0" sourceLinked="1"/>
        <c:majorTickMark val="out"/>
        <c:minorTickMark val="none"/>
        <c:tickLblPos val="nextTo"/>
        <c:crossAx val="296162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69027280142812"/>
          <c:y val="2.6601993603184285E-2"/>
          <c:w val="0.63309730891537974"/>
          <c:h val="0.97339782345828296"/>
        </c:manualLayout>
      </c:layout>
      <c:barChart>
        <c:barDir val="bar"/>
        <c:grouping val="clustered"/>
        <c:varyColors val="0"/>
        <c:ser>
          <c:idx val="0"/>
          <c:order val="0"/>
          <c:tx>
            <c:strRef>
              <c:f>Sheet1!$B$1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Post partum infections </c:v>
                </c:pt>
                <c:pt idx="1">
                  <c:v>Blood deficiency</c:v>
                </c:pt>
                <c:pt idx="2">
                  <c:v>Problems with placenta</c:v>
                </c:pt>
                <c:pt idx="3">
                  <c:v>Jaundice and/or hepatitis</c:v>
                </c:pt>
                <c:pt idx="4">
                  <c:v>Uterine prolapse</c:v>
                </c:pt>
                <c:pt idx="5">
                  <c:v>Slow growth of baby in womb</c:v>
                </c:pt>
                <c:pt idx="6">
                  <c:v>Problems with the position of the baby</c:v>
                </c:pt>
                <c:pt idx="7">
                  <c:v>High blood pressure</c:v>
                </c:pt>
              </c:strCache>
            </c:strRef>
          </c:cat>
          <c:val>
            <c:numRef>
              <c:f>Sheet1!$B$2:$B$9</c:f>
              <c:numCache>
                <c:formatCode>0</c:formatCode>
                <c:ptCount val="8"/>
                <c:pt idx="0">
                  <c:v>2</c:v>
                </c:pt>
                <c:pt idx="1">
                  <c:v>3</c:v>
                </c:pt>
                <c:pt idx="2">
                  <c:v>3</c:v>
                </c:pt>
                <c:pt idx="3">
                  <c:v>3</c:v>
                </c:pt>
                <c:pt idx="4">
                  <c:v>4</c:v>
                </c:pt>
                <c:pt idx="5">
                  <c:v>6</c:v>
                </c:pt>
                <c:pt idx="6">
                  <c:v>7</c:v>
                </c:pt>
                <c:pt idx="7">
                  <c:v>14</c:v>
                </c:pt>
              </c:numCache>
            </c:numRef>
          </c:val>
          <c:extLst>
            <c:ext xmlns:c16="http://schemas.microsoft.com/office/drawing/2014/chart" uri="{C3380CC4-5D6E-409C-BE32-E72D297353CC}">
              <c16:uniqueId val="{00000000-C19B-4E79-AADA-42D1794BECDA}"/>
            </c:ext>
          </c:extLst>
        </c:ser>
        <c:dLbls>
          <c:dLblPos val="outEnd"/>
          <c:showLegendKey val="0"/>
          <c:showVal val="1"/>
          <c:showCatName val="0"/>
          <c:showSerName val="0"/>
          <c:showPercent val="0"/>
          <c:showBubbleSize val="0"/>
        </c:dLbls>
        <c:gapWidth val="100"/>
        <c:axId val="296162968"/>
        <c:axId val="296163360"/>
      </c:barChart>
      <c:catAx>
        <c:axId val="2961629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3360"/>
        <c:crosses val="autoZero"/>
        <c:auto val="1"/>
        <c:lblAlgn val="ctr"/>
        <c:lblOffset val="100"/>
        <c:noMultiLvlLbl val="0"/>
      </c:catAx>
      <c:valAx>
        <c:axId val="296163360"/>
        <c:scaling>
          <c:orientation val="minMax"/>
          <c:max val="100"/>
        </c:scaling>
        <c:delete val="1"/>
        <c:axPos val="b"/>
        <c:numFmt formatCode="0" sourceLinked="1"/>
        <c:majorTickMark val="out"/>
        <c:minorTickMark val="none"/>
        <c:tickLblPos val="nextTo"/>
        <c:crossAx val="296162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2.4183796856106408E-3"/>
          <c:w val="0.96616035172886816"/>
          <c:h val="0.90626160072984063"/>
        </c:manualLayout>
      </c:layout>
      <c:barChart>
        <c:barDir val="col"/>
        <c:grouping val="clustered"/>
        <c:varyColors val="0"/>
        <c:ser>
          <c:idx val="0"/>
          <c:order val="0"/>
          <c:tx>
            <c:strRef>
              <c:f>Sheet1!$B$1</c:f>
              <c:strCache>
                <c:ptCount val="1"/>
                <c:pt idx="0">
                  <c:v>Mother</c:v>
                </c:pt>
              </c:strCache>
            </c:strRef>
          </c:tx>
          <c:spPr>
            <a:solidFill>
              <a:srgbClr val="405EAB"/>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3"/>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c:v>
                </c:pt>
                <c:pt idx="1">
                  <c:v>2-3</c:v>
                </c:pt>
                <c:pt idx="2">
                  <c:v>4-5</c:v>
                </c:pt>
                <c:pt idx="3">
                  <c:v>6+</c:v>
                </c:pt>
              </c:strCache>
            </c:strRef>
          </c:cat>
          <c:val>
            <c:numRef>
              <c:f>Sheet1!$B$2:$B$5</c:f>
              <c:numCache>
                <c:formatCode>General</c:formatCode>
                <c:ptCount val="4"/>
                <c:pt idx="0">
                  <c:v>41</c:v>
                </c:pt>
                <c:pt idx="1">
                  <c:v>31</c:v>
                </c:pt>
                <c:pt idx="2">
                  <c:v>33</c:v>
                </c:pt>
                <c:pt idx="3">
                  <c:v>35</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9.6185964641119694E-4"/>
          <c:w val="0.96616035172886816"/>
          <c:h val="0.90945568722812054"/>
        </c:manualLayout>
      </c:layout>
      <c:barChart>
        <c:barDir val="col"/>
        <c:grouping val="clustered"/>
        <c:varyColors val="0"/>
        <c:ser>
          <c:idx val="0"/>
          <c:order val="0"/>
          <c:tx>
            <c:strRef>
              <c:f>Sheet1!$B$1</c:f>
              <c:strCache>
                <c:ptCount val="1"/>
                <c:pt idx="0">
                  <c:v>Mother</c:v>
                </c:pt>
              </c:strCache>
            </c:strRef>
          </c:tx>
          <c:spPr>
            <a:solidFill>
              <a:srgbClr val="CEE5F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0446-4AC5-8756-4DFE2EC5810B}"/>
              </c:ext>
            </c:extLst>
          </c:dPt>
          <c:dPt>
            <c:idx val="1"/>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3"/>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Secondary</c:v>
                </c:pt>
                <c:pt idx="5">
                  <c:v>Higher</c:v>
                </c:pt>
              </c:strCache>
            </c:strRef>
          </c:cat>
          <c:val>
            <c:numRef>
              <c:f>Sheet1!$B$2:$B$7</c:f>
              <c:numCache>
                <c:formatCode>General</c:formatCode>
                <c:ptCount val="6"/>
                <c:pt idx="0">
                  <c:v>34</c:v>
                </c:pt>
                <c:pt idx="1">
                  <c:v>28</c:v>
                </c:pt>
                <c:pt idx="2">
                  <c:v>32</c:v>
                </c:pt>
                <c:pt idx="3">
                  <c:v>35</c:v>
                </c:pt>
                <c:pt idx="4">
                  <c:v>36</c:v>
                </c:pt>
                <c:pt idx="5">
                  <c:v>39</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614881911860191E-2"/>
          <c:y val="2.1765417170495769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CEE5F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85EA-4A2D-9230-B869A51A24B6}"/>
              </c:ext>
            </c:extLst>
          </c:dPt>
          <c:dPt>
            <c:idx val="1"/>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F1-4A4D-B567-6F6BF79B0B39}"/>
              </c:ext>
            </c:extLst>
          </c:dPt>
          <c:dPt>
            <c:idx val="3"/>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F1-4A4D-B567-6F6BF79B0B3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Sheet1!$B$2:$B$7</c:f>
              <c:numCache>
                <c:formatCode>General</c:formatCode>
                <c:ptCount val="6"/>
                <c:pt idx="0">
                  <c:v>73</c:v>
                </c:pt>
                <c:pt idx="1">
                  <c:v>77</c:v>
                </c:pt>
                <c:pt idx="2">
                  <c:v>74</c:v>
                </c:pt>
                <c:pt idx="3">
                  <c:v>72</c:v>
                </c:pt>
                <c:pt idx="4">
                  <c:v>72</c:v>
                </c:pt>
                <c:pt idx="5">
                  <c:v>68</c:v>
                </c:pt>
              </c:numCache>
            </c:numRef>
          </c:val>
          <c:extLst>
            <c:ext xmlns:c16="http://schemas.microsoft.com/office/drawing/2014/chart" uri="{C3380CC4-5D6E-409C-BE32-E72D297353CC}">
              <c16:uniqueId val="{00000004-11F1-4A4D-B567-6F6BF79B0B39}"/>
            </c:ext>
          </c:extLst>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
          <c:w val="0.96616035172886816"/>
          <c:h val="0.79479633343241707"/>
        </c:manualLayout>
      </c:layout>
      <c:barChart>
        <c:barDir val="col"/>
        <c:grouping val="clustered"/>
        <c:varyColors val="0"/>
        <c:ser>
          <c:idx val="0"/>
          <c:order val="0"/>
          <c:tx>
            <c:strRef>
              <c:f>Sheet1!$B$1</c:f>
              <c:strCache>
                <c:ptCount val="1"/>
                <c:pt idx="0">
                  <c:v>Series 1</c:v>
                </c:pt>
              </c:strCache>
            </c:strRef>
          </c:tx>
          <c:spPr>
            <a:solidFill>
              <a:srgbClr val="405EAB"/>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0E4F-4989-9025-EC67955B184A}"/>
              </c:ext>
            </c:extLst>
          </c:dPt>
          <c:dPt>
            <c:idx val="2"/>
            <c:invertIfNegative val="0"/>
            <c:bubble3D val="0"/>
            <c:extLst>
              <c:ext xmlns:c16="http://schemas.microsoft.com/office/drawing/2014/chart" uri="{C3380CC4-5D6E-409C-BE32-E72D297353CC}">
                <c16:uniqueId val="{00000001-0E4F-4989-9025-EC67955B184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Public sector</c:v>
                </c:pt>
                <c:pt idx="1">
                  <c:v>Private sector</c:v>
                </c:pt>
                <c:pt idx="2">
                  <c:v>Home</c:v>
                </c:pt>
              </c:strCache>
            </c:strRef>
          </c:cat>
          <c:val>
            <c:numRef>
              <c:f>Sheet1!$B$2:$B$4</c:f>
              <c:numCache>
                <c:formatCode>General</c:formatCode>
                <c:ptCount val="3"/>
                <c:pt idx="0">
                  <c:v>33</c:v>
                </c:pt>
                <c:pt idx="1">
                  <c:v>73</c:v>
                </c:pt>
                <c:pt idx="2">
                  <c:v>4</c:v>
                </c:pt>
              </c:numCache>
            </c:numRef>
          </c:val>
          <c:extLst>
            <c:ext xmlns:c16="http://schemas.microsoft.com/office/drawing/2014/chart" uri="{C3380CC4-5D6E-409C-BE32-E72D297353CC}">
              <c16:uniqueId val="{00000002-0E4F-4989-9025-EC67955B184A}"/>
            </c:ext>
          </c:extLst>
        </c:ser>
        <c:dLbls>
          <c:dLblPos val="outEnd"/>
          <c:showLegendKey val="0"/>
          <c:showVal val="1"/>
          <c:showCatName val="0"/>
          <c:showSerName val="0"/>
          <c:showPercent val="0"/>
          <c:showBubbleSize val="0"/>
        </c:dLbls>
        <c:gapWidth val="100"/>
        <c:axId val="343549688"/>
        <c:axId val="343550080"/>
      </c:barChart>
      <c:catAx>
        <c:axId val="343549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0080"/>
        <c:crosses val="autoZero"/>
        <c:auto val="1"/>
        <c:lblAlgn val="ctr"/>
        <c:lblOffset val="100"/>
        <c:noMultiLvlLbl val="0"/>
      </c:catAx>
      <c:valAx>
        <c:axId val="343550080"/>
        <c:scaling>
          <c:orientation val="minMax"/>
          <c:max val="100"/>
        </c:scaling>
        <c:delete val="1"/>
        <c:axPos val="l"/>
        <c:numFmt formatCode="General" sourceLinked="1"/>
        <c:majorTickMark val="out"/>
        <c:minorTickMark val="none"/>
        <c:tickLblPos val="nextTo"/>
        <c:crossAx val="343549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640911201872879E-4"/>
          <c:y val="8.9568151301520579E-4"/>
          <c:w val="0.99966359088798129"/>
          <c:h val="0.88945546260777986"/>
        </c:manualLayout>
      </c:layout>
      <c:barChart>
        <c:barDir val="col"/>
        <c:grouping val="clustered"/>
        <c:varyColors val="0"/>
        <c:ser>
          <c:idx val="0"/>
          <c:order val="0"/>
          <c:tx>
            <c:strRef>
              <c:f>Sheet1!$B$1</c:f>
              <c:strCache>
                <c:ptCount val="1"/>
                <c:pt idx="0">
                  <c:v>Series 1</c:v>
                </c:pt>
              </c:strCache>
            </c:strRef>
          </c:tx>
          <c:spPr>
            <a:solidFill>
              <a:srgbClr val="DB512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0E4F-4989-9025-EC67955B184A}"/>
              </c:ext>
            </c:extLst>
          </c:dPt>
          <c:dPt>
            <c:idx val="1"/>
            <c:invertIfNegative val="0"/>
            <c:bubble3D val="0"/>
            <c:extLst>
              <c:ext xmlns:c16="http://schemas.microsoft.com/office/drawing/2014/chart" uri="{C3380CC4-5D6E-409C-BE32-E72D297353CC}">
                <c16:uniqueId val="{00000002-4300-47CC-A724-A2B87710CF62}"/>
              </c:ext>
            </c:extLst>
          </c:dPt>
          <c:dPt>
            <c:idx val="3"/>
            <c:invertIfNegative val="0"/>
            <c:bubble3D val="0"/>
            <c:extLst>
              <c:ext xmlns:c16="http://schemas.microsoft.com/office/drawing/2014/chart" uri="{C3380CC4-5D6E-409C-BE32-E72D297353CC}">
                <c16:uniqueId val="{00000003-4300-47CC-A724-A2B87710CF62}"/>
              </c:ext>
            </c:extLst>
          </c:dPt>
          <c:dPt>
            <c:idx val="5"/>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199D-42DB-A530-AEBE0D652727}"/>
              </c:ext>
            </c:extLst>
          </c:dPt>
          <c:dPt>
            <c:idx val="6"/>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99D-42DB-A530-AEBE0D65272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Pakistan</c:v>
                </c:pt>
                <c:pt idx="1">
                  <c:v>Punjab</c:v>
                </c:pt>
                <c:pt idx="2">
                  <c:v>Sindh</c:v>
                </c:pt>
                <c:pt idx="3">
                  <c:v>KPK</c:v>
                </c:pt>
                <c:pt idx="4">
                  <c:v>Balochistan</c:v>
                </c:pt>
                <c:pt idx="5">
                  <c:v>AJK</c:v>
                </c:pt>
                <c:pt idx="6">
                  <c:v>GB</c:v>
                </c:pt>
              </c:strCache>
            </c:strRef>
          </c:cat>
          <c:val>
            <c:numRef>
              <c:f>Sheet1!$B$2:$B$8</c:f>
              <c:numCache>
                <c:formatCode>General</c:formatCode>
                <c:ptCount val="7"/>
                <c:pt idx="0">
                  <c:v>9</c:v>
                </c:pt>
                <c:pt idx="1">
                  <c:v>5</c:v>
                </c:pt>
                <c:pt idx="2">
                  <c:v>9</c:v>
                </c:pt>
                <c:pt idx="3">
                  <c:v>16</c:v>
                </c:pt>
                <c:pt idx="4">
                  <c:v>22</c:v>
                </c:pt>
                <c:pt idx="5">
                  <c:v>5</c:v>
                </c:pt>
                <c:pt idx="6">
                  <c:v>16</c:v>
                </c:pt>
              </c:numCache>
            </c:numRef>
          </c:val>
          <c:extLst>
            <c:ext xmlns:c16="http://schemas.microsoft.com/office/drawing/2014/chart" uri="{C3380CC4-5D6E-409C-BE32-E72D297353CC}">
              <c16:uniqueId val="{00000002-0E4F-4989-9025-EC67955B184A}"/>
            </c:ext>
          </c:extLst>
        </c:ser>
        <c:dLbls>
          <c:dLblPos val="outEnd"/>
          <c:showLegendKey val="0"/>
          <c:showVal val="1"/>
          <c:showCatName val="0"/>
          <c:showSerName val="0"/>
          <c:showPercent val="0"/>
          <c:showBubbleSize val="0"/>
        </c:dLbls>
        <c:gapWidth val="100"/>
        <c:axId val="343549688"/>
        <c:axId val="343550080"/>
      </c:barChart>
      <c:catAx>
        <c:axId val="343549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0080"/>
        <c:crosses val="autoZero"/>
        <c:auto val="1"/>
        <c:lblAlgn val="ctr"/>
        <c:lblOffset val="100"/>
        <c:noMultiLvlLbl val="0"/>
      </c:catAx>
      <c:valAx>
        <c:axId val="343550080"/>
        <c:scaling>
          <c:orientation val="minMax"/>
          <c:max val="100"/>
        </c:scaling>
        <c:delete val="1"/>
        <c:axPos val="l"/>
        <c:numFmt formatCode="General" sourceLinked="1"/>
        <c:majorTickMark val="out"/>
        <c:minorTickMark val="none"/>
        <c:tickLblPos val="nextTo"/>
        <c:crossAx val="343549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CEE5F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1AB-432F-B4F7-53A7C8533A5A}"/>
              </c:ext>
            </c:extLst>
          </c:dPt>
          <c:dPt>
            <c:idx val="1"/>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1AB-432F-B4F7-53A7C8533A5A}"/>
              </c:ext>
            </c:extLst>
          </c:dPt>
          <c:dPt>
            <c:idx val="3"/>
            <c:invertIfNegative val="0"/>
            <c:bubble3D val="0"/>
            <c:spPr>
              <a:solidFill>
                <a:srgbClr val="CEE5F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1AB-432F-B4F7-53A7C8533A5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Sheet1!$B$2:$B$7</c:f>
              <c:numCache>
                <c:formatCode>General</c:formatCode>
                <c:ptCount val="6"/>
                <c:pt idx="0">
                  <c:v>81</c:v>
                </c:pt>
                <c:pt idx="1">
                  <c:v>55</c:v>
                </c:pt>
                <c:pt idx="2">
                  <c:v>75</c:v>
                </c:pt>
                <c:pt idx="3">
                  <c:v>83</c:v>
                </c:pt>
                <c:pt idx="4">
                  <c:v>97</c:v>
                </c:pt>
                <c:pt idx="5">
                  <c:v>95</c:v>
                </c:pt>
              </c:numCache>
            </c:numRef>
          </c:val>
          <c:extLst>
            <c:ext xmlns:c16="http://schemas.microsoft.com/office/drawing/2014/chart" uri="{C3380CC4-5D6E-409C-BE32-E72D297353CC}">
              <c16:uniqueId val="{00000006-71AB-432F-B4F7-53A7C8533A5A}"/>
            </c:ext>
          </c:extLst>
        </c:ser>
        <c:dLbls>
          <c:dLblPos val="outEnd"/>
          <c:showLegendKey val="0"/>
          <c:showVal val="1"/>
          <c:showCatName val="0"/>
          <c:showSerName val="0"/>
          <c:showPercent val="0"/>
          <c:showBubbleSize val="0"/>
        </c:dLbls>
        <c:gapWidth val="100"/>
        <c:axId val="343548512"/>
        <c:axId val="343548904"/>
      </c:barChart>
      <c:catAx>
        <c:axId val="343548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8904"/>
        <c:crosses val="autoZero"/>
        <c:auto val="1"/>
        <c:lblAlgn val="ctr"/>
        <c:lblOffset val="100"/>
        <c:noMultiLvlLbl val="0"/>
      </c:catAx>
      <c:valAx>
        <c:axId val="343548904"/>
        <c:scaling>
          <c:orientation val="minMax"/>
          <c:max val="100"/>
        </c:scaling>
        <c:delete val="1"/>
        <c:axPos val="l"/>
        <c:numFmt formatCode="General" sourceLinked="1"/>
        <c:majorTickMark val="out"/>
        <c:minorTickMark val="none"/>
        <c:tickLblPos val="nextTo"/>
        <c:crossAx val="34354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2636466372898576"/>
        </c:manualLayout>
      </c:layout>
      <c:barChart>
        <c:barDir val="col"/>
        <c:grouping val="clustered"/>
        <c:varyColors val="0"/>
        <c:ser>
          <c:idx val="0"/>
          <c:order val="0"/>
          <c:tx>
            <c:strRef>
              <c:f>Sheet1!$B$1</c:f>
              <c:strCache>
                <c:ptCount val="1"/>
                <c:pt idx="0">
                  <c:v>Mother</c:v>
                </c:pt>
              </c:strCache>
            </c:strRef>
          </c:tx>
          <c:spPr>
            <a:solidFill>
              <a:srgbClr val="DB5126">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1AB-432F-B4F7-53A7C8533A5A}"/>
              </c:ext>
            </c:extLst>
          </c:dPt>
          <c:dPt>
            <c:idx val="2"/>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CD9-451D-8C14-5F578AEADF9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c:v>
                </c:pt>
                <c:pt idx="3">
                  <c:v>Secondary</c:v>
                </c:pt>
                <c:pt idx="4">
                  <c:v>Higher</c:v>
                </c:pt>
              </c:strCache>
            </c:strRef>
          </c:cat>
          <c:val>
            <c:numRef>
              <c:f>Sheet1!$B$2:$B$6</c:f>
              <c:numCache>
                <c:formatCode>General</c:formatCode>
                <c:ptCount val="5"/>
                <c:pt idx="0">
                  <c:v>68</c:v>
                </c:pt>
                <c:pt idx="1">
                  <c:v>87</c:v>
                </c:pt>
                <c:pt idx="2">
                  <c:v>92</c:v>
                </c:pt>
                <c:pt idx="3">
                  <c:v>94</c:v>
                </c:pt>
                <c:pt idx="4">
                  <c:v>97</c:v>
                </c:pt>
              </c:numCache>
            </c:numRef>
          </c:val>
          <c:extLst>
            <c:ext xmlns:c16="http://schemas.microsoft.com/office/drawing/2014/chart" uri="{C3380CC4-5D6E-409C-BE32-E72D297353CC}">
              <c16:uniqueId val="{00000006-71AB-432F-B4F7-53A7C8533A5A}"/>
            </c:ext>
          </c:extLst>
        </c:ser>
        <c:dLbls>
          <c:dLblPos val="outEnd"/>
          <c:showLegendKey val="0"/>
          <c:showVal val="1"/>
          <c:showCatName val="0"/>
          <c:showSerName val="0"/>
          <c:showPercent val="0"/>
          <c:showBubbleSize val="0"/>
        </c:dLbls>
        <c:gapWidth val="100"/>
        <c:axId val="343548512"/>
        <c:axId val="343548904"/>
      </c:barChart>
      <c:catAx>
        <c:axId val="343548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8904"/>
        <c:crosses val="autoZero"/>
        <c:auto val="1"/>
        <c:lblAlgn val="ctr"/>
        <c:lblOffset val="100"/>
        <c:noMultiLvlLbl val="0"/>
      </c:catAx>
      <c:valAx>
        <c:axId val="343548904"/>
        <c:scaling>
          <c:orientation val="minMax"/>
          <c:max val="100"/>
        </c:scaling>
        <c:delete val="1"/>
        <c:axPos val="l"/>
        <c:numFmt formatCode="General" sourceLinked="1"/>
        <c:majorTickMark val="out"/>
        <c:minorTickMark val="none"/>
        <c:tickLblPos val="nextTo"/>
        <c:crossAx val="34354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In community </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Hospital</c:v>
                </c:pt>
                <c:pt idx="1">
                  <c:v>Basic health unit</c:v>
                </c:pt>
                <c:pt idx="2">
                  <c:v>Rural health centre</c:v>
                </c:pt>
              </c:strCache>
            </c:strRef>
          </c:cat>
          <c:val>
            <c:numRef>
              <c:f>Sheet1!$B$2:$B$4</c:f>
              <c:numCache>
                <c:formatCode>0</c:formatCode>
                <c:ptCount val="3"/>
                <c:pt idx="0">
                  <c:v>7</c:v>
                </c:pt>
                <c:pt idx="1">
                  <c:v>17</c:v>
                </c:pt>
                <c:pt idx="2">
                  <c:v>6</c:v>
                </c:pt>
              </c:numCache>
            </c:numRef>
          </c:val>
          <c:extLst>
            <c:ext xmlns:c16="http://schemas.microsoft.com/office/drawing/2014/chart" uri="{C3380CC4-5D6E-409C-BE32-E72D297353CC}">
              <c16:uniqueId val="{00000000-5821-4402-80CA-CB44402D875D}"/>
            </c:ext>
          </c:extLst>
        </c:ser>
        <c:ser>
          <c:idx val="1"/>
          <c:order val="1"/>
          <c:tx>
            <c:strRef>
              <c:f>Sheet1!$C$1</c:f>
              <c:strCache>
                <c:ptCount val="1"/>
                <c:pt idx="0">
                  <c:v>1-4 km</c:v>
                </c:pt>
              </c:strCache>
            </c:strRef>
          </c:tx>
          <c:spPr>
            <a:solidFill>
              <a:srgbClr val="D8BC8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Hospital</c:v>
                </c:pt>
                <c:pt idx="1">
                  <c:v>Basic health unit</c:v>
                </c:pt>
                <c:pt idx="2">
                  <c:v>Rural health centre</c:v>
                </c:pt>
              </c:strCache>
            </c:strRef>
          </c:cat>
          <c:val>
            <c:numRef>
              <c:f>Sheet1!$C$2:$C$4</c:f>
              <c:numCache>
                <c:formatCode>0</c:formatCode>
                <c:ptCount val="3"/>
                <c:pt idx="0">
                  <c:v>14</c:v>
                </c:pt>
                <c:pt idx="1">
                  <c:v>32</c:v>
                </c:pt>
                <c:pt idx="2">
                  <c:v>14</c:v>
                </c:pt>
              </c:numCache>
            </c:numRef>
          </c:val>
          <c:extLst>
            <c:ext xmlns:c16="http://schemas.microsoft.com/office/drawing/2014/chart" uri="{C3380CC4-5D6E-409C-BE32-E72D297353CC}">
              <c16:uniqueId val="{00000001-5821-4402-80CA-CB44402D875D}"/>
            </c:ext>
          </c:extLst>
        </c:ser>
        <c:ser>
          <c:idx val="2"/>
          <c:order val="2"/>
          <c:tx>
            <c:strRef>
              <c:f>Sheet1!$D$1</c:f>
              <c:strCache>
                <c:ptCount val="1"/>
                <c:pt idx="0">
                  <c:v>5-9 km</c:v>
                </c:pt>
              </c:strCache>
            </c:strRef>
          </c:tx>
          <c:spPr>
            <a:solidFill>
              <a:srgbClr val="3C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Hospital</c:v>
                </c:pt>
                <c:pt idx="1">
                  <c:v>Basic health unit</c:v>
                </c:pt>
                <c:pt idx="2">
                  <c:v>Rural health centre</c:v>
                </c:pt>
              </c:strCache>
            </c:strRef>
          </c:cat>
          <c:val>
            <c:numRef>
              <c:f>Sheet1!$D$2:$D$4</c:f>
              <c:numCache>
                <c:formatCode>0</c:formatCode>
                <c:ptCount val="3"/>
                <c:pt idx="0">
                  <c:v>20</c:v>
                </c:pt>
                <c:pt idx="1">
                  <c:v>27</c:v>
                </c:pt>
                <c:pt idx="2">
                  <c:v>19</c:v>
                </c:pt>
              </c:numCache>
            </c:numRef>
          </c:val>
          <c:extLst>
            <c:ext xmlns:c16="http://schemas.microsoft.com/office/drawing/2014/chart" uri="{C3380CC4-5D6E-409C-BE32-E72D297353CC}">
              <c16:uniqueId val="{00000002-5821-4402-80CA-CB44402D875D}"/>
            </c:ext>
          </c:extLst>
        </c:ser>
        <c:ser>
          <c:idx val="3"/>
          <c:order val="3"/>
          <c:tx>
            <c:strRef>
              <c:f>Sheet1!$E$1</c:f>
              <c:strCache>
                <c:ptCount val="1"/>
                <c:pt idx="0">
                  <c:v>10+ km</c:v>
                </c:pt>
              </c:strCache>
            </c:strRef>
          </c:tx>
          <c:spPr>
            <a:solidFill>
              <a:srgbClr val="DB5126">
                <a:lumMod val="75000"/>
              </a:srgbClr>
            </a:solidFill>
            <a:ln>
              <a:noFill/>
            </a:ln>
            <a:effectLst/>
          </c:spPr>
          <c:invertIfNegative val="0"/>
          <c:dPt>
            <c:idx val="0"/>
            <c:invertIfNegative val="0"/>
            <c:bubble3D val="0"/>
            <c:spPr>
              <a:solidFill>
                <a:srgbClr val="DB5126">
                  <a:lumMod val="75000"/>
                </a:srgbClr>
              </a:solidFill>
              <a:ln>
                <a:noFill/>
              </a:ln>
              <a:effectLst/>
              <a:scene3d>
                <a:camera prst="orthographicFront"/>
                <a:lightRig rig="threePt" dir="t"/>
              </a:scene3d>
              <a:sp3d>
                <a:bevelT/>
              </a:sp3d>
            </c:spPr>
            <c:extLst>
              <c:ext xmlns:c16="http://schemas.microsoft.com/office/drawing/2014/chart" uri="{C3380CC4-5D6E-409C-BE32-E72D297353CC}">
                <c16:uniqueId val="{00000002-AF19-414A-BB5D-BE9E5BC9048A}"/>
              </c:ext>
            </c:extLst>
          </c:dPt>
          <c:dPt>
            <c:idx val="1"/>
            <c:invertIfNegative val="0"/>
            <c:bubble3D val="0"/>
            <c:spPr>
              <a:solidFill>
                <a:srgbClr val="DB5126">
                  <a:lumMod val="75000"/>
                </a:srgbClr>
              </a:solidFill>
              <a:ln>
                <a:noFill/>
              </a:ln>
              <a:effectLst/>
              <a:scene3d>
                <a:camera prst="orthographicFront"/>
                <a:lightRig rig="threePt" dir="t"/>
              </a:scene3d>
              <a:sp3d>
                <a:bevelT/>
              </a:sp3d>
            </c:spPr>
            <c:extLst>
              <c:ext xmlns:c16="http://schemas.microsoft.com/office/drawing/2014/chart" uri="{C3380CC4-5D6E-409C-BE32-E72D297353CC}">
                <c16:uniqueId val="{00000003-AF19-414A-BB5D-BE9E5BC9048A}"/>
              </c:ext>
            </c:extLst>
          </c:dPt>
          <c:dPt>
            <c:idx val="2"/>
            <c:invertIfNegative val="0"/>
            <c:bubble3D val="0"/>
            <c:spPr>
              <a:solidFill>
                <a:srgbClr val="DB5126">
                  <a:lumMod val="75000"/>
                </a:srgbClr>
              </a:solidFill>
              <a:ln>
                <a:noFill/>
              </a:ln>
              <a:effectLst/>
              <a:scene3d>
                <a:camera prst="orthographicFront"/>
                <a:lightRig rig="threePt" dir="t"/>
              </a:scene3d>
              <a:sp3d>
                <a:bevelT/>
              </a:sp3d>
            </c:spPr>
            <c:extLst>
              <c:ext xmlns:c16="http://schemas.microsoft.com/office/drawing/2014/chart" uri="{C3380CC4-5D6E-409C-BE32-E72D297353CC}">
                <c16:uniqueId val="{00000004-AF19-414A-BB5D-BE9E5BC9048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Hospital</c:v>
                </c:pt>
                <c:pt idx="1">
                  <c:v>Basic health unit</c:v>
                </c:pt>
                <c:pt idx="2">
                  <c:v>Rural health centre</c:v>
                </c:pt>
              </c:strCache>
            </c:strRef>
          </c:cat>
          <c:val>
            <c:numRef>
              <c:f>Sheet1!$E$2:$E$4</c:f>
              <c:numCache>
                <c:formatCode>0</c:formatCode>
                <c:ptCount val="3"/>
                <c:pt idx="0">
                  <c:v>54</c:v>
                </c:pt>
                <c:pt idx="1">
                  <c:v>24</c:v>
                </c:pt>
                <c:pt idx="2">
                  <c:v>54</c:v>
                </c:pt>
              </c:numCache>
            </c:numRef>
          </c:val>
          <c:extLst>
            <c:ext xmlns:c16="http://schemas.microsoft.com/office/drawing/2014/chart" uri="{C3380CC4-5D6E-409C-BE32-E72D297353CC}">
              <c16:uniqueId val="{00000000-AF19-414A-BB5D-BE9E5BC9048A}"/>
            </c:ext>
          </c:extLst>
        </c:ser>
        <c:dLbls>
          <c:dLblPos val="ctr"/>
          <c:showLegendKey val="0"/>
          <c:showVal val="1"/>
          <c:showCatName val="0"/>
          <c:showSerName val="0"/>
          <c:showPercent val="0"/>
          <c:showBubbleSize val="0"/>
        </c:dLbls>
        <c:gapWidth val="100"/>
        <c:overlap val="100"/>
        <c:axId val="296160616"/>
        <c:axId val="296161008"/>
      </c:barChart>
      <c:catAx>
        <c:axId val="296160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1008"/>
        <c:crosses val="autoZero"/>
        <c:auto val="1"/>
        <c:lblAlgn val="ctr"/>
        <c:lblOffset val="100"/>
        <c:noMultiLvlLbl val="0"/>
      </c:catAx>
      <c:valAx>
        <c:axId val="296161008"/>
        <c:scaling>
          <c:orientation val="minMax"/>
        </c:scaling>
        <c:delete val="1"/>
        <c:axPos val="l"/>
        <c:numFmt formatCode="0" sourceLinked="1"/>
        <c:majorTickMark val="none"/>
        <c:minorTickMark val="none"/>
        <c:tickLblPos val="nextTo"/>
        <c:crossAx val="296160616"/>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28256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52</c:v>
                </c:pt>
              </c:numCache>
            </c:numRef>
          </c:val>
          <c:extLst>
            <c:ext xmlns:c16="http://schemas.microsoft.com/office/drawing/2014/chart" uri="{C3380CC4-5D6E-409C-BE32-E72D297353CC}">
              <c16:uniqueId val="{00000000-7C10-45FF-BC41-70BC60079B1C}"/>
            </c:ext>
          </c:extLst>
        </c:ser>
        <c:ser>
          <c:idx val="1"/>
          <c:order val="1"/>
          <c:tx>
            <c:strRef>
              <c:f>Sheet1!$C$1</c:f>
              <c:strCache>
                <c:ptCount val="1"/>
                <c:pt idx="0">
                  <c:v>Primary</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18</c:v>
                </c:pt>
              </c:numCache>
            </c:numRef>
          </c:val>
          <c:extLst>
            <c:ext xmlns:c16="http://schemas.microsoft.com/office/drawing/2014/chart" uri="{C3380CC4-5D6E-409C-BE32-E72D297353CC}">
              <c16:uniqueId val="{00000001-7C10-45FF-BC41-70BC60079B1C}"/>
            </c:ext>
          </c:extLst>
        </c:ser>
        <c:ser>
          <c:idx val="2"/>
          <c:order val="2"/>
          <c:tx>
            <c:strRef>
              <c:f>Sheet1!$D$1</c:f>
              <c:strCache>
                <c:ptCount val="1"/>
                <c:pt idx="0">
                  <c:v>Middle</c:v>
                </c:pt>
              </c:strCache>
            </c:strRef>
          </c:tx>
          <c:spPr>
            <a:solidFill>
              <a:srgbClr val="405EAB">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8</c:v>
                </c:pt>
              </c:numCache>
            </c:numRef>
          </c:val>
          <c:extLst>
            <c:ext xmlns:c16="http://schemas.microsoft.com/office/drawing/2014/chart" uri="{C3380CC4-5D6E-409C-BE32-E72D297353CC}">
              <c16:uniqueId val="{00000002-7C10-45FF-BC41-70BC60079B1C}"/>
            </c:ext>
          </c:extLst>
        </c:ser>
        <c:ser>
          <c:idx val="3"/>
          <c:order val="3"/>
          <c:tx>
            <c:strRef>
              <c:f>Sheet1!$E$1</c:f>
              <c:strCache>
                <c:ptCount val="1"/>
                <c:pt idx="0">
                  <c:v>Secondary</c:v>
                </c:pt>
              </c:strCache>
            </c:strRef>
          </c:tx>
          <c:spPr>
            <a:solidFill>
              <a:srgbClr val="405EAB">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10</c:v>
                </c:pt>
              </c:numCache>
            </c:numRef>
          </c:val>
          <c:extLst>
            <c:ext xmlns:c16="http://schemas.microsoft.com/office/drawing/2014/chart" uri="{C3380CC4-5D6E-409C-BE32-E72D297353CC}">
              <c16:uniqueId val="{00000003-7C10-45FF-BC41-70BC60079B1C}"/>
            </c:ext>
          </c:extLst>
        </c:ser>
        <c:ser>
          <c:idx val="4"/>
          <c:order val="4"/>
          <c:tx>
            <c:strRef>
              <c:f>Sheet1!$F$1</c:f>
              <c:strCache>
                <c:ptCount val="1"/>
                <c:pt idx="0">
                  <c:v>Higher</c:v>
                </c:pt>
              </c:strCache>
            </c:strRef>
          </c:tx>
          <c:spPr>
            <a:solidFill>
              <a:srgbClr val="405EAB">
                <a:lumMod val="20000"/>
                <a:lumOff val="8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Sheet1!$F$2</c:f>
              <c:numCache>
                <c:formatCode>0</c:formatCode>
                <c:ptCount val="1"/>
                <c:pt idx="0">
                  <c:v>12</c:v>
                </c:pt>
              </c:numCache>
            </c:numRef>
          </c:val>
          <c:extLst>
            <c:ext xmlns:c16="http://schemas.microsoft.com/office/drawing/2014/chart" uri="{C3380CC4-5D6E-409C-BE32-E72D297353CC}">
              <c16:uniqueId val="{00000004-7C10-45FF-BC41-70BC60079B1C}"/>
            </c:ext>
          </c:extLst>
        </c:ser>
        <c:dLbls>
          <c:dLblPos val="ctr"/>
          <c:showLegendKey val="0"/>
          <c:showVal val="1"/>
          <c:showCatName val="0"/>
          <c:showSerName val="0"/>
          <c:showPercent val="0"/>
          <c:showBubbleSize val="0"/>
        </c:dLbls>
        <c:gapWidth val="100"/>
        <c:overlap val="100"/>
        <c:axId val="346669912"/>
        <c:axId val="346671480"/>
      </c:barChart>
      <c:catAx>
        <c:axId val="346669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6671480"/>
        <c:crosses val="autoZero"/>
        <c:auto val="1"/>
        <c:lblAlgn val="ctr"/>
        <c:lblOffset val="100"/>
        <c:noMultiLvlLbl val="0"/>
      </c:catAx>
      <c:valAx>
        <c:axId val="346671480"/>
        <c:scaling>
          <c:orientation val="minMax"/>
        </c:scaling>
        <c:delete val="1"/>
        <c:axPos val="l"/>
        <c:numFmt formatCode="0%" sourceLinked="1"/>
        <c:majorTickMark val="none"/>
        <c:minorTickMark val="none"/>
        <c:tickLblPos val="nextTo"/>
        <c:crossAx val="3466699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Women</c:v>
                </c:pt>
              </c:strCache>
            </c:strRef>
          </c:tx>
          <c:spPr>
            <a:ln w="63500" cap="rnd">
              <a:solidFill>
                <a:srgbClr val="3C6C70"/>
              </a:solidFill>
              <a:round/>
            </a:ln>
            <a:effectLst/>
          </c:spPr>
          <c:marker>
            <c:symbol val="circle"/>
            <c:size val="5"/>
            <c:spPr>
              <a:solidFill>
                <a:srgbClr val="3C6C70"/>
              </a:solidFill>
              <a:ln w="63500" cap="rnd">
                <a:solidFill>
                  <a:srgbClr val="3C6C70"/>
                </a:solidFill>
              </a:ln>
              <a:effectLst/>
              <a:scene3d>
                <a:camera prst="orthographicFront"/>
                <a:lightRig rig="threePt" dir="t">
                  <a:rot lat="0" lon="0" rev="1200000"/>
                </a:lightRig>
              </a:scene3d>
            </c:spPr>
          </c:marker>
          <c:dLbls>
            <c:dLbl>
              <c:idx val="4"/>
              <c:layout>
                <c:manualLayout>
                  <c:x val="-3.2988196925341065E-2"/>
                  <c:y val="-4.83976806405849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4EE-4129-9021-87E05A7DADF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Sheet1!$B$2:$B$8</c:f>
              <c:numCache>
                <c:formatCode>General</c:formatCode>
                <c:ptCount val="7"/>
                <c:pt idx="0">
                  <c:v>0.77</c:v>
                </c:pt>
                <c:pt idx="1">
                  <c:v>1.1000000000000001</c:v>
                </c:pt>
                <c:pt idx="2">
                  <c:v>1.1200000000000001</c:v>
                </c:pt>
                <c:pt idx="3">
                  <c:v>1.51</c:v>
                </c:pt>
                <c:pt idx="4">
                  <c:v>2.4500000000000002</c:v>
                </c:pt>
                <c:pt idx="5">
                  <c:v>3.03</c:v>
                </c:pt>
                <c:pt idx="6">
                  <c:v>4.83</c:v>
                </c:pt>
              </c:numCache>
            </c:numRef>
          </c:val>
          <c:smooth val="0"/>
          <c:extLst>
            <c:ext xmlns:c16="http://schemas.microsoft.com/office/drawing/2014/chart" uri="{C3380CC4-5D6E-409C-BE32-E72D297353CC}">
              <c16:uniqueId val="{00000004-04EE-4129-9021-87E05A7DADF5}"/>
            </c:ext>
          </c:extLst>
        </c:ser>
        <c:ser>
          <c:idx val="1"/>
          <c:order val="1"/>
          <c:tx>
            <c:strRef>
              <c:f>Sheet1!$C$1</c:f>
              <c:strCache>
                <c:ptCount val="1"/>
                <c:pt idx="0">
                  <c:v>Men</c:v>
                </c:pt>
              </c:strCache>
            </c:strRef>
          </c:tx>
          <c:spPr>
            <a:ln w="63500" cap="rnd">
              <a:solidFill>
                <a:srgbClr val="D8BC83"/>
              </a:solidFill>
              <a:round/>
            </a:ln>
            <a:effectLst/>
          </c:spPr>
          <c:marker>
            <c:symbol val="circle"/>
            <c:size val="5"/>
            <c:spPr>
              <a:solidFill>
                <a:srgbClr val="D8BC83"/>
              </a:solidFill>
              <a:ln w="63500">
                <a:solidFill>
                  <a:srgbClr val="D8BC83"/>
                </a:solidFill>
              </a:ln>
              <a:effectLst/>
              <a:scene3d>
                <a:camera prst="orthographicFront"/>
                <a:lightRig rig="threePt" dir="t">
                  <a:rot lat="0" lon="0" rev="1200000"/>
                </a:lightRig>
              </a:scene3d>
            </c:spPr>
          </c:marker>
          <c:dLbls>
            <c:dLbl>
              <c:idx val="4"/>
              <c:layout>
                <c:manualLayout>
                  <c:x val="6.2388004787546081E-3"/>
                  <c:y val="2.42140742080757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4EE-4129-9021-87E05A7DADF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Sheet1!$C$2:$C$8</c:f>
              <c:numCache>
                <c:formatCode>General</c:formatCode>
                <c:ptCount val="7"/>
                <c:pt idx="0">
                  <c:v>1.46</c:v>
                </c:pt>
                <c:pt idx="1">
                  <c:v>1.39</c:v>
                </c:pt>
                <c:pt idx="2">
                  <c:v>1.85</c:v>
                </c:pt>
                <c:pt idx="3">
                  <c:v>2.09</c:v>
                </c:pt>
                <c:pt idx="4" formatCode="0.00">
                  <c:v>2</c:v>
                </c:pt>
                <c:pt idx="5">
                  <c:v>4.91</c:v>
                </c:pt>
                <c:pt idx="6">
                  <c:v>7.41</c:v>
                </c:pt>
              </c:numCache>
            </c:numRef>
          </c:val>
          <c:smooth val="0"/>
          <c:extLst>
            <c:ext xmlns:c16="http://schemas.microsoft.com/office/drawing/2014/chart" uri="{C3380CC4-5D6E-409C-BE32-E72D297353CC}">
              <c16:uniqueId val="{00000006-04EE-4129-9021-87E05A7DADF5}"/>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4510278113663845E-2"/>
          <c:w val="0.96616035172886816"/>
          <c:h val="0.89394986146683297"/>
        </c:manualLayout>
      </c:layout>
      <c:barChart>
        <c:barDir val="col"/>
        <c:grouping val="clustered"/>
        <c:varyColors val="0"/>
        <c:ser>
          <c:idx val="0"/>
          <c:order val="0"/>
          <c:tx>
            <c:strRef>
              <c:f>Sheet1!$B$1</c:f>
              <c:strCache>
                <c:ptCount val="1"/>
                <c:pt idx="0">
                  <c:v>Series 1</c:v>
                </c:pt>
              </c:strCache>
            </c:strRef>
          </c:tx>
          <c:spPr>
            <a:solidFill>
              <a:srgbClr val="405EAB"/>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0128-40CD-AED4-59F5091599FA}"/>
              </c:ext>
            </c:extLst>
          </c:dPt>
          <c:dPt>
            <c:idx val="1"/>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F-0128-40CD-AED4-59F5091599FA}"/>
              </c:ext>
            </c:extLst>
          </c:dPt>
          <c:dPt>
            <c:idx val="2"/>
            <c:invertIfNegative val="0"/>
            <c:bubble3D val="0"/>
            <c:spPr>
              <a:solidFill>
                <a:srgbClr val="D8BC8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128-40CD-AED4-59F5091599F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Both sexes</c:v>
                </c:pt>
                <c:pt idx="1">
                  <c:v>Female</c:v>
                </c:pt>
                <c:pt idx="2">
                  <c:v>Male</c:v>
                </c:pt>
              </c:strCache>
            </c:strRef>
          </c:cat>
          <c:val>
            <c:numRef>
              <c:f>Sheet1!$B$2:$B$4</c:f>
              <c:numCache>
                <c:formatCode>General</c:formatCode>
                <c:ptCount val="3"/>
                <c:pt idx="0">
                  <c:v>65.400000000000006</c:v>
                </c:pt>
                <c:pt idx="1">
                  <c:v>66.5</c:v>
                </c:pt>
                <c:pt idx="2">
                  <c:v>64.3</c:v>
                </c:pt>
              </c:numCache>
            </c:numRef>
          </c:val>
          <c:extLst>
            <c:ext xmlns:c16="http://schemas.microsoft.com/office/drawing/2014/chart" uri="{C3380CC4-5D6E-409C-BE32-E72D297353CC}">
              <c16:uniqueId val="{00000006-0128-40CD-AED4-59F5091599FA}"/>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2006-07 PDHS</c:v>
                </c:pt>
              </c:strCache>
            </c:strRef>
          </c:tx>
          <c:spPr>
            <a:solidFill>
              <a:srgbClr val="DB512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F407-4F68-BC22-A0DBED37F1D9}"/>
              </c:ext>
            </c:extLst>
          </c:dPt>
          <c:dPt>
            <c:idx val="2"/>
            <c:invertIfNegative val="0"/>
            <c:bubble3D val="0"/>
            <c:extLst>
              <c:ext xmlns:c16="http://schemas.microsoft.com/office/drawing/2014/chart" uri="{C3380CC4-5D6E-409C-BE32-E72D297353CC}">
                <c16:uniqueId val="{00000005-F407-4F68-BC22-A0DBED37F1D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Sheet1!$B$2:$B$8</c:f>
              <c:numCache>
                <c:formatCode>General</c:formatCode>
                <c:ptCount val="7"/>
                <c:pt idx="0">
                  <c:v>259</c:v>
                </c:pt>
                <c:pt idx="1">
                  <c:v>209</c:v>
                </c:pt>
                <c:pt idx="2">
                  <c:v>262</c:v>
                </c:pt>
                <c:pt idx="3">
                  <c:v>297</c:v>
                </c:pt>
                <c:pt idx="4">
                  <c:v>748</c:v>
                </c:pt>
                <c:pt idx="5">
                  <c:v>967</c:v>
                </c:pt>
                <c:pt idx="6">
                  <c:v>361</c:v>
                </c:pt>
              </c:numCache>
            </c:numRef>
          </c:val>
          <c:extLst>
            <c:ext xmlns:c16="http://schemas.microsoft.com/office/drawing/2014/chart" uri="{C3380CC4-5D6E-409C-BE32-E72D297353CC}">
              <c16:uniqueId val="{00000006-F407-4F68-BC22-A0DBED37F1D9}"/>
            </c:ext>
          </c:extLst>
        </c:ser>
        <c:ser>
          <c:idx val="1"/>
          <c:order val="1"/>
          <c:tx>
            <c:strRef>
              <c:f>Sheet1!$C$1</c:f>
              <c:strCache>
                <c:ptCount val="1"/>
                <c:pt idx="0">
                  <c:v>2019 PMMS</c:v>
                </c:pt>
              </c:strCache>
            </c:strRef>
          </c:tx>
          <c:spPr>
            <a:solidFill>
              <a:srgbClr val="405EA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Sheet1!$C$2:$C$8</c:f>
              <c:numCache>
                <c:formatCode>General</c:formatCode>
                <c:ptCount val="7"/>
                <c:pt idx="0">
                  <c:v>249</c:v>
                </c:pt>
                <c:pt idx="1">
                  <c:v>131</c:v>
                </c:pt>
                <c:pt idx="2">
                  <c:v>143</c:v>
                </c:pt>
                <c:pt idx="3">
                  <c:v>325</c:v>
                </c:pt>
                <c:pt idx="4">
                  <c:v>644</c:v>
                </c:pt>
                <c:pt idx="5">
                  <c:v>1051</c:v>
                </c:pt>
                <c:pt idx="6">
                  <c:v>331</c:v>
                </c:pt>
              </c:numCache>
            </c:numRef>
          </c:val>
          <c:extLst>
            <c:ext xmlns:c16="http://schemas.microsoft.com/office/drawing/2014/chart" uri="{C3380CC4-5D6E-409C-BE32-E72D297353CC}">
              <c16:uniqueId val="{00000008-F407-4F68-BC22-A0DBED37F1D9}"/>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2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0634301250470325E-4"/>
          <c:y val="7.0133010882708582E-2"/>
          <c:w val="0.99949365698749526"/>
          <c:h val="0.83832712869778825"/>
        </c:manualLayout>
      </c:layout>
      <c:barChart>
        <c:barDir val="col"/>
        <c:grouping val="clustered"/>
        <c:varyColors val="0"/>
        <c:ser>
          <c:idx val="0"/>
          <c:order val="0"/>
          <c:tx>
            <c:strRef>
              <c:f>Sheet1!$B$1</c:f>
              <c:strCache>
                <c:ptCount val="1"/>
                <c:pt idx="0">
                  <c:v>Mother</c:v>
                </c:pt>
              </c:strCache>
            </c:strRef>
          </c:tx>
          <c:spPr>
            <a:solidFill>
              <a:srgbClr val="DB512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5EA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1AB-432F-B4F7-53A7C8533A5A}"/>
              </c:ext>
            </c:extLst>
          </c:dPt>
          <c:dPt>
            <c:idx val="1"/>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1AB-432F-B4F7-53A7C8533A5A}"/>
              </c:ext>
            </c:extLst>
          </c:dPt>
          <c:dPt>
            <c:idx val="2"/>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7CDF-41A7-BD1B-40FE7F61D88F}"/>
              </c:ext>
            </c:extLst>
          </c:dPt>
          <c:dPt>
            <c:idx val="3"/>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1AB-432F-B4F7-53A7C8533A5A}"/>
              </c:ext>
            </c:extLst>
          </c:dPt>
          <c:dPt>
            <c:idx val="4"/>
            <c:invertIfNegative val="0"/>
            <c:bubble3D val="0"/>
            <c:spPr>
              <a:solidFill>
                <a:srgbClr val="DB5126">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7CDF-41A7-BD1B-40FE7F61D88F}"/>
              </c:ext>
            </c:extLst>
          </c:dPt>
          <c:dPt>
            <c:idx val="6"/>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8-7CDF-41A7-BD1B-40FE7F61D88F}"/>
              </c:ext>
            </c:extLst>
          </c:dPt>
          <c:dPt>
            <c:idx val="7"/>
            <c:invertIfNegative val="0"/>
            <c:bubble3D val="0"/>
            <c:spPr>
              <a:solidFill>
                <a:srgbClr val="3C6C7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D-2A80-4609-B74A-28B024C794B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Pakistan </c:v>
                </c:pt>
                <c:pt idx="1">
                  <c:v>Punjab </c:v>
                </c:pt>
                <c:pt idx="2">
                  <c:v>Sindh</c:v>
                </c:pt>
                <c:pt idx="3">
                  <c:v>KPK</c:v>
                </c:pt>
                <c:pt idx="4">
                  <c:v>Balochistan</c:v>
                </c:pt>
                <c:pt idx="6">
                  <c:v>AJK</c:v>
                </c:pt>
                <c:pt idx="7">
                  <c:v>GB</c:v>
                </c:pt>
              </c:strCache>
            </c:strRef>
          </c:cat>
          <c:val>
            <c:numRef>
              <c:f>Sheet1!$B$2:$B$9</c:f>
              <c:numCache>
                <c:formatCode>General</c:formatCode>
                <c:ptCount val="8"/>
                <c:pt idx="0">
                  <c:v>251</c:v>
                </c:pt>
                <c:pt idx="1">
                  <c:v>219</c:v>
                </c:pt>
                <c:pt idx="2">
                  <c:v>345</c:v>
                </c:pt>
                <c:pt idx="3">
                  <c:v>175</c:v>
                </c:pt>
                <c:pt idx="4">
                  <c:v>358</c:v>
                </c:pt>
                <c:pt idx="6">
                  <c:v>179</c:v>
                </c:pt>
                <c:pt idx="7">
                  <c:v>196</c:v>
                </c:pt>
              </c:numCache>
            </c:numRef>
          </c:val>
          <c:extLst>
            <c:ext xmlns:c16="http://schemas.microsoft.com/office/drawing/2014/chart" uri="{C3380CC4-5D6E-409C-BE32-E72D297353CC}">
              <c16:uniqueId val="{00000006-71AB-432F-B4F7-53A7C8533A5A}"/>
            </c:ext>
          </c:extLst>
        </c:ser>
        <c:dLbls>
          <c:dLblPos val="outEnd"/>
          <c:showLegendKey val="0"/>
          <c:showVal val="1"/>
          <c:showCatName val="0"/>
          <c:showSerName val="0"/>
          <c:showPercent val="0"/>
          <c:showBubbleSize val="0"/>
        </c:dLbls>
        <c:gapWidth val="100"/>
        <c:axId val="343548512"/>
        <c:axId val="343548904"/>
      </c:barChart>
      <c:catAx>
        <c:axId val="343548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8904"/>
        <c:crosses val="autoZero"/>
        <c:auto val="1"/>
        <c:lblAlgn val="ctr"/>
        <c:lblOffset val="100"/>
        <c:noMultiLvlLbl val="0"/>
      </c:catAx>
      <c:valAx>
        <c:axId val="343548904"/>
        <c:scaling>
          <c:orientation val="minMax"/>
          <c:min val="100"/>
        </c:scaling>
        <c:delete val="1"/>
        <c:axPos val="l"/>
        <c:numFmt formatCode="General" sourceLinked="1"/>
        <c:majorTickMark val="out"/>
        <c:minorTickMark val="none"/>
        <c:tickLblPos val="nextTo"/>
        <c:crossAx val="34354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0.54276</cdr:y>
    </cdr:from>
    <cdr:to>
      <cdr:x>0.40758</cdr:x>
      <cdr:y>0.73111</cdr:y>
    </cdr:to>
    <cdr:sp macro="" textlink="">
      <cdr:nvSpPr>
        <cdr:cNvPr id="2" name="TextBox 7"/>
        <cdr:cNvSpPr txBox="1"/>
      </cdr:nvSpPr>
      <cdr:spPr>
        <a:xfrm xmlns:a="http://schemas.openxmlformats.org/drawingml/2006/main">
          <a:off x="0" y="2660718"/>
          <a:ext cx="4508500" cy="92332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i="1" dirty="0"/>
            <a:t>Among ever-married women age 15-49 with a live birth or stillbirth in the past 3 years, percent who:</a:t>
          </a:r>
        </a:p>
      </cdr:txBody>
    </cdr:sp>
  </cdr:relSizeAnchor>
</c:userShapes>
</file>

<file path=ppt/drawings/drawing2.xml><?xml version="1.0" encoding="utf-8"?>
<c:userShapes xmlns:c="http://schemas.openxmlformats.org/drawingml/2006/chart">
  <cdr:relSizeAnchor xmlns:cdr="http://schemas.openxmlformats.org/drawingml/2006/chartDrawing">
    <cdr:from>
      <cdr:x>0.27674</cdr:x>
      <cdr:y>0.8441</cdr:y>
    </cdr:from>
    <cdr:to>
      <cdr:x>0.78023</cdr:x>
      <cdr:y>0.89472</cdr:y>
    </cdr:to>
    <cdr:sp macro="" textlink="">
      <cdr:nvSpPr>
        <cdr:cNvPr id="2" name="TextBox 1">
          <a:extLst xmlns:a="http://schemas.openxmlformats.org/drawingml/2006/main">
            <a:ext uri="{FF2B5EF4-FFF2-40B4-BE49-F238E27FC236}">
              <a16:creationId xmlns:a16="http://schemas.microsoft.com/office/drawing/2014/main" id="{7CA97FC6-97B2-43A3-8D4A-0388DA5E8907}"/>
            </a:ext>
          </a:extLst>
        </cdr:cNvPr>
        <cdr:cNvSpPr txBox="1"/>
      </cdr:nvSpPr>
      <cdr:spPr>
        <a:xfrm xmlns:a="http://schemas.openxmlformats.org/drawingml/2006/main">
          <a:off x="2530549" y="4432743"/>
          <a:ext cx="4603898" cy="2658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787D95-0D05-486D-8722-7EA2EC2A46FA}" type="datetimeFigureOut">
              <a:rPr lang="en-US" smtClean="0"/>
              <a:t>12/8/2020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3F3AB6-FF14-4143-8DA0-A11BD4CAA151}" type="slidenum">
              <a:rPr lang="en-US" smtClean="0"/>
              <a:t>‹#›</a:t>
            </a:fld>
            <a:endParaRPr lang="en-US"/>
          </a:p>
        </p:txBody>
      </p:sp>
    </p:spTree>
    <p:extLst>
      <p:ext uri="{BB962C8B-B14F-4D97-AF65-F5344CB8AC3E}">
        <p14:creationId xmlns:p14="http://schemas.microsoft.com/office/powerpoint/2010/main" val="2799784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16921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ct val="0"/>
              </a:spcBef>
            </a:pPr>
            <a:r>
              <a:rPr lang="en-GB" sz="1200" kern="1200" dirty="0">
                <a:solidFill>
                  <a:schemeClr val="tx1"/>
                </a:solidFill>
                <a:effectLst/>
                <a:latin typeface="+mn-lt"/>
                <a:ea typeface="+mn-ea"/>
                <a:cs typeface="+mn-cs"/>
              </a:rPr>
              <a:t>Only 17% of rural households have a functioning basic health unit in their community, while 32% have one within 1-4 kilometres. A hospital is located within 10 km of 41% of rural households (54%).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a:p>
        </p:txBody>
      </p:sp>
    </p:spTree>
    <p:extLst>
      <p:ext uri="{BB962C8B-B14F-4D97-AF65-F5344CB8AC3E}">
        <p14:creationId xmlns:p14="http://schemas.microsoft.com/office/powerpoint/2010/main" val="748983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More than half (52%)  women age 15-49 have no education. Eighteen percent of women have attended at most primary school and 8% have attended middle, while 10% of women have attended secondary education. Only 12% of women have higher education.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a:p>
        </p:txBody>
      </p:sp>
    </p:spTree>
    <p:extLst>
      <p:ext uri="{BB962C8B-B14F-4D97-AF65-F5344CB8AC3E}">
        <p14:creationId xmlns:p14="http://schemas.microsoft.com/office/powerpoint/2010/main" val="2761071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872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Male mortality rates are higher than female mortality rates across all age groups with the exception of age 35-39. Mortality rates among women increase by age from 0.77 among women age 15-19 to 4.83 among women age 45-49. Male mortality rates increase from 1.46 among men</a:t>
            </a:r>
          </a:p>
          <a:p>
            <a:r>
              <a:rPr lang="en-US" sz="1200" b="0" i="0" u="none" strike="noStrike" kern="1200" baseline="0" dirty="0">
                <a:solidFill>
                  <a:schemeClr val="tx1"/>
                </a:solidFill>
                <a:latin typeface="+mn-lt"/>
                <a:ea typeface="+mn-ea"/>
                <a:cs typeface="+mn-cs"/>
              </a:rPr>
              <a:t>age 15-19 to 7.41 among men age 45-49.</a:t>
            </a:r>
            <a:endParaRPr lang="en-US" dirty="0"/>
          </a:p>
          <a:p>
            <a:endParaRPr lang="en-US" dirty="0"/>
          </a:p>
        </p:txBody>
      </p:sp>
      <p:sp>
        <p:nvSpPr>
          <p:cNvPr id="4" name="Slide Number Placeholder 3"/>
          <p:cNvSpPr>
            <a:spLocks noGrp="1"/>
          </p:cNvSpPr>
          <p:nvPr>
            <p:ph type="sldNum" sz="quarter" idx="5"/>
          </p:nvPr>
        </p:nvSpPr>
        <p:spPr/>
        <p:txBody>
          <a:bodyPr/>
          <a:lstStyle/>
          <a:p>
            <a:fld id="{263F3AB6-FF14-4143-8DA0-A11BD4CAA151}" type="slidenum">
              <a:rPr lang="en-US" smtClean="0"/>
              <a:t>27</a:t>
            </a:fld>
            <a:endParaRPr lang="en-US"/>
          </a:p>
        </p:txBody>
      </p:sp>
    </p:spTree>
    <p:extLst>
      <p:ext uri="{BB962C8B-B14F-4D97-AF65-F5344CB8AC3E}">
        <p14:creationId xmlns:p14="http://schemas.microsoft.com/office/powerpoint/2010/main" val="3500350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Life expectancy at birth is 65.4 years (i.e., a newborn in Pakistan in 2019 can expect to reach age 65.4 if current age-specific mortality rates remain constant). A newborn girl is expected to live approximately 2 years longer (66.5 years) than a newborn boy (64.3 years).</a:t>
            </a:r>
            <a:endParaRPr lang="en-US" dirty="0"/>
          </a:p>
        </p:txBody>
      </p:sp>
      <p:sp>
        <p:nvSpPr>
          <p:cNvPr id="4" name="Slide Number Placeholder 3"/>
          <p:cNvSpPr>
            <a:spLocks noGrp="1"/>
          </p:cNvSpPr>
          <p:nvPr>
            <p:ph type="sldNum" sz="quarter" idx="5"/>
          </p:nvPr>
        </p:nvSpPr>
        <p:spPr/>
        <p:txBody>
          <a:bodyPr/>
          <a:lstStyle/>
          <a:p>
            <a:fld id="{263F3AB6-FF14-4143-8DA0-A11BD4CAA151}" type="slidenum">
              <a:rPr lang="en-US" smtClean="0"/>
              <a:t>28</a:t>
            </a:fld>
            <a:endParaRPr lang="en-US"/>
          </a:p>
        </p:txBody>
      </p:sp>
    </p:spTree>
    <p:extLst>
      <p:ext uri="{BB962C8B-B14F-4D97-AF65-F5344CB8AC3E}">
        <p14:creationId xmlns:p14="http://schemas.microsoft.com/office/powerpoint/2010/main" val="3337420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4614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PRMR is notably higher in the 15-19 age group than in 20-24 age group. The probability of pregnancy decreases substantially at older ages. Pregnancies at the older reproductive ages are riskier, resulting in higher mortality rates among women who become pregnant at older ages</a:t>
            </a:r>
            <a:endParaRPr lang="en-US" dirty="0"/>
          </a:p>
        </p:txBody>
      </p:sp>
      <p:sp>
        <p:nvSpPr>
          <p:cNvPr id="4" name="Slide Number Placeholder 3"/>
          <p:cNvSpPr>
            <a:spLocks noGrp="1"/>
          </p:cNvSpPr>
          <p:nvPr>
            <p:ph type="sldNum" sz="quarter" idx="5"/>
          </p:nvPr>
        </p:nvSpPr>
        <p:spPr/>
        <p:txBody>
          <a:bodyPr/>
          <a:lstStyle/>
          <a:p>
            <a:fld id="{263F3AB6-FF14-4143-8DA0-A11BD4CAA151}" type="slidenum">
              <a:rPr lang="en-US" smtClean="0"/>
              <a:t>30</a:t>
            </a:fld>
            <a:endParaRPr lang="en-US"/>
          </a:p>
        </p:txBody>
      </p:sp>
    </p:spTree>
    <p:extLst>
      <p:ext uri="{BB962C8B-B14F-4D97-AF65-F5344CB8AC3E}">
        <p14:creationId xmlns:p14="http://schemas.microsoft.com/office/powerpoint/2010/main" val="3095596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By region, the pregnancy-related mortality ratio is lowest in KP (175) and highest in </a:t>
            </a:r>
            <a:r>
              <a:rPr lang="en-GB" sz="1200" kern="1200" err="1">
                <a:solidFill>
                  <a:schemeClr val="tx1"/>
                </a:solidFill>
                <a:effectLst/>
                <a:latin typeface="+mn-lt"/>
                <a:ea typeface="+mn-ea"/>
                <a:cs typeface="+mn-cs"/>
              </a:rPr>
              <a:t>Balochistan</a:t>
            </a:r>
            <a:r>
              <a:rPr lang="en-GB" sz="1200" kern="1200">
                <a:solidFill>
                  <a:schemeClr val="tx1"/>
                </a:solidFill>
                <a:effectLst/>
                <a:latin typeface="+mn-lt"/>
                <a:ea typeface="+mn-ea"/>
                <a:cs typeface="+mn-cs"/>
              </a:rPr>
              <a:t> (358)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3451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9401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MMR in 2019 is highest at age 35-39 (481) and lowest at age 20-24 (99). The maternal mortality ratio decreased substantially in five of</a:t>
            </a:r>
          </a:p>
          <a:p>
            <a:r>
              <a:rPr lang="en-US" sz="1200" b="0" i="0" u="none" strike="noStrike" kern="1200" baseline="0" dirty="0">
                <a:solidFill>
                  <a:schemeClr val="tx1"/>
                </a:solidFill>
                <a:latin typeface="+mn-lt"/>
                <a:ea typeface="+mn-ea"/>
                <a:cs typeface="+mn-cs"/>
              </a:rPr>
              <a:t>the seven age groups from 2006-07 to 2019. There was a slight increase between the two surveys at age 30-34 and a more substantial increase in the oldest age group (45-49). In general, there was an overall decrease in the MMR between the 2006-07 PDHS and the 2019 PMMS, from 276 maternal deaths per 100,000 live births to 186 (for the 3 years preceding the survey), showing a one-third decline1.</a:t>
            </a:r>
            <a:endParaRPr lang="en-US" dirty="0"/>
          </a:p>
        </p:txBody>
      </p:sp>
      <p:sp>
        <p:nvSpPr>
          <p:cNvPr id="4" name="Slide Number Placeholder 3"/>
          <p:cNvSpPr>
            <a:spLocks noGrp="1"/>
          </p:cNvSpPr>
          <p:nvPr>
            <p:ph type="sldNum" sz="quarter" idx="5"/>
          </p:nvPr>
        </p:nvSpPr>
        <p:spPr/>
        <p:txBody>
          <a:bodyPr/>
          <a:lstStyle/>
          <a:p>
            <a:fld id="{263F3AB6-FF14-4143-8DA0-A11BD4CAA151}" type="slidenum">
              <a:rPr lang="en-US" smtClean="0"/>
              <a:t>33</a:t>
            </a:fld>
            <a:endParaRPr lang="en-US"/>
          </a:p>
        </p:txBody>
      </p:sp>
    </p:spTree>
    <p:extLst>
      <p:ext uri="{BB962C8B-B14F-4D97-AF65-F5344CB8AC3E}">
        <p14:creationId xmlns:p14="http://schemas.microsoft.com/office/powerpoint/2010/main" val="4203037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2456456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highlight>
                  <a:srgbClr val="FFFF00"/>
                </a:highlight>
                <a:latin typeface="+mn-lt"/>
                <a:ea typeface="+mn-ea"/>
                <a:cs typeface="+mn-cs"/>
              </a:rPr>
              <a:t>Regionally, there are differences in the MMR point estimates but the confidence intervals overlap, meaning the differences are not statistically significant. </a:t>
            </a:r>
            <a:endParaRPr lang="en-US" dirty="0">
              <a:highlight>
                <a:srgbClr val="FFFF00"/>
              </a:highlight>
            </a:endParaRPr>
          </a:p>
          <a:p>
            <a:endParaRPr lang="en-US" dirty="0"/>
          </a:p>
        </p:txBody>
      </p:sp>
      <p:sp>
        <p:nvSpPr>
          <p:cNvPr id="4" name="Slide Number Placeholder 3"/>
          <p:cNvSpPr>
            <a:spLocks noGrp="1"/>
          </p:cNvSpPr>
          <p:nvPr>
            <p:ph type="sldNum" sz="quarter" idx="5"/>
          </p:nvPr>
        </p:nvSpPr>
        <p:spPr/>
        <p:txBody>
          <a:bodyPr/>
          <a:lstStyle/>
          <a:p>
            <a:fld id="{263F3AB6-FF14-4143-8DA0-A11BD4CAA151}" type="slidenum">
              <a:rPr lang="en-US" smtClean="0"/>
              <a:t>34</a:t>
            </a:fld>
            <a:endParaRPr lang="en-US"/>
          </a:p>
        </p:txBody>
      </p:sp>
    </p:spTree>
    <p:extLst>
      <p:ext uri="{BB962C8B-B14F-4D97-AF65-F5344CB8AC3E}">
        <p14:creationId xmlns:p14="http://schemas.microsoft.com/office/powerpoint/2010/main" val="3933532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3819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31774">
              <a:defRPr/>
            </a:pPr>
            <a:r>
              <a:rPr lang="en-US" sz="1200" b="0" i="0" u="none" strike="noStrike" kern="1200" baseline="0">
                <a:solidFill>
                  <a:schemeClr val="tx1"/>
                </a:solidFill>
                <a:latin typeface="+mn-lt"/>
                <a:ea typeface="+mn-ea"/>
                <a:cs typeface="+mn-cs"/>
              </a:rPr>
              <a:t>The most common causes of death included other diseases such as conditions of the nervous, digestive, and respiratory systems (61%), followed by infectious and parasitic disease (14%). Maternal deaths accounted for 12% of all deaths; 12% from transport and other external causes. The causes of 1% of deaths were not determined.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6515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Maternal deaths are divided into three categories. Direct maternal deaths refer to deaths resulting from obstetric complications during pregnancy,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or 42 days after delivery or end of pregnancy. Indirect maternal deaths result from non-obstetric complications aggravated by pregnancy, while unspecified maternal deaths have an unknown underlying cause that took place during pregnancy, childbirth, or 42 days after delivery. Two-thirds of deaths were direct maternal deaths. Four percent (4%) of deaths were indirect maternal deaths while 96% were due to unspecified maternal causes.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54848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Obstetric </a:t>
            </a:r>
            <a:r>
              <a:rPr lang="en-US" sz="1200" b="0" i="0" u="none" strike="noStrike" kern="1200" baseline="0" err="1">
                <a:solidFill>
                  <a:schemeClr val="tx1"/>
                </a:solidFill>
                <a:latin typeface="+mn-lt"/>
                <a:ea typeface="+mn-ea"/>
                <a:cs typeface="+mn-cs"/>
              </a:rPr>
              <a:t>haemorrhage</a:t>
            </a:r>
            <a:r>
              <a:rPr lang="en-US" sz="1200" b="0" i="0" u="none" strike="noStrike" kern="1200" baseline="0">
                <a:solidFill>
                  <a:schemeClr val="tx1"/>
                </a:solidFill>
                <a:latin typeface="+mn-lt"/>
                <a:ea typeface="+mn-ea"/>
                <a:cs typeface="+mn-cs"/>
              </a:rPr>
              <a:t> (41%) is the most common cause of death, followed by hypertensive disorders</a:t>
            </a:r>
          </a:p>
          <a:p>
            <a:r>
              <a:rPr lang="en-US" sz="1200" b="0" i="0" u="none" strike="noStrike" kern="1200" baseline="0">
                <a:solidFill>
                  <a:schemeClr val="tx1"/>
                </a:solidFill>
                <a:latin typeface="+mn-lt"/>
                <a:ea typeface="+mn-ea"/>
                <a:cs typeface="+mn-cs"/>
              </a:rPr>
              <a:t>(29%).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793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Thirty-seven percent of women who died in the three years before the survey sought medical care at a public sector health facility while 26% sought care a private sector health facility. Five percent of women received care at home.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485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7805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Nine in ten ever-married women age 15-49 who had a live birth in the 3 years before the survey received antenatal care (ANC) from a skilled provider. Obstetrician/specialists were the most commonly used providers (46%).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a:p>
        </p:txBody>
      </p:sp>
    </p:spTree>
    <p:extLst>
      <p:ext uri="{BB962C8B-B14F-4D97-AF65-F5344CB8AC3E}">
        <p14:creationId xmlns:p14="http://schemas.microsoft.com/office/powerpoint/2010/main" val="91052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timing and quality of ANC are also important. More than half (56%) had their first ANC visit in the first trimester and made four or more ANC visits (52%). Urban women are more likely than rural women to have 4+ ANC visits and have their first ANC visit within the first trimester.</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a:p>
        </p:txBody>
      </p:sp>
    </p:spTree>
    <p:extLst>
      <p:ext uri="{BB962C8B-B14F-4D97-AF65-F5344CB8AC3E}">
        <p14:creationId xmlns:p14="http://schemas.microsoft.com/office/powerpoint/2010/main" val="1813408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ANC by a skilled provider has increased  from 26% in 1990-91 to 91% in 2019.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50</a:t>
            </a:fld>
            <a:endParaRPr lang="en-US"/>
          </a:p>
        </p:txBody>
      </p:sp>
    </p:spTree>
    <p:extLst>
      <p:ext uri="{BB962C8B-B14F-4D97-AF65-F5344CB8AC3E}">
        <p14:creationId xmlns:p14="http://schemas.microsoft.com/office/powerpoint/2010/main" val="247808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17921099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Sixty-eight percent of women take iron tablets or syrup during pregnancy. Seven in 10 (70%) of women’s most recent births or stillbirths are protected against neonatal tetanus. Among women who received ANC for their most recent birth or stillbirth, 89% had their blood pressure measured, 71% had a blood sample taken, 65% had a urine sample taken, and 67% were told about the importance of a balanced diet.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a:p>
        </p:txBody>
      </p:sp>
    </p:spTree>
    <p:extLst>
      <p:ext uri="{BB962C8B-B14F-4D97-AF65-F5344CB8AC3E}">
        <p14:creationId xmlns:p14="http://schemas.microsoft.com/office/powerpoint/2010/main" val="1243071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70% of the most recent live births or stillbirths in the 5 years before the survey to women age 15-49 were protected against neonatal tetanus</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Last birth protected against neonatal tetanus = Includes mothers with two injections during the pregnancy of her last birth, or two or more injections (the last within 3 years of the last live birth), or three or more injections (the last within 5 years of the last birth), or four or more injections (the last within 10 years of the last live birth), or five or more injections at any time prior to the last birth.</a:t>
            </a:r>
            <a:endParaRPr lang="en-US"/>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a:p>
        </p:txBody>
      </p:sp>
    </p:spTree>
    <p:extLst>
      <p:ext uri="{BB962C8B-B14F-4D97-AF65-F5344CB8AC3E}">
        <p14:creationId xmlns:p14="http://schemas.microsoft.com/office/powerpoint/2010/main" val="563157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More than seven in 10 (71%) live births are delivered in a health facility, primarily in private sector facilities, while 29% of births are delivered at home. Live births among urban women are more likely to be delivered in a private sector facility than rural women</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a:p>
        </p:txBody>
      </p:sp>
    </p:spTree>
    <p:extLst>
      <p:ext uri="{BB962C8B-B14F-4D97-AF65-F5344CB8AC3E}">
        <p14:creationId xmlns:p14="http://schemas.microsoft.com/office/powerpoint/2010/main" val="1394736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Health facility deliveries have dramatically increased since 1990-91 when only 14% of live births were delivered in a health facility. Home deliveries have declined from 85% in 1990-91 to 29% in 2019.</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a:p>
        </p:txBody>
      </p:sp>
    </p:spTree>
    <p:extLst>
      <p:ext uri="{BB962C8B-B14F-4D97-AF65-F5344CB8AC3E}">
        <p14:creationId xmlns:p14="http://schemas.microsoft.com/office/powerpoint/2010/main" val="3943891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Health facility deliveries range from 51% in </a:t>
            </a:r>
            <a:r>
              <a:rPr lang="en-US" sz="1200" b="0" i="0" u="none" strike="noStrike" kern="1200" baseline="0" dirty="0" err="1">
                <a:solidFill>
                  <a:schemeClr val="tx1"/>
                </a:solidFill>
                <a:latin typeface="+mn-lt"/>
                <a:ea typeface="+mn-ea"/>
                <a:cs typeface="+mn-cs"/>
              </a:rPr>
              <a:t>Balochistan</a:t>
            </a:r>
            <a:r>
              <a:rPr lang="en-US" sz="1200" b="0" i="0" u="none" strike="noStrike" kern="1200" baseline="0" dirty="0">
                <a:solidFill>
                  <a:schemeClr val="tx1"/>
                </a:solidFill>
                <a:latin typeface="+mn-lt"/>
                <a:ea typeface="+mn-ea"/>
                <a:cs typeface="+mn-cs"/>
              </a:rPr>
              <a:t> to 75% in Punjab.</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55</a:t>
            </a:fld>
            <a:endParaRPr lang="en-US"/>
          </a:p>
        </p:txBody>
      </p:sp>
    </p:spTree>
    <p:extLst>
      <p:ext uri="{BB962C8B-B14F-4D97-AF65-F5344CB8AC3E}">
        <p14:creationId xmlns:p14="http://schemas.microsoft.com/office/powerpoint/2010/main" val="23075373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in five live births is assisted by a </a:t>
            </a:r>
            <a:r>
              <a:rPr lang="en-US" sz="1200" b="0" i="0" u="none" strike="noStrike" kern="1200" baseline="0" dirty="0" err="1">
                <a:solidFill>
                  <a:schemeClr val="tx1"/>
                </a:solidFill>
                <a:latin typeface="+mn-lt"/>
                <a:ea typeface="+mn-ea"/>
                <a:cs typeface="+mn-cs"/>
              </a:rPr>
              <a:t>dai</a:t>
            </a:r>
            <a:r>
              <a:rPr lang="en-US" sz="1200" b="0" i="0" u="none" strike="noStrike" kern="1200" baseline="0" dirty="0">
                <a:solidFill>
                  <a:schemeClr val="tx1"/>
                </a:solidFill>
                <a:latin typeface="+mn-lt"/>
                <a:ea typeface="+mn-ea"/>
                <a:cs typeface="+mn-cs"/>
              </a:rPr>
              <a:t> or traditional birth attendant (TBA). 14% of live births are assisted by a nurse/midwife/community health officer or nurse. Overall, almost three-quarters of births are assisted by a skilled provider.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56</a:t>
            </a:fld>
            <a:endParaRPr lang="en-US"/>
          </a:p>
        </p:txBody>
      </p:sp>
    </p:spTree>
    <p:extLst>
      <p:ext uri="{BB962C8B-B14F-4D97-AF65-F5344CB8AC3E}">
        <p14:creationId xmlns:p14="http://schemas.microsoft.com/office/powerpoint/2010/main" val="36521897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57</a:t>
            </a:fld>
            <a:endParaRPr lang="en-US"/>
          </a:p>
        </p:txBody>
      </p:sp>
    </p:spTree>
    <p:extLst>
      <p:ext uri="{BB962C8B-B14F-4D97-AF65-F5344CB8AC3E}">
        <p14:creationId xmlns:p14="http://schemas.microsoft.com/office/powerpoint/2010/main" val="37737471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One third of  abortions or miscarriages are assisted by an obstetrician/specialist. More than 1 in 5 did not receive assistance. </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58</a:t>
            </a:fld>
            <a:endParaRPr lang="en-US"/>
          </a:p>
        </p:txBody>
      </p:sp>
    </p:spTree>
    <p:extLst>
      <p:ext uri="{BB962C8B-B14F-4D97-AF65-F5344CB8AC3E}">
        <p14:creationId xmlns:p14="http://schemas.microsoft.com/office/powerpoint/2010/main" val="18670192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all pregnancies in the 3 years before the survey, 84% resulted in a live birth, 12% in</a:t>
            </a:r>
          </a:p>
          <a:p>
            <a:r>
              <a:rPr lang="en-US" sz="1200" b="0" i="0" u="none" strike="noStrike" kern="1200" baseline="0" dirty="0">
                <a:solidFill>
                  <a:schemeClr val="tx1"/>
                </a:solidFill>
                <a:latin typeface="+mn-lt"/>
                <a:ea typeface="+mn-ea"/>
                <a:cs typeface="+mn-cs"/>
              </a:rPr>
              <a:t>miscarriage, 3% in stillbirth, and 2% in abortion.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a:p>
        </p:txBody>
      </p:sp>
    </p:spTree>
    <p:extLst>
      <p:ext uri="{BB962C8B-B14F-4D97-AF65-F5344CB8AC3E}">
        <p14:creationId xmlns:p14="http://schemas.microsoft.com/office/powerpoint/2010/main" val="25437578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23% of births in Pakistan are by c-section.  C-sections are most common in Punjab and AJK.</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60</a:t>
            </a:fld>
            <a:endParaRPr lang="en-US"/>
          </a:p>
        </p:txBody>
      </p:sp>
    </p:spTree>
    <p:extLst>
      <p:ext uri="{BB962C8B-B14F-4D97-AF65-F5344CB8AC3E}">
        <p14:creationId xmlns:p14="http://schemas.microsoft.com/office/powerpoint/2010/main" val="3791955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Postnatal care helps prevent complications after childbirth. Nearly seven in 10 (69%) ever-married women age 15-49 with a live birth or stillbirth in the two years before the survey received a postnatal check within two days of delivery, while 29% did not have a postnatal check. Women in the poorest households (53%) are least likely to have received a postnatal check within two days of delivery.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61</a:t>
            </a:fld>
            <a:endParaRPr lang="en-US"/>
          </a:p>
        </p:txBody>
      </p:sp>
    </p:spTree>
    <p:extLst>
      <p:ext uri="{BB962C8B-B14F-4D97-AF65-F5344CB8AC3E}">
        <p14:creationId xmlns:p14="http://schemas.microsoft.com/office/powerpoint/2010/main" val="2960010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a:p>
        </p:txBody>
      </p:sp>
    </p:spTree>
    <p:extLst>
      <p:ext uri="{BB962C8B-B14F-4D97-AF65-F5344CB8AC3E}">
        <p14:creationId xmlns:p14="http://schemas.microsoft.com/office/powerpoint/2010/main" val="3868499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Women with a live birth/stillbirth/miscarriage, or abortion self-reported many complications.  The most commonly reported were extreme weakness, followed by body aches, lower abdominal pain, and severe headache.  33% reported severe </a:t>
            </a:r>
            <a:r>
              <a:rPr lang="en-US" sz="1200" b="0" i="0" u="none" strike="noStrike" kern="1200" baseline="0" err="1">
                <a:solidFill>
                  <a:schemeClr val="tx1"/>
                </a:solidFill>
                <a:latin typeface="+mn-lt"/>
                <a:ea typeface="+mn-ea"/>
                <a:cs typeface="+mn-cs"/>
              </a:rPr>
              <a:t>anaemia</a:t>
            </a:r>
            <a:r>
              <a:rPr lang="en-US" sz="1200" b="0" i="0" u="none" strike="noStrike" kern="1200" baseline="0">
                <a:solidFill>
                  <a:schemeClr val="tx1"/>
                </a:solidFill>
                <a:latin typeface="+mn-lt"/>
                <a:ea typeface="+mn-ea"/>
                <a:cs typeface="+mn-cs"/>
              </a:rPr>
              <a:t>.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a:p>
        </p:txBody>
      </p:sp>
    </p:spTree>
    <p:extLst>
      <p:ext uri="{BB962C8B-B14F-4D97-AF65-F5344CB8AC3E}">
        <p14:creationId xmlns:p14="http://schemas.microsoft.com/office/powerpoint/2010/main" val="8243566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Women were most likely to be informed by health providers about high blood pressure (14%)</a:t>
            </a:r>
          </a:p>
          <a:p>
            <a:r>
              <a:rPr lang="en-US" sz="1200" b="0" i="0" u="none" strike="noStrike" kern="1200" baseline="0" dirty="0">
                <a:solidFill>
                  <a:schemeClr val="tx1"/>
                </a:solidFill>
                <a:latin typeface="+mn-lt"/>
                <a:ea typeface="+mn-ea"/>
                <a:cs typeface="+mn-cs"/>
              </a:rPr>
              <a:t>and problems with the position of the baby (7%). Six percent were informed about the slow intrauterine growth of the baby, 4% uterine prolapse, and 3% were informed of jaundice and/or hepatitis, problem with placenta, or blood deficiency.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65</a:t>
            </a:fld>
            <a:endParaRPr lang="en-US"/>
          </a:p>
        </p:txBody>
      </p:sp>
    </p:spTree>
    <p:extLst>
      <p:ext uri="{BB962C8B-B14F-4D97-AF65-F5344CB8AC3E}">
        <p14:creationId xmlns:p14="http://schemas.microsoft.com/office/powerpoint/2010/main" val="4032288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The percentage of women who had one or more complications during their last delivery decreased from 41% among those with first-order births to 31% among those with second- or third-order births before increasing slightly to 35% among those with sixth- or higher-order births</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66</a:t>
            </a:fld>
            <a:endParaRPr lang="en-US"/>
          </a:p>
        </p:txBody>
      </p:sp>
    </p:spTree>
    <p:extLst>
      <p:ext uri="{BB962C8B-B14F-4D97-AF65-F5344CB8AC3E}">
        <p14:creationId xmlns:p14="http://schemas.microsoft.com/office/powerpoint/2010/main" val="18590109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More than 1/3 of women were informed by a health care provider that they had at least one complicating during their pregnancy or delivery. Diagnosed complications increase with household wealth.</a:t>
            </a:r>
          </a:p>
        </p:txBody>
      </p:sp>
      <p:sp>
        <p:nvSpPr>
          <p:cNvPr id="4" name="Slide Number Placeholder 3"/>
          <p:cNvSpPr>
            <a:spLocks noGrp="1"/>
          </p:cNvSpPr>
          <p:nvPr>
            <p:ph type="sldNum" sz="quarter" idx="10"/>
          </p:nvPr>
        </p:nvSpPr>
        <p:spPr/>
        <p:txBody>
          <a:bodyPr/>
          <a:lstStyle/>
          <a:p>
            <a:fld id="{51E81180-36CA-43EC-B7D8-15BB5DAAE4B2}" type="slidenum">
              <a:rPr lang="en-US" smtClean="0"/>
              <a:t>67</a:t>
            </a:fld>
            <a:endParaRPr lang="en-US"/>
          </a:p>
        </p:txBody>
      </p:sp>
    </p:spTree>
    <p:extLst>
      <p:ext uri="{BB962C8B-B14F-4D97-AF65-F5344CB8AC3E}">
        <p14:creationId xmlns:p14="http://schemas.microsoft.com/office/powerpoint/2010/main" val="10604832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More than seven in 10 (73%) ever-married women age 15-49 with a live birth or stillbirth in the two years before the survey had complications during the postpartum period. Women in the poorest households (77%) are more likely to have one or more complications within the first 40 days after delivery compared to 68% in the wealthiest households. </a:t>
            </a:r>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68</a:t>
            </a:fld>
            <a:endParaRPr lang="en-US"/>
          </a:p>
        </p:txBody>
      </p:sp>
    </p:spTree>
    <p:extLst>
      <p:ext uri="{BB962C8B-B14F-4D97-AF65-F5344CB8AC3E}">
        <p14:creationId xmlns:p14="http://schemas.microsoft.com/office/powerpoint/2010/main" val="25160707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69</a:t>
            </a:fld>
            <a:endParaRPr lang="en-US"/>
          </a:p>
        </p:txBody>
      </p:sp>
    </p:spTree>
    <p:extLst>
      <p:ext uri="{BB962C8B-B14F-4D97-AF65-F5344CB8AC3E}">
        <p14:creationId xmlns:p14="http://schemas.microsoft.com/office/powerpoint/2010/main" val="38684998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Nearly three quarters of women age 15-49 who had a pregnancy in the 3 years preceding the survey sought ANC from a private sector health facility while 33% used a public sector facility</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08693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percentage of women who experienced pregnancy complications who did not receive ANC was highest in </a:t>
            </a:r>
            <a:r>
              <a:rPr lang="en-GB" sz="1200" kern="1200" dirty="0" err="1">
                <a:solidFill>
                  <a:schemeClr val="tx1"/>
                </a:solidFill>
                <a:effectLst/>
                <a:latin typeface="+mn-lt"/>
                <a:ea typeface="+mn-ea"/>
                <a:cs typeface="+mn-cs"/>
              </a:rPr>
              <a:t>Balochistan</a:t>
            </a:r>
            <a:r>
              <a:rPr lang="en-GB" sz="1200" kern="1200" dirty="0">
                <a:solidFill>
                  <a:schemeClr val="tx1"/>
                </a:solidFill>
                <a:effectLst/>
                <a:latin typeface="+mn-lt"/>
                <a:ea typeface="+mn-ea"/>
                <a:cs typeface="+mn-cs"/>
              </a:rPr>
              <a:t> (22%) and lowest in Punjab (5%)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0973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Nearly all households (97%) have access to an improved source of drinking water. Ninety-nine percent of households in urban areas have access to an improved source of drinking water, compared to 96% of rural households.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13453331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percentage of women who had delivery complications in the 3 years preceding the survey and received care from a skilled provider increases with wealth (from 55% among women in the lowest quintile to 97% and 95% among women in the fourth and  highest quintile).</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35143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percentage of women who had delivery complications in the 3 years preceding the survey and received care from a skilled provider increases with education (from 68% among women with no education to 97% among women with higher education.</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27396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1290832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majority (94%) of households is Pakistan have electricity. Ninety-nine percent of urban households have electricity, compared to 91% of rural households.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3107935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More than nine in ten households have a mobile phone, 5% have a radio, and 62% have a television. Urban households are more likely than rural households to own a mobile telephone or television. Overall, households are more likely to have a motorcycle/scooter (56%) than a bicycle (15%). Urban households are more likely to own both a bicycle and motorcycle/scooter than rural households. In Pakistan, 7% of households own a car/truck; urban households are more likely to own a car/truck than rural households (11% vs. 5%). </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a:p>
        </p:txBody>
      </p:sp>
    </p:spTree>
    <p:extLst>
      <p:ext uri="{BB962C8B-B14F-4D97-AF65-F5344CB8AC3E}">
        <p14:creationId xmlns:p14="http://schemas.microsoft.com/office/powerpoint/2010/main" val="4238936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a:p>
        </p:txBody>
      </p:sp>
    </p:spTree>
    <p:extLst>
      <p:ext uri="{BB962C8B-B14F-4D97-AF65-F5344CB8AC3E}">
        <p14:creationId xmlns:p14="http://schemas.microsoft.com/office/powerpoint/2010/main" val="1031681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a:p>
        </p:txBody>
      </p:sp>
    </p:spTree>
    <p:extLst>
      <p:ext uri="{BB962C8B-B14F-4D97-AF65-F5344CB8AC3E}">
        <p14:creationId xmlns:p14="http://schemas.microsoft.com/office/powerpoint/2010/main" val="3482142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
            <a:ext cx="12192000" cy="1325563"/>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615528" y="1606866"/>
            <a:ext cx="11008311" cy="5251143"/>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9" name="Title Placeholder 1"/>
          <p:cNvSpPr txBox="1">
            <a:spLocks/>
          </p:cNvSpPr>
          <p:nvPr userDrawn="1"/>
        </p:nvSpPr>
        <p:spPr>
          <a:xfrm>
            <a:off x="11" y="5202326"/>
            <a:ext cx="12191999" cy="165568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000"/>
              <a:t>2019 Pakistan Maternal </a:t>
            </a:r>
            <a:br>
              <a:rPr lang="en-US" sz="4000"/>
            </a:br>
            <a:r>
              <a:rPr lang="en-US" sz="4000"/>
              <a:t>Mortality Survey (PMMS)</a:t>
            </a:r>
          </a:p>
        </p:txBody>
      </p:sp>
      <p:cxnSp>
        <p:nvCxnSpPr>
          <p:cNvPr id="11" name="Straight Connector 10"/>
          <p:cNvCxnSpPr/>
          <p:nvPr userDrawn="1"/>
        </p:nvCxnSpPr>
        <p:spPr>
          <a:xfrm flipV="1">
            <a:off x="0" y="2112887"/>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flipV="1">
            <a:off x="2353375" y="2207126"/>
            <a:ext cx="7485247" cy="145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p:cNvSpPr/>
          <p:nvPr userDrawn="1"/>
        </p:nvSpPr>
        <p:spPr>
          <a:xfrm>
            <a:off x="2353375" y="4116579"/>
            <a:ext cx="7485247" cy="40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 name="Picture 3" descr="A picture containing building, outdoor, water, bridge&#10;&#10;Description automatically generated">
            <a:extLst>
              <a:ext uri="{FF2B5EF4-FFF2-40B4-BE49-F238E27FC236}">
                <a16:creationId xmlns:a16="http://schemas.microsoft.com/office/drawing/2014/main" id="{CB9BC7C6-E0DF-4E9E-A2F9-E9D2B38F54E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53377" y="2352153"/>
            <a:ext cx="7485246" cy="1947317"/>
          </a:xfrm>
          <a:prstGeom prst="rect">
            <a:avLst/>
          </a:prstGeom>
        </p:spPr>
      </p:pic>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377"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
            <a:ext cx="12192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615528" y="1606866"/>
            <a:ext cx="11008311" cy="5251143"/>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377"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377"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www.nips.org.pk/"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www.dhsprogram.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168686"/>
            <a:ext cx="9143999" cy="769441"/>
          </a:xfrm>
          <a:prstGeom prst="rect">
            <a:avLst/>
          </a:prstGeom>
          <a:noFill/>
        </p:spPr>
        <p:txBody>
          <a:bodyPr wrap="square" rtlCol="0">
            <a:spAutoFit/>
          </a:bodyPr>
          <a:lstStyle/>
          <a:p>
            <a:pPr algn="ctr"/>
            <a:r>
              <a:rPr lang="en-US" sz="4400" b="1">
                <a:solidFill>
                  <a:schemeClr val="bg1"/>
                </a:solidFill>
              </a:rPr>
              <a:t>Introduction and Methodology</a:t>
            </a:r>
          </a:p>
        </p:txBody>
      </p:sp>
      <p:sp>
        <p:nvSpPr>
          <p:cNvPr id="3" name="TextBox 2"/>
          <p:cNvSpPr txBox="1"/>
          <p:nvPr/>
        </p:nvSpPr>
        <p:spPr>
          <a:xfrm>
            <a:off x="7082362" y="1254524"/>
            <a:ext cx="2769835" cy="707886"/>
          </a:xfrm>
          <a:prstGeom prst="rect">
            <a:avLst/>
          </a:prstGeom>
          <a:noFill/>
        </p:spPr>
        <p:txBody>
          <a:bodyPr wrap="square" rtlCol="0">
            <a:spAutoFit/>
          </a:bodyPr>
          <a:lstStyle/>
          <a:p>
            <a:pPr algn="r"/>
            <a:r>
              <a:rPr lang="en-US" sz="2000" i="1">
                <a:solidFill>
                  <a:schemeClr val="bg1"/>
                </a:solidFill>
              </a:rPr>
              <a:t>Follow along on Twitter!  #PakistanMMS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Verbal Autopsy Questionnaire</a:t>
            </a:r>
          </a:p>
        </p:txBody>
      </p:sp>
      <p:sp>
        <p:nvSpPr>
          <p:cNvPr id="3" name="Content Placeholder 2"/>
          <p:cNvSpPr>
            <a:spLocks noGrp="1"/>
          </p:cNvSpPr>
          <p:nvPr>
            <p:ph idx="1"/>
          </p:nvPr>
        </p:nvSpPr>
        <p:spPr>
          <a:xfrm>
            <a:off x="619432" y="1389152"/>
            <a:ext cx="10953136" cy="5251143"/>
          </a:xfrm>
        </p:spPr>
        <p:txBody>
          <a:bodyPr>
            <a:normAutofit lnSpcReduction="10000"/>
          </a:bodyPr>
          <a:lstStyle/>
          <a:p>
            <a:pPr>
              <a:spcBef>
                <a:spcPts val="0"/>
              </a:spcBef>
              <a:spcAft>
                <a:spcPts val="1200"/>
              </a:spcAft>
            </a:pPr>
            <a:r>
              <a:rPr lang="en-GB" sz="3200" dirty="0"/>
              <a:t>Background characteristics</a:t>
            </a:r>
          </a:p>
          <a:p>
            <a:pPr>
              <a:spcBef>
                <a:spcPts val="0"/>
              </a:spcBef>
              <a:spcAft>
                <a:spcPts val="1200"/>
              </a:spcAft>
            </a:pPr>
            <a:r>
              <a:rPr lang="en-GB" sz="3200" dirty="0"/>
              <a:t>Birth and pregnancy information</a:t>
            </a:r>
          </a:p>
          <a:p>
            <a:pPr>
              <a:spcBef>
                <a:spcPts val="0"/>
              </a:spcBef>
              <a:spcAft>
                <a:spcPts val="1200"/>
              </a:spcAft>
            </a:pPr>
            <a:r>
              <a:rPr lang="en-GB" sz="3200" dirty="0"/>
              <a:t>Narrative of illness/events leading to death</a:t>
            </a:r>
          </a:p>
          <a:p>
            <a:pPr>
              <a:spcBef>
                <a:spcPts val="0"/>
              </a:spcBef>
              <a:spcAft>
                <a:spcPts val="1200"/>
              </a:spcAft>
            </a:pPr>
            <a:r>
              <a:rPr lang="en-GB" sz="3200" dirty="0"/>
              <a:t>General signs/symptoms</a:t>
            </a:r>
          </a:p>
          <a:p>
            <a:pPr>
              <a:spcBef>
                <a:spcPts val="0"/>
              </a:spcBef>
              <a:spcAft>
                <a:spcPts val="1200"/>
              </a:spcAft>
            </a:pPr>
            <a:r>
              <a:rPr lang="en-GB" sz="3200" dirty="0"/>
              <a:t>Deceased illness history</a:t>
            </a:r>
          </a:p>
          <a:p>
            <a:pPr>
              <a:spcBef>
                <a:spcPts val="0"/>
              </a:spcBef>
              <a:spcAft>
                <a:spcPts val="1200"/>
              </a:spcAft>
            </a:pPr>
            <a:r>
              <a:rPr lang="en-GB" sz="3200" dirty="0"/>
              <a:t>Antenatal care and characteristics of last pregnancy</a:t>
            </a:r>
          </a:p>
          <a:p>
            <a:pPr>
              <a:spcBef>
                <a:spcPts val="0"/>
              </a:spcBef>
              <a:spcAft>
                <a:spcPts val="1200"/>
              </a:spcAft>
            </a:pPr>
            <a:r>
              <a:rPr lang="en-GB" sz="3200" dirty="0"/>
              <a:t>Deaths during labour, delivery or 42 days after</a:t>
            </a:r>
          </a:p>
          <a:p>
            <a:pPr>
              <a:spcBef>
                <a:spcPts val="0"/>
              </a:spcBef>
              <a:spcAft>
                <a:spcPts val="1200"/>
              </a:spcAft>
            </a:pPr>
            <a:r>
              <a:rPr lang="en-GB" sz="3200" dirty="0"/>
              <a:t>History of injuries/accidents</a:t>
            </a:r>
          </a:p>
          <a:p>
            <a:pPr>
              <a:spcBef>
                <a:spcPts val="0"/>
              </a:spcBef>
              <a:spcAft>
                <a:spcPts val="1200"/>
              </a:spcAft>
            </a:pPr>
            <a:r>
              <a:rPr lang="en-GB" sz="3200" dirty="0"/>
              <a:t>Care seeking behaviour</a:t>
            </a:r>
          </a:p>
        </p:txBody>
      </p:sp>
    </p:spTree>
    <p:extLst>
      <p:ext uri="{BB962C8B-B14F-4D97-AF65-F5344CB8AC3E}">
        <p14:creationId xmlns:p14="http://schemas.microsoft.com/office/powerpoint/2010/main" val="174101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a:t>Survey Staff Trainings</a:t>
            </a:r>
          </a:p>
        </p:txBody>
      </p:sp>
      <p:sp>
        <p:nvSpPr>
          <p:cNvPr id="3" name="Content Placeholder 2"/>
          <p:cNvSpPr>
            <a:spLocks noGrp="1"/>
          </p:cNvSpPr>
          <p:nvPr>
            <p:ph idx="1"/>
          </p:nvPr>
        </p:nvSpPr>
        <p:spPr>
          <a:xfrm>
            <a:off x="639097" y="1325575"/>
            <a:ext cx="10943303" cy="5331715"/>
          </a:xfrm>
        </p:spPr>
        <p:txBody>
          <a:bodyPr>
            <a:normAutofit fontScale="92500" lnSpcReduction="10000"/>
          </a:bodyPr>
          <a:lstStyle/>
          <a:p>
            <a:pPr marL="0" indent="0">
              <a:spcBef>
                <a:spcPts val="0"/>
              </a:spcBef>
              <a:spcAft>
                <a:spcPts val="1200"/>
              </a:spcAft>
              <a:buNone/>
            </a:pPr>
            <a:r>
              <a:rPr lang="en-GB" sz="3200" b="1" dirty="0">
                <a:solidFill>
                  <a:schemeClr val="accent5"/>
                </a:solidFill>
              </a:rPr>
              <a:t>Listing:</a:t>
            </a:r>
          </a:p>
          <a:p>
            <a:pPr>
              <a:spcBef>
                <a:spcPts val="0"/>
              </a:spcBef>
              <a:spcAft>
                <a:spcPts val="1200"/>
              </a:spcAft>
            </a:pPr>
            <a:r>
              <a:rPr lang="en-GB" sz="3200" dirty="0"/>
              <a:t>First week of December 2018 with 67 trainees and 15 field supervisors</a:t>
            </a:r>
          </a:p>
          <a:p>
            <a:pPr marL="0" indent="0">
              <a:spcBef>
                <a:spcPts val="0"/>
              </a:spcBef>
              <a:spcAft>
                <a:spcPts val="1200"/>
              </a:spcAft>
              <a:buNone/>
            </a:pPr>
            <a:r>
              <a:rPr lang="en-GB" sz="3200" b="1" dirty="0">
                <a:solidFill>
                  <a:schemeClr val="accent5"/>
                </a:solidFill>
              </a:rPr>
              <a:t>Pretest:</a:t>
            </a:r>
          </a:p>
          <a:p>
            <a:pPr>
              <a:spcBef>
                <a:spcPts val="0"/>
              </a:spcBef>
              <a:spcAft>
                <a:spcPts val="1200"/>
              </a:spcAft>
            </a:pPr>
            <a:r>
              <a:rPr lang="en-GB" sz="3200" dirty="0"/>
              <a:t>Training from 19 November to 6 December 2018 with 40 trainees</a:t>
            </a:r>
          </a:p>
          <a:p>
            <a:pPr marL="0" indent="0">
              <a:spcBef>
                <a:spcPts val="0"/>
              </a:spcBef>
              <a:spcAft>
                <a:spcPts val="1200"/>
              </a:spcAft>
              <a:buNone/>
            </a:pPr>
            <a:r>
              <a:rPr lang="en-GB" sz="3200" b="1" dirty="0">
                <a:solidFill>
                  <a:schemeClr val="accent5"/>
                </a:solidFill>
              </a:rPr>
              <a:t>Main Survey Training:</a:t>
            </a:r>
          </a:p>
          <a:p>
            <a:pPr>
              <a:spcBef>
                <a:spcPts val="0"/>
              </a:spcBef>
              <a:spcAft>
                <a:spcPts val="1200"/>
              </a:spcAft>
            </a:pPr>
            <a:r>
              <a:rPr lang="en-GB" sz="3200" dirty="0"/>
              <a:t>Training from 17 December 2018 to 6 January 2019 with 158 interviewer trainees.</a:t>
            </a:r>
          </a:p>
          <a:p>
            <a:pPr marL="0" indent="0">
              <a:spcBef>
                <a:spcPts val="0"/>
              </a:spcBef>
              <a:spcAft>
                <a:spcPts val="1200"/>
              </a:spcAft>
              <a:buNone/>
            </a:pPr>
            <a:r>
              <a:rPr lang="en-GB" sz="3200" b="1" dirty="0">
                <a:solidFill>
                  <a:schemeClr val="accent5"/>
                </a:solidFill>
              </a:rPr>
              <a:t>Verbal Autopsy Cause of Death Workshop:</a:t>
            </a:r>
          </a:p>
          <a:p>
            <a:pPr>
              <a:spcBef>
                <a:spcPts val="0"/>
              </a:spcBef>
              <a:spcAft>
                <a:spcPts val="1200"/>
              </a:spcAft>
            </a:pPr>
            <a:r>
              <a:rPr lang="en-GB" sz="3200" dirty="0"/>
              <a:t>Orientation for VA reviewers from 29 July to 2 August 2019</a:t>
            </a:r>
          </a:p>
          <a:p>
            <a:pPr>
              <a:spcBef>
                <a:spcPts val="0"/>
              </a:spcBef>
              <a:spcAft>
                <a:spcPts val="1200"/>
              </a:spcAft>
            </a:pPr>
            <a:endParaRPr lang="en-GB" sz="3200" dirty="0"/>
          </a:p>
        </p:txBody>
      </p:sp>
    </p:spTree>
    <p:extLst>
      <p:ext uri="{BB962C8B-B14F-4D97-AF65-F5344CB8AC3E}">
        <p14:creationId xmlns:p14="http://schemas.microsoft.com/office/powerpoint/2010/main" val="1732174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 and Data Processing</a:t>
            </a:r>
          </a:p>
        </p:txBody>
      </p:sp>
      <p:sp>
        <p:nvSpPr>
          <p:cNvPr id="3" name="Content Placeholder 2"/>
          <p:cNvSpPr>
            <a:spLocks noGrp="1"/>
          </p:cNvSpPr>
          <p:nvPr>
            <p:ph idx="1"/>
          </p:nvPr>
        </p:nvSpPr>
        <p:spPr/>
        <p:txBody>
          <a:bodyPr>
            <a:normAutofit/>
          </a:bodyPr>
          <a:lstStyle/>
          <a:p>
            <a:pPr>
              <a:lnSpc>
                <a:spcPct val="120000"/>
              </a:lnSpc>
              <a:spcBef>
                <a:spcPts val="0"/>
              </a:spcBef>
              <a:spcAft>
                <a:spcPts val="1800"/>
              </a:spcAft>
            </a:pPr>
            <a:r>
              <a:rPr lang="en-GB" sz="3200" dirty="0"/>
              <a:t>Total of </a:t>
            </a:r>
            <a:r>
              <a:rPr lang="en-GB" sz="3200" b="1" dirty="0">
                <a:solidFill>
                  <a:schemeClr val="accent5"/>
                </a:solidFill>
              </a:rPr>
              <a:t>41 teams: </a:t>
            </a:r>
            <a:r>
              <a:rPr lang="en-GB" noProof="0" dirty="0"/>
              <a:t>1 supervisor, 1 field editor, 4 female interviewers</a:t>
            </a:r>
          </a:p>
          <a:p>
            <a:pPr>
              <a:lnSpc>
                <a:spcPct val="120000"/>
              </a:lnSpc>
              <a:spcBef>
                <a:spcPts val="0"/>
              </a:spcBef>
              <a:spcAft>
                <a:spcPts val="1800"/>
              </a:spcAft>
            </a:pPr>
            <a:r>
              <a:rPr lang="en-GB" sz="3200" dirty="0"/>
              <a:t>Fieldwork conducted from </a:t>
            </a:r>
            <a:r>
              <a:rPr lang="en-GB" sz="3200" b="1" dirty="0">
                <a:solidFill>
                  <a:schemeClr val="accent5"/>
                </a:solidFill>
              </a:rPr>
              <a:t>20 January to 30 September 2019</a:t>
            </a:r>
          </a:p>
          <a:p>
            <a:pPr>
              <a:lnSpc>
                <a:spcPct val="120000"/>
              </a:lnSpc>
              <a:spcBef>
                <a:spcPts val="0"/>
              </a:spcBef>
              <a:spcAft>
                <a:spcPts val="1800"/>
              </a:spcAft>
            </a:pPr>
            <a:r>
              <a:rPr lang="en-GB" sz="3200" dirty="0"/>
              <a:t>Cause of death certification and coding exercise took place in August 2019</a:t>
            </a:r>
          </a:p>
          <a:p>
            <a:pPr>
              <a:lnSpc>
                <a:spcPct val="120000"/>
              </a:lnSpc>
              <a:spcBef>
                <a:spcPts val="0"/>
              </a:spcBef>
              <a:spcAft>
                <a:spcPts val="1800"/>
              </a:spcAft>
            </a:pPr>
            <a:r>
              <a:rPr lang="en-GB" sz="3200" dirty="0"/>
              <a:t>Electronic files collected by the field editors (CAFE) were received via IFSS at the NIPS central office in Islamabad</a:t>
            </a:r>
          </a:p>
          <a:p>
            <a:pPr>
              <a:lnSpc>
                <a:spcPct val="120000"/>
              </a:lnSpc>
              <a:spcBef>
                <a:spcPts val="0"/>
              </a:spcBef>
              <a:spcAft>
                <a:spcPts val="1800"/>
              </a:spcAft>
            </a:pPr>
            <a:r>
              <a:rPr lang="en-GB" sz="3200" dirty="0"/>
              <a:t>Data processing and editing were carried out using CSPro. </a:t>
            </a:r>
          </a:p>
        </p:txBody>
      </p:sp>
    </p:spTree>
    <p:extLst>
      <p:ext uri="{BB962C8B-B14F-4D97-AF65-F5344CB8AC3E}">
        <p14:creationId xmlns:p14="http://schemas.microsoft.com/office/powerpoint/2010/main" val="4024895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35922861"/>
              </p:ext>
            </p:extLst>
          </p:nvPr>
        </p:nvGraphicFramePr>
        <p:xfrm>
          <a:off x="1998778" y="1138910"/>
          <a:ext cx="8194444" cy="5209199"/>
        </p:xfrm>
        <a:graphic>
          <a:graphicData uri="http://schemas.openxmlformats.org/drawingml/2006/table">
            <a:tbl>
              <a:tblPr firstRow="1" bandRow="1">
                <a:tableStyleId>{7DF18680-E054-41AD-8BC1-D1AEF772440D}</a:tableStyleId>
              </a:tblPr>
              <a:tblGrid>
                <a:gridCol w="3932124">
                  <a:extLst>
                    <a:ext uri="{9D8B030D-6E8A-4147-A177-3AD203B41FA5}">
                      <a16:colId xmlns:a16="http://schemas.microsoft.com/office/drawing/2014/main" val="20000"/>
                    </a:ext>
                  </a:extLst>
                </a:gridCol>
                <a:gridCol w="1484311">
                  <a:extLst>
                    <a:ext uri="{9D8B030D-6E8A-4147-A177-3AD203B41FA5}">
                      <a16:colId xmlns:a16="http://schemas.microsoft.com/office/drawing/2014/main" val="1658919154"/>
                    </a:ext>
                  </a:extLst>
                </a:gridCol>
                <a:gridCol w="1392101">
                  <a:extLst>
                    <a:ext uri="{9D8B030D-6E8A-4147-A177-3AD203B41FA5}">
                      <a16:colId xmlns:a16="http://schemas.microsoft.com/office/drawing/2014/main" val="1159543199"/>
                    </a:ext>
                  </a:extLst>
                </a:gridCol>
                <a:gridCol w="1385908">
                  <a:extLst>
                    <a:ext uri="{9D8B030D-6E8A-4147-A177-3AD203B41FA5}">
                      <a16:colId xmlns:a16="http://schemas.microsoft.com/office/drawing/2014/main" val="2148456532"/>
                    </a:ext>
                  </a:extLst>
                </a:gridCol>
              </a:tblGrid>
              <a:tr h="514244">
                <a:tc>
                  <a:txBody>
                    <a:bodyPr/>
                    <a:lstStyle/>
                    <a:p>
                      <a:r>
                        <a:rPr lang="en-US" sz="1900"/>
                        <a:t>Household</a:t>
                      </a:r>
                      <a:r>
                        <a:rPr lang="en-US" sz="1900" baseline="0"/>
                        <a:t> Interviews</a:t>
                      </a:r>
                      <a:endParaRPr lang="en-US" sz="1900">
                        <a:solidFill>
                          <a:schemeClr val="bg1"/>
                        </a:solidFill>
                      </a:endParaRPr>
                    </a:p>
                  </a:txBody>
                  <a:tcPr/>
                </a:tc>
                <a:tc>
                  <a:txBody>
                    <a:bodyPr/>
                    <a:lstStyle/>
                    <a:p>
                      <a:pPr algn="ctr"/>
                      <a:r>
                        <a:rPr lang="en-US" sz="1900">
                          <a:solidFill>
                            <a:schemeClr val="bg1"/>
                          </a:solidFill>
                        </a:rPr>
                        <a:t>Pakistan </a:t>
                      </a:r>
                    </a:p>
                  </a:txBody>
                  <a:tcPr/>
                </a:tc>
                <a:tc>
                  <a:txBody>
                    <a:bodyPr/>
                    <a:lstStyle/>
                    <a:p>
                      <a:pPr algn="ctr"/>
                      <a:r>
                        <a:rPr lang="en-US" sz="1900">
                          <a:solidFill>
                            <a:schemeClr val="bg1"/>
                          </a:solidFill>
                        </a:rPr>
                        <a:t>AJK </a:t>
                      </a:r>
                    </a:p>
                  </a:txBody>
                  <a:tcPr/>
                </a:tc>
                <a:tc>
                  <a:txBody>
                    <a:bodyPr/>
                    <a:lstStyle/>
                    <a:p>
                      <a:pPr algn="ctr"/>
                      <a:r>
                        <a:rPr lang="en-US" sz="1900">
                          <a:solidFill>
                            <a:schemeClr val="bg1"/>
                          </a:solidFill>
                        </a:rPr>
                        <a:t>GB</a:t>
                      </a:r>
                    </a:p>
                  </a:txBody>
                  <a:tcPr/>
                </a:tc>
                <a:extLst>
                  <a:ext uri="{0D108BD9-81ED-4DB2-BD59-A6C34878D82A}">
                    <a16:rowId xmlns:a16="http://schemas.microsoft.com/office/drawing/2014/main" val="10000"/>
                  </a:ext>
                </a:extLst>
              </a:tr>
              <a:tr h="375920">
                <a:tc>
                  <a:txBody>
                    <a:bodyPr/>
                    <a:lstStyle/>
                    <a:p>
                      <a:r>
                        <a:rPr lang="en-US" sz="1900"/>
                        <a:t>Households selected</a:t>
                      </a:r>
                    </a:p>
                  </a:txBody>
                  <a:tcPr/>
                </a:tc>
                <a:tc>
                  <a:txBody>
                    <a:bodyPr/>
                    <a:lstStyle/>
                    <a:p>
                      <a:pPr algn="ctr"/>
                      <a:r>
                        <a:rPr lang="en-US" sz="1900"/>
                        <a:t>116,169</a:t>
                      </a:r>
                    </a:p>
                  </a:txBody>
                  <a:tcPr/>
                </a:tc>
                <a:tc>
                  <a:txBody>
                    <a:bodyPr/>
                    <a:lstStyle/>
                    <a:p>
                      <a:pPr algn="ctr"/>
                      <a:r>
                        <a:rPr lang="en-US" sz="1900"/>
                        <a:t>17,510</a:t>
                      </a:r>
                    </a:p>
                  </a:txBody>
                  <a:tcPr/>
                </a:tc>
                <a:tc>
                  <a:txBody>
                    <a:bodyPr/>
                    <a:lstStyle/>
                    <a:p>
                      <a:pPr algn="ctr"/>
                      <a:r>
                        <a:rPr lang="en-US" sz="1900"/>
                        <a:t>11,753</a:t>
                      </a:r>
                    </a:p>
                  </a:txBody>
                  <a:tcPr/>
                </a:tc>
                <a:extLst>
                  <a:ext uri="{0D108BD9-81ED-4DB2-BD59-A6C34878D82A}">
                    <a16:rowId xmlns:a16="http://schemas.microsoft.com/office/drawing/2014/main" val="10001"/>
                  </a:ext>
                </a:extLst>
              </a:tr>
              <a:tr h="375920">
                <a:tc>
                  <a:txBody>
                    <a:bodyPr/>
                    <a:lstStyle/>
                    <a:p>
                      <a:r>
                        <a:rPr lang="en-US" sz="1900"/>
                        <a:t>Households occupied</a:t>
                      </a:r>
                    </a:p>
                  </a:txBody>
                  <a:tcPr/>
                </a:tc>
                <a:tc>
                  <a:txBody>
                    <a:bodyPr/>
                    <a:lstStyle/>
                    <a:p>
                      <a:pPr algn="ctr"/>
                      <a:r>
                        <a:rPr lang="en-US" sz="1900"/>
                        <a:t>110,483</a:t>
                      </a:r>
                    </a:p>
                  </a:txBody>
                  <a:tcPr/>
                </a:tc>
                <a:tc>
                  <a:txBody>
                    <a:bodyPr/>
                    <a:lstStyle/>
                    <a:p>
                      <a:pPr algn="ctr"/>
                      <a:r>
                        <a:rPr lang="en-US" sz="1900"/>
                        <a:t>16,755</a:t>
                      </a:r>
                    </a:p>
                  </a:txBody>
                  <a:tcPr/>
                </a:tc>
                <a:tc>
                  <a:txBody>
                    <a:bodyPr/>
                    <a:lstStyle/>
                    <a:p>
                      <a:pPr algn="ctr"/>
                      <a:r>
                        <a:rPr lang="en-US" sz="1900"/>
                        <a:t>11,005</a:t>
                      </a:r>
                    </a:p>
                  </a:txBody>
                  <a:tcPr/>
                </a:tc>
                <a:extLst>
                  <a:ext uri="{0D108BD9-81ED-4DB2-BD59-A6C34878D82A}">
                    <a16:rowId xmlns:a16="http://schemas.microsoft.com/office/drawing/2014/main" val="10002"/>
                  </a:ext>
                </a:extLst>
              </a:tr>
              <a:tr h="441281">
                <a:tc>
                  <a:txBody>
                    <a:bodyPr/>
                    <a:lstStyle/>
                    <a:p>
                      <a:r>
                        <a:rPr lang="en-US" sz="1900"/>
                        <a:t>Households interviewed</a:t>
                      </a:r>
                    </a:p>
                  </a:txBody>
                  <a:tcPr/>
                </a:tc>
                <a:tc>
                  <a:txBody>
                    <a:bodyPr/>
                    <a:lstStyle/>
                    <a:p>
                      <a:pPr algn="ctr"/>
                      <a:r>
                        <a:rPr lang="en-US" sz="1900"/>
                        <a:t>108,766</a:t>
                      </a:r>
                    </a:p>
                  </a:txBody>
                  <a:tcPr/>
                </a:tc>
                <a:tc>
                  <a:txBody>
                    <a:bodyPr/>
                    <a:lstStyle/>
                    <a:p>
                      <a:pPr algn="ctr"/>
                      <a:r>
                        <a:rPr lang="en-US" sz="1900"/>
                        <a:t>16,588</a:t>
                      </a:r>
                    </a:p>
                  </a:txBody>
                  <a:tcPr/>
                </a:tc>
                <a:tc>
                  <a:txBody>
                    <a:bodyPr/>
                    <a:lstStyle/>
                    <a:p>
                      <a:pPr algn="ctr"/>
                      <a:r>
                        <a:rPr lang="en-US" sz="1900"/>
                        <a:t>10,872</a:t>
                      </a:r>
                    </a:p>
                  </a:txBody>
                  <a:tcPr/>
                </a:tc>
                <a:extLst>
                  <a:ext uri="{0D108BD9-81ED-4DB2-BD59-A6C34878D82A}">
                    <a16:rowId xmlns:a16="http://schemas.microsoft.com/office/drawing/2014/main" val="10003"/>
                  </a:ext>
                </a:extLst>
              </a:tr>
              <a:tr h="375920">
                <a:tc>
                  <a:txBody>
                    <a:bodyPr/>
                    <a:lstStyle/>
                    <a:p>
                      <a:r>
                        <a:rPr lang="en-US" sz="1900"/>
                        <a:t>Response rate</a:t>
                      </a:r>
                    </a:p>
                  </a:txBody>
                  <a:tcPr/>
                </a:tc>
                <a:tc>
                  <a:txBody>
                    <a:bodyPr/>
                    <a:lstStyle/>
                    <a:p>
                      <a:pPr algn="ctr"/>
                      <a:r>
                        <a:rPr lang="en-US" sz="1900" dirty="0"/>
                        <a:t>98%</a:t>
                      </a:r>
                    </a:p>
                  </a:txBody>
                  <a:tcPr/>
                </a:tc>
                <a:tc>
                  <a:txBody>
                    <a:bodyPr/>
                    <a:lstStyle/>
                    <a:p>
                      <a:pPr algn="ctr"/>
                      <a:r>
                        <a:rPr lang="en-US" sz="1900"/>
                        <a:t>99%</a:t>
                      </a:r>
                    </a:p>
                  </a:txBody>
                  <a:tcPr/>
                </a:tc>
                <a:tc>
                  <a:txBody>
                    <a:bodyPr/>
                    <a:lstStyle/>
                    <a:p>
                      <a:pPr algn="ctr"/>
                      <a:r>
                        <a:rPr lang="en-US" sz="1900" dirty="0"/>
                        <a:t>99%</a:t>
                      </a:r>
                    </a:p>
                  </a:txBody>
                  <a:tcPr/>
                </a:tc>
                <a:extLst>
                  <a:ext uri="{0D108BD9-81ED-4DB2-BD59-A6C34878D82A}">
                    <a16:rowId xmlns:a16="http://schemas.microsoft.com/office/drawing/2014/main" val="10004"/>
                  </a:ext>
                </a:extLst>
              </a:tr>
              <a:tr h="376992">
                <a:tc>
                  <a:txBody>
                    <a:bodyPr/>
                    <a:lstStyle/>
                    <a:p>
                      <a:pPr algn="l"/>
                      <a:r>
                        <a:rPr lang="en-US" sz="1900" b="1" dirty="0">
                          <a:solidFill>
                            <a:schemeClr val="bg1"/>
                          </a:solidFill>
                        </a:rPr>
                        <a:t> Ever-married Women age 15-49</a:t>
                      </a:r>
                    </a:p>
                  </a:txBody>
                  <a:tcPr>
                    <a:solidFill>
                      <a:schemeClr val="accent5"/>
                    </a:solidFill>
                  </a:tcPr>
                </a:tc>
                <a:tc>
                  <a:txBody>
                    <a:bodyPr/>
                    <a:lstStyle/>
                    <a:p>
                      <a:pPr algn="l"/>
                      <a:endParaRPr lang="en-US" sz="1900" b="1">
                        <a:solidFill>
                          <a:schemeClr val="bg1"/>
                        </a:solidFill>
                      </a:endParaRPr>
                    </a:p>
                  </a:txBody>
                  <a:tcPr>
                    <a:solidFill>
                      <a:schemeClr val="accent5"/>
                    </a:solidFill>
                  </a:tcPr>
                </a:tc>
                <a:tc>
                  <a:txBody>
                    <a:bodyPr/>
                    <a:lstStyle/>
                    <a:p>
                      <a:pPr algn="ctr"/>
                      <a:endParaRPr lang="en-US" sz="1900" b="1">
                        <a:solidFill>
                          <a:schemeClr val="bg1"/>
                        </a:solidFill>
                      </a:endParaRPr>
                    </a:p>
                  </a:txBody>
                  <a:tcPr>
                    <a:solidFill>
                      <a:schemeClr val="accent5"/>
                    </a:solidFill>
                  </a:tcPr>
                </a:tc>
                <a:tc>
                  <a:txBody>
                    <a:bodyPr/>
                    <a:lstStyle/>
                    <a:p>
                      <a:pPr algn="ctr"/>
                      <a:endParaRPr lang="en-US" sz="1900" b="1">
                        <a:solidFill>
                          <a:schemeClr val="bg1"/>
                        </a:solidFill>
                      </a:endParaRPr>
                    </a:p>
                  </a:txBody>
                  <a:tcPr>
                    <a:solidFill>
                      <a:schemeClr val="accent5"/>
                    </a:solidFill>
                  </a:tcPr>
                </a:tc>
                <a:extLst>
                  <a:ext uri="{0D108BD9-81ED-4DB2-BD59-A6C34878D82A}">
                    <a16:rowId xmlns:a16="http://schemas.microsoft.com/office/drawing/2014/main" val="10005"/>
                  </a:ext>
                </a:extLst>
              </a:tr>
              <a:tr h="375920">
                <a:tc>
                  <a:txBody>
                    <a:bodyPr/>
                    <a:lstStyle/>
                    <a:p>
                      <a:r>
                        <a:rPr lang="en-US" sz="1900" dirty="0"/>
                        <a:t>Eligible</a:t>
                      </a:r>
                      <a:r>
                        <a:rPr lang="en-US" sz="1900" baseline="0" dirty="0"/>
                        <a:t> women</a:t>
                      </a:r>
                      <a:endParaRPr lang="en-US" sz="1900" dirty="0"/>
                    </a:p>
                  </a:txBody>
                  <a:tcPr/>
                </a:tc>
                <a:tc>
                  <a:txBody>
                    <a:bodyPr/>
                    <a:lstStyle/>
                    <a:p>
                      <a:pPr algn="ctr"/>
                      <a:r>
                        <a:rPr lang="en-US" sz="1900"/>
                        <a:t>12,217</a:t>
                      </a:r>
                    </a:p>
                  </a:txBody>
                  <a:tcPr/>
                </a:tc>
                <a:tc>
                  <a:txBody>
                    <a:bodyPr/>
                    <a:lstStyle/>
                    <a:p>
                      <a:pPr algn="ctr"/>
                      <a:r>
                        <a:rPr lang="en-US" sz="1900"/>
                        <a:t>1,707</a:t>
                      </a:r>
                    </a:p>
                  </a:txBody>
                  <a:tcPr/>
                </a:tc>
                <a:tc>
                  <a:txBody>
                    <a:bodyPr/>
                    <a:lstStyle/>
                    <a:p>
                      <a:pPr algn="ctr"/>
                      <a:r>
                        <a:rPr lang="en-US" sz="1900"/>
                        <a:t>1,219</a:t>
                      </a:r>
                    </a:p>
                  </a:txBody>
                  <a:tcPr/>
                </a:tc>
                <a:extLst>
                  <a:ext uri="{0D108BD9-81ED-4DB2-BD59-A6C34878D82A}">
                    <a16:rowId xmlns:a16="http://schemas.microsoft.com/office/drawing/2014/main" val="10006"/>
                  </a:ext>
                </a:extLst>
              </a:tr>
              <a:tr h="375920">
                <a:tc>
                  <a:txBody>
                    <a:bodyPr/>
                    <a:lstStyle/>
                    <a:p>
                      <a:r>
                        <a:rPr lang="en-US" sz="1900"/>
                        <a:t>Women interviewed</a:t>
                      </a:r>
                    </a:p>
                  </a:txBody>
                  <a:tcPr/>
                </a:tc>
                <a:tc>
                  <a:txBody>
                    <a:bodyPr/>
                    <a:lstStyle/>
                    <a:p>
                      <a:pPr algn="ctr"/>
                      <a:r>
                        <a:rPr lang="en-US" sz="1900"/>
                        <a:t>11,859</a:t>
                      </a:r>
                    </a:p>
                  </a:txBody>
                  <a:tcPr/>
                </a:tc>
                <a:tc>
                  <a:txBody>
                    <a:bodyPr/>
                    <a:lstStyle/>
                    <a:p>
                      <a:pPr algn="ctr"/>
                      <a:r>
                        <a:rPr lang="en-US" sz="1900"/>
                        <a:t>1,666</a:t>
                      </a:r>
                    </a:p>
                  </a:txBody>
                  <a:tcPr/>
                </a:tc>
                <a:tc>
                  <a:txBody>
                    <a:bodyPr/>
                    <a:lstStyle/>
                    <a:p>
                      <a:pPr algn="ctr"/>
                      <a:r>
                        <a:rPr lang="en-US" sz="1900"/>
                        <a:t>1,178</a:t>
                      </a:r>
                    </a:p>
                  </a:txBody>
                  <a:tcPr/>
                </a:tc>
                <a:extLst>
                  <a:ext uri="{0D108BD9-81ED-4DB2-BD59-A6C34878D82A}">
                    <a16:rowId xmlns:a16="http://schemas.microsoft.com/office/drawing/2014/main" val="10007"/>
                  </a:ext>
                </a:extLst>
              </a:tr>
              <a:tr h="375920">
                <a:tc>
                  <a:txBody>
                    <a:bodyPr/>
                    <a:lstStyle/>
                    <a:p>
                      <a:r>
                        <a:rPr lang="en-US" sz="1900"/>
                        <a:t>Response rate</a:t>
                      </a:r>
                    </a:p>
                  </a:txBody>
                  <a:tcPr/>
                </a:tc>
                <a:tc>
                  <a:txBody>
                    <a:bodyPr/>
                    <a:lstStyle/>
                    <a:p>
                      <a:pPr algn="ctr"/>
                      <a:r>
                        <a:rPr lang="en-US" sz="1900" dirty="0"/>
                        <a:t>97%</a:t>
                      </a:r>
                    </a:p>
                  </a:txBody>
                  <a:tcPr/>
                </a:tc>
                <a:tc>
                  <a:txBody>
                    <a:bodyPr/>
                    <a:lstStyle/>
                    <a:p>
                      <a:pPr algn="ctr"/>
                      <a:r>
                        <a:rPr lang="en-US" sz="1900" dirty="0"/>
                        <a:t>98%</a:t>
                      </a:r>
                    </a:p>
                  </a:txBody>
                  <a:tcPr/>
                </a:tc>
                <a:tc>
                  <a:txBody>
                    <a:bodyPr/>
                    <a:lstStyle/>
                    <a:p>
                      <a:pPr algn="ctr"/>
                      <a:r>
                        <a:rPr lang="en-US" sz="1900" dirty="0"/>
                        <a:t>97%</a:t>
                      </a:r>
                    </a:p>
                  </a:txBody>
                  <a:tcPr/>
                </a:tc>
                <a:extLst>
                  <a:ext uri="{0D108BD9-81ED-4DB2-BD59-A6C34878D82A}">
                    <a16:rowId xmlns:a16="http://schemas.microsoft.com/office/drawing/2014/main" val="10008"/>
                  </a:ext>
                </a:extLst>
              </a:tr>
              <a:tr h="401911">
                <a:tc>
                  <a:txBody>
                    <a:bodyPr/>
                    <a:lstStyle/>
                    <a:p>
                      <a:pPr algn="l"/>
                      <a:r>
                        <a:rPr lang="en-US" sz="1900" b="1">
                          <a:solidFill>
                            <a:schemeClr val="bg1"/>
                          </a:solidFill>
                        </a:rPr>
                        <a:t>Verbal Autopsies (VA)</a:t>
                      </a:r>
                    </a:p>
                  </a:txBody>
                  <a:tcPr>
                    <a:solidFill>
                      <a:schemeClr val="accent5"/>
                    </a:solidFill>
                  </a:tcPr>
                </a:tc>
                <a:tc>
                  <a:txBody>
                    <a:bodyPr/>
                    <a:lstStyle/>
                    <a:p>
                      <a:pPr algn="l"/>
                      <a:endParaRPr lang="en-US" sz="1900" b="1">
                        <a:solidFill>
                          <a:schemeClr val="bg1"/>
                        </a:solidFill>
                      </a:endParaRPr>
                    </a:p>
                  </a:txBody>
                  <a:tcPr>
                    <a:solidFill>
                      <a:schemeClr val="accent5"/>
                    </a:solidFill>
                  </a:tcPr>
                </a:tc>
                <a:tc>
                  <a:txBody>
                    <a:bodyPr/>
                    <a:lstStyle/>
                    <a:p>
                      <a:pPr algn="ctr"/>
                      <a:endParaRPr lang="en-US" sz="1900" b="1">
                        <a:solidFill>
                          <a:schemeClr val="bg1"/>
                        </a:solidFill>
                      </a:endParaRPr>
                    </a:p>
                  </a:txBody>
                  <a:tcPr>
                    <a:solidFill>
                      <a:schemeClr val="accent5"/>
                    </a:solidFill>
                  </a:tcPr>
                </a:tc>
                <a:tc>
                  <a:txBody>
                    <a:bodyPr/>
                    <a:lstStyle/>
                    <a:p>
                      <a:pPr algn="ctr"/>
                      <a:endParaRPr lang="en-US" sz="1900" b="1">
                        <a:solidFill>
                          <a:schemeClr val="bg1"/>
                        </a:solidFill>
                      </a:endParaRPr>
                    </a:p>
                  </a:txBody>
                  <a:tcPr>
                    <a:solidFill>
                      <a:schemeClr val="accent5"/>
                    </a:solidFill>
                  </a:tcPr>
                </a:tc>
                <a:extLst>
                  <a:ext uri="{0D108BD9-81ED-4DB2-BD59-A6C34878D82A}">
                    <a16:rowId xmlns:a16="http://schemas.microsoft.com/office/drawing/2014/main" val="697345776"/>
                  </a:ext>
                </a:extLst>
              </a:tr>
              <a:tr h="365584">
                <a:tc>
                  <a:txBody>
                    <a:bodyPr/>
                    <a:lstStyle/>
                    <a:p>
                      <a:r>
                        <a:rPr lang="en-US" sz="1900"/>
                        <a:t>Number of deceased women selected</a:t>
                      </a:r>
                    </a:p>
                  </a:txBody>
                  <a:tcPr/>
                </a:tc>
                <a:tc>
                  <a:txBody>
                    <a:bodyPr/>
                    <a:lstStyle/>
                    <a:p>
                      <a:pPr algn="ctr"/>
                      <a:r>
                        <a:rPr lang="en-US" sz="1900"/>
                        <a:t>944</a:t>
                      </a:r>
                    </a:p>
                  </a:txBody>
                  <a:tcPr/>
                </a:tc>
                <a:tc>
                  <a:txBody>
                    <a:bodyPr/>
                    <a:lstStyle/>
                    <a:p>
                      <a:pPr algn="ctr"/>
                      <a:r>
                        <a:rPr lang="en-US" sz="1900"/>
                        <a:t>150</a:t>
                      </a:r>
                    </a:p>
                  </a:txBody>
                  <a:tcPr/>
                </a:tc>
                <a:tc>
                  <a:txBody>
                    <a:bodyPr/>
                    <a:lstStyle/>
                    <a:p>
                      <a:pPr algn="ctr"/>
                      <a:r>
                        <a:rPr lang="en-US" sz="1900"/>
                        <a:t>88</a:t>
                      </a:r>
                    </a:p>
                  </a:txBody>
                  <a:tcPr/>
                </a:tc>
                <a:extLst>
                  <a:ext uri="{0D108BD9-81ED-4DB2-BD59-A6C34878D82A}">
                    <a16:rowId xmlns:a16="http://schemas.microsoft.com/office/drawing/2014/main" val="23077227"/>
                  </a:ext>
                </a:extLst>
              </a:tr>
              <a:tr h="375920">
                <a:tc>
                  <a:txBody>
                    <a:bodyPr/>
                    <a:lstStyle/>
                    <a:p>
                      <a:r>
                        <a:rPr lang="en-US" sz="1900"/>
                        <a:t>Number of VA interviews </a:t>
                      </a:r>
                    </a:p>
                  </a:txBody>
                  <a:tcPr/>
                </a:tc>
                <a:tc>
                  <a:txBody>
                    <a:bodyPr/>
                    <a:lstStyle/>
                    <a:p>
                      <a:pPr algn="ctr"/>
                      <a:r>
                        <a:rPr lang="en-US" sz="1900"/>
                        <a:t>940</a:t>
                      </a:r>
                    </a:p>
                  </a:txBody>
                  <a:tcPr/>
                </a:tc>
                <a:tc>
                  <a:txBody>
                    <a:bodyPr/>
                    <a:lstStyle/>
                    <a:p>
                      <a:pPr algn="ctr"/>
                      <a:r>
                        <a:rPr lang="en-US" sz="1900"/>
                        <a:t>149</a:t>
                      </a:r>
                    </a:p>
                  </a:txBody>
                  <a:tcPr/>
                </a:tc>
                <a:tc>
                  <a:txBody>
                    <a:bodyPr/>
                    <a:lstStyle/>
                    <a:p>
                      <a:pPr algn="ctr"/>
                      <a:r>
                        <a:rPr lang="en-US" sz="1900"/>
                        <a:t>88</a:t>
                      </a:r>
                    </a:p>
                  </a:txBody>
                  <a:tcPr/>
                </a:tc>
                <a:extLst>
                  <a:ext uri="{0D108BD9-81ED-4DB2-BD59-A6C34878D82A}">
                    <a16:rowId xmlns:a16="http://schemas.microsoft.com/office/drawing/2014/main" val="2418706880"/>
                  </a:ext>
                </a:extLst>
              </a:tr>
              <a:tr h="422763">
                <a:tc>
                  <a:txBody>
                    <a:bodyPr/>
                    <a:lstStyle/>
                    <a:p>
                      <a:r>
                        <a:rPr lang="en-US" sz="1900"/>
                        <a:t>Eligible VA response rate </a:t>
                      </a:r>
                    </a:p>
                  </a:txBody>
                  <a:tcPr/>
                </a:tc>
                <a:tc>
                  <a:txBody>
                    <a:bodyPr/>
                    <a:lstStyle/>
                    <a:p>
                      <a:pPr algn="ctr"/>
                      <a:r>
                        <a:rPr lang="en-US" sz="1900" dirty="0"/>
                        <a:t>&gt;99%</a:t>
                      </a:r>
                    </a:p>
                  </a:txBody>
                  <a:tcPr/>
                </a:tc>
                <a:tc>
                  <a:txBody>
                    <a:bodyPr/>
                    <a:lstStyle/>
                    <a:p>
                      <a:pPr algn="ctr"/>
                      <a:r>
                        <a:rPr lang="en-US" sz="1900" dirty="0"/>
                        <a:t>99%</a:t>
                      </a:r>
                    </a:p>
                  </a:txBody>
                  <a:tcPr/>
                </a:tc>
                <a:tc>
                  <a:txBody>
                    <a:bodyPr/>
                    <a:lstStyle/>
                    <a:p>
                      <a:pPr algn="ctr"/>
                      <a:r>
                        <a:rPr lang="en-US" sz="1900" dirty="0"/>
                        <a:t>&gt;99%</a:t>
                      </a:r>
                    </a:p>
                  </a:txBody>
                  <a:tcPr/>
                </a:tc>
                <a:extLst>
                  <a:ext uri="{0D108BD9-81ED-4DB2-BD59-A6C34878D82A}">
                    <a16:rowId xmlns:a16="http://schemas.microsoft.com/office/drawing/2014/main" val="1792788095"/>
                  </a:ext>
                </a:extLst>
              </a:tr>
            </a:tbl>
          </a:graphicData>
        </a:graphic>
      </p:graphicFrame>
      <p:sp>
        <p:nvSpPr>
          <p:cNvPr id="2" name="Rectangle 1">
            <a:extLst>
              <a:ext uri="{FF2B5EF4-FFF2-40B4-BE49-F238E27FC236}">
                <a16:creationId xmlns:a16="http://schemas.microsoft.com/office/drawing/2014/main" id="{DCDB1B60-937F-4676-BE97-8702BCD43D6F}"/>
              </a:ext>
            </a:extLst>
          </p:cNvPr>
          <p:cNvSpPr/>
          <p:nvPr/>
        </p:nvSpPr>
        <p:spPr>
          <a:xfrm>
            <a:off x="629265" y="202029"/>
            <a:ext cx="11041625" cy="1200329"/>
          </a:xfrm>
          <a:prstGeom prst="rect">
            <a:avLst/>
          </a:prstGeom>
        </p:spPr>
        <p:txBody>
          <a:bodyPr wrap="square">
            <a:spAutoFit/>
          </a:bodyPr>
          <a:lstStyle/>
          <a:p>
            <a:pPr algn="ctr">
              <a:defRPr/>
            </a:pPr>
            <a:r>
              <a:rPr lang="en-GB" sz="4000" kern="0" dirty="0">
                <a:solidFill>
                  <a:prstClr val="black"/>
                </a:solidFill>
                <a:ea typeface="+mj-ea"/>
                <a:cs typeface="+mj-cs"/>
              </a:rPr>
              <a:t>Results of Household and Individual Interviews </a:t>
            </a:r>
            <a:br>
              <a:rPr lang="en-GB" sz="3200" kern="0" dirty="0">
                <a:solidFill>
                  <a:prstClr val="black"/>
                </a:solidFill>
                <a:ea typeface="+mj-ea"/>
                <a:cs typeface="+mj-cs"/>
              </a:rPr>
            </a:br>
            <a:endParaRPr lang="en-US" sz="3200" kern="0" dirty="0">
              <a:solidFill>
                <a:sysClr val="windowText" lastClr="000000"/>
              </a:solidFill>
            </a:endParaRPr>
          </a:p>
        </p:txBody>
      </p:sp>
    </p:spTree>
    <p:extLst>
      <p:ext uri="{BB962C8B-B14F-4D97-AF65-F5344CB8AC3E}">
        <p14:creationId xmlns:p14="http://schemas.microsoft.com/office/powerpoint/2010/main" val="125344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
            <a:ext cx="9144000" cy="1091683"/>
          </a:xfrm>
        </p:spPr>
        <p:txBody>
          <a:bodyPr>
            <a:normAutofit/>
          </a:bodyPr>
          <a:lstStyle/>
          <a:p>
            <a:r>
              <a:rPr lang="en-US" sz="4000"/>
              <a:t>PMMS Materials, Data, and Digital Tools</a:t>
            </a:r>
          </a:p>
        </p:txBody>
      </p:sp>
      <p:sp>
        <p:nvSpPr>
          <p:cNvPr id="12" name="Rectangle 11"/>
          <p:cNvSpPr/>
          <p:nvPr/>
        </p:nvSpPr>
        <p:spPr>
          <a:xfrm>
            <a:off x="2276318" y="2001607"/>
            <a:ext cx="1778148"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4626477" y="1586108"/>
            <a:ext cx="2050083" cy="830997"/>
          </a:xfrm>
          <a:prstGeom prst="rect">
            <a:avLst/>
          </a:prstGeom>
        </p:spPr>
        <p:txBody>
          <a:bodyPr wrap="square">
            <a:spAutoFit/>
          </a:bodyPr>
          <a:lstStyle/>
          <a:p>
            <a:pPr algn="ctr"/>
            <a:r>
              <a:rPr lang="en-US" sz="2400" dirty="0"/>
              <a:t>Summary Report </a:t>
            </a:r>
            <a:endParaRPr lang="en-US" sz="1600"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p:blipFill>
        <p:spPr>
          <a:xfrm>
            <a:off x="7133141" y="2655410"/>
            <a:ext cx="3148490" cy="1749414"/>
          </a:xfrm>
          <a:prstGeom prst="rect">
            <a:avLst/>
          </a:prstGeom>
          <a:ln>
            <a:solidFill>
              <a:schemeClr val="tx1"/>
            </a:solidFill>
          </a:ln>
        </p:spPr>
      </p:pic>
      <p:sp>
        <p:nvSpPr>
          <p:cNvPr id="18" name="Rectangle 17"/>
          <p:cNvSpPr/>
          <p:nvPr/>
        </p:nvSpPr>
        <p:spPr>
          <a:xfrm>
            <a:off x="7062594" y="1675676"/>
            <a:ext cx="3289583" cy="830997"/>
          </a:xfrm>
          <a:prstGeom prst="rect">
            <a:avLst/>
          </a:prstGeom>
        </p:spPr>
        <p:txBody>
          <a:bodyPr wrap="square">
            <a:spAutoFit/>
          </a:bodyPr>
          <a:lstStyle/>
          <a:p>
            <a:pPr algn="ctr"/>
            <a:r>
              <a:rPr lang="en-US" sz="2400" dirty="0"/>
              <a:t>Dataset available at </a:t>
            </a:r>
            <a:r>
              <a:rPr lang="en-US" sz="2400" dirty="0">
                <a:hlinkClick r:id="rId4"/>
              </a:rPr>
              <a:t>www.DHSprogram.com</a:t>
            </a:r>
            <a:r>
              <a:rPr lang="en-US" sz="2400" dirty="0"/>
              <a:t>  </a:t>
            </a:r>
            <a:endParaRPr lang="en-US" sz="1600" dirty="0">
              <a:solidFill>
                <a:srgbClr val="0070C0"/>
              </a:solid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rcRect/>
          <a:stretch/>
        </p:blipFill>
        <p:spPr>
          <a:xfrm>
            <a:off x="4860422" y="2520754"/>
            <a:ext cx="1582194" cy="2280066"/>
          </a:xfrm>
          <a:prstGeom prst="rect">
            <a:avLst/>
          </a:prstGeom>
          <a:ln>
            <a:solidFill>
              <a:schemeClr val="tx1"/>
            </a:solidFill>
          </a:ln>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rcRect/>
          <a:stretch/>
        </p:blipFill>
        <p:spPr>
          <a:xfrm>
            <a:off x="2374295" y="2572329"/>
            <a:ext cx="1582194" cy="2218800"/>
          </a:xfrm>
          <a:prstGeom prst="rect">
            <a:avLst/>
          </a:prstGeom>
          <a:ln>
            <a:solidFill>
              <a:schemeClr val="tx1"/>
            </a:solidFill>
          </a:ln>
        </p:spPr>
      </p:pic>
      <p:sp>
        <p:nvSpPr>
          <p:cNvPr id="26" name="Rectangle 25"/>
          <p:cNvSpPr/>
          <p:nvPr/>
        </p:nvSpPr>
        <p:spPr>
          <a:xfrm>
            <a:off x="3224185" y="5131018"/>
            <a:ext cx="5638551" cy="830997"/>
          </a:xfrm>
          <a:prstGeom prst="rect">
            <a:avLst/>
          </a:prstGeom>
        </p:spPr>
        <p:txBody>
          <a:bodyPr wrap="square">
            <a:spAutoFit/>
          </a:bodyPr>
          <a:lstStyle/>
          <a:p>
            <a:pPr algn="ctr"/>
            <a:r>
              <a:rPr lang="en-US" sz="2400" dirty="0"/>
              <a:t>Publications &amp; the National Data Archive available at </a:t>
            </a:r>
            <a:r>
              <a:rPr lang="en-US" sz="2400" dirty="0">
                <a:hlinkClick r:id="rId7"/>
              </a:rPr>
              <a:t>www.nips.org.pk</a:t>
            </a:r>
            <a:r>
              <a:rPr lang="en-US" sz="2400" dirty="0"/>
              <a:t> </a:t>
            </a:r>
            <a:endParaRPr lang="en-US" sz="1600" dirty="0">
              <a:solidFill>
                <a:srgbClr val="0070C0"/>
              </a:solidFill>
            </a:endParaRPr>
          </a:p>
        </p:txBody>
      </p:sp>
    </p:spTree>
    <p:extLst>
      <p:ext uri="{BB962C8B-B14F-4D97-AF65-F5344CB8AC3E}">
        <p14:creationId xmlns:p14="http://schemas.microsoft.com/office/powerpoint/2010/main" val="1195380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1" y="-9331"/>
            <a:ext cx="9143999" cy="1446550"/>
          </a:xfrm>
          <a:prstGeom prst="rect">
            <a:avLst/>
          </a:prstGeom>
          <a:noFill/>
        </p:spPr>
        <p:txBody>
          <a:bodyPr wrap="square" rtlCol="0">
            <a:spAutoFit/>
          </a:bodyPr>
          <a:lstStyle/>
          <a:p>
            <a:pPr algn="ctr"/>
            <a:r>
              <a:rPr lang="en-US" sz="4400" b="1">
                <a:solidFill>
                  <a:schemeClr val="bg1"/>
                </a:solidFill>
              </a:rPr>
              <a:t>Household and Respondent Characteristics</a:t>
            </a:r>
          </a:p>
        </p:txBody>
      </p:sp>
      <p:sp>
        <p:nvSpPr>
          <p:cNvPr id="3" name="TextBox 2"/>
          <p:cNvSpPr txBox="1"/>
          <p:nvPr/>
        </p:nvSpPr>
        <p:spPr>
          <a:xfrm>
            <a:off x="7137776" y="1567017"/>
            <a:ext cx="2769835" cy="707886"/>
          </a:xfrm>
          <a:prstGeom prst="rect">
            <a:avLst/>
          </a:prstGeom>
          <a:noFill/>
        </p:spPr>
        <p:txBody>
          <a:bodyPr wrap="square" rtlCol="0">
            <a:spAutoFit/>
          </a:bodyPr>
          <a:lstStyle/>
          <a:p>
            <a:pPr algn="r"/>
            <a:r>
              <a:rPr lang="en-US" sz="2000" i="1">
                <a:solidFill>
                  <a:schemeClr val="bg1"/>
                </a:solidFill>
              </a:rPr>
              <a:t>Follow along on Twitter!  </a:t>
            </a:r>
          </a:p>
          <a:p>
            <a:pPr algn="r"/>
            <a:r>
              <a:rPr lang="en-US" sz="2000" i="1">
                <a:solidFill>
                  <a:schemeClr val="bg1"/>
                </a:solidFill>
              </a:rPr>
              <a:t>#PakistanMMS</a:t>
            </a:r>
          </a:p>
        </p:txBody>
      </p:sp>
    </p:spTree>
    <p:extLst>
      <p:ext uri="{BB962C8B-B14F-4D97-AF65-F5344CB8AC3E}">
        <p14:creationId xmlns:p14="http://schemas.microsoft.com/office/powerpoint/2010/main" val="4253264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0"/>
            <a:ext cx="9144000" cy="1136469"/>
          </a:xfrm>
        </p:spPr>
        <p:txBody>
          <a:bodyPr/>
          <a:lstStyle/>
          <a:p>
            <a:r>
              <a:rPr lang="en-GB" noProof="0"/>
              <a:t>Pakistan Households</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a:t>Households have an average of </a:t>
            </a:r>
            <a:r>
              <a:rPr lang="en-GB" sz="3600" b="1">
                <a:solidFill>
                  <a:schemeClr val="accent5"/>
                </a:solidFill>
              </a:rPr>
              <a:t>6.7 members</a:t>
            </a:r>
            <a:r>
              <a:rPr lang="en-GB" sz="3600"/>
              <a:t>.</a:t>
            </a:r>
          </a:p>
          <a:p>
            <a:pPr>
              <a:spcBef>
                <a:spcPts val="0"/>
              </a:spcBef>
              <a:spcAft>
                <a:spcPts val="1800"/>
              </a:spcAft>
              <a:buClr>
                <a:schemeClr val="tx1"/>
              </a:buClr>
            </a:pPr>
            <a:r>
              <a:rPr lang="en-GB" sz="3600" b="1">
                <a:solidFill>
                  <a:schemeClr val="accent5"/>
                </a:solidFill>
              </a:rPr>
              <a:t>40% </a:t>
            </a:r>
            <a:r>
              <a:rPr lang="en-GB" sz="3600"/>
              <a:t>of the population is </a:t>
            </a:r>
            <a:r>
              <a:rPr lang="en-GB" sz="3600" b="1">
                <a:solidFill>
                  <a:schemeClr val="accent5"/>
                </a:solidFill>
              </a:rPr>
              <a:t>under 15 </a:t>
            </a:r>
            <a:r>
              <a:rPr lang="en-GB" sz="3600"/>
              <a:t>years of age and 4% is age </a:t>
            </a:r>
            <a:r>
              <a:rPr lang="en-GB" sz="3600" b="1">
                <a:solidFill>
                  <a:schemeClr val="accent5"/>
                </a:solidFill>
              </a:rPr>
              <a:t>65</a:t>
            </a:r>
            <a:r>
              <a:rPr lang="en-GB" sz="3600"/>
              <a:t> or above. </a:t>
            </a:r>
          </a:p>
        </p:txBody>
      </p:sp>
      <p:sp>
        <p:nvSpPr>
          <p:cNvPr id="4" name="TextBox 3">
            <a:extLst>
              <a:ext uri="{FF2B5EF4-FFF2-40B4-BE49-F238E27FC236}">
                <a16:creationId xmlns:a16="http://schemas.microsoft.com/office/drawing/2014/main" id="{63192B6D-1E93-4411-BD6F-D24537667354}"/>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776660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
            <a:ext cx="9144000" cy="914400"/>
          </a:xfrm>
        </p:spPr>
        <p:txBody>
          <a:bodyPr/>
          <a:lstStyle/>
          <a:p>
            <a:r>
              <a:rPr lang="en-GB" noProof="0"/>
              <a:t>Drinking Water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60093929"/>
              </p:ext>
            </p:extLst>
          </p:nvPr>
        </p:nvGraphicFramePr>
        <p:xfrm>
          <a:off x="596900" y="1606549"/>
          <a:ext cx="10947400" cy="488655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075809"/>
            <a:ext cx="9144000" cy="369332"/>
          </a:xfrm>
          <a:prstGeom prst="rect">
            <a:avLst/>
          </a:prstGeom>
          <a:noFill/>
        </p:spPr>
        <p:txBody>
          <a:bodyPr wrap="square" rtlCol="0">
            <a:spAutoFit/>
          </a:bodyPr>
          <a:lstStyle/>
          <a:p>
            <a:pPr algn="ctr"/>
            <a:r>
              <a:rPr lang="en-US" sz="1800" i="1"/>
              <a:t>Percent distribution of households</a:t>
            </a:r>
          </a:p>
        </p:txBody>
      </p:sp>
      <p:sp>
        <p:nvSpPr>
          <p:cNvPr id="6" name="TextBox 5">
            <a:extLst>
              <a:ext uri="{FF2B5EF4-FFF2-40B4-BE49-F238E27FC236}">
                <a16:creationId xmlns:a16="http://schemas.microsoft.com/office/drawing/2014/main" id="{7870BE54-6836-46EB-ADA1-3F2C1E574747}"/>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912614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0"/>
            <a:ext cx="9144000" cy="925285"/>
          </a:xfrm>
        </p:spPr>
        <p:txBody>
          <a:bodyPr/>
          <a:lstStyle/>
          <a:p>
            <a:r>
              <a:rPr lang="en-GB" noProof="0"/>
              <a:t>Electricity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88985774"/>
              </p:ext>
            </p:extLst>
          </p:nvPr>
        </p:nvGraphicFramePr>
        <p:xfrm>
          <a:off x="622300" y="1606539"/>
          <a:ext cx="10972800" cy="473076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081405"/>
            <a:ext cx="9144000" cy="369332"/>
          </a:xfrm>
          <a:prstGeom prst="rect">
            <a:avLst/>
          </a:prstGeom>
          <a:noFill/>
        </p:spPr>
        <p:txBody>
          <a:bodyPr wrap="square" rtlCol="0">
            <a:spAutoFit/>
          </a:bodyPr>
          <a:lstStyle/>
          <a:p>
            <a:pPr algn="ctr"/>
            <a:r>
              <a:rPr lang="en-US" sz="1800" i="1"/>
              <a:t>Percent of households</a:t>
            </a:r>
          </a:p>
        </p:txBody>
      </p:sp>
      <p:sp>
        <p:nvSpPr>
          <p:cNvPr id="6" name="TextBox 5">
            <a:extLst>
              <a:ext uri="{FF2B5EF4-FFF2-40B4-BE49-F238E27FC236}">
                <a16:creationId xmlns:a16="http://schemas.microsoft.com/office/drawing/2014/main" id="{4229126C-5EE6-406C-9528-DA4AD158EBBF}"/>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33668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Household Durable Goods and Possessions by Residence</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367714765"/>
              </p:ext>
            </p:extLst>
          </p:nvPr>
        </p:nvGraphicFramePr>
        <p:xfrm>
          <a:off x="596900" y="1606557"/>
          <a:ext cx="10985500" cy="488654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281391"/>
            <a:ext cx="9144000" cy="369332"/>
          </a:xfrm>
          <a:prstGeom prst="rect">
            <a:avLst/>
          </a:prstGeom>
          <a:noFill/>
        </p:spPr>
        <p:txBody>
          <a:bodyPr wrap="square" rtlCol="0">
            <a:spAutoFit/>
          </a:bodyPr>
          <a:lstStyle/>
          <a:p>
            <a:pPr algn="ctr"/>
            <a:r>
              <a:rPr lang="en-US" sz="1800" i="1"/>
              <a:t>Percent of households with:</a:t>
            </a:r>
          </a:p>
        </p:txBody>
      </p:sp>
      <p:sp>
        <p:nvSpPr>
          <p:cNvPr id="6" name="TextBox 5">
            <a:extLst>
              <a:ext uri="{FF2B5EF4-FFF2-40B4-BE49-F238E27FC236}">
                <a16:creationId xmlns:a16="http://schemas.microsoft.com/office/drawing/2014/main" id="{9B1CE6AC-E1DE-4C62-B705-BD5D86707544}"/>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789523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9562" y="1414469"/>
            <a:ext cx="9172876" cy="4154984"/>
          </a:xfrm>
          <a:prstGeom prst="rect">
            <a:avLst/>
          </a:prstGeom>
          <a:noFill/>
        </p:spPr>
        <p:txBody>
          <a:bodyPr wrap="square" rtlCol="0">
            <a:spAutoFit/>
          </a:bodyPr>
          <a:lstStyle/>
          <a:p>
            <a:pPr algn="ctr"/>
            <a:r>
              <a:rPr lang="en-US" sz="3600" baseline="30000" dirty="0"/>
              <a:t>The 2019 Pakistan Maternal Mortality Survey (2019 PMMS) was implemented by the National Institute of Population Studies (NIPS) under the aegis of the Ministry of National Health Services, Regulations and Coordination, Islamabad, Pakistan. ICF provided technical assistance through The DHS Program, a project funded by the United States Agency for International Development (USAID) that provides support and technical assistance in the implementation of population and health surveys in countries worldwide. Support for the survey was also provided by the Foreign, Commonwealth and Development Office (FCDO), the United Nations Population Fund (UNFPA), and Bill and Melinda Gates Foundation (BMGF).</a:t>
            </a:r>
          </a:p>
        </p:txBody>
      </p:sp>
      <p:pic>
        <p:nvPicPr>
          <p:cNvPr id="6" name="Picture 5" descr="A picture containing logo, company name&#10;&#10;Description automatically generated">
            <a:extLst>
              <a:ext uri="{FF2B5EF4-FFF2-40B4-BE49-F238E27FC236}">
                <a16:creationId xmlns:a16="http://schemas.microsoft.com/office/drawing/2014/main" id="{515BB643-890F-4467-8B3A-A408570EF028}"/>
              </a:ext>
            </a:extLst>
          </p:cNvPr>
          <p:cNvPicPr>
            <a:picLocks noChangeAspect="1"/>
          </p:cNvPicPr>
          <p:nvPr/>
        </p:nvPicPr>
        <p:blipFill rotWithShape="1">
          <a:blip r:embed="rId3">
            <a:extLst>
              <a:ext uri="{28A0092B-C50C-407E-A947-70E740481C1C}">
                <a14:useLocalDpi xmlns:a14="http://schemas.microsoft.com/office/drawing/2010/main" val="0"/>
              </a:ext>
            </a:extLst>
          </a:blip>
          <a:srcRect l="18190" t="24794" r="18544"/>
          <a:stretch/>
        </p:blipFill>
        <p:spPr>
          <a:xfrm>
            <a:off x="5975372" y="6160396"/>
            <a:ext cx="2024743" cy="636080"/>
          </a:xfrm>
          <a:prstGeom prst="rect">
            <a:avLst/>
          </a:prstGeom>
        </p:spPr>
      </p:pic>
      <p:pic>
        <p:nvPicPr>
          <p:cNvPr id="8" name="Picture 7" descr="Logo, company name&#10;&#10;Description automatically generated">
            <a:extLst>
              <a:ext uri="{FF2B5EF4-FFF2-40B4-BE49-F238E27FC236}">
                <a16:creationId xmlns:a16="http://schemas.microsoft.com/office/drawing/2014/main" id="{29B07CB4-7D0B-4421-80D2-093984F980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8867" y="5949970"/>
            <a:ext cx="763269" cy="847229"/>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D65368E2-568D-44B2-AFCD-F493BC318C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23351" y="6055545"/>
            <a:ext cx="1359087" cy="636079"/>
          </a:xfrm>
          <a:prstGeom prst="rect">
            <a:avLst/>
          </a:prstGeom>
        </p:spPr>
      </p:pic>
      <p:pic>
        <p:nvPicPr>
          <p:cNvPr id="14" name="Picture 13" descr="Logo&#10;&#10;Description automatically generated">
            <a:extLst>
              <a:ext uri="{FF2B5EF4-FFF2-40B4-BE49-F238E27FC236}">
                <a16:creationId xmlns:a16="http://schemas.microsoft.com/office/drawing/2014/main" id="{56B73E45-A8E1-4AAA-9F8A-E8B17F030F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562" y="5945222"/>
            <a:ext cx="1056069" cy="856724"/>
          </a:xfrm>
          <a:prstGeom prst="rect">
            <a:avLst/>
          </a:prstGeom>
        </p:spPr>
      </p:pic>
      <p:grpSp>
        <p:nvGrpSpPr>
          <p:cNvPr id="2" name="Group 1">
            <a:extLst>
              <a:ext uri="{FF2B5EF4-FFF2-40B4-BE49-F238E27FC236}">
                <a16:creationId xmlns:a16="http://schemas.microsoft.com/office/drawing/2014/main" id="{CC72F28D-121F-47B0-BD45-597C7E5F25CA}"/>
              </a:ext>
            </a:extLst>
          </p:cNvPr>
          <p:cNvGrpSpPr/>
          <p:nvPr/>
        </p:nvGrpSpPr>
        <p:grpSpPr>
          <a:xfrm>
            <a:off x="4608211" y="200412"/>
            <a:ext cx="2975578" cy="918586"/>
            <a:chOff x="4449756" y="154173"/>
            <a:chExt cx="2975578" cy="918586"/>
          </a:xfrm>
        </p:grpSpPr>
        <p:pic>
          <p:nvPicPr>
            <p:cNvPr id="3" name="Picture 2" descr="Logo, company name&#10;&#10;Description automatically generated">
              <a:extLst>
                <a:ext uri="{FF2B5EF4-FFF2-40B4-BE49-F238E27FC236}">
                  <a16:creationId xmlns:a16="http://schemas.microsoft.com/office/drawing/2014/main" id="{63522BDD-00CC-449C-B339-25FF470218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49756" y="154173"/>
              <a:ext cx="847899" cy="914400"/>
            </a:xfrm>
            <a:prstGeom prst="rect">
              <a:avLst/>
            </a:prstGeom>
          </p:spPr>
        </p:pic>
        <p:pic>
          <p:nvPicPr>
            <p:cNvPr id="5" name="Picture 4" descr="Icon&#10;&#10;Description automatically generated">
              <a:extLst>
                <a:ext uri="{FF2B5EF4-FFF2-40B4-BE49-F238E27FC236}">
                  <a16:creationId xmlns:a16="http://schemas.microsoft.com/office/drawing/2014/main" id="{B03987E9-14CF-4F84-AEC3-A062A03CCB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9285" y="154184"/>
              <a:ext cx="906049" cy="918575"/>
            </a:xfrm>
            <a:prstGeom prst="rect">
              <a:avLst/>
            </a:prstGeom>
          </p:spPr>
        </p:pic>
      </p:grpSp>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Wealth Index</a:t>
            </a:r>
          </a:p>
        </p:txBody>
      </p:sp>
      <p:sp>
        <p:nvSpPr>
          <p:cNvPr id="3" name="Content Placeholder 2"/>
          <p:cNvSpPr>
            <a:spLocks noGrp="1"/>
          </p:cNvSpPr>
          <p:nvPr>
            <p:ph idx="1"/>
          </p:nvPr>
        </p:nvSpPr>
        <p:spPr/>
        <p:txBody>
          <a:bodyPr/>
          <a:lstStyle/>
          <a:p>
            <a:pPr>
              <a:spcBef>
                <a:spcPts val="0"/>
              </a:spcBef>
              <a:spcAft>
                <a:spcPts val="1800"/>
              </a:spcAft>
            </a:pPr>
            <a:r>
              <a:rPr lang="en-GB" noProof="0"/>
              <a:t>Wealth is determined by scoring households based on a set of characteristics including access to electricity and ownership of various consumer goods.</a:t>
            </a:r>
          </a:p>
          <a:p>
            <a:pPr>
              <a:spcBef>
                <a:spcPts val="0"/>
              </a:spcBef>
              <a:spcAft>
                <a:spcPts val="1800"/>
              </a:spcAft>
            </a:pPr>
            <a:r>
              <a:rPr lang="en-GB" noProof="0"/>
              <a:t>Households are then ranked, from lowest to highest score.</a:t>
            </a:r>
          </a:p>
          <a:p>
            <a:pPr>
              <a:spcBef>
                <a:spcPts val="0"/>
              </a:spcBef>
              <a:spcAft>
                <a:spcPts val="1800"/>
              </a:spcAft>
            </a:pPr>
            <a:r>
              <a:rPr lang="en-GB" noProof="0"/>
              <a:t>This list is then separated into 5 equal pieces (or quintiles) each representing 20% of the population.</a:t>
            </a:r>
          </a:p>
          <a:p>
            <a:pPr>
              <a:spcBef>
                <a:spcPts val="0"/>
              </a:spcBef>
              <a:spcAft>
                <a:spcPts val="1800"/>
              </a:spcAft>
            </a:pPr>
            <a:r>
              <a:rPr lang="en-GB" noProof="0"/>
              <a:t>Therefore, those in the highest quintile may not be “rich” but they are of higher socioeconomic status than 80% of Pakistan.</a:t>
            </a:r>
          </a:p>
        </p:txBody>
      </p:sp>
    </p:spTree>
    <p:extLst>
      <p:ext uri="{BB962C8B-B14F-4D97-AF65-F5344CB8AC3E}">
        <p14:creationId xmlns:p14="http://schemas.microsoft.com/office/powerpoint/2010/main" val="1603891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Wealth Index</a:t>
            </a:r>
          </a:p>
        </p:txBody>
      </p:sp>
      <p:sp>
        <p:nvSpPr>
          <p:cNvPr id="5" name="Content Placeholder 2"/>
          <p:cNvSpPr>
            <a:spLocks noGrp="1"/>
          </p:cNvSpPr>
          <p:nvPr>
            <p:ph idx="1"/>
          </p:nvPr>
        </p:nvSpPr>
        <p:spPr>
          <a:xfrm>
            <a:off x="639097" y="3616401"/>
            <a:ext cx="10982631" cy="2913017"/>
          </a:xfrm>
        </p:spPr>
        <p:txBody>
          <a:bodyPr>
            <a:normAutofit/>
          </a:bodyPr>
          <a:lstStyle/>
          <a:p>
            <a:pPr marL="0" indent="0" algn="ctr">
              <a:spcBef>
                <a:spcPts val="0"/>
              </a:spcBef>
              <a:spcAft>
                <a:spcPts val="1800"/>
              </a:spcAft>
              <a:buNone/>
            </a:pPr>
            <a:r>
              <a:rPr lang="en-GB" noProof="0" dirty="0"/>
              <a:t>Very few urban households are in the poorest quintile, </a:t>
            </a:r>
            <a:br>
              <a:rPr lang="en-GB" dirty="0"/>
            </a:br>
            <a:r>
              <a:rPr lang="en-GB" noProof="0" dirty="0"/>
              <a:t>while very few rural households are in the wealthiest quintile.</a:t>
            </a:r>
          </a:p>
          <a:p>
            <a:pPr marL="0" indent="0" algn="ctr">
              <a:spcBef>
                <a:spcPts val="0"/>
              </a:spcBef>
              <a:spcAft>
                <a:spcPts val="1800"/>
              </a:spcAft>
              <a:buNone/>
            </a:pPr>
            <a:r>
              <a:rPr lang="en-GB" b="1" noProof="0" dirty="0" err="1">
                <a:solidFill>
                  <a:schemeClr val="accent5"/>
                </a:solidFill>
              </a:rPr>
              <a:t>Balochistan</a:t>
            </a:r>
            <a:r>
              <a:rPr lang="en-GB" b="1" noProof="0" dirty="0">
                <a:solidFill>
                  <a:schemeClr val="accent5"/>
                </a:solidFill>
              </a:rPr>
              <a:t> province (45%) </a:t>
            </a:r>
            <a:r>
              <a:rPr lang="en-GB" noProof="0" dirty="0"/>
              <a:t>has the largest proportion of households in the </a:t>
            </a:r>
            <a:r>
              <a:rPr lang="en-GB" b="1" noProof="0" dirty="0">
                <a:solidFill>
                  <a:schemeClr val="accent5"/>
                </a:solidFill>
              </a:rPr>
              <a:t>poorest quintile</a:t>
            </a:r>
            <a:r>
              <a:rPr lang="en-GB" noProof="0" dirty="0"/>
              <a:t>, while </a:t>
            </a:r>
            <a:r>
              <a:rPr lang="en-GB" b="1" noProof="0" dirty="0">
                <a:solidFill>
                  <a:schemeClr val="accent5"/>
                </a:solidFill>
              </a:rPr>
              <a:t>Punjab province (26%) </a:t>
            </a:r>
            <a:r>
              <a:rPr lang="en-GB" noProof="0" dirty="0"/>
              <a:t>has the largest proportion of households in the </a:t>
            </a:r>
            <a:r>
              <a:rPr lang="en-GB" b="1" noProof="0" dirty="0">
                <a:solidFill>
                  <a:schemeClr val="accent5"/>
                </a:solidFill>
              </a:rPr>
              <a:t>wealthiest quintile</a:t>
            </a:r>
            <a:r>
              <a:rPr lang="en-GB" noProof="0" dirty="0"/>
              <a:t>.</a:t>
            </a:r>
          </a:p>
        </p:txBody>
      </p:sp>
      <p:graphicFrame>
        <p:nvGraphicFramePr>
          <p:cNvPr id="6" name="Table 5"/>
          <p:cNvGraphicFramePr>
            <a:graphicFrameLocks noGrp="1"/>
          </p:cNvGraphicFramePr>
          <p:nvPr/>
        </p:nvGraphicFramePr>
        <p:xfrm>
          <a:off x="1985647" y="1397008"/>
          <a:ext cx="8256234" cy="2012409"/>
        </p:xfrm>
        <a:graphic>
          <a:graphicData uri="http://schemas.openxmlformats.org/drawingml/2006/table">
            <a:tbl>
              <a:tblPr firstRow="1" bandRow="1">
                <a:tableStyleId>{2D5ABB26-0587-4C30-8999-92F81FD0307C}</a:tableStyleId>
              </a:tblPr>
              <a:tblGrid>
                <a:gridCol w="1376039">
                  <a:extLst>
                    <a:ext uri="{9D8B030D-6E8A-4147-A177-3AD203B41FA5}">
                      <a16:colId xmlns:a16="http://schemas.microsoft.com/office/drawing/2014/main" val="20000"/>
                    </a:ext>
                  </a:extLst>
                </a:gridCol>
                <a:gridCol w="1376039">
                  <a:extLst>
                    <a:ext uri="{9D8B030D-6E8A-4147-A177-3AD203B41FA5}">
                      <a16:colId xmlns:a16="http://schemas.microsoft.com/office/drawing/2014/main" val="20001"/>
                    </a:ext>
                  </a:extLst>
                </a:gridCol>
                <a:gridCol w="1376039">
                  <a:extLst>
                    <a:ext uri="{9D8B030D-6E8A-4147-A177-3AD203B41FA5}">
                      <a16:colId xmlns:a16="http://schemas.microsoft.com/office/drawing/2014/main" val="20002"/>
                    </a:ext>
                  </a:extLst>
                </a:gridCol>
                <a:gridCol w="1376039">
                  <a:extLst>
                    <a:ext uri="{9D8B030D-6E8A-4147-A177-3AD203B41FA5}">
                      <a16:colId xmlns:a16="http://schemas.microsoft.com/office/drawing/2014/main" val="20003"/>
                    </a:ext>
                  </a:extLst>
                </a:gridCol>
                <a:gridCol w="1376039">
                  <a:extLst>
                    <a:ext uri="{9D8B030D-6E8A-4147-A177-3AD203B41FA5}">
                      <a16:colId xmlns:a16="http://schemas.microsoft.com/office/drawing/2014/main" val="20004"/>
                    </a:ext>
                  </a:extLst>
                </a:gridCol>
                <a:gridCol w="1376039">
                  <a:extLst>
                    <a:ext uri="{9D8B030D-6E8A-4147-A177-3AD203B41FA5}">
                      <a16:colId xmlns:a16="http://schemas.microsoft.com/office/drawing/2014/main" val="20005"/>
                    </a:ext>
                  </a:extLst>
                </a:gridCol>
              </a:tblGrid>
              <a:tr h="670803">
                <a:tc>
                  <a:txBody>
                    <a:bodyPr/>
                    <a:lstStyle/>
                    <a:p>
                      <a:endParaRPr lang="en-US" sz="1900"/>
                    </a:p>
                  </a:txBody>
                  <a:tcPr/>
                </a:tc>
                <a:tc>
                  <a:txBody>
                    <a:bodyPr/>
                    <a:lstStyle/>
                    <a:p>
                      <a:pPr algn="ctr"/>
                      <a:r>
                        <a:rPr lang="en-US" sz="2400" b="1"/>
                        <a:t>Lowest</a:t>
                      </a:r>
                    </a:p>
                  </a:txBody>
                  <a:tcPr/>
                </a:tc>
                <a:tc>
                  <a:txBody>
                    <a:bodyPr/>
                    <a:lstStyle/>
                    <a:p>
                      <a:pPr algn="ctr"/>
                      <a:r>
                        <a:rPr lang="en-US" sz="2400" b="1"/>
                        <a:t>2</a:t>
                      </a:r>
                      <a:r>
                        <a:rPr lang="en-US" sz="2400" b="1" baseline="30000"/>
                        <a:t>nd</a:t>
                      </a:r>
                      <a:r>
                        <a:rPr lang="en-US" sz="2400" b="1"/>
                        <a:t> </a:t>
                      </a:r>
                    </a:p>
                  </a:txBody>
                  <a:tcPr/>
                </a:tc>
                <a:tc>
                  <a:txBody>
                    <a:bodyPr/>
                    <a:lstStyle/>
                    <a:p>
                      <a:pPr algn="ctr"/>
                      <a:r>
                        <a:rPr lang="en-US" sz="2400" b="1"/>
                        <a:t>Middle</a:t>
                      </a:r>
                    </a:p>
                  </a:txBody>
                  <a:tcPr/>
                </a:tc>
                <a:tc>
                  <a:txBody>
                    <a:bodyPr/>
                    <a:lstStyle/>
                    <a:p>
                      <a:pPr algn="ctr"/>
                      <a:r>
                        <a:rPr lang="en-US" sz="2400" b="1"/>
                        <a:t>4</a:t>
                      </a:r>
                      <a:r>
                        <a:rPr lang="en-US" sz="2400" b="1" baseline="30000"/>
                        <a:t>th</a:t>
                      </a:r>
                      <a:r>
                        <a:rPr lang="en-US" sz="2400" b="1"/>
                        <a:t> </a:t>
                      </a:r>
                    </a:p>
                  </a:txBody>
                  <a:tcPr/>
                </a:tc>
                <a:tc>
                  <a:txBody>
                    <a:bodyPr/>
                    <a:lstStyle/>
                    <a:p>
                      <a:pPr algn="ctr"/>
                      <a:r>
                        <a:rPr lang="en-US" sz="2400" b="1"/>
                        <a:t>Highest</a:t>
                      </a:r>
                    </a:p>
                  </a:txBody>
                  <a:tcPr/>
                </a:tc>
                <a:extLst>
                  <a:ext uri="{0D108BD9-81ED-4DB2-BD59-A6C34878D82A}">
                    <a16:rowId xmlns:a16="http://schemas.microsoft.com/office/drawing/2014/main" val="10000"/>
                  </a:ext>
                </a:extLst>
              </a:tr>
              <a:tr h="670803">
                <a:tc>
                  <a:txBody>
                    <a:bodyPr/>
                    <a:lstStyle/>
                    <a:p>
                      <a:r>
                        <a:rPr lang="en-US" sz="2400" b="1">
                          <a:solidFill>
                            <a:schemeClr val="accent1"/>
                          </a:solidFill>
                        </a:rPr>
                        <a:t>Urban</a:t>
                      </a:r>
                    </a:p>
                  </a:txBody>
                  <a:tcPr/>
                </a:tc>
                <a:tc>
                  <a:txBody>
                    <a:bodyPr/>
                    <a:lstStyle/>
                    <a:p>
                      <a:pPr algn="ctr"/>
                      <a:r>
                        <a:rPr lang="en-US" sz="2400" b="1">
                          <a:solidFill>
                            <a:schemeClr val="accent1"/>
                          </a:solidFill>
                        </a:rPr>
                        <a:t>3%</a:t>
                      </a:r>
                    </a:p>
                  </a:txBody>
                  <a:tcPr/>
                </a:tc>
                <a:tc>
                  <a:txBody>
                    <a:bodyPr/>
                    <a:lstStyle/>
                    <a:p>
                      <a:pPr algn="ctr"/>
                      <a:r>
                        <a:rPr lang="en-US" sz="2400" b="1">
                          <a:solidFill>
                            <a:schemeClr val="accent1"/>
                          </a:solidFill>
                        </a:rPr>
                        <a:t>8%</a:t>
                      </a:r>
                    </a:p>
                  </a:txBody>
                  <a:tcPr/>
                </a:tc>
                <a:tc>
                  <a:txBody>
                    <a:bodyPr/>
                    <a:lstStyle/>
                    <a:p>
                      <a:pPr algn="ctr"/>
                      <a:r>
                        <a:rPr lang="en-US" sz="2400" b="1">
                          <a:solidFill>
                            <a:schemeClr val="accent1"/>
                          </a:solidFill>
                        </a:rPr>
                        <a:t>19%</a:t>
                      </a:r>
                    </a:p>
                  </a:txBody>
                  <a:tcPr/>
                </a:tc>
                <a:tc>
                  <a:txBody>
                    <a:bodyPr/>
                    <a:lstStyle/>
                    <a:p>
                      <a:pPr algn="ctr"/>
                      <a:r>
                        <a:rPr lang="en-US" sz="2400" b="1">
                          <a:solidFill>
                            <a:schemeClr val="accent1"/>
                          </a:solidFill>
                        </a:rPr>
                        <a:t>29%</a:t>
                      </a:r>
                    </a:p>
                  </a:txBody>
                  <a:tcPr/>
                </a:tc>
                <a:tc>
                  <a:txBody>
                    <a:bodyPr/>
                    <a:lstStyle/>
                    <a:p>
                      <a:pPr algn="ctr"/>
                      <a:r>
                        <a:rPr lang="en-US" sz="2400" b="1">
                          <a:solidFill>
                            <a:schemeClr val="accent1"/>
                          </a:solidFill>
                        </a:rPr>
                        <a:t>41%</a:t>
                      </a:r>
                    </a:p>
                  </a:txBody>
                  <a:tcPr/>
                </a:tc>
                <a:extLst>
                  <a:ext uri="{0D108BD9-81ED-4DB2-BD59-A6C34878D82A}">
                    <a16:rowId xmlns:a16="http://schemas.microsoft.com/office/drawing/2014/main" val="10001"/>
                  </a:ext>
                </a:extLst>
              </a:tr>
              <a:tr h="670803">
                <a:tc>
                  <a:txBody>
                    <a:bodyPr/>
                    <a:lstStyle/>
                    <a:p>
                      <a:r>
                        <a:rPr lang="en-US" sz="2400" b="1">
                          <a:solidFill>
                            <a:schemeClr val="accent2"/>
                          </a:solidFill>
                        </a:rPr>
                        <a:t>Rural</a:t>
                      </a:r>
                    </a:p>
                  </a:txBody>
                  <a:tcPr/>
                </a:tc>
                <a:tc>
                  <a:txBody>
                    <a:bodyPr/>
                    <a:lstStyle/>
                    <a:p>
                      <a:pPr algn="ctr"/>
                      <a:r>
                        <a:rPr lang="en-US" sz="2400" b="1">
                          <a:solidFill>
                            <a:schemeClr val="accent2"/>
                          </a:solidFill>
                        </a:rPr>
                        <a:t>30%</a:t>
                      </a:r>
                    </a:p>
                  </a:txBody>
                  <a:tcPr/>
                </a:tc>
                <a:tc>
                  <a:txBody>
                    <a:bodyPr/>
                    <a:lstStyle/>
                    <a:p>
                      <a:pPr algn="ctr"/>
                      <a:r>
                        <a:rPr lang="en-US" sz="2400" b="1">
                          <a:solidFill>
                            <a:schemeClr val="accent2"/>
                          </a:solidFill>
                        </a:rPr>
                        <a:t>27%</a:t>
                      </a:r>
                    </a:p>
                  </a:txBody>
                  <a:tcPr/>
                </a:tc>
                <a:tc>
                  <a:txBody>
                    <a:bodyPr/>
                    <a:lstStyle/>
                    <a:p>
                      <a:pPr algn="ctr"/>
                      <a:r>
                        <a:rPr lang="en-US" sz="2400" b="1">
                          <a:solidFill>
                            <a:schemeClr val="accent2"/>
                          </a:solidFill>
                        </a:rPr>
                        <a:t>21%</a:t>
                      </a:r>
                    </a:p>
                  </a:txBody>
                  <a:tcPr/>
                </a:tc>
                <a:tc>
                  <a:txBody>
                    <a:bodyPr/>
                    <a:lstStyle/>
                    <a:p>
                      <a:pPr algn="ctr"/>
                      <a:r>
                        <a:rPr lang="en-US" sz="2400" b="1">
                          <a:solidFill>
                            <a:schemeClr val="accent2"/>
                          </a:solidFill>
                        </a:rPr>
                        <a:t>15%</a:t>
                      </a:r>
                    </a:p>
                  </a:txBody>
                  <a:tcPr/>
                </a:tc>
                <a:tc>
                  <a:txBody>
                    <a:bodyPr/>
                    <a:lstStyle/>
                    <a:p>
                      <a:pPr algn="ctr"/>
                      <a:r>
                        <a:rPr lang="en-US" sz="2400" b="1">
                          <a:solidFill>
                            <a:schemeClr val="accent2"/>
                          </a:solidFill>
                        </a:rPr>
                        <a:t>8%</a:t>
                      </a:r>
                    </a:p>
                  </a:txBody>
                  <a:tcPr/>
                </a:tc>
                <a:extLst>
                  <a:ext uri="{0D108BD9-81ED-4DB2-BD59-A6C34878D82A}">
                    <a16:rowId xmlns:a16="http://schemas.microsoft.com/office/drawing/2014/main" val="10002"/>
                  </a:ext>
                </a:extLst>
              </a:tr>
            </a:tbl>
          </a:graphicData>
        </a:graphic>
      </p:graphicFrame>
      <p:sp>
        <p:nvSpPr>
          <p:cNvPr id="7" name="TextBox 6">
            <a:extLst>
              <a:ext uri="{FF2B5EF4-FFF2-40B4-BE49-F238E27FC236}">
                <a16:creationId xmlns:a16="http://schemas.microsoft.com/office/drawing/2014/main" id="{DD4745A2-C20F-41E2-859B-A27FEDFECC27}"/>
              </a:ext>
            </a:extLst>
          </p:cNvPr>
          <p:cNvSpPr txBox="1"/>
          <p:nvPr/>
        </p:nvSpPr>
        <p:spPr>
          <a:xfrm>
            <a:off x="3522846" y="6444014"/>
            <a:ext cx="6888480" cy="584775"/>
          </a:xfrm>
          <a:prstGeom prst="rect">
            <a:avLst/>
          </a:prstGeom>
          <a:noFill/>
        </p:spPr>
        <p:txBody>
          <a:bodyPr wrap="square" rtlCol="0">
            <a:spAutoFit/>
          </a:bodyPr>
          <a:lstStyle/>
          <a:p>
            <a:r>
              <a:rPr lang="en-US" sz="1400" i="1"/>
              <a:t>NOTE: Excludes Azad Jammu and Kashmir (AJK) and Gilgit Baltistan (GB)</a:t>
            </a:r>
            <a:endParaRPr lang="en-US" sz="1400"/>
          </a:p>
          <a:p>
            <a:endParaRPr lang="en-US" sz="1800"/>
          </a:p>
        </p:txBody>
      </p:sp>
    </p:spTree>
    <p:extLst>
      <p:ext uri="{BB962C8B-B14F-4D97-AF65-F5344CB8AC3E}">
        <p14:creationId xmlns:p14="http://schemas.microsoft.com/office/powerpoint/2010/main" val="1135733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9"/>
            <a:ext cx="9144000" cy="925287"/>
          </a:xfrm>
        </p:spPr>
        <p:txBody>
          <a:bodyPr/>
          <a:lstStyle/>
          <a:p>
            <a:r>
              <a:rPr lang="en-GB" noProof="0"/>
              <a:t>Availability of Services in Rural Areas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26057706"/>
              </p:ext>
            </p:extLst>
          </p:nvPr>
        </p:nvGraphicFramePr>
        <p:xfrm>
          <a:off x="622300" y="1606557"/>
          <a:ext cx="10947399" cy="488654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524000" y="776391"/>
            <a:ext cx="9144000" cy="369332"/>
          </a:xfrm>
          <a:prstGeom prst="rect">
            <a:avLst/>
          </a:prstGeom>
          <a:noFill/>
        </p:spPr>
        <p:txBody>
          <a:bodyPr wrap="square" rtlCol="0">
            <a:spAutoFit/>
          </a:bodyPr>
          <a:lstStyle/>
          <a:p>
            <a:pPr algn="ctr"/>
            <a:r>
              <a:rPr lang="en-US" sz="1800" i="1" dirty="0"/>
              <a:t>Rural households by distance to health services </a:t>
            </a:r>
          </a:p>
        </p:txBody>
      </p:sp>
      <p:sp>
        <p:nvSpPr>
          <p:cNvPr id="6" name="TextBox 5">
            <a:extLst>
              <a:ext uri="{FF2B5EF4-FFF2-40B4-BE49-F238E27FC236}">
                <a16:creationId xmlns:a16="http://schemas.microsoft.com/office/drawing/2014/main" id="{5D04D9C1-D14A-45D0-97DE-CF2459BB064C}"/>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004331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1"/>
            <a:ext cx="12192000" cy="914400"/>
          </a:xfrm>
        </p:spPr>
        <p:txBody>
          <a:bodyPr>
            <a:normAutofit/>
          </a:bodyPr>
          <a:lstStyle/>
          <a:p>
            <a:r>
              <a:rPr lang="en-GB" noProof="0" dirty="0"/>
              <a:t>Education among Women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06124345"/>
              </p:ext>
            </p:extLst>
          </p:nvPr>
        </p:nvGraphicFramePr>
        <p:xfrm>
          <a:off x="1985975" y="1606557"/>
          <a:ext cx="8256587" cy="488654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12192000" cy="369332"/>
          </a:xfrm>
          <a:prstGeom prst="rect">
            <a:avLst/>
          </a:prstGeom>
          <a:noFill/>
        </p:spPr>
        <p:txBody>
          <a:bodyPr wrap="square" rtlCol="0">
            <a:spAutoFit/>
          </a:bodyPr>
          <a:lstStyle/>
          <a:p>
            <a:pPr algn="ctr"/>
            <a:r>
              <a:rPr lang="en-US" sz="1800" i="1" dirty="0"/>
              <a:t>Percent distribution of ever-married women age 15-49</a:t>
            </a:r>
          </a:p>
        </p:txBody>
      </p:sp>
      <p:sp>
        <p:nvSpPr>
          <p:cNvPr id="6" name="TextBox 5">
            <a:extLst>
              <a:ext uri="{FF2B5EF4-FFF2-40B4-BE49-F238E27FC236}">
                <a16:creationId xmlns:a16="http://schemas.microsoft.com/office/drawing/2014/main" id="{C0694BCB-BABC-47E9-AC7E-43EE9A20AE2B}"/>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022579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Key Findings</a:t>
            </a:r>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a:solidFill>
                  <a:schemeClr val="accent5"/>
                </a:solidFill>
              </a:rPr>
              <a:t>97% </a:t>
            </a:r>
            <a:r>
              <a:rPr lang="en-GB" sz="3200"/>
              <a:t>of households have access to an </a:t>
            </a:r>
            <a:r>
              <a:rPr lang="en-GB" sz="3200" b="1">
                <a:solidFill>
                  <a:schemeClr val="accent5"/>
                </a:solidFill>
              </a:rPr>
              <a:t>improved water source</a:t>
            </a:r>
            <a:r>
              <a:rPr lang="en-GB" sz="3200"/>
              <a:t>.</a:t>
            </a:r>
          </a:p>
          <a:p>
            <a:pPr>
              <a:spcBef>
                <a:spcPts val="0"/>
              </a:spcBef>
              <a:spcAft>
                <a:spcPts val="1800"/>
              </a:spcAft>
              <a:buClr>
                <a:schemeClr val="tx1"/>
              </a:buClr>
            </a:pPr>
            <a:r>
              <a:rPr lang="en-GB" sz="3200" b="1">
                <a:solidFill>
                  <a:schemeClr val="accent5"/>
                </a:solidFill>
              </a:rPr>
              <a:t>79% </a:t>
            </a:r>
            <a:r>
              <a:rPr lang="en-GB" sz="3200"/>
              <a:t>of households use </a:t>
            </a:r>
            <a:r>
              <a:rPr lang="en-GB" sz="3200" b="1">
                <a:solidFill>
                  <a:schemeClr val="accent5"/>
                </a:solidFill>
              </a:rPr>
              <a:t>improved toilet facilities</a:t>
            </a:r>
            <a:r>
              <a:rPr lang="en-GB" sz="3200"/>
              <a:t>.</a:t>
            </a:r>
          </a:p>
          <a:p>
            <a:pPr>
              <a:spcBef>
                <a:spcPts val="0"/>
              </a:spcBef>
              <a:spcAft>
                <a:spcPts val="1800"/>
              </a:spcAft>
              <a:buClr>
                <a:schemeClr val="tx1"/>
              </a:buClr>
            </a:pPr>
            <a:r>
              <a:rPr lang="en-GB" sz="3200" b="1">
                <a:solidFill>
                  <a:schemeClr val="accent5"/>
                </a:solidFill>
              </a:rPr>
              <a:t>94% </a:t>
            </a:r>
            <a:r>
              <a:rPr lang="en-GB" sz="3200"/>
              <a:t>of households have </a:t>
            </a:r>
            <a:r>
              <a:rPr lang="en-GB" sz="3200" b="1">
                <a:solidFill>
                  <a:schemeClr val="accent5"/>
                </a:solidFill>
              </a:rPr>
              <a:t>electricity</a:t>
            </a:r>
            <a:r>
              <a:rPr lang="en-GB" sz="3200"/>
              <a:t>.</a:t>
            </a:r>
          </a:p>
          <a:p>
            <a:pPr>
              <a:spcBef>
                <a:spcPts val="0"/>
              </a:spcBef>
              <a:spcAft>
                <a:spcPts val="1800"/>
              </a:spcAft>
              <a:buClr>
                <a:schemeClr val="tx1"/>
              </a:buClr>
            </a:pPr>
            <a:r>
              <a:rPr lang="en-GB" sz="3200" b="1">
                <a:solidFill>
                  <a:schemeClr val="accent5"/>
                </a:solidFill>
              </a:rPr>
              <a:t>52% </a:t>
            </a:r>
            <a:r>
              <a:rPr lang="en-GB" sz="3200"/>
              <a:t>of women have </a:t>
            </a:r>
            <a:r>
              <a:rPr lang="en-GB" sz="3200" b="1">
                <a:solidFill>
                  <a:schemeClr val="accent5"/>
                </a:solidFill>
              </a:rPr>
              <a:t>never attended school</a:t>
            </a:r>
            <a:r>
              <a:rPr lang="en-GB" sz="3200"/>
              <a:t>.</a:t>
            </a:r>
          </a:p>
        </p:txBody>
      </p:sp>
    </p:spTree>
    <p:extLst>
      <p:ext uri="{BB962C8B-B14F-4D97-AF65-F5344CB8AC3E}">
        <p14:creationId xmlns:p14="http://schemas.microsoft.com/office/powerpoint/2010/main" val="519782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186623"/>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white"/>
                </a:solidFill>
                <a:effectLst/>
                <a:uLnTx/>
                <a:uFillTx/>
                <a:latin typeface="Calibri" panose="020F0502020204030204"/>
                <a:ea typeface="+mn-ea"/>
                <a:cs typeface="+mn-cs"/>
              </a:rPr>
              <a:t>Mortality</a:t>
            </a:r>
          </a:p>
        </p:txBody>
      </p:sp>
      <p:sp>
        <p:nvSpPr>
          <p:cNvPr id="3" name="TextBox 2"/>
          <p:cNvSpPr txBox="1"/>
          <p:nvPr/>
        </p:nvSpPr>
        <p:spPr>
          <a:xfrm>
            <a:off x="7149641" y="1162974"/>
            <a:ext cx="2769835"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a:ln>
                  <a:noFill/>
                </a:ln>
                <a:solidFill>
                  <a:prstClr val="white"/>
                </a:solidFill>
                <a:effectLst/>
                <a:uLnTx/>
                <a:uFillTx/>
                <a:latin typeface="Calibri" panose="020F0502020204030204"/>
                <a:ea typeface="+mn-ea"/>
                <a:cs typeface="+mn-cs"/>
              </a:rPr>
              <a:t>Follow along on Twitter!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a:ln>
                  <a:noFill/>
                </a:ln>
                <a:solidFill>
                  <a:prstClr val="white"/>
                </a:solidFill>
                <a:effectLst/>
                <a:uLnTx/>
                <a:uFillTx/>
                <a:latin typeface="Calibri" panose="020F0502020204030204"/>
                <a:ea typeface="+mn-ea"/>
                <a:cs typeface="+mn-cs"/>
              </a:rPr>
              <a:t>#PakistanMMS</a:t>
            </a:r>
          </a:p>
        </p:txBody>
      </p:sp>
    </p:spTree>
    <p:extLst>
      <p:ext uri="{BB962C8B-B14F-4D97-AF65-F5344CB8AC3E}">
        <p14:creationId xmlns:p14="http://schemas.microsoft.com/office/powerpoint/2010/main" val="1338981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Adult Mortality</a:t>
            </a:r>
          </a:p>
        </p:txBody>
      </p:sp>
      <p:sp>
        <p:nvSpPr>
          <p:cNvPr id="3" name="Content Placeholder 2"/>
          <p:cNvSpPr>
            <a:spLocks noGrp="1"/>
          </p:cNvSpPr>
          <p:nvPr>
            <p:ph idx="1"/>
          </p:nvPr>
        </p:nvSpPr>
        <p:spPr>
          <a:xfrm>
            <a:off x="609600" y="1606865"/>
            <a:ext cx="11031794" cy="5251143"/>
          </a:xfrm>
        </p:spPr>
        <p:txBody>
          <a:bodyPr>
            <a:normAutofit/>
          </a:bodyPr>
          <a:lstStyle/>
          <a:p>
            <a:pPr marL="0" indent="0">
              <a:spcBef>
                <a:spcPts val="0"/>
              </a:spcBef>
              <a:spcAft>
                <a:spcPts val="1800"/>
              </a:spcAft>
              <a:buNone/>
            </a:pPr>
            <a:r>
              <a:rPr lang="en-GB" sz="3600" dirty="0"/>
              <a:t>In the 3-year period before the survey:</a:t>
            </a:r>
            <a:endParaRPr lang="en-GB" sz="3600" b="1" dirty="0">
              <a:solidFill>
                <a:schemeClr val="accent5"/>
              </a:solidFill>
            </a:endParaRPr>
          </a:p>
          <a:p>
            <a:pPr lvl="1">
              <a:spcBef>
                <a:spcPts val="0"/>
              </a:spcBef>
              <a:spcAft>
                <a:spcPts val="1800"/>
              </a:spcAft>
              <a:buClr>
                <a:schemeClr val="tx1"/>
              </a:buClr>
            </a:pPr>
            <a:r>
              <a:rPr lang="en-GB" sz="3000" b="1" dirty="0">
                <a:solidFill>
                  <a:schemeClr val="accent5"/>
                </a:solidFill>
              </a:rPr>
              <a:t>1.72 </a:t>
            </a:r>
            <a:r>
              <a:rPr lang="en-GB" sz="3000" dirty="0"/>
              <a:t>women age 15-49 died for every 1,000 women per year</a:t>
            </a:r>
          </a:p>
          <a:p>
            <a:pPr lvl="1">
              <a:spcBef>
                <a:spcPts val="0"/>
              </a:spcBef>
              <a:spcAft>
                <a:spcPts val="1800"/>
              </a:spcAft>
              <a:buClr>
                <a:schemeClr val="tx1"/>
              </a:buClr>
            </a:pPr>
            <a:r>
              <a:rPr lang="en-GB" sz="3000" b="1" dirty="0">
                <a:solidFill>
                  <a:schemeClr val="accent5"/>
                </a:solidFill>
              </a:rPr>
              <a:t>2.48</a:t>
            </a:r>
            <a:r>
              <a:rPr lang="en-GB" sz="3000" dirty="0">
                <a:solidFill>
                  <a:schemeClr val="accent5"/>
                </a:solidFill>
              </a:rPr>
              <a:t> </a:t>
            </a:r>
            <a:r>
              <a:rPr lang="en-GB" sz="3000" dirty="0"/>
              <a:t>men age 15-49 died for every 1,000 men per year</a:t>
            </a:r>
          </a:p>
        </p:txBody>
      </p:sp>
      <p:sp>
        <p:nvSpPr>
          <p:cNvPr id="4" name="TextBox 3">
            <a:extLst>
              <a:ext uri="{FF2B5EF4-FFF2-40B4-BE49-F238E27FC236}">
                <a16:creationId xmlns:a16="http://schemas.microsoft.com/office/drawing/2014/main" id="{4379369B-139F-4E78-B65D-AC9AFAD3945C}"/>
              </a:ext>
            </a:extLst>
          </p:cNvPr>
          <p:cNvSpPr txBox="1"/>
          <p:nvPr/>
        </p:nvSpPr>
        <p:spPr>
          <a:xfrm>
            <a:off x="2679290" y="6365132"/>
            <a:ext cx="6833419"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567003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6C4D2B86-5B53-4745-A243-C76F2DE3CB69}"/>
              </a:ext>
            </a:extLst>
          </p:cNvPr>
          <p:cNvGraphicFramePr>
            <a:graphicFrameLocks noGrp="1"/>
          </p:cNvGraphicFramePr>
          <p:nvPr>
            <p:ph idx="1"/>
            <p:extLst>
              <p:ext uri="{D42A27DB-BD31-4B8C-83A1-F6EECF244321}">
                <p14:modId xmlns:p14="http://schemas.microsoft.com/office/powerpoint/2010/main" val="671774735"/>
              </p:ext>
            </p:extLst>
          </p:nvPr>
        </p:nvGraphicFramePr>
        <p:xfrm>
          <a:off x="615950" y="1606550"/>
          <a:ext cx="11007725" cy="47561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4CE81AF3-84DC-44CE-9760-D594906CE48C}"/>
              </a:ext>
            </a:extLst>
          </p:cNvPr>
          <p:cNvSpPr txBox="1"/>
          <p:nvPr/>
        </p:nvSpPr>
        <p:spPr>
          <a:xfrm>
            <a:off x="2961196" y="6550212"/>
            <a:ext cx="626960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NOTE: Excludes Azad Jammu and Kashmir (AJK) and Gilgit Baltistan (GB</a:t>
            </a:r>
            <a:r>
              <a:rPr kumimoji="0" lang="en-US" sz="1050" b="0" i="1"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AB1677C-6AEE-4BED-9FDF-964F2376600E}"/>
              </a:ext>
            </a:extLst>
          </p:cNvPr>
          <p:cNvSpPr>
            <a:spLocks noGrp="1"/>
          </p:cNvSpPr>
          <p:nvPr>
            <p:ph type="title"/>
          </p:nvPr>
        </p:nvSpPr>
        <p:spPr>
          <a:xfrm>
            <a:off x="0" y="11"/>
            <a:ext cx="12192000" cy="1325563"/>
          </a:xfrm>
        </p:spPr>
        <p:txBody>
          <a:bodyPr/>
          <a:lstStyle/>
          <a:p>
            <a:r>
              <a:rPr lang="en-GB" noProof="0" dirty="0"/>
              <a:t>All-cause Adult Mortality Rate</a:t>
            </a:r>
          </a:p>
        </p:txBody>
      </p:sp>
      <p:sp>
        <p:nvSpPr>
          <p:cNvPr id="9" name="TextBox 8">
            <a:extLst>
              <a:ext uri="{FF2B5EF4-FFF2-40B4-BE49-F238E27FC236}">
                <a16:creationId xmlns:a16="http://schemas.microsoft.com/office/drawing/2014/main" id="{6F965AB4-4DB3-43C4-9C62-1114E9657DFB}"/>
              </a:ext>
            </a:extLst>
          </p:cNvPr>
          <p:cNvSpPr txBox="1"/>
          <p:nvPr/>
        </p:nvSpPr>
        <p:spPr>
          <a:xfrm>
            <a:off x="1524000" y="91205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Mortality rates per 1,000 population for the 3-year period before the survey</a:t>
            </a:r>
          </a:p>
        </p:txBody>
      </p:sp>
      <p:sp>
        <p:nvSpPr>
          <p:cNvPr id="10" name="TextBox 9">
            <a:extLst>
              <a:ext uri="{FF2B5EF4-FFF2-40B4-BE49-F238E27FC236}">
                <a16:creationId xmlns:a16="http://schemas.microsoft.com/office/drawing/2014/main" id="{8A9CDA82-37EC-439E-9D6E-1A34519462E7}"/>
              </a:ext>
            </a:extLst>
          </p:cNvPr>
          <p:cNvSpPr txBox="1"/>
          <p:nvPr/>
        </p:nvSpPr>
        <p:spPr>
          <a:xfrm>
            <a:off x="9744074" y="2513732"/>
            <a:ext cx="24479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D8BC83"/>
                </a:solidFill>
                <a:effectLst/>
                <a:uLnTx/>
                <a:uFillTx/>
                <a:latin typeface="Calibri" panose="020F0502020204030204"/>
                <a:ea typeface="+mn-ea"/>
                <a:cs typeface="+mn-cs"/>
              </a:rPr>
              <a:t>Men</a:t>
            </a:r>
          </a:p>
        </p:txBody>
      </p:sp>
      <p:sp>
        <p:nvSpPr>
          <p:cNvPr id="11" name="TextBox 10">
            <a:extLst>
              <a:ext uri="{FF2B5EF4-FFF2-40B4-BE49-F238E27FC236}">
                <a16:creationId xmlns:a16="http://schemas.microsoft.com/office/drawing/2014/main" id="{F9D90CD8-AB7F-4D6C-985A-DADB72E4C8CC}"/>
              </a:ext>
            </a:extLst>
          </p:cNvPr>
          <p:cNvSpPr txBox="1"/>
          <p:nvPr/>
        </p:nvSpPr>
        <p:spPr>
          <a:xfrm>
            <a:off x="9744075" y="4510831"/>
            <a:ext cx="24479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6C70"/>
                </a:solidFill>
                <a:effectLst/>
                <a:uLnTx/>
                <a:uFillTx/>
                <a:latin typeface="Calibri" panose="020F0502020204030204"/>
                <a:ea typeface="+mn-ea"/>
                <a:cs typeface="+mn-cs"/>
              </a:rPr>
              <a:t>Women</a:t>
            </a:r>
          </a:p>
        </p:txBody>
      </p:sp>
    </p:spTree>
    <p:extLst>
      <p:ext uri="{BB962C8B-B14F-4D97-AF65-F5344CB8AC3E}">
        <p14:creationId xmlns:p14="http://schemas.microsoft.com/office/powerpoint/2010/main" val="150914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D1529-5409-4C63-9E8F-50E0AA5A0843}"/>
              </a:ext>
            </a:extLst>
          </p:cNvPr>
          <p:cNvSpPr>
            <a:spLocks noGrp="1"/>
          </p:cNvSpPr>
          <p:nvPr>
            <p:ph type="title"/>
          </p:nvPr>
        </p:nvSpPr>
        <p:spPr/>
        <p:txBody>
          <a:bodyPr/>
          <a:lstStyle/>
          <a:p>
            <a:r>
              <a:rPr lang="en-US" dirty="0"/>
              <a:t>Life Expectancy by Sex</a:t>
            </a:r>
          </a:p>
        </p:txBody>
      </p:sp>
      <p:graphicFrame>
        <p:nvGraphicFramePr>
          <p:cNvPr id="6" name="Content Placeholder 5">
            <a:extLst>
              <a:ext uri="{FF2B5EF4-FFF2-40B4-BE49-F238E27FC236}">
                <a16:creationId xmlns:a16="http://schemas.microsoft.com/office/drawing/2014/main" id="{7A20D32C-8FBC-40EE-A856-858A8067757B}"/>
              </a:ext>
            </a:extLst>
          </p:cNvPr>
          <p:cNvGraphicFramePr>
            <a:graphicFrameLocks noGrp="1"/>
          </p:cNvGraphicFramePr>
          <p:nvPr>
            <p:ph idx="1"/>
            <p:extLst>
              <p:ext uri="{D42A27DB-BD31-4B8C-83A1-F6EECF244321}">
                <p14:modId xmlns:p14="http://schemas.microsoft.com/office/powerpoint/2010/main" val="3056338475"/>
              </p:ext>
            </p:extLst>
          </p:nvPr>
        </p:nvGraphicFramePr>
        <p:xfrm>
          <a:off x="615950" y="1606550"/>
          <a:ext cx="11007725" cy="489949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E40A112B-4084-4C7E-90FE-6A3CB6FBAF03}"/>
              </a:ext>
            </a:extLst>
          </p:cNvPr>
          <p:cNvSpPr txBox="1"/>
          <p:nvPr/>
        </p:nvSpPr>
        <p:spPr>
          <a:xfrm>
            <a:off x="0" y="6550223"/>
            <a:ext cx="12176612"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
        <p:nvSpPr>
          <p:cNvPr id="9" name="TextBox 8">
            <a:extLst>
              <a:ext uri="{FF2B5EF4-FFF2-40B4-BE49-F238E27FC236}">
                <a16:creationId xmlns:a16="http://schemas.microsoft.com/office/drawing/2014/main" id="{C0E42A6C-0C2C-4273-9438-FDD61F3A2077}"/>
              </a:ext>
            </a:extLst>
          </p:cNvPr>
          <p:cNvSpPr txBox="1"/>
          <p:nvPr/>
        </p:nvSpPr>
        <p:spPr>
          <a:xfrm>
            <a:off x="1524000" y="91205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Average of life expectancy at birth</a:t>
            </a:r>
          </a:p>
        </p:txBody>
      </p:sp>
    </p:spTree>
    <p:extLst>
      <p:ext uri="{BB962C8B-B14F-4D97-AF65-F5344CB8AC3E}">
        <p14:creationId xmlns:p14="http://schemas.microsoft.com/office/powerpoint/2010/main" val="3506126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Pregnancy-related Mortality vs. </a:t>
            </a:r>
            <a:br>
              <a:rPr lang="en-GB" noProof="0"/>
            </a:br>
            <a:r>
              <a:rPr lang="en-GB" noProof="0"/>
              <a:t>Maternal Mortality Estimates</a:t>
            </a:r>
          </a:p>
        </p:txBody>
      </p:sp>
      <p:sp>
        <p:nvSpPr>
          <p:cNvPr id="3" name="Content Placeholder 2"/>
          <p:cNvSpPr>
            <a:spLocks noGrp="1"/>
          </p:cNvSpPr>
          <p:nvPr>
            <p:ph idx="1"/>
          </p:nvPr>
        </p:nvSpPr>
        <p:spPr>
          <a:xfrm>
            <a:off x="609601" y="1600824"/>
            <a:ext cx="5255994" cy="5251143"/>
          </a:xfrm>
        </p:spPr>
        <p:txBody>
          <a:bodyPr>
            <a:normAutofit/>
          </a:bodyPr>
          <a:lstStyle/>
          <a:p>
            <a:pPr marL="0" indent="0">
              <a:spcBef>
                <a:spcPts val="0"/>
              </a:spcBef>
              <a:spcAft>
                <a:spcPts val="1800"/>
              </a:spcAft>
              <a:buNone/>
            </a:pPr>
            <a:r>
              <a:rPr lang="en-GB" b="1" noProof="0" dirty="0">
                <a:solidFill>
                  <a:schemeClr val="accent5"/>
                </a:solidFill>
              </a:rPr>
              <a:t>Pregnancy-related mortality</a:t>
            </a:r>
            <a:br>
              <a:rPr lang="en-GB" b="1" noProof="0" dirty="0">
                <a:solidFill>
                  <a:schemeClr val="accent5"/>
                </a:solidFill>
              </a:rPr>
            </a:br>
            <a:r>
              <a:rPr lang="en-GB" noProof="0" dirty="0"/>
              <a:t>includes all deaths that occur to women </a:t>
            </a:r>
            <a:r>
              <a:rPr lang="en-GB" b="1" noProof="0" dirty="0">
                <a:solidFill>
                  <a:schemeClr val="accent5"/>
                </a:solidFill>
              </a:rPr>
              <a:t>during pregnancy or childbirth within 42 days after the birth or termination of pregnancy</a:t>
            </a:r>
          </a:p>
          <a:p>
            <a:pPr lvl="1">
              <a:spcBef>
                <a:spcPts val="0"/>
              </a:spcBef>
              <a:spcAft>
                <a:spcPts val="1800"/>
              </a:spcAft>
            </a:pPr>
            <a:r>
              <a:rPr lang="en-GB" sz="2600" dirty="0"/>
              <a:t>Irrespective of the cause of death</a:t>
            </a:r>
          </a:p>
          <a:p>
            <a:pPr lvl="1">
              <a:spcBef>
                <a:spcPts val="0"/>
              </a:spcBef>
              <a:spcAft>
                <a:spcPts val="1800"/>
              </a:spcAft>
            </a:pPr>
            <a:r>
              <a:rPr lang="en-GB" sz="2600" dirty="0"/>
              <a:t>Revised name</a:t>
            </a:r>
          </a:p>
        </p:txBody>
      </p:sp>
      <p:sp>
        <p:nvSpPr>
          <p:cNvPr id="4" name="Content Placeholder 2"/>
          <p:cNvSpPr txBox="1">
            <a:spLocks/>
          </p:cNvSpPr>
          <p:nvPr/>
        </p:nvSpPr>
        <p:spPr>
          <a:xfrm>
            <a:off x="6222999" y="1606865"/>
            <a:ext cx="5359399" cy="52511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None/>
              <a:defRPr/>
            </a:pPr>
            <a:r>
              <a:rPr kumimoji="0" lang="en-GB" sz="2800" b="1" i="0" u="none" strike="noStrike" kern="1200" cap="none" spc="0" normalizeH="0" baseline="0" noProof="0" dirty="0">
                <a:ln>
                  <a:noFill/>
                </a:ln>
                <a:solidFill>
                  <a:srgbClr val="405EAB"/>
                </a:solidFill>
                <a:effectLst/>
                <a:uLnTx/>
                <a:uFillTx/>
                <a:latin typeface="Calibri" panose="020F0502020204030204"/>
                <a:ea typeface="+mn-ea"/>
                <a:cs typeface="+mn-cs"/>
              </a:rPr>
              <a:t>Maternal mortality</a:t>
            </a:r>
            <a:br>
              <a:rPr kumimoji="0" lang="en-GB" sz="2800" b="1" i="0" u="none" strike="noStrike" kern="1200" cap="none" spc="0" normalizeH="0" baseline="0" noProof="0" dirty="0">
                <a:ln>
                  <a:noFill/>
                </a:ln>
                <a:solidFill>
                  <a:srgbClr val="405EAB"/>
                </a:solidFill>
                <a:effectLst/>
                <a:uLnTx/>
                <a:uFillTx/>
                <a:latin typeface="Calibri" panose="020F0502020204030204"/>
                <a:ea typeface="+mn-ea"/>
                <a:cs typeface="+mn-cs"/>
              </a:rPr>
            </a:b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includes all deaths that occur to women </a:t>
            </a:r>
            <a:r>
              <a:rPr kumimoji="0" lang="en-GB" sz="2800" b="1" i="0" u="none" strike="noStrike" kern="1200" cap="none" spc="0" normalizeH="0" baseline="0" noProof="0" dirty="0">
                <a:ln>
                  <a:noFill/>
                </a:ln>
                <a:solidFill>
                  <a:srgbClr val="405EAB"/>
                </a:solidFill>
                <a:effectLst/>
                <a:uLnTx/>
                <a:uFillTx/>
                <a:latin typeface="Calibri" panose="020F0502020204030204"/>
                <a:ea typeface="+mn-ea"/>
                <a:cs typeface="+mn-cs"/>
              </a:rPr>
              <a:t>during pregnancy or childbirth </a:t>
            </a:r>
            <a:r>
              <a:rPr lang="en-GB" b="1" dirty="0">
                <a:solidFill>
                  <a:schemeClr val="accent5"/>
                </a:solidFill>
              </a:rPr>
              <a:t>within 42 days after the birth or termination of pregnancy</a:t>
            </a:r>
            <a:endParaRPr kumimoji="0" lang="en-GB" sz="2800" b="1" i="0" u="none" strike="noStrike" kern="1200" cap="none" spc="0" normalizeH="0" baseline="0" noProof="0" dirty="0">
              <a:ln>
                <a:noFill/>
              </a:ln>
              <a:solidFill>
                <a:srgbClr val="405EAB"/>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Excludes deaths from accidents or violence</a:t>
            </a: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Revised definition</a:t>
            </a:r>
          </a:p>
        </p:txBody>
      </p:sp>
    </p:spTree>
    <p:extLst>
      <p:ext uri="{BB962C8B-B14F-4D97-AF65-F5344CB8AC3E}">
        <p14:creationId xmlns:p14="http://schemas.microsoft.com/office/powerpoint/2010/main" val="1050269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a:t>The main objective of the 2019 PMMS is to provide reliable estimates of maternal health,</a:t>
            </a:r>
            <a:r>
              <a:rPr lang="en-GB" sz="3200">
                <a:solidFill>
                  <a:prstClr val="black"/>
                </a:solidFill>
              </a:rPr>
              <a:t> morbidity and</a:t>
            </a:r>
            <a:r>
              <a:rPr lang="en-GB" sz="3200"/>
              <a:t> mortality indicators.</a:t>
            </a:r>
          </a:p>
          <a:p>
            <a:pPr>
              <a:spcBef>
                <a:spcPts val="0"/>
              </a:spcBef>
              <a:spcAft>
                <a:spcPts val="1800"/>
              </a:spcAft>
            </a:pPr>
            <a:r>
              <a:rPr lang="en-GB" sz="3200"/>
              <a:t>This information is essential for programme managers and policymakers to evaluate and design programmes and strategies for improving the maternal health situation in Pakistan.</a:t>
            </a:r>
          </a:p>
        </p:txBody>
      </p:sp>
    </p:spTree>
    <p:extLst>
      <p:ext uri="{BB962C8B-B14F-4D97-AF65-F5344CB8AC3E}">
        <p14:creationId xmlns:p14="http://schemas.microsoft.com/office/powerpoint/2010/main" val="364172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E07F9-E143-4F19-9637-A0B10A1A1E92}"/>
              </a:ext>
            </a:extLst>
          </p:cNvPr>
          <p:cNvSpPr>
            <a:spLocks noGrp="1"/>
          </p:cNvSpPr>
          <p:nvPr>
            <p:ph type="title"/>
          </p:nvPr>
        </p:nvSpPr>
        <p:spPr/>
        <p:txBody>
          <a:bodyPr>
            <a:normAutofit/>
          </a:bodyPr>
          <a:lstStyle/>
          <a:p>
            <a:r>
              <a:rPr lang="en-US" sz="4000" dirty="0"/>
              <a:t>Trends in Age-specific Pregnancy-related Mortality Ratios</a:t>
            </a:r>
          </a:p>
        </p:txBody>
      </p:sp>
      <p:graphicFrame>
        <p:nvGraphicFramePr>
          <p:cNvPr id="6" name="Content Placeholder 5">
            <a:extLst>
              <a:ext uri="{FF2B5EF4-FFF2-40B4-BE49-F238E27FC236}">
                <a16:creationId xmlns:a16="http://schemas.microsoft.com/office/drawing/2014/main" id="{EE2E3B80-FAC7-47C7-B46B-563C51494A26}"/>
              </a:ext>
            </a:extLst>
          </p:cNvPr>
          <p:cNvGraphicFramePr>
            <a:graphicFrameLocks noGrp="1"/>
          </p:cNvGraphicFramePr>
          <p:nvPr>
            <p:ph idx="1"/>
            <p:extLst>
              <p:ext uri="{D42A27DB-BD31-4B8C-83A1-F6EECF244321}">
                <p14:modId xmlns:p14="http://schemas.microsoft.com/office/powerpoint/2010/main" val="3590724439"/>
              </p:ext>
            </p:extLst>
          </p:nvPr>
        </p:nvGraphicFramePr>
        <p:xfrm>
          <a:off x="615950" y="1606550"/>
          <a:ext cx="11007725" cy="494366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C842F16F-A97A-43B7-B54A-84BE81DD87D2}"/>
              </a:ext>
            </a:extLst>
          </p:cNvPr>
          <p:cNvSpPr txBox="1"/>
          <p:nvPr/>
        </p:nvSpPr>
        <p:spPr>
          <a:xfrm>
            <a:off x="2961196" y="6550212"/>
            <a:ext cx="626960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NOTE: Excludes Azad Jammu and Kashmir (AJK) and Gilgit Baltistan (GB</a:t>
            </a:r>
            <a:r>
              <a:rPr kumimoji="0" lang="en-US" sz="1050" b="0" i="1"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59E120E-F13C-4BDE-AAF7-E19EA1FA24AF}"/>
              </a:ext>
            </a:extLst>
          </p:cNvPr>
          <p:cNvSpPr txBox="1"/>
          <p:nvPr/>
        </p:nvSpPr>
        <p:spPr>
          <a:xfrm>
            <a:off x="1524000" y="1142891"/>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Maternal deaths per 100,000 live births in the 3-year period before the survey </a:t>
            </a:r>
          </a:p>
        </p:txBody>
      </p:sp>
    </p:spTree>
    <p:extLst>
      <p:ext uri="{BB962C8B-B14F-4D97-AF65-F5344CB8AC3E}">
        <p14:creationId xmlns:p14="http://schemas.microsoft.com/office/powerpoint/2010/main" val="41280481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Pregnancy-related Mortality Ratios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0032624"/>
              </p:ext>
            </p:extLst>
          </p:nvPr>
        </p:nvGraphicFramePr>
        <p:xfrm>
          <a:off x="624115" y="1606556"/>
          <a:ext cx="10987314" cy="48037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142891"/>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Maternal deaths per 100,000 live births in the 3-year period before the survey </a:t>
            </a:r>
          </a:p>
        </p:txBody>
      </p:sp>
      <p:sp>
        <p:nvSpPr>
          <p:cNvPr id="3" name="TextBox 2">
            <a:extLst>
              <a:ext uri="{FF2B5EF4-FFF2-40B4-BE49-F238E27FC236}">
                <a16:creationId xmlns:a16="http://schemas.microsoft.com/office/drawing/2014/main" id="{BF83DCB5-BB3A-40BD-BF9F-301985AC152E}"/>
              </a:ext>
            </a:extLst>
          </p:cNvPr>
          <p:cNvSpPr txBox="1"/>
          <p:nvPr/>
        </p:nvSpPr>
        <p:spPr>
          <a:xfrm>
            <a:off x="2961196" y="6550212"/>
            <a:ext cx="626960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NOTE: Total excludes Azad Jammu and Kashmir (AJK) and Gilgit Baltistan (GB</a:t>
            </a:r>
            <a:r>
              <a:rPr kumimoji="0" lang="en-US" sz="1050" b="0" i="1"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2753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Maternal Mortality</a:t>
            </a:r>
          </a:p>
        </p:txBody>
      </p:sp>
      <p:sp>
        <p:nvSpPr>
          <p:cNvPr id="3" name="Content Placeholder 2"/>
          <p:cNvSpPr>
            <a:spLocks noGrp="1"/>
          </p:cNvSpPr>
          <p:nvPr>
            <p:ph idx="1"/>
          </p:nvPr>
        </p:nvSpPr>
        <p:spPr>
          <a:xfrm>
            <a:off x="2006600" y="1606865"/>
            <a:ext cx="8229600" cy="5251143"/>
          </a:xfrm>
        </p:spPr>
        <p:txBody>
          <a:bodyPr>
            <a:normAutofit/>
          </a:bodyPr>
          <a:lstStyle/>
          <a:p>
            <a:pPr marL="0" indent="0" algn="ctr">
              <a:spcBef>
                <a:spcPts val="0"/>
              </a:spcBef>
              <a:spcAft>
                <a:spcPts val="1800"/>
              </a:spcAft>
              <a:buNone/>
            </a:pPr>
            <a:r>
              <a:rPr lang="en-GB" sz="4000" dirty="0"/>
              <a:t>Maternal mortality ratio (MMR) for the 3-year period before the survey =</a:t>
            </a:r>
          </a:p>
          <a:p>
            <a:pPr marL="0" indent="0" algn="ctr">
              <a:spcBef>
                <a:spcPts val="0"/>
              </a:spcBef>
              <a:spcAft>
                <a:spcPts val="1800"/>
              </a:spcAft>
              <a:buNone/>
            </a:pPr>
            <a:r>
              <a:rPr lang="en-GB" sz="4000" b="1" dirty="0">
                <a:solidFill>
                  <a:schemeClr val="accent5"/>
                </a:solidFill>
              </a:rPr>
              <a:t>186 deaths per 100,000 live births</a:t>
            </a:r>
            <a:br>
              <a:rPr lang="en-GB" sz="4000" b="1" dirty="0">
                <a:solidFill>
                  <a:schemeClr val="accent5"/>
                </a:solidFill>
              </a:rPr>
            </a:br>
            <a:r>
              <a:rPr lang="en-GB" sz="4000" b="1" dirty="0">
                <a:solidFill>
                  <a:schemeClr val="accent5"/>
                </a:solidFill>
              </a:rPr>
              <a:t>(95% confidence interval:  138-234)</a:t>
            </a:r>
          </a:p>
          <a:p>
            <a:pPr marL="0" indent="0" algn="ctr">
              <a:spcBef>
                <a:spcPts val="0"/>
              </a:spcBef>
              <a:spcAft>
                <a:spcPts val="1800"/>
              </a:spcAft>
              <a:buNone/>
            </a:pPr>
            <a:endParaRPr lang="en-GB" sz="3200" dirty="0"/>
          </a:p>
        </p:txBody>
      </p:sp>
    </p:spTree>
    <p:extLst>
      <p:ext uri="{BB962C8B-B14F-4D97-AF65-F5344CB8AC3E}">
        <p14:creationId xmlns:p14="http://schemas.microsoft.com/office/powerpoint/2010/main" val="3791848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E07F9-E143-4F19-9637-A0B10A1A1E92}"/>
              </a:ext>
            </a:extLst>
          </p:cNvPr>
          <p:cNvSpPr>
            <a:spLocks noGrp="1"/>
          </p:cNvSpPr>
          <p:nvPr>
            <p:ph type="title"/>
          </p:nvPr>
        </p:nvSpPr>
        <p:spPr/>
        <p:txBody>
          <a:bodyPr>
            <a:normAutofit/>
          </a:bodyPr>
          <a:lstStyle/>
          <a:p>
            <a:r>
              <a:rPr lang="en-US" sz="4000" dirty="0"/>
              <a:t>Trends in Age-specific Maternal Mortality Ratios</a:t>
            </a:r>
          </a:p>
        </p:txBody>
      </p:sp>
      <p:graphicFrame>
        <p:nvGraphicFramePr>
          <p:cNvPr id="6" name="Content Placeholder 5">
            <a:extLst>
              <a:ext uri="{FF2B5EF4-FFF2-40B4-BE49-F238E27FC236}">
                <a16:creationId xmlns:a16="http://schemas.microsoft.com/office/drawing/2014/main" id="{EE2E3B80-FAC7-47C7-B46B-563C51494A26}"/>
              </a:ext>
            </a:extLst>
          </p:cNvPr>
          <p:cNvGraphicFramePr>
            <a:graphicFrameLocks noGrp="1"/>
          </p:cNvGraphicFramePr>
          <p:nvPr>
            <p:ph idx="1"/>
            <p:extLst>
              <p:ext uri="{D42A27DB-BD31-4B8C-83A1-F6EECF244321}">
                <p14:modId xmlns:p14="http://schemas.microsoft.com/office/powerpoint/2010/main" val="494919806"/>
              </p:ext>
            </p:extLst>
          </p:nvPr>
        </p:nvGraphicFramePr>
        <p:xfrm>
          <a:off x="615950" y="1606550"/>
          <a:ext cx="11007725" cy="494366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C842F16F-A97A-43B7-B54A-84BE81DD87D2}"/>
              </a:ext>
            </a:extLst>
          </p:cNvPr>
          <p:cNvSpPr txBox="1"/>
          <p:nvPr/>
        </p:nvSpPr>
        <p:spPr>
          <a:xfrm>
            <a:off x="2961196" y="6550212"/>
            <a:ext cx="626960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NOTE: Excludes Azad Jammu and Kashmir (AJK) and Gilgit Baltistan (GB</a:t>
            </a:r>
            <a:r>
              <a:rPr kumimoji="0" lang="en-US" sz="1050" b="0" i="1"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59E120E-F13C-4BDE-AAF7-E19EA1FA24AF}"/>
              </a:ext>
            </a:extLst>
          </p:cNvPr>
          <p:cNvSpPr txBox="1"/>
          <p:nvPr/>
        </p:nvSpPr>
        <p:spPr>
          <a:xfrm>
            <a:off x="1524000" y="1142891"/>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Maternal deaths per 100,000 live births in the 3-year period before the survey </a:t>
            </a:r>
          </a:p>
        </p:txBody>
      </p:sp>
    </p:spTree>
    <p:extLst>
      <p:ext uri="{BB962C8B-B14F-4D97-AF65-F5344CB8AC3E}">
        <p14:creationId xmlns:p14="http://schemas.microsoft.com/office/powerpoint/2010/main" val="1841115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9302A090-BECB-4181-83C5-1132267F938D}"/>
              </a:ext>
            </a:extLst>
          </p:cNvPr>
          <p:cNvGraphicFramePr>
            <a:graphicFrameLocks noGrp="1"/>
          </p:cNvGraphicFramePr>
          <p:nvPr>
            <p:ph idx="1"/>
            <p:extLst>
              <p:ext uri="{D42A27DB-BD31-4B8C-83A1-F6EECF244321}">
                <p14:modId xmlns:p14="http://schemas.microsoft.com/office/powerpoint/2010/main" val="72507973"/>
              </p:ext>
            </p:extLst>
          </p:nvPr>
        </p:nvGraphicFramePr>
        <p:xfrm>
          <a:off x="615950" y="1606550"/>
          <a:ext cx="11007725" cy="4955916"/>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B03D1054-C34F-4083-8F1F-5713E45D5056}"/>
              </a:ext>
            </a:extLst>
          </p:cNvPr>
          <p:cNvSpPr txBox="1">
            <a:spLocks/>
          </p:cNvSpPr>
          <p:nvPr/>
        </p:nvSpPr>
        <p:spPr>
          <a:xfrm>
            <a:off x="0" y="11"/>
            <a:ext cx="12192000" cy="1325563"/>
          </a:xfrm>
          <a:prstGeom prst="rect">
            <a:avLst/>
          </a:prstGeom>
        </p:spPr>
        <p:txBody>
          <a:bodyPr vert="horz" lIns="91440" tIns="45720" rIns="91440" bIns="45720" rtlCol="0" anchor="ctr">
            <a:normAutofit/>
          </a:bodyPr>
          <a:lstStyle>
            <a:lvl1pPr algn="ctr" defTabSz="914377" rtl="0" eaLnBrk="1" latinLnBrk="0" hangingPunct="1">
              <a:lnSpc>
                <a:spcPct val="90000"/>
              </a:lnSpc>
              <a:spcBef>
                <a:spcPct val="0"/>
              </a:spcBef>
              <a:buNone/>
              <a:defRPr sz="4400" kern="1200">
                <a:solidFill>
                  <a:schemeClr val="tx1"/>
                </a:solidFill>
                <a:latin typeface="+mn-lt"/>
                <a:ea typeface="+mj-ea"/>
                <a:cs typeface="+mj-cs"/>
              </a:defRPr>
            </a:lvl1pPr>
          </a:lstStyle>
          <a:p>
            <a:r>
              <a:rPr lang="en-GB"/>
              <a:t>Maternal Mortality Ratio by Region</a:t>
            </a:r>
            <a:endParaRPr lang="en-GB" dirty="0"/>
          </a:p>
        </p:txBody>
      </p:sp>
      <p:sp>
        <p:nvSpPr>
          <p:cNvPr id="8" name="TextBox 7">
            <a:extLst>
              <a:ext uri="{FF2B5EF4-FFF2-40B4-BE49-F238E27FC236}">
                <a16:creationId xmlns:a16="http://schemas.microsoft.com/office/drawing/2014/main" id="{5C7F7FF9-36AA-45CB-BDEA-393F1E78B661}"/>
              </a:ext>
            </a:extLst>
          </p:cNvPr>
          <p:cNvSpPr txBox="1"/>
          <p:nvPr/>
        </p:nvSpPr>
        <p:spPr>
          <a:xfrm>
            <a:off x="1542256" y="105624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Maternal deaths per 100,000 live births for the 3-year period before the survey</a:t>
            </a:r>
          </a:p>
        </p:txBody>
      </p:sp>
      <p:sp>
        <p:nvSpPr>
          <p:cNvPr id="9" name="TextBox 8">
            <a:extLst>
              <a:ext uri="{FF2B5EF4-FFF2-40B4-BE49-F238E27FC236}">
                <a16:creationId xmlns:a16="http://schemas.microsoft.com/office/drawing/2014/main" id="{8BCA7C6F-5227-4206-8B5B-234A8FDEE06F}"/>
              </a:ext>
            </a:extLst>
          </p:cNvPr>
          <p:cNvSpPr txBox="1"/>
          <p:nvPr/>
        </p:nvSpPr>
        <p:spPr>
          <a:xfrm>
            <a:off x="1683657" y="6562466"/>
            <a:ext cx="8824686" cy="307777"/>
          </a:xfrm>
          <a:prstGeom prst="rect">
            <a:avLst/>
          </a:prstGeom>
          <a:noFill/>
        </p:spPr>
        <p:txBody>
          <a:bodyPr wrap="square" rtlCol="0">
            <a:spAutoFit/>
          </a:bodyPr>
          <a:lstStyle/>
          <a:p>
            <a:pPr algn="ctr"/>
            <a:r>
              <a:rPr lang="en-US" sz="1400" i="1" dirty="0"/>
              <a:t>NOTE: Total excludes Azad Jammu and Kashmir (AJK) and Gilgit Baltistan (GB)</a:t>
            </a:r>
            <a:endParaRPr lang="en-US" sz="1800" dirty="0"/>
          </a:p>
        </p:txBody>
      </p:sp>
    </p:spTree>
    <p:extLst>
      <p:ext uri="{BB962C8B-B14F-4D97-AF65-F5344CB8AC3E}">
        <p14:creationId xmlns:p14="http://schemas.microsoft.com/office/powerpoint/2010/main" val="1297151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Key Findings</a:t>
            </a:r>
          </a:p>
        </p:txBody>
      </p:sp>
      <p:sp>
        <p:nvSpPr>
          <p:cNvPr id="3" name="Content Placeholder 2"/>
          <p:cNvSpPr>
            <a:spLocks noGrp="1"/>
          </p:cNvSpPr>
          <p:nvPr>
            <p:ph idx="1"/>
          </p:nvPr>
        </p:nvSpPr>
        <p:spPr>
          <a:xfrm>
            <a:off x="599768" y="1463178"/>
            <a:ext cx="11002297" cy="5081325"/>
          </a:xfrm>
        </p:spPr>
        <p:txBody>
          <a:bodyPr>
            <a:noAutofit/>
          </a:bodyPr>
          <a:lstStyle/>
          <a:p>
            <a:pPr>
              <a:spcBef>
                <a:spcPts val="0"/>
              </a:spcBef>
              <a:spcAft>
                <a:spcPts val="1800"/>
              </a:spcAft>
              <a:buClr>
                <a:schemeClr val="tx1"/>
              </a:buClr>
            </a:pPr>
            <a:r>
              <a:rPr lang="en-GB" b="1" noProof="0" dirty="0">
                <a:solidFill>
                  <a:schemeClr val="accent5"/>
                </a:solidFill>
              </a:rPr>
              <a:t>Maternal mortality ratio </a:t>
            </a:r>
            <a:r>
              <a:rPr lang="en-GB" noProof="0" dirty="0"/>
              <a:t>is </a:t>
            </a:r>
            <a:r>
              <a:rPr lang="en-GB" b="1" noProof="0" dirty="0">
                <a:solidFill>
                  <a:schemeClr val="accent5"/>
                </a:solidFill>
              </a:rPr>
              <a:t>186</a:t>
            </a:r>
            <a:r>
              <a:rPr lang="en-GB" noProof="0" dirty="0"/>
              <a:t> deaths per 100,000 live births </a:t>
            </a:r>
            <a:r>
              <a:rPr lang="en-US" dirty="0"/>
              <a:t>(excluding AJK and GB)</a:t>
            </a:r>
            <a:r>
              <a:rPr lang="en-GB" noProof="0" dirty="0"/>
              <a:t>. </a:t>
            </a:r>
          </a:p>
          <a:p>
            <a:pPr>
              <a:spcBef>
                <a:spcPts val="0"/>
              </a:spcBef>
              <a:spcAft>
                <a:spcPts val="1800"/>
              </a:spcAft>
              <a:buClr>
                <a:schemeClr val="tx1"/>
              </a:buClr>
            </a:pPr>
            <a:r>
              <a:rPr lang="en-GB" b="1" noProof="0" dirty="0">
                <a:solidFill>
                  <a:schemeClr val="accent5"/>
                </a:solidFill>
              </a:rPr>
              <a:t>Pregnancy-related mortality ratio </a:t>
            </a:r>
            <a:r>
              <a:rPr lang="en-GB" noProof="0" dirty="0"/>
              <a:t>is </a:t>
            </a:r>
            <a:r>
              <a:rPr lang="en-GB" b="1" noProof="0" dirty="0">
                <a:solidFill>
                  <a:schemeClr val="accent5"/>
                </a:solidFill>
              </a:rPr>
              <a:t>251 </a:t>
            </a:r>
            <a:r>
              <a:rPr lang="en-GB" noProof="0" dirty="0"/>
              <a:t>deaths per 100,000 live births </a:t>
            </a:r>
            <a:r>
              <a:rPr lang="en-US" dirty="0"/>
              <a:t>(excluding AJK and GB)</a:t>
            </a:r>
            <a:r>
              <a:rPr lang="en-GB" noProof="0" dirty="0"/>
              <a:t>.</a:t>
            </a:r>
          </a:p>
        </p:txBody>
      </p:sp>
    </p:spTree>
    <p:extLst>
      <p:ext uri="{BB962C8B-B14F-4D97-AF65-F5344CB8AC3E}">
        <p14:creationId xmlns:p14="http://schemas.microsoft.com/office/powerpoint/2010/main" val="498909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186623"/>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Cause of Deaths </a:t>
            </a:r>
          </a:p>
        </p:txBody>
      </p:sp>
      <p:sp>
        <p:nvSpPr>
          <p:cNvPr id="3" name="TextBox 2"/>
          <p:cNvSpPr txBox="1"/>
          <p:nvPr/>
        </p:nvSpPr>
        <p:spPr>
          <a:xfrm>
            <a:off x="7756131" y="1162974"/>
            <a:ext cx="2769835"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a:ln>
                  <a:noFill/>
                </a:ln>
                <a:solidFill>
                  <a:prstClr val="white"/>
                </a:solidFill>
                <a:effectLst/>
                <a:uLnTx/>
                <a:uFillTx/>
                <a:latin typeface="Calibri" panose="020F0502020204030204"/>
                <a:ea typeface="+mn-ea"/>
                <a:cs typeface="+mn-cs"/>
              </a:rPr>
              <a:t>Follow along on Twitter!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a:ln>
                  <a:noFill/>
                </a:ln>
                <a:solidFill>
                  <a:prstClr val="white"/>
                </a:solidFill>
                <a:effectLst/>
                <a:uLnTx/>
                <a:uFillTx/>
                <a:latin typeface="Calibri" panose="020F0502020204030204"/>
                <a:ea typeface="+mn-ea"/>
                <a:cs typeface="+mn-cs"/>
              </a:rPr>
              <a:t>#</a:t>
            </a:r>
            <a:r>
              <a:rPr kumimoji="0" lang="en-GB" sz="2000" b="0" i="1" u="none" strike="noStrike" kern="1200" cap="none" spc="0" normalizeH="0" baseline="0" noProof="0" err="1">
                <a:ln>
                  <a:noFill/>
                </a:ln>
                <a:solidFill>
                  <a:prstClr val="white"/>
                </a:solidFill>
                <a:effectLst/>
                <a:uLnTx/>
                <a:uFillTx/>
                <a:latin typeface="Calibri" panose="020F0502020204030204"/>
                <a:ea typeface="+mn-ea"/>
                <a:cs typeface="+mn-cs"/>
              </a:rPr>
              <a:t>PakistanMMS</a:t>
            </a:r>
            <a:endParaRPr kumimoji="0" lang="en-GB" sz="2000" b="0" i="1"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0810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Verbal Autopsy Data Collection</a:t>
            </a:r>
          </a:p>
        </p:txBody>
      </p:sp>
      <p:sp>
        <p:nvSpPr>
          <p:cNvPr id="3" name="Content Placeholder 2"/>
          <p:cNvSpPr>
            <a:spLocks noGrp="1"/>
          </p:cNvSpPr>
          <p:nvPr>
            <p:ph idx="1"/>
          </p:nvPr>
        </p:nvSpPr>
        <p:spPr/>
        <p:txBody>
          <a:bodyPr>
            <a:normAutofit/>
          </a:bodyPr>
          <a:lstStyle/>
          <a:p>
            <a:pPr>
              <a:spcBef>
                <a:spcPts val="0"/>
              </a:spcBef>
              <a:spcAft>
                <a:spcPts val="1200"/>
              </a:spcAft>
            </a:pPr>
            <a:r>
              <a:rPr lang="en-US" sz="3200" dirty="0"/>
              <a:t>Questionnaire was administered in households with a </a:t>
            </a:r>
            <a:r>
              <a:rPr lang="en-US" sz="3200" b="1" dirty="0">
                <a:solidFill>
                  <a:schemeClr val="accent5"/>
                </a:solidFill>
              </a:rPr>
              <a:t>death of a female resident age 15-49 who had died since January 2016</a:t>
            </a:r>
            <a:r>
              <a:rPr lang="en-US" sz="3200" dirty="0"/>
              <a:t>.</a:t>
            </a:r>
          </a:p>
          <a:p>
            <a:pPr>
              <a:spcBef>
                <a:spcPts val="0"/>
              </a:spcBef>
              <a:spcAft>
                <a:spcPts val="1200"/>
              </a:spcAft>
            </a:pPr>
            <a:r>
              <a:rPr lang="en-US" sz="3200" dirty="0"/>
              <a:t>Adapted from the </a:t>
            </a:r>
            <a:r>
              <a:rPr lang="en-US" sz="3200" i="1" dirty="0"/>
              <a:t>2016 WHO Verbal Autopsy Instrument adapted to country specific context and to preserve comparability with 2006-07 PDHS. </a:t>
            </a:r>
          </a:p>
          <a:p>
            <a:pPr>
              <a:spcBef>
                <a:spcPts val="0"/>
              </a:spcBef>
              <a:spcAft>
                <a:spcPts val="1200"/>
              </a:spcAft>
            </a:pPr>
            <a:endParaRPr lang="en-US" dirty="0"/>
          </a:p>
        </p:txBody>
      </p:sp>
    </p:spTree>
    <p:extLst>
      <p:ext uri="{BB962C8B-B14F-4D97-AF65-F5344CB8AC3E}">
        <p14:creationId xmlns:p14="http://schemas.microsoft.com/office/powerpoint/2010/main" val="31966256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Verbal Autopsy Data Collection</a:t>
            </a:r>
          </a:p>
        </p:txBody>
      </p:sp>
      <p:sp>
        <p:nvSpPr>
          <p:cNvPr id="3" name="Content Placeholder 2"/>
          <p:cNvSpPr>
            <a:spLocks noGrp="1"/>
          </p:cNvSpPr>
          <p:nvPr>
            <p:ph idx="1"/>
          </p:nvPr>
        </p:nvSpPr>
        <p:spPr>
          <a:xfrm>
            <a:off x="648929" y="1389152"/>
            <a:ext cx="10913805" cy="5251143"/>
          </a:xfrm>
        </p:spPr>
        <p:txBody>
          <a:bodyPr>
            <a:normAutofit lnSpcReduction="10000"/>
          </a:bodyPr>
          <a:lstStyle/>
          <a:p>
            <a:pPr>
              <a:spcBef>
                <a:spcPts val="0"/>
              </a:spcBef>
              <a:spcAft>
                <a:spcPts val="1200"/>
              </a:spcAft>
            </a:pPr>
            <a:r>
              <a:rPr lang="en-GB" sz="3200" dirty="0"/>
              <a:t>Background characteristics</a:t>
            </a:r>
          </a:p>
          <a:p>
            <a:pPr>
              <a:spcBef>
                <a:spcPts val="0"/>
              </a:spcBef>
              <a:spcAft>
                <a:spcPts val="1200"/>
              </a:spcAft>
            </a:pPr>
            <a:r>
              <a:rPr lang="en-GB" sz="3200" dirty="0"/>
              <a:t>Birth and pregnancy information</a:t>
            </a:r>
          </a:p>
          <a:p>
            <a:pPr>
              <a:spcBef>
                <a:spcPts val="0"/>
              </a:spcBef>
              <a:spcAft>
                <a:spcPts val="1200"/>
              </a:spcAft>
            </a:pPr>
            <a:r>
              <a:rPr lang="en-GB" sz="3200" dirty="0"/>
              <a:t>Narrative of illness/events leading to death</a:t>
            </a:r>
          </a:p>
          <a:p>
            <a:pPr>
              <a:spcBef>
                <a:spcPts val="0"/>
              </a:spcBef>
              <a:spcAft>
                <a:spcPts val="1200"/>
              </a:spcAft>
            </a:pPr>
            <a:r>
              <a:rPr lang="en-GB" sz="3200" dirty="0"/>
              <a:t>General signs/symptoms</a:t>
            </a:r>
          </a:p>
          <a:p>
            <a:pPr>
              <a:spcBef>
                <a:spcPts val="0"/>
              </a:spcBef>
              <a:spcAft>
                <a:spcPts val="1200"/>
              </a:spcAft>
            </a:pPr>
            <a:r>
              <a:rPr lang="en-GB" sz="3200" dirty="0"/>
              <a:t>Deceased illness history</a:t>
            </a:r>
          </a:p>
          <a:p>
            <a:pPr>
              <a:spcBef>
                <a:spcPts val="0"/>
              </a:spcBef>
              <a:spcAft>
                <a:spcPts val="1200"/>
              </a:spcAft>
            </a:pPr>
            <a:r>
              <a:rPr lang="en-GB" sz="3200" dirty="0"/>
              <a:t>Antenatal care and characteristics of last pregnancy</a:t>
            </a:r>
          </a:p>
          <a:p>
            <a:pPr>
              <a:spcBef>
                <a:spcPts val="0"/>
              </a:spcBef>
              <a:spcAft>
                <a:spcPts val="1200"/>
              </a:spcAft>
            </a:pPr>
            <a:r>
              <a:rPr lang="en-GB" sz="3200" dirty="0"/>
              <a:t>Deaths during labour, delivery or 42 days after</a:t>
            </a:r>
          </a:p>
          <a:p>
            <a:pPr>
              <a:spcBef>
                <a:spcPts val="0"/>
              </a:spcBef>
              <a:spcAft>
                <a:spcPts val="1200"/>
              </a:spcAft>
            </a:pPr>
            <a:r>
              <a:rPr lang="en-GB" sz="3200" dirty="0"/>
              <a:t>History of injuries/accidents</a:t>
            </a:r>
          </a:p>
          <a:p>
            <a:pPr>
              <a:spcBef>
                <a:spcPts val="0"/>
              </a:spcBef>
              <a:spcAft>
                <a:spcPts val="1200"/>
              </a:spcAft>
            </a:pPr>
            <a:r>
              <a:rPr lang="en-GB" sz="3200" dirty="0"/>
              <a:t>Care seeking behaviour</a:t>
            </a:r>
          </a:p>
        </p:txBody>
      </p:sp>
    </p:spTree>
    <p:extLst>
      <p:ext uri="{BB962C8B-B14F-4D97-AF65-F5344CB8AC3E}">
        <p14:creationId xmlns:p14="http://schemas.microsoft.com/office/powerpoint/2010/main" val="3924125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Verbal Autopsy Data Collection</a:t>
            </a:r>
          </a:p>
        </p:txBody>
      </p:sp>
      <p:sp>
        <p:nvSpPr>
          <p:cNvPr id="3" name="Content Placeholder 2"/>
          <p:cNvSpPr>
            <a:spLocks noGrp="1"/>
          </p:cNvSpPr>
          <p:nvPr>
            <p:ph idx="1"/>
          </p:nvPr>
        </p:nvSpPr>
        <p:spPr>
          <a:xfrm>
            <a:off x="599768" y="1389152"/>
            <a:ext cx="10992464" cy="5251143"/>
          </a:xfrm>
        </p:spPr>
        <p:txBody>
          <a:bodyPr>
            <a:normAutofit/>
          </a:bodyPr>
          <a:lstStyle/>
          <a:p>
            <a:pPr>
              <a:spcBef>
                <a:spcPts val="0"/>
              </a:spcBef>
              <a:spcAft>
                <a:spcPts val="1200"/>
              </a:spcAft>
            </a:pPr>
            <a:r>
              <a:rPr lang="en-GB" sz="3200" dirty="0"/>
              <a:t>Fieldwork teams visited all households where a female </a:t>
            </a:r>
            <a:br>
              <a:rPr lang="en-GB" sz="3200" dirty="0"/>
            </a:br>
            <a:r>
              <a:rPr lang="en-GB" sz="3200" dirty="0"/>
              <a:t>age 15-49 had died</a:t>
            </a:r>
          </a:p>
          <a:p>
            <a:pPr>
              <a:spcBef>
                <a:spcPts val="0"/>
              </a:spcBef>
              <a:spcAft>
                <a:spcPts val="1200"/>
              </a:spcAft>
            </a:pPr>
            <a:r>
              <a:rPr lang="en-GB" sz="3200" dirty="0"/>
              <a:t>A respondent with knowledge of the circumstances of the woman’s death was interviewed</a:t>
            </a:r>
          </a:p>
          <a:p>
            <a:pPr>
              <a:spcBef>
                <a:spcPts val="0"/>
              </a:spcBef>
              <a:spcAft>
                <a:spcPts val="1200"/>
              </a:spcAft>
            </a:pPr>
            <a:r>
              <a:rPr lang="en-GB" sz="3200" dirty="0"/>
              <a:t>During fieldwork, </a:t>
            </a:r>
            <a:r>
              <a:rPr lang="en-GB" sz="3200" b="1" dirty="0">
                <a:solidFill>
                  <a:schemeClr val="accent5"/>
                </a:solidFill>
              </a:rPr>
              <a:t>1,177</a:t>
            </a:r>
            <a:r>
              <a:rPr lang="en-GB" sz="3200" b="1" dirty="0"/>
              <a:t> </a:t>
            </a:r>
            <a:r>
              <a:rPr lang="en-GB" sz="3200" dirty="0"/>
              <a:t>verbal autopsies were completed</a:t>
            </a:r>
          </a:p>
          <a:p>
            <a:pPr>
              <a:spcBef>
                <a:spcPts val="0"/>
              </a:spcBef>
              <a:spcAft>
                <a:spcPts val="1200"/>
              </a:spcAft>
            </a:pPr>
            <a:endParaRPr lang="en-GB" sz="3200" dirty="0"/>
          </a:p>
        </p:txBody>
      </p:sp>
    </p:spTree>
    <p:extLst>
      <p:ext uri="{BB962C8B-B14F-4D97-AF65-F5344CB8AC3E}">
        <p14:creationId xmlns:p14="http://schemas.microsoft.com/office/powerpoint/2010/main" val="2813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2019 PMMS is the 1</a:t>
            </a:r>
            <a:r>
              <a:rPr lang="en-GB" sz="3200" baseline="30000" dirty="0"/>
              <a:t>st</a:t>
            </a:r>
            <a:r>
              <a:rPr lang="en-GB" sz="3200" dirty="0"/>
              <a:t> exclusive Maternal Mortality Survey conducted by the National Institute of Population Studies (NIPS), along with 4 Demographic and Health Surveys (DHS) implemented between 1990-91 and 2018 as part of The DHS Program.</a:t>
            </a:r>
          </a:p>
        </p:txBody>
      </p:sp>
    </p:spTree>
    <p:extLst>
      <p:ext uri="{BB962C8B-B14F-4D97-AF65-F5344CB8AC3E}">
        <p14:creationId xmlns:p14="http://schemas.microsoft.com/office/powerpoint/2010/main" val="144318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Cause of Death Certification</a:t>
            </a:r>
          </a:p>
        </p:txBody>
      </p:sp>
      <p:sp>
        <p:nvSpPr>
          <p:cNvPr id="3" name="Content Placeholder 2"/>
          <p:cNvSpPr>
            <a:spLocks noGrp="1"/>
          </p:cNvSpPr>
          <p:nvPr>
            <p:ph idx="1"/>
          </p:nvPr>
        </p:nvSpPr>
        <p:spPr>
          <a:xfrm>
            <a:off x="619432" y="1606865"/>
            <a:ext cx="10992465" cy="5251143"/>
          </a:xfrm>
        </p:spPr>
        <p:txBody>
          <a:bodyPr>
            <a:normAutofit/>
          </a:bodyPr>
          <a:lstStyle/>
          <a:p>
            <a:pPr marL="514338" indent="-514338">
              <a:spcBef>
                <a:spcPts val="0"/>
              </a:spcBef>
              <a:spcAft>
                <a:spcPts val="1200"/>
              </a:spcAft>
              <a:buFont typeface="+mj-lt"/>
              <a:buAutoNum type="arabicPeriod"/>
            </a:pPr>
            <a:r>
              <a:rPr lang="en-US" sz="3200" dirty="0"/>
              <a:t>Three panels of 3 reviewers (2 obstetrician/gynecologists) and 1 specialist physician) were created.</a:t>
            </a:r>
          </a:p>
          <a:p>
            <a:pPr marL="514338" indent="-514338">
              <a:spcBef>
                <a:spcPts val="0"/>
              </a:spcBef>
              <a:spcAft>
                <a:spcPts val="1200"/>
              </a:spcAft>
              <a:buFont typeface="+mj-lt"/>
              <a:buAutoNum type="arabicPeriod"/>
            </a:pPr>
            <a:r>
              <a:rPr lang="en-US" sz="3200" dirty="0"/>
              <a:t>Each physician interpreted VA result and produced WHO-style cause of death certificate.</a:t>
            </a:r>
          </a:p>
          <a:p>
            <a:pPr marL="514338" indent="-514338">
              <a:buFont typeface="+mj-lt"/>
              <a:buAutoNum type="arabicPeriod"/>
            </a:pPr>
            <a:r>
              <a:rPr lang="en-GB" sz="3200" dirty="0"/>
              <a:t>If at least 2 of the 3 reviewers agreed on the category and underlying cause of death, it was accepted as the category and underlying cause of death for that VAQ. </a:t>
            </a:r>
          </a:p>
          <a:p>
            <a:pPr marL="514338" indent="-514338">
              <a:buFont typeface="+mj-lt"/>
              <a:buAutoNum type="arabicPeriod"/>
            </a:pPr>
            <a:r>
              <a:rPr lang="en-US" sz="3200" dirty="0"/>
              <a:t>Final underlying cause of death determined by WHO ICD-10 guidelines.</a:t>
            </a:r>
          </a:p>
        </p:txBody>
      </p:sp>
    </p:spTree>
    <p:extLst>
      <p:ext uri="{BB962C8B-B14F-4D97-AF65-F5344CB8AC3E}">
        <p14:creationId xmlns:p14="http://schemas.microsoft.com/office/powerpoint/2010/main" val="35178689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DF927-9444-4326-90D1-748DDB24AF85}"/>
              </a:ext>
            </a:extLst>
          </p:cNvPr>
          <p:cNvSpPr>
            <a:spLocks noGrp="1"/>
          </p:cNvSpPr>
          <p:nvPr>
            <p:ph type="title"/>
          </p:nvPr>
        </p:nvSpPr>
        <p:spPr/>
        <p:txBody>
          <a:bodyPr/>
          <a:lstStyle/>
          <a:p>
            <a:r>
              <a:rPr lang="en-US"/>
              <a:t>Review Process for VAs</a:t>
            </a:r>
          </a:p>
        </p:txBody>
      </p:sp>
      <p:pic>
        <p:nvPicPr>
          <p:cNvPr id="4" name="Content Placeholder 3">
            <a:extLst>
              <a:ext uri="{FF2B5EF4-FFF2-40B4-BE49-F238E27FC236}">
                <a16:creationId xmlns:a16="http://schemas.microsoft.com/office/drawing/2014/main" id="{108560AE-29E2-427A-A38A-2A4A52B6C588}"/>
              </a:ext>
            </a:extLst>
          </p:cNvPr>
          <p:cNvPicPr>
            <a:picLocks noGrp="1" noChangeAspect="1"/>
          </p:cNvPicPr>
          <p:nvPr>
            <p:ph idx="1"/>
          </p:nvPr>
        </p:nvPicPr>
        <p:blipFill>
          <a:blip r:embed="rId2"/>
          <a:stretch>
            <a:fillRect/>
          </a:stretch>
        </p:blipFill>
        <p:spPr>
          <a:xfrm>
            <a:off x="1631945" y="1182337"/>
            <a:ext cx="9036063" cy="4792288"/>
          </a:xfrm>
          <a:prstGeom prst="rect">
            <a:avLst/>
          </a:prstGeom>
        </p:spPr>
      </p:pic>
    </p:spTree>
    <p:extLst>
      <p:ext uri="{BB962C8B-B14F-4D97-AF65-F5344CB8AC3E}">
        <p14:creationId xmlns:p14="http://schemas.microsoft.com/office/powerpoint/2010/main" val="110375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All-cause Mortality</a:t>
            </a:r>
          </a:p>
        </p:txBody>
      </p:sp>
      <p:graphicFrame>
        <p:nvGraphicFramePr>
          <p:cNvPr id="8" name="Content Placeholder 7"/>
          <p:cNvGraphicFramePr>
            <a:graphicFrameLocks noGrp="1"/>
          </p:cNvGraphicFramePr>
          <p:nvPr>
            <p:ph idx="1"/>
          </p:nvPr>
        </p:nvGraphicFramePr>
        <p:xfrm>
          <a:off x="1985975" y="1606556"/>
          <a:ext cx="8256587" cy="5251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42256" y="1145217"/>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distribution of causes of death among women age 15-49 in the 3 years before the survey</a:t>
            </a:r>
          </a:p>
        </p:txBody>
      </p:sp>
      <p:sp>
        <p:nvSpPr>
          <p:cNvPr id="7" name="TextBox 6">
            <a:extLst>
              <a:ext uri="{FF2B5EF4-FFF2-40B4-BE49-F238E27FC236}">
                <a16:creationId xmlns:a16="http://schemas.microsoft.com/office/drawing/2014/main" id="{BAD31EAB-7CD7-4590-9E67-C213EB39A619}"/>
              </a:ext>
            </a:extLst>
          </p:cNvPr>
          <p:cNvSpPr txBox="1"/>
          <p:nvPr/>
        </p:nvSpPr>
        <p:spPr>
          <a:xfrm>
            <a:off x="9114503" y="6119326"/>
            <a:ext cx="3077497" cy="523220"/>
          </a:xfrm>
          <a:prstGeom prst="rect">
            <a:avLst/>
          </a:prstGeom>
          <a:noFill/>
        </p:spPr>
        <p:txBody>
          <a:bodyPr wrap="square" rtlCol="0">
            <a:spAutoFit/>
          </a:bodyPr>
          <a:lstStyle/>
          <a:p>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5441314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Maternal Causes of Death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91443813"/>
              </p:ext>
            </p:extLst>
          </p:nvPr>
        </p:nvGraphicFramePr>
        <p:xfrm>
          <a:off x="1524000" y="1818167"/>
          <a:ext cx="9143999" cy="494412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42256" y="1145217"/>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distribution of causes of death among women age 15-49 in the 3 years before the survey</a:t>
            </a:r>
          </a:p>
        </p:txBody>
      </p:sp>
      <p:sp>
        <p:nvSpPr>
          <p:cNvPr id="7" name="TextBox 6">
            <a:extLst>
              <a:ext uri="{FF2B5EF4-FFF2-40B4-BE49-F238E27FC236}">
                <a16:creationId xmlns:a16="http://schemas.microsoft.com/office/drawing/2014/main" id="{854DE74B-8956-4BE8-98CB-C0C77827FEEE}"/>
              </a:ext>
            </a:extLst>
          </p:cNvPr>
          <p:cNvSpPr txBox="1"/>
          <p:nvPr/>
        </p:nvSpPr>
        <p:spPr>
          <a:xfrm>
            <a:off x="9114503" y="6119326"/>
            <a:ext cx="3077497" cy="523220"/>
          </a:xfrm>
          <a:prstGeom prst="rect">
            <a:avLst/>
          </a:prstGeom>
          <a:noFill/>
        </p:spPr>
        <p:txBody>
          <a:bodyPr wrap="square" rtlCol="0">
            <a:spAutoFit/>
          </a:bodyPr>
          <a:lstStyle/>
          <a:p>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7381588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Maternal Causes of Death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94080098"/>
              </p:ext>
            </p:extLst>
          </p:nvPr>
        </p:nvGraphicFramePr>
        <p:xfrm>
          <a:off x="1860091" y="1446543"/>
          <a:ext cx="8471815" cy="541144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3999" y="956242"/>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causes of death among women age 15-49 in the 3 years before the survey</a:t>
            </a:r>
          </a:p>
        </p:txBody>
      </p:sp>
      <p:sp>
        <p:nvSpPr>
          <p:cNvPr id="6" name="TextBox 5">
            <a:extLst>
              <a:ext uri="{FF2B5EF4-FFF2-40B4-BE49-F238E27FC236}">
                <a16:creationId xmlns:a16="http://schemas.microsoft.com/office/drawing/2014/main" id="{94DEDE64-293B-4E48-8960-8E3F3620BD4E}"/>
              </a:ext>
            </a:extLst>
          </p:cNvPr>
          <p:cNvSpPr txBox="1"/>
          <p:nvPr/>
        </p:nvSpPr>
        <p:spPr>
          <a:xfrm>
            <a:off x="9114503" y="6119326"/>
            <a:ext cx="3077497" cy="523220"/>
          </a:xfrm>
          <a:prstGeom prst="rect">
            <a:avLst/>
          </a:prstGeom>
          <a:noFill/>
        </p:spPr>
        <p:txBody>
          <a:bodyPr wrap="square" rtlCol="0">
            <a:spAutoFit/>
          </a:bodyPr>
          <a:lstStyle/>
          <a:p>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485263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Treatment Received for Deceased Women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48669093"/>
              </p:ext>
            </p:extLst>
          </p:nvPr>
        </p:nvGraphicFramePr>
        <p:xfrm>
          <a:off x="622300" y="1765745"/>
          <a:ext cx="10972800" cy="476840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524000" y="960231"/>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deceased women age 15-49 in the 3 years before the survey who received any public and/or private medical care or any traditional/herbal and/or spiritual medicine</a:t>
            </a:r>
          </a:p>
        </p:txBody>
      </p:sp>
      <p:sp>
        <p:nvSpPr>
          <p:cNvPr id="9" name="TextBox 8">
            <a:extLst>
              <a:ext uri="{FF2B5EF4-FFF2-40B4-BE49-F238E27FC236}">
                <a16:creationId xmlns:a16="http://schemas.microsoft.com/office/drawing/2014/main" id="{3EBC8C0B-CAB6-4104-BEE7-B0EC4737633A}"/>
              </a:ext>
            </a:extLst>
          </p:cNvPr>
          <p:cNvSpPr txBox="1"/>
          <p:nvPr/>
        </p:nvSpPr>
        <p:spPr>
          <a:xfrm>
            <a:off x="0" y="6534150"/>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515745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a:t>Key Findings</a:t>
            </a:r>
          </a:p>
        </p:txBody>
      </p:sp>
      <p:sp>
        <p:nvSpPr>
          <p:cNvPr id="3" name="Content Placeholder 2"/>
          <p:cNvSpPr>
            <a:spLocks noGrp="1"/>
          </p:cNvSpPr>
          <p:nvPr>
            <p:ph idx="1"/>
          </p:nvPr>
        </p:nvSpPr>
        <p:spPr>
          <a:xfrm>
            <a:off x="658762" y="1463178"/>
            <a:ext cx="10933470" cy="5081325"/>
          </a:xfrm>
        </p:spPr>
        <p:txBody>
          <a:bodyPr>
            <a:normAutofit/>
          </a:bodyPr>
          <a:lstStyle/>
          <a:p>
            <a:pPr defTabSz="931751">
              <a:buClr>
                <a:schemeClr val="tx1"/>
              </a:buClr>
              <a:defRPr/>
            </a:pPr>
            <a:r>
              <a:rPr lang="en-US" dirty="0"/>
              <a:t>The most common causes of death included </a:t>
            </a:r>
            <a:r>
              <a:rPr lang="en-US" b="1" dirty="0">
                <a:solidFill>
                  <a:schemeClr val="accent5"/>
                </a:solidFill>
              </a:rPr>
              <a:t>other diseases </a:t>
            </a:r>
            <a:r>
              <a:rPr lang="en-US" dirty="0"/>
              <a:t>such as conditions of the nervous, digestive, and respiratory systems (</a:t>
            </a:r>
            <a:r>
              <a:rPr lang="en-US" b="1" dirty="0">
                <a:solidFill>
                  <a:schemeClr val="accent5"/>
                </a:solidFill>
              </a:rPr>
              <a:t>61%</a:t>
            </a:r>
            <a:r>
              <a:rPr lang="en-US" dirty="0"/>
              <a:t>), in addition to </a:t>
            </a:r>
            <a:r>
              <a:rPr lang="en-US" b="1" dirty="0">
                <a:solidFill>
                  <a:schemeClr val="accent5"/>
                </a:solidFill>
              </a:rPr>
              <a:t>infectious and parasitic disease </a:t>
            </a:r>
            <a:r>
              <a:rPr lang="en-US" dirty="0"/>
              <a:t>(</a:t>
            </a:r>
            <a:r>
              <a:rPr lang="en-US" b="1" dirty="0">
                <a:solidFill>
                  <a:schemeClr val="accent5"/>
                </a:solidFill>
              </a:rPr>
              <a:t>14%</a:t>
            </a:r>
            <a:r>
              <a:rPr lang="en-US" dirty="0"/>
              <a:t>). </a:t>
            </a:r>
            <a:r>
              <a:rPr lang="en-US" b="1" dirty="0">
                <a:solidFill>
                  <a:schemeClr val="accent5"/>
                </a:solidFill>
              </a:rPr>
              <a:t>Maternal deaths</a:t>
            </a:r>
            <a:r>
              <a:rPr lang="en-US" dirty="0"/>
              <a:t> accounted for </a:t>
            </a:r>
            <a:r>
              <a:rPr lang="en-US" b="1" dirty="0">
                <a:solidFill>
                  <a:schemeClr val="accent5"/>
                </a:solidFill>
              </a:rPr>
              <a:t>12%</a:t>
            </a:r>
            <a:r>
              <a:rPr lang="en-US" dirty="0"/>
              <a:t> of all deaths.</a:t>
            </a:r>
          </a:p>
          <a:p>
            <a:pPr defTabSz="931751">
              <a:buClr>
                <a:schemeClr val="tx1"/>
              </a:buClr>
              <a:defRPr/>
            </a:pPr>
            <a:r>
              <a:rPr lang="en-US" dirty="0"/>
              <a:t>Among maternal deaths </a:t>
            </a:r>
            <a:r>
              <a:rPr lang="en-US" b="1" dirty="0">
                <a:solidFill>
                  <a:schemeClr val="accent5"/>
                </a:solidFill>
              </a:rPr>
              <a:t>96% </a:t>
            </a:r>
            <a:r>
              <a:rPr lang="en-US" dirty="0"/>
              <a:t>were direct maternal deaths, </a:t>
            </a:r>
            <a:r>
              <a:rPr lang="en-US" b="1" dirty="0">
                <a:solidFill>
                  <a:schemeClr val="accent5"/>
                </a:solidFill>
              </a:rPr>
              <a:t>4% </a:t>
            </a:r>
            <a:r>
              <a:rPr lang="en-US" dirty="0"/>
              <a:t>indirect maternal deaths. </a:t>
            </a:r>
          </a:p>
          <a:p>
            <a:pPr defTabSz="931751">
              <a:buClr>
                <a:schemeClr val="tx1"/>
              </a:buClr>
              <a:defRPr/>
            </a:pPr>
            <a:r>
              <a:rPr lang="en-US" b="1" dirty="0">
                <a:solidFill>
                  <a:schemeClr val="accent5"/>
                </a:solidFill>
              </a:rPr>
              <a:t>37%</a:t>
            </a:r>
            <a:r>
              <a:rPr lang="en-US" dirty="0"/>
              <a:t> of women who died in the three years before the survey sought medical care at a </a:t>
            </a:r>
            <a:r>
              <a:rPr lang="en-US" b="1" dirty="0">
                <a:solidFill>
                  <a:schemeClr val="accent5"/>
                </a:solidFill>
              </a:rPr>
              <a:t>public sector health </a:t>
            </a:r>
            <a:r>
              <a:rPr lang="en-US" dirty="0"/>
              <a:t>facility while </a:t>
            </a:r>
            <a:r>
              <a:rPr lang="en-US" b="1" dirty="0">
                <a:solidFill>
                  <a:schemeClr val="accent5"/>
                </a:solidFill>
              </a:rPr>
              <a:t>26%</a:t>
            </a:r>
            <a:r>
              <a:rPr lang="en-US" dirty="0"/>
              <a:t> sought care a private sector health facility. </a:t>
            </a:r>
            <a:r>
              <a:rPr lang="en-US" b="1" dirty="0">
                <a:solidFill>
                  <a:schemeClr val="accent5"/>
                </a:solidFill>
              </a:rPr>
              <a:t>5%</a:t>
            </a:r>
            <a:r>
              <a:rPr lang="en-US" dirty="0"/>
              <a:t> of women received care at home. </a:t>
            </a:r>
          </a:p>
          <a:p>
            <a:pPr marL="0" indent="0" defTabSz="931751">
              <a:buNone/>
              <a:defRPr/>
            </a:pPr>
            <a:endParaRPr lang="en-US" dirty="0"/>
          </a:p>
          <a:p>
            <a:pPr defTabSz="931751">
              <a:defRPr/>
            </a:pPr>
            <a:endParaRPr lang="en-US" dirty="0"/>
          </a:p>
          <a:p>
            <a:pPr defTabSz="931751">
              <a:defRPr/>
            </a:pPr>
            <a:endParaRPr lang="en-US" dirty="0"/>
          </a:p>
        </p:txBody>
      </p:sp>
    </p:spTree>
    <p:extLst>
      <p:ext uri="{BB962C8B-B14F-4D97-AF65-F5344CB8AC3E}">
        <p14:creationId xmlns:p14="http://schemas.microsoft.com/office/powerpoint/2010/main" val="17134092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186623"/>
            <a:ext cx="9143999" cy="769441"/>
          </a:xfrm>
          <a:prstGeom prst="rect">
            <a:avLst/>
          </a:prstGeom>
          <a:noFill/>
        </p:spPr>
        <p:txBody>
          <a:bodyPr wrap="square" rtlCol="0">
            <a:spAutoFit/>
          </a:bodyPr>
          <a:lstStyle/>
          <a:p>
            <a:pPr algn="ctr"/>
            <a:r>
              <a:rPr lang="en-GB" sz="4400" b="1">
                <a:solidFill>
                  <a:schemeClr val="bg1"/>
                </a:solidFill>
              </a:rPr>
              <a:t>Maternal Health Care</a:t>
            </a:r>
          </a:p>
        </p:txBody>
      </p:sp>
      <p:sp>
        <p:nvSpPr>
          <p:cNvPr id="3" name="TextBox 2"/>
          <p:cNvSpPr txBox="1"/>
          <p:nvPr/>
        </p:nvSpPr>
        <p:spPr>
          <a:xfrm>
            <a:off x="7140311" y="1386909"/>
            <a:ext cx="2769835" cy="707886"/>
          </a:xfrm>
          <a:prstGeom prst="rect">
            <a:avLst/>
          </a:prstGeom>
          <a:noFill/>
        </p:spPr>
        <p:txBody>
          <a:bodyPr wrap="square" rtlCol="0">
            <a:spAutoFit/>
          </a:bodyPr>
          <a:lstStyle/>
          <a:p>
            <a:pPr algn="r"/>
            <a:r>
              <a:rPr lang="en-GB" sz="2000" i="1">
                <a:solidFill>
                  <a:schemeClr val="bg1"/>
                </a:solidFill>
              </a:rPr>
              <a:t>Follow along on Twitter!  </a:t>
            </a:r>
          </a:p>
          <a:p>
            <a:pPr algn="r"/>
            <a:r>
              <a:rPr lang="en-GB" sz="2000" i="1">
                <a:solidFill>
                  <a:schemeClr val="bg1"/>
                </a:solidFill>
              </a:rPr>
              <a:t>#PakistanMMS</a:t>
            </a:r>
          </a:p>
        </p:txBody>
      </p:sp>
    </p:spTree>
    <p:extLst>
      <p:ext uri="{BB962C8B-B14F-4D97-AF65-F5344CB8AC3E}">
        <p14:creationId xmlns:p14="http://schemas.microsoft.com/office/powerpoint/2010/main" val="2549036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Antenatal Care (ANC) by Provider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93348327"/>
              </p:ext>
            </p:extLst>
          </p:nvPr>
        </p:nvGraphicFramePr>
        <p:xfrm>
          <a:off x="1967705" y="1802207"/>
          <a:ext cx="8256587" cy="487412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9892"/>
            <a:ext cx="12192000" cy="369332"/>
          </a:xfrm>
          <a:prstGeom prst="rect">
            <a:avLst/>
          </a:prstGeom>
          <a:noFill/>
        </p:spPr>
        <p:txBody>
          <a:bodyPr wrap="square" rtlCol="0">
            <a:spAutoFit/>
          </a:bodyPr>
          <a:lstStyle/>
          <a:p>
            <a:pPr algn="ctr"/>
            <a:r>
              <a:rPr lang="en-GB" sz="1800" i="1" dirty="0"/>
              <a:t>Percent distribution of ever-married women age 15-49 with a live birth or stillbirth in the 3-year period before the survey</a:t>
            </a:r>
          </a:p>
        </p:txBody>
      </p:sp>
      <p:sp>
        <p:nvSpPr>
          <p:cNvPr id="10" name="TextBox 9"/>
          <p:cNvSpPr txBox="1"/>
          <p:nvPr/>
        </p:nvSpPr>
        <p:spPr>
          <a:xfrm>
            <a:off x="8430417" y="4645006"/>
            <a:ext cx="3587749" cy="2031325"/>
          </a:xfrm>
          <a:prstGeom prst="rect">
            <a:avLst/>
          </a:prstGeom>
          <a:noFill/>
        </p:spPr>
        <p:txBody>
          <a:bodyPr wrap="square" rtlCol="0">
            <a:spAutoFit/>
          </a:bodyPr>
          <a:lstStyle/>
          <a:p>
            <a:pPr algn="ctr"/>
            <a:r>
              <a:rPr lang="en-GB" sz="2400" b="1" dirty="0">
                <a:solidFill>
                  <a:schemeClr val="accent3"/>
                </a:solidFill>
              </a:rPr>
              <a:t>91% of women received ANC from a skilled provider*</a:t>
            </a:r>
          </a:p>
          <a:p>
            <a:pPr algn="ctr"/>
            <a:r>
              <a:rPr lang="en-GB" i="1" dirty="0"/>
              <a:t>*obstetrician, specialist, doctor, </a:t>
            </a:r>
            <a:br>
              <a:rPr lang="en-GB" i="1" dirty="0"/>
            </a:br>
            <a:r>
              <a:rPr lang="en-GB" i="1" dirty="0"/>
              <a:t>nurse, midwife, lady health visitor (LHV), or community midwife</a:t>
            </a:r>
            <a:endParaRPr lang="en-GB" b="1" dirty="0">
              <a:solidFill>
                <a:schemeClr val="accent3"/>
              </a:solidFill>
            </a:endParaRPr>
          </a:p>
        </p:txBody>
      </p:sp>
      <p:cxnSp>
        <p:nvCxnSpPr>
          <p:cNvPr id="5" name="Straight Connector 4">
            <a:extLst>
              <a:ext uri="{FF2B5EF4-FFF2-40B4-BE49-F238E27FC236}">
                <a16:creationId xmlns:a16="http://schemas.microsoft.com/office/drawing/2014/main" id="{61DC310B-F985-4A2F-AA84-BFFA8A26608C}"/>
              </a:ext>
            </a:extLst>
          </p:cNvPr>
          <p:cNvCxnSpPr/>
          <p:nvPr/>
        </p:nvCxnSpPr>
        <p:spPr>
          <a:xfrm>
            <a:off x="4009935" y="2852955"/>
            <a:ext cx="278780" cy="1694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4D6B3B9-A2D0-4EA1-9C34-60EB19DFF51D}"/>
              </a:ext>
            </a:extLst>
          </p:cNvPr>
          <p:cNvSpPr txBox="1"/>
          <p:nvPr/>
        </p:nvSpPr>
        <p:spPr>
          <a:xfrm>
            <a:off x="0" y="6254087"/>
            <a:ext cx="3077497" cy="523220"/>
          </a:xfrm>
          <a:prstGeom prst="rect">
            <a:avLst/>
          </a:prstGeom>
          <a:noFill/>
        </p:spPr>
        <p:txBody>
          <a:bodyPr wrap="square" rtlCol="0">
            <a:spAutoFit/>
          </a:bodyPr>
          <a:lstStyle/>
          <a:p>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323635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
            <a:ext cx="12192000" cy="1340940"/>
          </a:xfrm>
        </p:spPr>
        <p:txBody>
          <a:bodyPr>
            <a:normAutofit/>
          </a:bodyPr>
          <a:lstStyle/>
          <a:p>
            <a:r>
              <a:rPr lang="en-GB" dirty="0"/>
              <a:t>Timing and Number of ANC Visits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05085568"/>
              </p:ext>
            </p:extLst>
          </p:nvPr>
        </p:nvGraphicFramePr>
        <p:xfrm>
          <a:off x="609600" y="1648728"/>
          <a:ext cx="10985499" cy="4844374"/>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02408"/>
            <a:ext cx="12192000" cy="646331"/>
          </a:xfrm>
          <a:prstGeom prst="rect">
            <a:avLst/>
          </a:prstGeom>
          <a:noFill/>
        </p:spPr>
        <p:txBody>
          <a:bodyPr wrap="square" rtlCol="0">
            <a:spAutoFit/>
          </a:bodyPr>
          <a:lstStyle/>
          <a:p>
            <a:pPr algn="ctr"/>
            <a:r>
              <a:rPr lang="en-GB" sz="1800" i="1" dirty="0"/>
              <a:t>Percent of ever-married women age 15-49 with a live birth or stillbirth in the 3-year period before the survey </a:t>
            </a:r>
          </a:p>
          <a:p>
            <a:pPr algn="ctr"/>
            <a:r>
              <a:rPr lang="en-GB" sz="1800" i="1" dirty="0"/>
              <a:t>for most recent live birth or stillbirth</a:t>
            </a:r>
          </a:p>
        </p:txBody>
      </p:sp>
      <p:sp>
        <p:nvSpPr>
          <p:cNvPr id="6" name="TextBox 5">
            <a:extLst>
              <a:ext uri="{FF2B5EF4-FFF2-40B4-BE49-F238E27FC236}">
                <a16:creationId xmlns:a16="http://schemas.microsoft.com/office/drawing/2014/main" id="{BABDE0CC-D7B3-41D3-99AC-04AC05784E20}"/>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040490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The Survey</a:t>
            </a:r>
          </a:p>
        </p:txBody>
      </p:sp>
      <p:sp>
        <p:nvSpPr>
          <p:cNvPr id="3" name="Content Placeholder 2"/>
          <p:cNvSpPr>
            <a:spLocks noGrp="1"/>
          </p:cNvSpPr>
          <p:nvPr>
            <p:ph idx="1"/>
          </p:nvPr>
        </p:nvSpPr>
        <p:spPr>
          <a:xfrm>
            <a:off x="629265" y="1462487"/>
            <a:ext cx="10982632" cy="4940247"/>
          </a:xfrm>
        </p:spPr>
        <p:txBody>
          <a:bodyPr>
            <a:normAutofit/>
          </a:bodyPr>
          <a:lstStyle/>
          <a:p>
            <a:pPr>
              <a:spcBef>
                <a:spcPts val="0"/>
              </a:spcBef>
              <a:spcAft>
                <a:spcPts val="1800"/>
              </a:spcAft>
            </a:pPr>
            <a:r>
              <a:rPr lang="en-GB" sz="3200" dirty="0"/>
              <a:t>It is designed to provide estimates at the national level, urban and rural areas, </a:t>
            </a:r>
            <a:r>
              <a:rPr lang="en-US" sz="3200" dirty="0"/>
              <a:t>for four provinces including </a:t>
            </a:r>
            <a:r>
              <a:rPr lang="en-US" sz="3200" b="1" dirty="0">
                <a:solidFill>
                  <a:schemeClr val="accent5"/>
                </a:solidFill>
              </a:rPr>
              <a:t>Punjab</a:t>
            </a:r>
            <a:r>
              <a:rPr lang="en-US" sz="3200" dirty="0"/>
              <a:t> (combined with Islamabad Capital Territory), </a:t>
            </a:r>
            <a:r>
              <a:rPr lang="en-US" sz="3200" b="1" dirty="0">
                <a:solidFill>
                  <a:schemeClr val="accent5"/>
                </a:solidFill>
              </a:rPr>
              <a:t>Sindh</a:t>
            </a:r>
            <a:r>
              <a:rPr lang="en-US" sz="3200" dirty="0"/>
              <a:t>, </a:t>
            </a:r>
            <a:r>
              <a:rPr lang="en-US" sz="3200" b="1" dirty="0">
                <a:solidFill>
                  <a:schemeClr val="accent5"/>
                </a:solidFill>
              </a:rPr>
              <a:t>Khyber Pakhtunkhwa</a:t>
            </a:r>
            <a:r>
              <a:rPr lang="en-US" sz="3200" b="1" dirty="0"/>
              <a:t> </a:t>
            </a:r>
            <a:r>
              <a:rPr lang="en-US" sz="3200" dirty="0"/>
              <a:t>(combined with FATA), and </a:t>
            </a:r>
            <a:r>
              <a:rPr lang="en-US" sz="3200" b="1" dirty="0" err="1">
                <a:solidFill>
                  <a:schemeClr val="accent5"/>
                </a:solidFill>
              </a:rPr>
              <a:t>Balochistan</a:t>
            </a:r>
            <a:r>
              <a:rPr lang="en-US" sz="3200" dirty="0"/>
              <a:t>; and for two regions including </a:t>
            </a:r>
            <a:r>
              <a:rPr lang="en-US" sz="3200" b="1" dirty="0">
                <a:solidFill>
                  <a:schemeClr val="accent5"/>
                </a:solidFill>
              </a:rPr>
              <a:t>Azad Jammu and Kashmir </a:t>
            </a:r>
            <a:r>
              <a:rPr lang="en-US" sz="3200" dirty="0"/>
              <a:t>(AJK) and </a:t>
            </a:r>
            <a:r>
              <a:rPr lang="en-US" sz="3200" b="1" dirty="0">
                <a:solidFill>
                  <a:schemeClr val="accent5"/>
                </a:solidFill>
              </a:rPr>
              <a:t>Gilgit Baltistan</a:t>
            </a:r>
            <a:r>
              <a:rPr lang="en-US" sz="3200" dirty="0"/>
              <a:t> (GB).</a:t>
            </a:r>
          </a:p>
          <a:p>
            <a:pPr>
              <a:spcBef>
                <a:spcPts val="0"/>
              </a:spcBef>
              <a:spcAft>
                <a:spcPts val="1800"/>
              </a:spcAft>
            </a:pPr>
            <a:r>
              <a:rPr lang="en-US" sz="3200" dirty="0"/>
              <a:t> The national total for indicators </a:t>
            </a:r>
            <a:r>
              <a:rPr lang="en-US" sz="3200" b="1" i="1" dirty="0">
                <a:solidFill>
                  <a:schemeClr val="accent5"/>
                </a:solidFill>
              </a:rPr>
              <a:t>excludes</a:t>
            </a:r>
            <a:r>
              <a:rPr lang="en-US" sz="3200" dirty="0"/>
              <a:t> </a:t>
            </a:r>
            <a:r>
              <a:rPr lang="en-US" sz="3200" b="1" dirty="0">
                <a:solidFill>
                  <a:schemeClr val="accent5"/>
                </a:solidFill>
              </a:rPr>
              <a:t>AJK</a:t>
            </a:r>
            <a:r>
              <a:rPr lang="en-US" sz="3200" dirty="0"/>
              <a:t> and </a:t>
            </a:r>
            <a:r>
              <a:rPr lang="en-US" sz="3200" b="1" dirty="0">
                <a:solidFill>
                  <a:schemeClr val="accent5"/>
                </a:solidFill>
              </a:rPr>
              <a:t>GB</a:t>
            </a:r>
            <a:r>
              <a:rPr lang="en-US" sz="3200" dirty="0"/>
              <a:t>. </a:t>
            </a:r>
            <a:endParaRPr lang="en-GB" sz="3200" dirty="0"/>
          </a:p>
        </p:txBody>
      </p:sp>
    </p:spTree>
    <p:extLst>
      <p:ext uri="{BB962C8B-B14F-4D97-AF65-F5344CB8AC3E}">
        <p14:creationId xmlns:p14="http://schemas.microsoft.com/office/powerpoint/2010/main" val="34939069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ANC Coverage</a:t>
            </a:r>
          </a:p>
        </p:txBody>
      </p:sp>
      <p:sp>
        <p:nvSpPr>
          <p:cNvPr id="4" name="TextBox 3"/>
          <p:cNvSpPr txBox="1"/>
          <p:nvPr/>
        </p:nvSpPr>
        <p:spPr>
          <a:xfrm>
            <a:off x="0" y="1081406"/>
            <a:ext cx="12192000" cy="369332"/>
          </a:xfrm>
          <a:prstGeom prst="rect">
            <a:avLst/>
          </a:prstGeom>
          <a:noFill/>
        </p:spPr>
        <p:txBody>
          <a:bodyPr wrap="square" rtlCol="0">
            <a:spAutoFit/>
          </a:bodyPr>
          <a:lstStyle/>
          <a:p>
            <a:pPr algn="ctr"/>
            <a:r>
              <a:rPr lang="en-US" sz="1800" i="1" dirty="0"/>
              <a:t>Percent of ever-married women age 15-49 who received ANC from a skilled provider in the 3 years before the survey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9706019"/>
              </p:ext>
            </p:extLst>
          </p:nvPr>
        </p:nvGraphicFramePr>
        <p:xfrm>
          <a:off x="622300" y="1678077"/>
          <a:ext cx="10972800" cy="468986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D8E28879-AA7B-4AA1-A79A-AFE14415FB2B}"/>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927310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of ANC</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67126689"/>
              </p:ext>
            </p:extLst>
          </p:nvPr>
        </p:nvGraphicFramePr>
        <p:xfrm>
          <a:off x="596900" y="1955800"/>
          <a:ext cx="11061700" cy="453730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6900" y="1325574"/>
            <a:ext cx="8953500" cy="646331"/>
          </a:xfrm>
          <a:prstGeom prst="rect">
            <a:avLst/>
          </a:prstGeom>
          <a:noFill/>
        </p:spPr>
        <p:txBody>
          <a:bodyPr wrap="square" rtlCol="0">
            <a:spAutoFit/>
          </a:bodyPr>
          <a:lstStyle/>
          <a:p>
            <a:r>
              <a:rPr lang="en-GB" sz="1800" b="1" i="1" dirty="0"/>
              <a:t>Among ever-married women age 15-49 who received ANC for most recent live birth or stillbirth in the past 3 years, percent who received the following services:</a:t>
            </a:r>
          </a:p>
        </p:txBody>
      </p:sp>
      <p:sp>
        <p:nvSpPr>
          <p:cNvPr id="6" name="TextBox 5">
            <a:extLst>
              <a:ext uri="{FF2B5EF4-FFF2-40B4-BE49-F238E27FC236}">
                <a16:creationId xmlns:a16="http://schemas.microsoft.com/office/drawing/2014/main" id="{4218608E-89C8-4B9A-81C3-BFC1FA12627B}"/>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4671879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Tetanus Toxoid Vaccination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72441809"/>
              </p:ext>
            </p:extLst>
          </p:nvPr>
        </p:nvGraphicFramePr>
        <p:xfrm>
          <a:off x="635000" y="1606549"/>
          <a:ext cx="10960100" cy="488655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524000" y="1081406"/>
            <a:ext cx="9144000" cy="369332"/>
          </a:xfrm>
          <a:prstGeom prst="rect">
            <a:avLst/>
          </a:prstGeom>
          <a:noFill/>
        </p:spPr>
        <p:txBody>
          <a:bodyPr wrap="square" rtlCol="0">
            <a:spAutoFit/>
          </a:bodyPr>
          <a:lstStyle/>
          <a:p>
            <a:pPr algn="ctr"/>
            <a:r>
              <a:rPr lang="en-GB" sz="1800" i="1"/>
              <a:t>Percent of mothers age 15-49 with a live birth or stillbirth in the 3-year period before the survey</a:t>
            </a:r>
          </a:p>
        </p:txBody>
      </p:sp>
      <p:sp>
        <p:nvSpPr>
          <p:cNvPr id="9" name="TextBox 8">
            <a:extLst>
              <a:ext uri="{FF2B5EF4-FFF2-40B4-BE49-F238E27FC236}">
                <a16:creationId xmlns:a16="http://schemas.microsoft.com/office/drawing/2014/main" id="{3B0B7040-D5F2-469E-9835-E1D1520F9C01}"/>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6910446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Place of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40169368"/>
              </p:ext>
            </p:extLst>
          </p:nvPr>
        </p:nvGraphicFramePr>
        <p:xfrm>
          <a:off x="609600" y="1606557"/>
          <a:ext cx="10972799" cy="476138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524000" y="1081406"/>
            <a:ext cx="9144000" cy="369332"/>
          </a:xfrm>
          <a:prstGeom prst="rect">
            <a:avLst/>
          </a:prstGeom>
          <a:noFill/>
        </p:spPr>
        <p:txBody>
          <a:bodyPr wrap="square" rtlCol="0">
            <a:spAutoFit/>
          </a:bodyPr>
          <a:lstStyle/>
          <a:p>
            <a:pPr algn="ctr"/>
            <a:r>
              <a:rPr lang="en-GB" sz="1800" i="1"/>
              <a:t>Percent distribution of most recent live births in the 3-year period before the survey</a:t>
            </a:r>
          </a:p>
        </p:txBody>
      </p:sp>
      <p:sp>
        <p:nvSpPr>
          <p:cNvPr id="9" name="TextBox 8">
            <a:extLst>
              <a:ext uri="{FF2B5EF4-FFF2-40B4-BE49-F238E27FC236}">
                <a16:creationId xmlns:a16="http://schemas.microsoft.com/office/drawing/2014/main" id="{D56A561D-7BB2-42ED-9F79-BAD6E081F4F2}"/>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7932356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Place </a:t>
            </a:r>
            <a:r>
              <a:rPr lang="en-GB" dirty="0"/>
              <a:t>of Birth</a:t>
            </a:r>
            <a:endParaRPr lang="en-GB" noProof="0" dirty="0"/>
          </a:p>
        </p:txBody>
      </p:sp>
      <p:sp>
        <p:nvSpPr>
          <p:cNvPr id="4" name="TextBox 3"/>
          <p:cNvSpPr txBox="1"/>
          <p:nvPr/>
        </p:nvSpPr>
        <p:spPr>
          <a:xfrm>
            <a:off x="1524000" y="1081405"/>
            <a:ext cx="9144000" cy="369332"/>
          </a:xfrm>
          <a:prstGeom prst="rect">
            <a:avLst/>
          </a:prstGeom>
          <a:noFill/>
        </p:spPr>
        <p:txBody>
          <a:bodyPr wrap="square" rtlCol="0">
            <a:spAutoFit/>
          </a:bodyPr>
          <a:lstStyle/>
          <a:p>
            <a:pPr algn="ctr"/>
            <a:r>
              <a:rPr lang="en-US" sz="1800" i="1"/>
              <a:t>Percent of most recent live births in the 3 years before the survey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27153883"/>
              </p:ext>
            </p:extLst>
          </p:nvPr>
        </p:nvGraphicFramePr>
        <p:xfrm>
          <a:off x="609600" y="1450737"/>
          <a:ext cx="11010899" cy="504236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6542719" y="1982905"/>
            <a:ext cx="2447925" cy="369332"/>
          </a:xfrm>
          <a:prstGeom prst="rect">
            <a:avLst/>
          </a:prstGeom>
          <a:noFill/>
        </p:spPr>
        <p:txBody>
          <a:bodyPr wrap="square" rtlCol="0">
            <a:spAutoFit/>
          </a:bodyPr>
          <a:lstStyle/>
          <a:p>
            <a:r>
              <a:rPr lang="en-US" sz="1800" b="1" dirty="0">
                <a:solidFill>
                  <a:schemeClr val="accent2"/>
                </a:solidFill>
              </a:rPr>
              <a:t>Health facility delivery</a:t>
            </a:r>
          </a:p>
        </p:txBody>
      </p:sp>
      <p:sp>
        <p:nvSpPr>
          <p:cNvPr id="11" name="TextBox 10"/>
          <p:cNvSpPr txBox="1"/>
          <p:nvPr/>
        </p:nvSpPr>
        <p:spPr>
          <a:xfrm>
            <a:off x="6542719" y="5037931"/>
            <a:ext cx="2447925" cy="369332"/>
          </a:xfrm>
          <a:prstGeom prst="rect">
            <a:avLst/>
          </a:prstGeom>
          <a:noFill/>
        </p:spPr>
        <p:txBody>
          <a:bodyPr wrap="square" rtlCol="0">
            <a:spAutoFit/>
          </a:bodyPr>
          <a:lstStyle/>
          <a:p>
            <a:r>
              <a:rPr lang="en-US" sz="1800" b="1" dirty="0">
                <a:solidFill>
                  <a:schemeClr val="accent1"/>
                </a:solidFill>
              </a:rPr>
              <a:t>Home delivery</a:t>
            </a:r>
          </a:p>
        </p:txBody>
      </p:sp>
      <p:sp>
        <p:nvSpPr>
          <p:cNvPr id="10" name="TextBox 9">
            <a:extLst>
              <a:ext uri="{FF2B5EF4-FFF2-40B4-BE49-F238E27FC236}">
                <a16:creationId xmlns:a16="http://schemas.microsoft.com/office/drawing/2014/main" id="{53949AB5-53E9-4130-8C6F-A4D6C0FC3303}"/>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9872295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Health Facility Delivery by Region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43064038"/>
              </p:ext>
            </p:extLst>
          </p:nvPr>
        </p:nvGraphicFramePr>
        <p:xfrm>
          <a:off x="635000" y="1606557"/>
          <a:ext cx="10960099" cy="488654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237526"/>
            <a:ext cx="9144000" cy="369332"/>
          </a:xfrm>
          <a:prstGeom prst="rect">
            <a:avLst/>
          </a:prstGeom>
          <a:noFill/>
        </p:spPr>
        <p:txBody>
          <a:bodyPr wrap="square" rtlCol="0">
            <a:spAutoFit/>
          </a:bodyPr>
          <a:lstStyle/>
          <a:p>
            <a:pPr algn="ctr"/>
            <a:r>
              <a:rPr lang="en-GB" sz="1800" i="1" dirty="0"/>
              <a:t>Percent of most recent live births in the 3 years before the survey delivered in a health facility</a:t>
            </a:r>
          </a:p>
        </p:txBody>
      </p:sp>
      <p:sp>
        <p:nvSpPr>
          <p:cNvPr id="5" name="TextBox 4">
            <a:extLst>
              <a:ext uri="{FF2B5EF4-FFF2-40B4-BE49-F238E27FC236}">
                <a16:creationId xmlns:a16="http://schemas.microsoft.com/office/drawing/2014/main" id="{83A12C4D-0A44-498B-AF05-1A1374E8778F}"/>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6595086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Delivery: Live Births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01511805"/>
              </p:ext>
            </p:extLst>
          </p:nvPr>
        </p:nvGraphicFramePr>
        <p:xfrm>
          <a:off x="1819274" y="1744213"/>
          <a:ext cx="8553451" cy="511377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081406"/>
            <a:ext cx="9144000" cy="369332"/>
          </a:xfrm>
          <a:prstGeom prst="rect">
            <a:avLst/>
          </a:prstGeom>
          <a:noFill/>
        </p:spPr>
        <p:txBody>
          <a:bodyPr wrap="square" rtlCol="0">
            <a:spAutoFit/>
          </a:bodyPr>
          <a:lstStyle/>
          <a:p>
            <a:pPr algn="ctr"/>
            <a:r>
              <a:rPr lang="en-GB" sz="1800" i="1"/>
              <a:t>Percent distribution of most recent live births in the 3-year period before the survey</a:t>
            </a:r>
          </a:p>
        </p:txBody>
      </p:sp>
      <p:sp>
        <p:nvSpPr>
          <p:cNvPr id="10" name="TextBox 9"/>
          <p:cNvSpPr txBox="1"/>
          <p:nvPr/>
        </p:nvSpPr>
        <p:spPr>
          <a:xfrm>
            <a:off x="8785524" y="4826675"/>
            <a:ext cx="3406478" cy="2031325"/>
          </a:xfrm>
          <a:prstGeom prst="rect">
            <a:avLst/>
          </a:prstGeom>
          <a:noFill/>
        </p:spPr>
        <p:txBody>
          <a:bodyPr wrap="square" rtlCol="0">
            <a:spAutoFit/>
          </a:bodyPr>
          <a:lstStyle/>
          <a:p>
            <a:pPr algn="ctr"/>
            <a:r>
              <a:rPr lang="en-GB" sz="2400" b="1" dirty="0">
                <a:solidFill>
                  <a:schemeClr val="accent3"/>
                </a:solidFill>
              </a:rPr>
              <a:t>74% of births are delivered by a skilled provider*</a:t>
            </a:r>
          </a:p>
          <a:p>
            <a:pPr algn="ctr"/>
            <a:r>
              <a:rPr lang="en-GB" i="1" dirty="0"/>
              <a:t>*obstetrician, specialist, doctor, </a:t>
            </a:r>
            <a:br>
              <a:rPr lang="en-GB" i="1" dirty="0"/>
            </a:br>
            <a:r>
              <a:rPr lang="en-GB" i="1" dirty="0"/>
              <a:t>nurse, midwife, lady health visitor (LHV), or community midwife</a:t>
            </a:r>
            <a:endParaRPr lang="en-GB" sz="2400" b="1" dirty="0">
              <a:solidFill>
                <a:schemeClr val="accent3"/>
              </a:solidFill>
            </a:endParaRPr>
          </a:p>
        </p:txBody>
      </p:sp>
      <p:sp>
        <p:nvSpPr>
          <p:cNvPr id="9" name="TextBox 8">
            <a:extLst>
              <a:ext uri="{FF2B5EF4-FFF2-40B4-BE49-F238E27FC236}">
                <a16:creationId xmlns:a16="http://schemas.microsoft.com/office/drawing/2014/main" id="{5DA9DEAB-2433-4E3F-B281-F68DCCC57CFF}"/>
              </a:ext>
            </a:extLst>
          </p:cNvPr>
          <p:cNvSpPr txBox="1"/>
          <p:nvPr/>
        </p:nvSpPr>
        <p:spPr>
          <a:xfrm>
            <a:off x="0" y="6351245"/>
            <a:ext cx="3406478" cy="800219"/>
          </a:xfrm>
          <a:prstGeom prst="rect">
            <a:avLst/>
          </a:prstGeom>
          <a:noFill/>
        </p:spPr>
        <p:txBody>
          <a:bodyPr wrap="square" rtlCol="0">
            <a:spAutoFit/>
          </a:bodyPr>
          <a:lstStyle/>
          <a:p>
            <a:r>
              <a:rPr lang="en-US" sz="1400" i="1" dirty="0"/>
              <a:t>NOTE: Excludes Azad Jammu and Kashmir (AJK) and Gilgit Baltistan (GB)</a:t>
            </a:r>
            <a:endParaRPr lang="en-US" sz="1400" dirty="0"/>
          </a:p>
          <a:p>
            <a:endParaRPr lang="en-US" sz="1800" dirty="0"/>
          </a:p>
        </p:txBody>
      </p:sp>
    </p:spTree>
    <p:extLst>
      <p:ext uri="{BB962C8B-B14F-4D97-AF65-F5344CB8AC3E}">
        <p14:creationId xmlns:p14="http://schemas.microsoft.com/office/powerpoint/2010/main" val="3323735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Delivery: Stillbirths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49520421"/>
              </p:ext>
            </p:extLst>
          </p:nvPr>
        </p:nvGraphicFramePr>
        <p:xfrm>
          <a:off x="1524000" y="1632857"/>
          <a:ext cx="8886280" cy="522513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081405"/>
            <a:ext cx="9144000" cy="369332"/>
          </a:xfrm>
          <a:prstGeom prst="rect">
            <a:avLst/>
          </a:prstGeom>
          <a:noFill/>
        </p:spPr>
        <p:txBody>
          <a:bodyPr wrap="square" rtlCol="0">
            <a:spAutoFit/>
          </a:bodyPr>
          <a:lstStyle/>
          <a:p>
            <a:pPr algn="ctr"/>
            <a:r>
              <a:rPr lang="en-GB" sz="1800" i="1"/>
              <a:t>Percent distribution of still births in the 3-year period before the survey</a:t>
            </a:r>
          </a:p>
        </p:txBody>
      </p:sp>
      <p:sp>
        <p:nvSpPr>
          <p:cNvPr id="9" name="TextBox 8">
            <a:extLst>
              <a:ext uri="{FF2B5EF4-FFF2-40B4-BE49-F238E27FC236}">
                <a16:creationId xmlns:a16="http://schemas.microsoft.com/office/drawing/2014/main" id="{78AC1004-2410-4522-92DE-16C52EF6EB21}"/>
              </a:ext>
            </a:extLst>
          </p:cNvPr>
          <p:cNvSpPr txBox="1"/>
          <p:nvPr/>
        </p:nvSpPr>
        <p:spPr>
          <a:xfrm>
            <a:off x="78481" y="6213593"/>
            <a:ext cx="3406478" cy="800219"/>
          </a:xfrm>
          <a:prstGeom prst="rect">
            <a:avLst/>
          </a:prstGeom>
          <a:noFill/>
        </p:spPr>
        <p:txBody>
          <a:bodyPr wrap="square" rtlCol="0">
            <a:spAutoFit/>
          </a:bodyPr>
          <a:lstStyle/>
          <a:p>
            <a:r>
              <a:rPr lang="en-US" sz="1400" i="1" dirty="0"/>
              <a:t>NOTE: Excludes Azad Jammu and Kashmir (AJK) and Gilgit Baltistan (GB)</a:t>
            </a:r>
            <a:endParaRPr lang="en-US" sz="1400" dirty="0"/>
          </a:p>
          <a:p>
            <a:endParaRPr lang="en-US" sz="1800" dirty="0"/>
          </a:p>
        </p:txBody>
      </p:sp>
      <p:sp>
        <p:nvSpPr>
          <p:cNvPr id="11" name="TextBox 10">
            <a:extLst>
              <a:ext uri="{FF2B5EF4-FFF2-40B4-BE49-F238E27FC236}">
                <a16:creationId xmlns:a16="http://schemas.microsoft.com/office/drawing/2014/main" id="{6B3F1C7F-3E72-474A-8E22-16013C4B582C}"/>
              </a:ext>
            </a:extLst>
          </p:cNvPr>
          <p:cNvSpPr txBox="1"/>
          <p:nvPr/>
        </p:nvSpPr>
        <p:spPr>
          <a:xfrm>
            <a:off x="8785522" y="4826675"/>
            <a:ext cx="3406478" cy="2031325"/>
          </a:xfrm>
          <a:prstGeom prst="rect">
            <a:avLst/>
          </a:prstGeom>
          <a:noFill/>
        </p:spPr>
        <p:txBody>
          <a:bodyPr wrap="square" rtlCol="0">
            <a:spAutoFit/>
          </a:bodyPr>
          <a:lstStyle/>
          <a:p>
            <a:pPr algn="ctr"/>
            <a:r>
              <a:rPr lang="en-GB" sz="2400" b="1" dirty="0">
                <a:solidFill>
                  <a:schemeClr val="accent3"/>
                </a:solidFill>
              </a:rPr>
              <a:t>86% of still births are delivered by a skilled provider*</a:t>
            </a:r>
          </a:p>
          <a:p>
            <a:pPr algn="ctr"/>
            <a:r>
              <a:rPr lang="en-GB" i="1" dirty="0"/>
              <a:t>*obstetrician, specialist, doctor, </a:t>
            </a:r>
            <a:br>
              <a:rPr lang="en-GB" i="1" dirty="0"/>
            </a:br>
            <a:r>
              <a:rPr lang="en-GB" i="1" dirty="0"/>
              <a:t>nurse, midwife, lady health visitor (LHV), or community midwife</a:t>
            </a:r>
            <a:endParaRPr lang="en-GB" sz="2400" b="1" dirty="0">
              <a:solidFill>
                <a:schemeClr val="accent3"/>
              </a:solidFill>
            </a:endParaRPr>
          </a:p>
        </p:txBody>
      </p:sp>
    </p:spTree>
    <p:extLst>
      <p:ext uri="{BB962C8B-B14F-4D97-AF65-F5344CB8AC3E}">
        <p14:creationId xmlns:p14="http://schemas.microsoft.com/office/powerpoint/2010/main" val="4467163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Abortions or Miscarriages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73635935"/>
              </p:ext>
            </p:extLst>
          </p:nvPr>
        </p:nvGraphicFramePr>
        <p:xfrm>
          <a:off x="1819274" y="1580780"/>
          <a:ext cx="8553451" cy="527720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3999" y="1083845"/>
            <a:ext cx="9144000" cy="369332"/>
          </a:xfrm>
          <a:prstGeom prst="rect">
            <a:avLst/>
          </a:prstGeom>
          <a:noFill/>
        </p:spPr>
        <p:txBody>
          <a:bodyPr wrap="square" rtlCol="0">
            <a:spAutoFit/>
          </a:bodyPr>
          <a:lstStyle/>
          <a:p>
            <a:pPr algn="ctr"/>
            <a:r>
              <a:rPr lang="en-GB" sz="1800" i="1" dirty="0"/>
              <a:t>Percent distribution of abortions or miscarriages in the 3-year period before the survey</a:t>
            </a:r>
          </a:p>
        </p:txBody>
      </p:sp>
      <p:sp>
        <p:nvSpPr>
          <p:cNvPr id="9" name="TextBox 8">
            <a:extLst>
              <a:ext uri="{FF2B5EF4-FFF2-40B4-BE49-F238E27FC236}">
                <a16:creationId xmlns:a16="http://schemas.microsoft.com/office/drawing/2014/main" id="{A51C7720-C621-4ED6-A86F-5269DD02B2BE}"/>
              </a:ext>
            </a:extLst>
          </p:cNvPr>
          <p:cNvSpPr txBox="1"/>
          <p:nvPr/>
        </p:nvSpPr>
        <p:spPr>
          <a:xfrm>
            <a:off x="0" y="6220749"/>
            <a:ext cx="3406478" cy="800219"/>
          </a:xfrm>
          <a:prstGeom prst="rect">
            <a:avLst/>
          </a:prstGeom>
          <a:noFill/>
        </p:spPr>
        <p:txBody>
          <a:bodyPr wrap="square" rtlCol="0">
            <a:spAutoFit/>
          </a:bodyPr>
          <a:lstStyle/>
          <a:p>
            <a:r>
              <a:rPr lang="en-US" sz="1400" i="1" dirty="0"/>
              <a:t>NOTE: Excludes Azad Jammu and Kashmir (AJK) and Gilgit Baltistan (GB)</a:t>
            </a:r>
            <a:endParaRPr lang="en-US" sz="1400" dirty="0"/>
          </a:p>
          <a:p>
            <a:endParaRPr lang="en-US" sz="1800" dirty="0"/>
          </a:p>
        </p:txBody>
      </p:sp>
      <p:sp>
        <p:nvSpPr>
          <p:cNvPr id="11" name="TextBox 10">
            <a:extLst>
              <a:ext uri="{FF2B5EF4-FFF2-40B4-BE49-F238E27FC236}">
                <a16:creationId xmlns:a16="http://schemas.microsoft.com/office/drawing/2014/main" id="{6297D7CE-5574-4521-B9D7-A95FB474826C}"/>
              </a:ext>
            </a:extLst>
          </p:cNvPr>
          <p:cNvSpPr txBox="1"/>
          <p:nvPr/>
        </p:nvSpPr>
        <p:spPr>
          <a:xfrm>
            <a:off x="8785521" y="4457343"/>
            <a:ext cx="3406478" cy="2400657"/>
          </a:xfrm>
          <a:prstGeom prst="rect">
            <a:avLst/>
          </a:prstGeom>
          <a:noFill/>
        </p:spPr>
        <p:txBody>
          <a:bodyPr wrap="square" rtlCol="0">
            <a:spAutoFit/>
          </a:bodyPr>
          <a:lstStyle/>
          <a:p>
            <a:pPr algn="ctr"/>
            <a:r>
              <a:rPr lang="en-GB" sz="2400" b="1" dirty="0">
                <a:solidFill>
                  <a:schemeClr val="accent3"/>
                </a:solidFill>
              </a:rPr>
              <a:t>67% of abortions/miscarriages are delivered by a skilled provider*</a:t>
            </a:r>
          </a:p>
          <a:p>
            <a:pPr algn="ctr"/>
            <a:r>
              <a:rPr lang="en-GB" i="1" dirty="0"/>
              <a:t>*obstetrician, specialist, doctor, </a:t>
            </a:r>
            <a:br>
              <a:rPr lang="en-GB" i="1" dirty="0"/>
            </a:br>
            <a:r>
              <a:rPr lang="en-GB" i="1" dirty="0"/>
              <a:t>nurse, midwife, or lady health visitor (LHV)</a:t>
            </a:r>
            <a:endParaRPr lang="en-GB" sz="2400" b="1" dirty="0">
              <a:solidFill>
                <a:schemeClr val="accent3"/>
              </a:solidFill>
            </a:endParaRPr>
          </a:p>
        </p:txBody>
      </p:sp>
    </p:spTree>
    <p:extLst>
      <p:ext uri="{BB962C8B-B14F-4D97-AF65-F5344CB8AC3E}">
        <p14:creationId xmlns:p14="http://schemas.microsoft.com/office/powerpoint/2010/main" val="37760829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a:t>Pregnancy Outcomes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94683621"/>
              </p:ext>
            </p:extLst>
          </p:nvPr>
        </p:nvGraphicFramePr>
        <p:xfrm>
          <a:off x="1985975" y="1606556"/>
          <a:ext cx="8256587" cy="5251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152525" y="1096733"/>
            <a:ext cx="9591675" cy="369332"/>
          </a:xfrm>
          <a:prstGeom prst="rect">
            <a:avLst/>
          </a:prstGeom>
          <a:noFill/>
        </p:spPr>
        <p:txBody>
          <a:bodyPr wrap="square" rtlCol="0">
            <a:spAutoFit/>
          </a:bodyPr>
          <a:lstStyle/>
          <a:p>
            <a:pPr algn="ctr"/>
            <a:r>
              <a:rPr lang="en-US" sz="1800" i="1"/>
              <a:t>Percent distribution of pregnancies ending in the 3 years preceding the survey by pregnancy outcome</a:t>
            </a:r>
            <a:endParaRPr lang="en-GB" sz="1800" i="1"/>
          </a:p>
        </p:txBody>
      </p:sp>
      <p:sp>
        <p:nvSpPr>
          <p:cNvPr id="7" name="TextBox 6">
            <a:extLst>
              <a:ext uri="{FF2B5EF4-FFF2-40B4-BE49-F238E27FC236}">
                <a16:creationId xmlns:a16="http://schemas.microsoft.com/office/drawing/2014/main" id="{6687A9BD-8906-46BE-AB41-BF777DF8CABC}"/>
              </a:ext>
            </a:extLst>
          </p:cNvPr>
          <p:cNvSpPr txBox="1"/>
          <p:nvPr/>
        </p:nvSpPr>
        <p:spPr>
          <a:xfrm>
            <a:off x="0" y="6334769"/>
            <a:ext cx="3077497" cy="523220"/>
          </a:xfrm>
          <a:prstGeom prst="rect">
            <a:avLst/>
          </a:prstGeom>
          <a:noFill/>
        </p:spPr>
        <p:txBody>
          <a:bodyPr wrap="square" rtlCol="0">
            <a:spAutoFit/>
          </a:bodyPr>
          <a:lstStyle/>
          <a:p>
            <a:r>
              <a:rPr lang="en-US" sz="1400" i="1" dirty="0"/>
              <a:t>NOTE: Excludes Azad Jammu and Kashmir (AJK) and Gilgit Baltistan (GB)</a:t>
            </a:r>
            <a:endParaRPr lang="en-US" sz="1800" dirty="0"/>
          </a:p>
        </p:txBody>
      </p:sp>
      <p:sp>
        <p:nvSpPr>
          <p:cNvPr id="3" name="TextBox 2">
            <a:extLst>
              <a:ext uri="{FF2B5EF4-FFF2-40B4-BE49-F238E27FC236}">
                <a16:creationId xmlns:a16="http://schemas.microsoft.com/office/drawing/2014/main" id="{AD63D17D-F523-4B6F-8ADF-F1D2C0036877}"/>
              </a:ext>
            </a:extLst>
          </p:cNvPr>
          <p:cNvSpPr txBox="1"/>
          <p:nvPr/>
        </p:nvSpPr>
        <p:spPr>
          <a:xfrm>
            <a:off x="5265182" y="4928278"/>
            <a:ext cx="1698172" cy="646331"/>
          </a:xfrm>
          <a:prstGeom prst="rect">
            <a:avLst/>
          </a:prstGeom>
          <a:noFill/>
          <a:ln>
            <a:noFill/>
          </a:ln>
        </p:spPr>
        <p:txBody>
          <a:bodyPr wrap="square" rtlCol="0">
            <a:spAutoFit/>
          </a:bodyPr>
          <a:lstStyle/>
          <a:p>
            <a:pPr algn="ctr"/>
            <a:r>
              <a:rPr lang="en-US" b="1" dirty="0">
                <a:solidFill>
                  <a:schemeClr val="bg1"/>
                </a:solidFill>
              </a:rPr>
              <a:t>Live birth</a:t>
            </a:r>
          </a:p>
          <a:p>
            <a:pPr algn="ctr"/>
            <a:r>
              <a:rPr lang="en-US" b="1" dirty="0">
                <a:solidFill>
                  <a:schemeClr val="bg1"/>
                </a:solidFill>
              </a:rPr>
              <a:t>84%</a:t>
            </a:r>
          </a:p>
        </p:txBody>
      </p:sp>
    </p:spTree>
    <p:extLst>
      <p:ext uri="{BB962C8B-B14F-4D97-AF65-F5344CB8AC3E}">
        <p14:creationId xmlns:p14="http://schemas.microsoft.com/office/powerpoint/2010/main" val="2360837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Sample Design</a:t>
            </a:r>
          </a:p>
        </p:txBody>
      </p:sp>
      <p:sp>
        <p:nvSpPr>
          <p:cNvPr id="3" name="Content Placeholder 2"/>
          <p:cNvSpPr>
            <a:spLocks noGrp="1"/>
          </p:cNvSpPr>
          <p:nvPr>
            <p:ph idx="1"/>
          </p:nvPr>
        </p:nvSpPr>
        <p:spPr>
          <a:xfrm>
            <a:off x="609601" y="1606865"/>
            <a:ext cx="11002296" cy="5251143"/>
          </a:xfrm>
        </p:spPr>
        <p:txBody>
          <a:bodyPr>
            <a:normAutofit/>
          </a:bodyPr>
          <a:lstStyle/>
          <a:p>
            <a:pPr marL="0" indent="0">
              <a:spcBef>
                <a:spcPts val="0"/>
              </a:spcBef>
              <a:spcAft>
                <a:spcPts val="1800"/>
              </a:spcAft>
              <a:buNone/>
            </a:pPr>
            <a:r>
              <a:rPr lang="en-GB" b="1" noProof="0" dirty="0">
                <a:solidFill>
                  <a:schemeClr val="accent5"/>
                </a:solidFill>
              </a:rPr>
              <a:t>Sampling Frame:</a:t>
            </a:r>
            <a:r>
              <a:rPr lang="en-GB" noProof="0" dirty="0"/>
              <a:t>  2017 Pakistan Population &amp; Housing Census</a:t>
            </a:r>
          </a:p>
          <a:p>
            <a:pPr marL="0" indent="0">
              <a:spcBef>
                <a:spcPts val="0"/>
              </a:spcBef>
              <a:spcAft>
                <a:spcPts val="1800"/>
              </a:spcAft>
              <a:buNone/>
            </a:pPr>
            <a:r>
              <a:rPr lang="en-GB" b="1" noProof="0" dirty="0">
                <a:solidFill>
                  <a:schemeClr val="accent5"/>
                </a:solidFill>
              </a:rPr>
              <a:t>First Stage:  </a:t>
            </a:r>
            <a:r>
              <a:rPr lang="en-GB" noProof="0" dirty="0"/>
              <a:t>656 urban and 740 rural clusters selected</a:t>
            </a:r>
          </a:p>
          <a:p>
            <a:pPr marL="0" indent="0">
              <a:spcBef>
                <a:spcPts val="0"/>
              </a:spcBef>
              <a:spcAft>
                <a:spcPts val="1800"/>
              </a:spcAft>
              <a:buNone/>
            </a:pPr>
            <a:r>
              <a:rPr lang="en-GB" b="1" noProof="0" dirty="0">
                <a:solidFill>
                  <a:schemeClr val="accent5"/>
                </a:solidFill>
              </a:rPr>
              <a:t>Second Stage: </a:t>
            </a:r>
            <a:r>
              <a:rPr lang="en-GB" noProof="0" dirty="0"/>
              <a:t>110 households per cluster were selected. Overall, 153,560 households were selected  (81,400 </a:t>
            </a:r>
            <a:r>
              <a:rPr lang="en-GB" dirty="0"/>
              <a:t>rural and 72, 160 urban). </a:t>
            </a:r>
            <a:endParaRPr lang="en-GB" b="1" strike="sngStrike" noProof="0" dirty="0">
              <a:solidFill>
                <a:schemeClr val="accent5"/>
              </a:solidFill>
            </a:endParaRPr>
          </a:p>
          <a:p>
            <a:pPr>
              <a:spcBef>
                <a:spcPts val="0"/>
              </a:spcBef>
              <a:spcAft>
                <a:spcPts val="1800"/>
              </a:spcAft>
            </a:pPr>
            <a:r>
              <a:rPr lang="en-GB" dirty="0"/>
              <a:t>All 110 households in each PSU were asked about births and deaths during the previous three years, including female deaths in the reproductive ages (15-49 years)</a:t>
            </a:r>
            <a:r>
              <a:rPr lang="en-GB" noProof="0" dirty="0"/>
              <a:t>. </a:t>
            </a:r>
          </a:p>
          <a:p>
            <a:pPr>
              <a:spcBef>
                <a:spcPts val="0"/>
              </a:spcBef>
              <a:spcAft>
                <a:spcPts val="1800"/>
              </a:spcAft>
            </a:pPr>
            <a:r>
              <a:rPr lang="en-GB" dirty="0"/>
              <a:t>Households that identified at least one death of a woman of reproductive age were then visited to conduct detailed verbal autopsies. </a:t>
            </a:r>
            <a:endParaRPr lang="en-GB" noProof="0" dirty="0"/>
          </a:p>
          <a:p>
            <a:pPr marL="0" indent="0">
              <a:spcBef>
                <a:spcPts val="0"/>
              </a:spcBef>
              <a:spcAft>
                <a:spcPts val="1800"/>
              </a:spcAft>
              <a:buNone/>
            </a:pPr>
            <a:r>
              <a:rPr lang="en-GB" noProof="0" dirty="0"/>
              <a:t>	</a:t>
            </a:r>
          </a:p>
        </p:txBody>
      </p:sp>
    </p:spTree>
    <p:extLst>
      <p:ext uri="{BB962C8B-B14F-4D97-AF65-F5344CB8AC3E}">
        <p14:creationId xmlns:p14="http://schemas.microsoft.com/office/powerpoint/2010/main" val="25688934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Caesarean-Section by Region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4239308"/>
              </p:ext>
            </p:extLst>
          </p:nvPr>
        </p:nvGraphicFramePr>
        <p:xfrm>
          <a:off x="622300" y="1606857"/>
          <a:ext cx="10934700" cy="488624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956242"/>
            <a:ext cx="9144000" cy="369332"/>
          </a:xfrm>
          <a:prstGeom prst="rect">
            <a:avLst/>
          </a:prstGeom>
          <a:noFill/>
        </p:spPr>
        <p:txBody>
          <a:bodyPr wrap="square" rtlCol="0">
            <a:spAutoFit/>
          </a:bodyPr>
          <a:lstStyle/>
          <a:p>
            <a:pPr algn="ctr"/>
            <a:r>
              <a:rPr lang="en-GB" sz="1800" i="1" dirty="0"/>
              <a:t>Percent of most recent live births in the 3 years before the survey delivered in a health facility</a:t>
            </a:r>
          </a:p>
        </p:txBody>
      </p:sp>
      <p:sp>
        <p:nvSpPr>
          <p:cNvPr id="7" name="TextBox 6">
            <a:extLst>
              <a:ext uri="{FF2B5EF4-FFF2-40B4-BE49-F238E27FC236}">
                <a16:creationId xmlns:a16="http://schemas.microsoft.com/office/drawing/2014/main" id="{C8B18DE6-712F-4555-AC83-830796B675BB}"/>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1350871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Postnatal Care (PNC) for </a:t>
            </a:r>
            <a:r>
              <a:rPr lang="en-GB" sz="4000"/>
              <a:t>Mothers by </a:t>
            </a:r>
            <a:r>
              <a:rPr lang="en-GB" sz="4000" dirty="0"/>
              <a:t>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91999050"/>
              </p:ext>
            </p:extLst>
          </p:nvPr>
        </p:nvGraphicFramePr>
        <p:xfrm>
          <a:off x="609600" y="1606858"/>
          <a:ext cx="11049000" cy="476205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237526"/>
            <a:ext cx="9144000" cy="369332"/>
          </a:xfrm>
          <a:prstGeom prst="rect">
            <a:avLst/>
          </a:prstGeom>
          <a:noFill/>
        </p:spPr>
        <p:txBody>
          <a:bodyPr wrap="square" rtlCol="0">
            <a:spAutoFit/>
          </a:bodyPr>
          <a:lstStyle/>
          <a:p>
            <a:pPr algn="ctr"/>
            <a:r>
              <a:rPr lang="en-GB" sz="1800" i="1"/>
              <a:t>Percent of live births in the 2-year period before the survey with PNC within 2 days of  delivery</a:t>
            </a:r>
          </a:p>
        </p:txBody>
      </p:sp>
      <p:sp>
        <p:nvSpPr>
          <p:cNvPr id="7" name="TextBox 6">
            <a:extLst>
              <a:ext uri="{FF2B5EF4-FFF2-40B4-BE49-F238E27FC236}">
                <a16:creationId xmlns:a16="http://schemas.microsoft.com/office/drawing/2014/main" id="{25E865D0-20FE-4094-96A8-288070EF6016}"/>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9769075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Key Findings</a:t>
            </a:r>
          </a:p>
        </p:txBody>
      </p:sp>
      <p:sp>
        <p:nvSpPr>
          <p:cNvPr id="3" name="Content Placeholder 2"/>
          <p:cNvSpPr>
            <a:spLocks noGrp="1"/>
          </p:cNvSpPr>
          <p:nvPr>
            <p:ph idx="1"/>
          </p:nvPr>
        </p:nvSpPr>
        <p:spPr>
          <a:xfrm>
            <a:off x="629265" y="1463178"/>
            <a:ext cx="10972799" cy="5081325"/>
          </a:xfrm>
        </p:spPr>
        <p:txBody>
          <a:bodyPr>
            <a:noAutofit/>
          </a:bodyPr>
          <a:lstStyle/>
          <a:p>
            <a:pPr>
              <a:spcBef>
                <a:spcPts val="0"/>
              </a:spcBef>
              <a:spcAft>
                <a:spcPts val="1800"/>
              </a:spcAft>
              <a:buClr>
                <a:schemeClr val="tx1"/>
              </a:buClr>
            </a:pPr>
            <a:r>
              <a:rPr lang="en-GB" b="1" noProof="0" dirty="0">
                <a:solidFill>
                  <a:schemeClr val="accent5"/>
                </a:solidFill>
              </a:rPr>
              <a:t>91% </a:t>
            </a:r>
            <a:r>
              <a:rPr lang="en-GB" noProof="0" dirty="0"/>
              <a:t>of women received </a:t>
            </a:r>
            <a:r>
              <a:rPr lang="en-GB" b="1" noProof="0" dirty="0">
                <a:solidFill>
                  <a:schemeClr val="accent5"/>
                </a:solidFill>
              </a:rPr>
              <a:t>antenatal care </a:t>
            </a:r>
            <a:r>
              <a:rPr lang="en-GB" noProof="0" dirty="0"/>
              <a:t>for a skilled provider at least once.</a:t>
            </a:r>
          </a:p>
          <a:p>
            <a:pPr>
              <a:spcBef>
                <a:spcPts val="0"/>
              </a:spcBef>
              <a:spcAft>
                <a:spcPts val="1800"/>
              </a:spcAft>
              <a:buClr>
                <a:schemeClr val="tx1"/>
              </a:buClr>
            </a:pPr>
            <a:r>
              <a:rPr lang="en-GB" b="1" noProof="0" dirty="0">
                <a:solidFill>
                  <a:schemeClr val="accent5"/>
                </a:solidFill>
              </a:rPr>
              <a:t>71% </a:t>
            </a:r>
            <a:r>
              <a:rPr lang="en-GB" noProof="0" dirty="0"/>
              <a:t>of births are </a:t>
            </a:r>
            <a:r>
              <a:rPr lang="en-GB" b="1" noProof="0" dirty="0">
                <a:solidFill>
                  <a:schemeClr val="accent5"/>
                </a:solidFill>
              </a:rPr>
              <a:t>delivered in a health facility</a:t>
            </a:r>
            <a:r>
              <a:rPr lang="en-GB" noProof="0" dirty="0"/>
              <a:t>.</a:t>
            </a:r>
          </a:p>
          <a:p>
            <a:pPr>
              <a:spcBef>
                <a:spcPts val="0"/>
              </a:spcBef>
              <a:spcAft>
                <a:spcPts val="1800"/>
              </a:spcAft>
              <a:buClr>
                <a:schemeClr val="tx1"/>
              </a:buClr>
            </a:pPr>
            <a:r>
              <a:rPr lang="en-GB" b="1" noProof="0" dirty="0">
                <a:solidFill>
                  <a:schemeClr val="accent5"/>
                </a:solidFill>
              </a:rPr>
              <a:t>74% </a:t>
            </a:r>
            <a:r>
              <a:rPr lang="en-GB" noProof="0" dirty="0"/>
              <a:t>of births are </a:t>
            </a:r>
            <a:r>
              <a:rPr lang="en-GB" b="1" noProof="0" dirty="0">
                <a:solidFill>
                  <a:schemeClr val="accent5"/>
                </a:solidFill>
              </a:rPr>
              <a:t>assisted by a skilled provider</a:t>
            </a:r>
            <a:r>
              <a:rPr lang="en-GB" noProof="0" dirty="0"/>
              <a:t>.</a:t>
            </a:r>
          </a:p>
          <a:p>
            <a:pPr>
              <a:spcBef>
                <a:spcPts val="0"/>
              </a:spcBef>
              <a:spcAft>
                <a:spcPts val="1800"/>
              </a:spcAft>
              <a:buClr>
                <a:schemeClr val="tx1"/>
              </a:buClr>
            </a:pPr>
            <a:r>
              <a:rPr lang="en-GB" b="1" noProof="0" dirty="0">
                <a:solidFill>
                  <a:schemeClr val="accent5"/>
                </a:solidFill>
              </a:rPr>
              <a:t>69% </a:t>
            </a:r>
            <a:r>
              <a:rPr lang="en-GB" noProof="0" dirty="0"/>
              <a:t>of ever-married women receive a </a:t>
            </a:r>
            <a:r>
              <a:rPr lang="en-GB" b="1" noProof="0" dirty="0">
                <a:solidFill>
                  <a:schemeClr val="accent5"/>
                </a:solidFill>
              </a:rPr>
              <a:t>postnatal check within 2 days of birth</a:t>
            </a:r>
            <a:r>
              <a:rPr lang="en-GB" noProof="0" dirty="0"/>
              <a:t>.</a:t>
            </a:r>
          </a:p>
        </p:txBody>
      </p:sp>
    </p:spTree>
    <p:extLst>
      <p:ext uri="{BB962C8B-B14F-4D97-AF65-F5344CB8AC3E}">
        <p14:creationId xmlns:p14="http://schemas.microsoft.com/office/powerpoint/2010/main" val="19003576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66876"/>
            <a:ext cx="9143999" cy="769441"/>
          </a:xfrm>
          <a:prstGeom prst="rect">
            <a:avLst/>
          </a:prstGeom>
          <a:noFill/>
        </p:spPr>
        <p:txBody>
          <a:bodyPr wrap="square" rtlCol="0">
            <a:spAutoFit/>
          </a:bodyPr>
          <a:lstStyle/>
          <a:p>
            <a:pPr algn="ctr"/>
            <a:r>
              <a:rPr lang="en-US" sz="4400" b="1">
                <a:solidFill>
                  <a:schemeClr val="bg1"/>
                </a:solidFill>
              </a:rPr>
              <a:t>Maternal Morbidities </a:t>
            </a:r>
          </a:p>
        </p:txBody>
      </p:sp>
      <p:sp>
        <p:nvSpPr>
          <p:cNvPr id="3" name="TextBox 2"/>
          <p:cNvSpPr txBox="1"/>
          <p:nvPr/>
        </p:nvSpPr>
        <p:spPr>
          <a:xfrm>
            <a:off x="7140311" y="1200296"/>
            <a:ext cx="2769835" cy="707886"/>
          </a:xfrm>
          <a:prstGeom prst="rect">
            <a:avLst/>
          </a:prstGeom>
          <a:noFill/>
        </p:spPr>
        <p:txBody>
          <a:bodyPr wrap="square" rtlCol="0">
            <a:spAutoFit/>
          </a:bodyPr>
          <a:lstStyle/>
          <a:p>
            <a:pPr algn="r"/>
            <a:r>
              <a:rPr lang="en-US" sz="2000" i="1">
                <a:solidFill>
                  <a:schemeClr val="bg1"/>
                </a:solidFill>
              </a:rPr>
              <a:t>Follow along on Twitter!  </a:t>
            </a:r>
          </a:p>
          <a:p>
            <a:pPr algn="r"/>
            <a:r>
              <a:rPr lang="en-US" sz="2000" i="1">
                <a:solidFill>
                  <a:schemeClr val="bg1"/>
                </a:solidFill>
              </a:rPr>
              <a:t>#PakistanMMS</a:t>
            </a:r>
          </a:p>
        </p:txBody>
      </p:sp>
    </p:spTree>
    <p:extLst>
      <p:ext uri="{BB962C8B-B14F-4D97-AF65-F5344CB8AC3E}">
        <p14:creationId xmlns:p14="http://schemas.microsoft.com/office/powerpoint/2010/main" val="2656539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Maternal Health </a:t>
            </a:r>
            <a:r>
              <a:rPr lang="en-GB"/>
              <a:t>Complications: Self-Report</a:t>
            </a:r>
            <a:endParaRPr lang="en-GB" noProof="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554686211"/>
              </p:ext>
            </p:extLst>
          </p:nvPr>
        </p:nvGraphicFramePr>
        <p:xfrm>
          <a:off x="609600" y="1606557"/>
          <a:ext cx="10985500" cy="488654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613209" y="1002409"/>
            <a:ext cx="9144000" cy="646331"/>
          </a:xfrm>
          <a:prstGeom prst="rect">
            <a:avLst/>
          </a:prstGeom>
          <a:noFill/>
        </p:spPr>
        <p:txBody>
          <a:bodyPr wrap="square" rtlCol="0">
            <a:spAutoFit/>
          </a:bodyPr>
          <a:lstStyle/>
          <a:p>
            <a:pPr algn="ctr"/>
            <a:r>
              <a:rPr lang="en-US" i="1" dirty="0"/>
              <a:t>Percent of last live births, stillbirths, miscarriages, and abortions in the 3 years before the survey for </a:t>
            </a:r>
            <a:r>
              <a:rPr lang="en-US" sz="1800" i="1" dirty="0"/>
              <a:t>which women self-reported complications during pregnancy</a:t>
            </a:r>
          </a:p>
        </p:txBody>
      </p:sp>
      <p:sp>
        <p:nvSpPr>
          <p:cNvPr id="6" name="TextBox 5">
            <a:extLst>
              <a:ext uri="{FF2B5EF4-FFF2-40B4-BE49-F238E27FC236}">
                <a16:creationId xmlns:a16="http://schemas.microsoft.com/office/drawing/2014/main" id="{C9B5EE97-586C-4E32-B74A-CF7B95F9E556}"/>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9226422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Maternal Health </a:t>
            </a:r>
            <a:r>
              <a:rPr lang="en-GB"/>
              <a:t>Complications: </a:t>
            </a:r>
            <a:br>
              <a:rPr lang="en-GB"/>
            </a:br>
            <a:r>
              <a:rPr lang="en-GB"/>
              <a:t>Informed by Health Provider</a:t>
            </a:r>
            <a:endParaRPr lang="en-GB" noProof="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627618264"/>
              </p:ext>
            </p:extLst>
          </p:nvPr>
        </p:nvGraphicFramePr>
        <p:xfrm>
          <a:off x="1346200" y="1858485"/>
          <a:ext cx="10261600" cy="463461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209462"/>
            <a:ext cx="9144000" cy="646331"/>
          </a:xfrm>
          <a:prstGeom prst="rect">
            <a:avLst/>
          </a:prstGeom>
          <a:noFill/>
        </p:spPr>
        <p:txBody>
          <a:bodyPr wrap="square" rtlCol="0">
            <a:spAutoFit/>
          </a:bodyPr>
          <a:lstStyle/>
          <a:p>
            <a:pPr algn="ctr"/>
            <a:r>
              <a:rPr lang="en-US" i="1" dirty="0"/>
              <a:t>Percent of last live births, stillbirths, miscarriages, and abortions in the 3 years before the survey for which women were informed by a health care provider</a:t>
            </a:r>
            <a:endParaRPr lang="en-US" sz="1800" i="1" dirty="0"/>
          </a:p>
        </p:txBody>
      </p:sp>
      <p:sp>
        <p:nvSpPr>
          <p:cNvPr id="6" name="TextBox 5">
            <a:extLst>
              <a:ext uri="{FF2B5EF4-FFF2-40B4-BE49-F238E27FC236}">
                <a16:creationId xmlns:a16="http://schemas.microsoft.com/office/drawing/2014/main" id="{8303DB2B-3FAA-40E1-AD57-19E4593113E6}"/>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17469578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Complications during Delivery by Birth Order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30136597"/>
              </p:ext>
            </p:extLst>
          </p:nvPr>
        </p:nvGraphicFramePr>
        <p:xfrm>
          <a:off x="571500" y="1663699"/>
          <a:ext cx="11036299" cy="482940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779721" y="1119403"/>
            <a:ext cx="10632558" cy="646331"/>
          </a:xfrm>
          <a:prstGeom prst="rect">
            <a:avLst/>
          </a:prstGeom>
          <a:noFill/>
        </p:spPr>
        <p:txBody>
          <a:bodyPr wrap="square" rtlCol="0">
            <a:spAutoFit/>
          </a:bodyPr>
          <a:lstStyle/>
          <a:p>
            <a:pPr algn="ctr"/>
            <a:r>
              <a:rPr lang="en-GB" sz="1800" i="1" dirty="0"/>
              <a:t>Percent of ever-married women 15-49 with a live birth/stillbirth/miscarriage or abortion in the 3 years before the survey who were informed by a health care provider than that had at least 1 delivery complication</a:t>
            </a:r>
          </a:p>
        </p:txBody>
      </p:sp>
      <p:sp>
        <p:nvSpPr>
          <p:cNvPr id="7" name="TextBox 6">
            <a:extLst>
              <a:ext uri="{FF2B5EF4-FFF2-40B4-BE49-F238E27FC236}">
                <a16:creationId xmlns:a16="http://schemas.microsoft.com/office/drawing/2014/main" id="{FB0D3626-2FD0-46B0-A530-D257A5E0CB66}"/>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3095071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Maternal Morbidities by Household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21953906"/>
              </p:ext>
            </p:extLst>
          </p:nvPr>
        </p:nvGraphicFramePr>
        <p:xfrm>
          <a:off x="647700" y="1612901"/>
          <a:ext cx="10921999" cy="49479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194390" y="966569"/>
            <a:ext cx="9803219" cy="646331"/>
          </a:xfrm>
          <a:prstGeom prst="rect">
            <a:avLst/>
          </a:prstGeom>
          <a:noFill/>
        </p:spPr>
        <p:txBody>
          <a:bodyPr wrap="square" rtlCol="0">
            <a:spAutoFit/>
          </a:bodyPr>
          <a:lstStyle/>
          <a:p>
            <a:pPr algn="ctr"/>
            <a:r>
              <a:rPr lang="en-GB" sz="1800" i="1" dirty="0"/>
              <a:t>Percent </a:t>
            </a:r>
            <a:r>
              <a:rPr lang="en-GB" i="1" dirty="0"/>
              <a:t>of </a:t>
            </a:r>
            <a:r>
              <a:rPr lang="en-GB" sz="1800" i="1" dirty="0"/>
              <a:t>ever-married women 15-49 with a live birth/stillbirth/miscarriage or abortion in the 3 years before the survey who were informed by a health care provider that they had at least 1 complication </a:t>
            </a:r>
          </a:p>
        </p:txBody>
      </p:sp>
      <p:sp>
        <p:nvSpPr>
          <p:cNvPr id="6" name="TextBox 5">
            <a:extLst>
              <a:ext uri="{FF2B5EF4-FFF2-40B4-BE49-F238E27FC236}">
                <a16:creationId xmlns:a16="http://schemas.microsoft.com/office/drawing/2014/main" id="{D446EF9F-0FBC-482E-996C-B4D7B87151CC}"/>
              </a:ext>
            </a:extLst>
          </p:cNvPr>
          <p:cNvSpPr txBox="1"/>
          <p:nvPr/>
        </p:nvSpPr>
        <p:spPr>
          <a:xfrm>
            <a:off x="2760142" y="6560864"/>
            <a:ext cx="6708251"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411108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a:t>Postpartum Complications by Household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1078209"/>
              </p:ext>
            </p:extLst>
          </p:nvPr>
        </p:nvGraphicFramePr>
        <p:xfrm>
          <a:off x="647700" y="1632225"/>
          <a:ext cx="10947400" cy="486087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42256" y="963357"/>
            <a:ext cx="9144000" cy="646331"/>
          </a:xfrm>
          <a:prstGeom prst="rect">
            <a:avLst/>
          </a:prstGeom>
          <a:noFill/>
        </p:spPr>
        <p:txBody>
          <a:bodyPr wrap="square" rtlCol="0">
            <a:spAutoFit/>
          </a:bodyPr>
          <a:lstStyle/>
          <a:p>
            <a:pPr algn="ctr"/>
            <a:r>
              <a:rPr lang="en-US" i="1" dirty="0"/>
              <a:t>Percent of ever-married women 15-49 with a live birth/stillbirth/miscarriage or abortion in the 3 years before the survey who had one or more complications within the first 40 days of delivery</a:t>
            </a:r>
            <a:endParaRPr lang="en-GB" sz="1800" i="1" dirty="0"/>
          </a:p>
        </p:txBody>
      </p:sp>
      <p:sp>
        <p:nvSpPr>
          <p:cNvPr id="7" name="TextBox 6">
            <a:extLst>
              <a:ext uri="{FF2B5EF4-FFF2-40B4-BE49-F238E27FC236}">
                <a16:creationId xmlns:a16="http://schemas.microsoft.com/office/drawing/2014/main" id="{96004852-A7F3-4AD6-A206-32102ACD1CB8}"/>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6365694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Key Findings</a:t>
            </a:r>
          </a:p>
        </p:txBody>
      </p:sp>
      <p:sp>
        <p:nvSpPr>
          <p:cNvPr id="3" name="Content Placeholder 2"/>
          <p:cNvSpPr>
            <a:spLocks noGrp="1"/>
          </p:cNvSpPr>
          <p:nvPr>
            <p:ph idx="1"/>
          </p:nvPr>
        </p:nvSpPr>
        <p:spPr>
          <a:xfrm>
            <a:off x="639098" y="1463178"/>
            <a:ext cx="10933470" cy="5081325"/>
          </a:xfrm>
        </p:spPr>
        <p:txBody>
          <a:bodyPr>
            <a:normAutofit/>
          </a:bodyPr>
          <a:lstStyle/>
          <a:p>
            <a:pPr>
              <a:lnSpc>
                <a:spcPct val="100000"/>
              </a:lnSpc>
              <a:spcBef>
                <a:spcPts val="600"/>
              </a:spcBef>
              <a:spcAft>
                <a:spcPts val="600"/>
              </a:spcAft>
              <a:buClr>
                <a:schemeClr val="tx1"/>
              </a:buClr>
            </a:pPr>
            <a:r>
              <a:rPr lang="en-GB" b="1" dirty="0">
                <a:solidFill>
                  <a:schemeClr val="accent5"/>
                </a:solidFill>
              </a:rPr>
              <a:t>52%</a:t>
            </a:r>
            <a:r>
              <a:rPr lang="en-GB" dirty="0"/>
              <a:t> of women in Pakistan received treatment for one or more complications they experienced during pregnancy, delivery, or the postpartum period. </a:t>
            </a:r>
            <a:endParaRPr lang="en-GB" noProof="0" dirty="0"/>
          </a:p>
          <a:p>
            <a:pPr marL="0" indent="0">
              <a:lnSpc>
                <a:spcPct val="100000"/>
              </a:lnSpc>
              <a:spcBef>
                <a:spcPts val="600"/>
              </a:spcBef>
              <a:spcAft>
                <a:spcPts val="600"/>
              </a:spcAft>
              <a:buClr>
                <a:schemeClr val="tx1"/>
              </a:buClr>
              <a:buNone/>
            </a:pPr>
            <a:r>
              <a:rPr lang="en-GB" dirty="0"/>
              <a:t> </a:t>
            </a:r>
            <a:endParaRPr lang="en-GB" noProof="0" dirty="0"/>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1383201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a:t>Short Household Questionnaire</a:t>
            </a:r>
          </a:p>
          <a:p>
            <a:pPr>
              <a:spcBef>
                <a:spcPts val="0"/>
              </a:spcBef>
              <a:spcAft>
                <a:spcPts val="1800"/>
              </a:spcAft>
            </a:pPr>
            <a:r>
              <a:rPr lang="en-GB" sz="3200"/>
              <a:t>Long Household Questionnaire</a:t>
            </a:r>
          </a:p>
          <a:p>
            <a:pPr>
              <a:spcBef>
                <a:spcPts val="0"/>
              </a:spcBef>
              <a:spcAft>
                <a:spcPts val="1800"/>
              </a:spcAft>
            </a:pPr>
            <a:r>
              <a:rPr lang="en-GB" sz="3200"/>
              <a:t>Woman’s Questionnaire</a:t>
            </a:r>
          </a:p>
          <a:p>
            <a:pPr>
              <a:spcBef>
                <a:spcPts val="0"/>
              </a:spcBef>
              <a:spcAft>
                <a:spcPts val="1800"/>
              </a:spcAft>
            </a:pPr>
            <a:r>
              <a:rPr lang="en-GB" sz="3200"/>
              <a:t>Verbal Autopsy Questionnaire</a:t>
            </a:r>
          </a:p>
          <a:p>
            <a:pPr>
              <a:spcBef>
                <a:spcPts val="0"/>
              </a:spcBef>
              <a:spcAft>
                <a:spcPts val="1800"/>
              </a:spcAft>
            </a:pPr>
            <a:r>
              <a:rPr lang="en-GB" sz="3200"/>
              <a:t>Community Questionnaire</a:t>
            </a:r>
          </a:p>
          <a:p>
            <a:pPr>
              <a:spcBef>
                <a:spcPts val="0"/>
              </a:spcBef>
              <a:spcAft>
                <a:spcPts val="1800"/>
              </a:spcAft>
            </a:pPr>
            <a:r>
              <a:rPr lang="en-GB" sz="3200"/>
              <a:t>Fieldworker Questionnaire</a:t>
            </a:r>
          </a:p>
          <a:p>
            <a:pPr marL="0" indent="0">
              <a:spcBef>
                <a:spcPts val="0"/>
              </a:spcBef>
              <a:spcAft>
                <a:spcPts val="1800"/>
              </a:spcAft>
              <a:buNone/>
            </a:pPr>
            <a:r>
              <a:rPr lang="en-GB" sz="3200"/>
              <a:t>Questionnaires were translated from English to </a:t>
            </a:r>
            <a:r>
              <a:rPr lang="en-GB" sz="3200" b="1">
                <a:solidFill>
                  <a:schemeClr val="accent5"/>
                </a:solidFill>
              </a:rPr>
              <a:t>Urdu</a:t>
            </a:r>
            <a:r>
              <a:rPr lang="en-GB" sz="3200"/>
              <a:t> and</a:t>
            </a:r>
            <a:r>
              <a:rPr lang="en-GB" sz="3200" b="1">
                <a:solidFill>
                  <a:schemeClr val="accent5"/>
                </a:solidFill>
              </a:rPr>
              <a:t> Sindhi</a:t>
            </a:r>
            <a:r>
              <a:rPr lang="en-GB" sz="3200"/>
              <a:t>.</a:t>
            </a:r>
          </a:p>
        </p:txBody>
      </p:sp>
    </p:spTree>
    <p:extLst>
      <p:ext uri="{BB962C8B-B14F-4D97-AF65-F5344CB8AC3E}">
        <p14:creationId xmlns:p14="http://schemas.microsoft.com/office/powerpoint/2010/main" val="38516415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12" y="186623"/>
            <a:ext cx="9143999" cy="769441"/>
          </a:xfrm>
          <a:prstGeom prst="rect">
            <a:avLst/>
          </a:prstGeom>
          <a:noFill/>
        </p:spPr>
        <p:txBody>
          <a:bodyPr wrap="square" rtlCol="0">
            <a:spAutoFit/>
          </a:bodyPr>
          <a:lstStyle/>
          <a:p>
            <a:pPr algn="ctr">
              <a:defRPr/>
            </a:pPr>
            <a:r>
              <a:rPr lang="en-GB" sz="4400" b="1">
                <a:solidFill>
                  <a:prstClr val="white"/>
                </a:solidFill>
                <a:latin typeface="Calibri" panose="020F0502020204030204"/>
              </a:rPr>
              <a:t>Health Care Seeking</a:t>
            </a:r>
          </a:p>
        </p:txBody>
      </p:sp>
      <p:sp>
        <p:nvSpPr>
          <p:cNvPr id="3" name="TextBox 2"/>
          <p:cNvSpPr txBox="1"/>
          <p:nvPr/>
        </p:nvSpPr>
        <p:spPr>
          <a:xfrm>
            <a:off x="7756131" y="1162974"/>
            <a:ext cx="2769835" cy="707886"/>
          </a:xfrm>
          <a:prstGeom prst="rect">
            <a:avLst/>
          </a:prstGeom>
          <a:noFill/>
        </p:spPr>
        <p:txBody>
          <a:bodyPr wrap="square" rtlCol="0">
            <a:spAutoFit/>
          </a:bodyPr>
          <a:lstStyle/>
          <a:p>
            <a:pPr algn="r">
              <a:defRPr/>
            </a:pPr>
            <a:r>
              <a:rPr lang="en-GB" sz="2000" i="1">
                <a:solidFill>
                  <a:prstClr val="white"/>
                </a:solidFill>
                <a:latin typeface="Calibri" panose="020F0502020204030204"/>
              </a:rPr>
              <a:t>Follow along on Twitter!  </a:t>
            </a:r>
          </a:p>
          <a:p>
            <a:pPr algn="r">
              <a:defRPr/>
            </a:pPr>
            <a:r>
              <a:rPr lang="en-GB" sz="2000" i="1">
                <a:solidFill>
                  <a:prstClr val="white"/>
                </a:solidFill>
                <a:latin typeface="Calibri" panose="020F0502020204030204"/>
              </a:rPr>
              <a:t>#</a:t>
            </a:r>
            <a:r>
              <a:rPr lang="en-GB" sz="2000" i="1" err="1">
                <a:solidFill>
                  <a:prstClr val="white"/>
                </a:solidFill>
                <a:latin typeface="Calibri" panose="020F0502020204030204"/>
              </a:rPr>
              <a:t>PakistanMMS</a:t>
            </a:r>
            <a:endParaRPr lang="en-GB" sz="2000" i="1">
              <a:solidFill>
                <a:prstClr val="white"/>
              </a:solidFill>
              <a:latin typeface="Calibri" panose="020F0502020204030204"/>
            </a:endParaRPr>
          </a:p>
        </p:txBody>
      </p:sp>
    </p:spTree>
    <p:extLst>
      <p:ext uri="{BB962C8B-B14F-4D97-AF65-F5344CB8AC3E}">
        <p14:creationId xmlns:p14="http://schemas.microsoft.com/office/powerpoint/2010/main" val="35578561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Place Where ANC Received</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04244623"/>
              </p:ext>
            </p:extLst>
          </p:nvPr>
        </p:nvGraphicFramePr>
        <p:xfrm>
          <a:off x="609600" y="1606556"/>
          <a:ext cx="11048999" cy="5251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002397"/>
            <a:ext cx="9144000" cy="369332"/>
          </a:xfrm>
          <a:prstGeom prst="rect">
            <a:avLst/>
          </a:prstGeom>
          <a:noFill/>
        </p:spPr>
        <p:txBody>
          <a:bodyPr wrap="square" rtlCol="0">
            <a:spAutoFit/>
          </a:bodyPr>
          <a:lstStyle/>
          <a:p>
            <a:pPr algn="ctr">
              <a:defRPr/>
            </a:pPr>
            <a:r>
              <a:rPr lang="en-GB" sz="1800" i="1" dirty="0">
                <a:solidFill>
                  <a:prstClr val="black"/>
                </a:solidFill>
                <a:latin typeface="Calibri" panose="020F0502020204030204"/>
              </a:rPr>
              <a:t>Percent of ever-married women age 15-49 with a pregnancy in the 3 years before the survey</a:t>
            </a:r>
          </a:p>
        </p:txBody>
      </p:sp>
      <p:sp>
        <p:nvSpPr>
          <p:cNvPr id="7" name="TextBox 6">
            <a:extLst>
              <a:ext uri="{FF2B5EF4-FFF2-40B4-BE49-F238E27FC236}">
                <a16:creationId xmlns:a16="http://schemas.microsoft.com/office/drawing/2014/main" id="{192AB842-4BF9-4ED0-B3D9-42DBE98CACA4}"/>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1300312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Pregnancy Complications without ANC by Region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06866113"/>
              </p:ext>
            </p:extLst>
          </p:nvPr>
        </p:nvGraphicFramePr>
        <p:xfrm>
          <a:off x="635000" y="1789235"/>
          <a:ext cx="10947400" cy="476097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1142904"/>
            <a:ext cx="9144000" cy="646331"/>
          </a:xfrm>
          <a:prstGeom prst="rect">
            <a:avLst/>
          </a:prstGeom>
          <a:noFill/>
        </p:spPr>
        <p:txBody>
          <a:bodyPr wrap="square" rtlCol="0">
            <a:spAutoFit/>
          </a:bodyPr>
          <a:lstStyle/>
          <a:p>
            <a:pPr lvl="0" algn="ctr">
              <a:defRPr/>
            </a:pPr>
            <a:r>
              <a:rPr lang="en-GB" sz="1800" i="1" dirty="0">
                <a:solidFill>
                  <a:prstClr val="black"/>
                </a:solidFill>
              </a:rPr>
              <a:t>Percent of ever-married women age 15-49 with a pregnancy in the 3 years before the survey who reported pregnancy complications and did not receive ANC</a:t>
            </a:r>
          </a:p>
        </p:txBody>
      </p:sp>
      <p:sp>
        <p:nvSpPr>
          <p:cNvPr id="7" name="TextBox 6">
            <a:extLst>
              <a:ext uri="{FF2B5EF4-FFF2-40B4-BE49-F238E27FC236}">
                <a16:creationId xmlns:a16="http://schemas.microsoft.com/office/drawing/2014/main" id="{D767AC02-AD65-4517-B910-FCA094750F6B}"/>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38771316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Skilled Assistance for</a:t>
            </a:r>
            <a:r>
              <a:rPr lang="en-GB" sz="4000"/>
              <a:t> Delivery Complications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09677916"/>
              </p:ext>
            </p:extLst>
          </p:nvPr>
        </p:nvGraphicFramePr>
        <p:xfrm>
          <a:off x="635000" y="1789235"/>
          <a:ext cx="11066129" cy="457346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F136905A-759E-459B-832B-ED1009C387B8}"/>
              </a:ext>
            </a:extLst>
          </p:cNvPr>
          <p:cNvSpPr txBox="1"/>
          <p:nvPr/>
        </p:nvSpPr>
        <p:spPr>
          <a:xfrm>
            <a:off x="490869" y="1142904"/>
            <a:ext cx="11210261" cy="646331"/>
          </a:xfrm>
          <a:prstGeom prst="rect">
            <a:avLst/>
          </a:prstGeom>
          <a:noFill/>
        </p:spPr>
        <p:txBody>
          <a:bodyPr wrap="square" rtlCol="0">
            <a:spAutoFit/>
          </a:bodyPr>
          <a:lstStyle/>
          <a:p>
            <a:pPr algn="ctr"/>
            <a:r>
              <a:rPr lang="en-US" i="1" dirty="0"/>
              <a:t>Percent of ever-married women age 15-49 who reported skilled assistance during delivery complications for most recent live birth or stillbirth in the 3 years before the survey</a:t>
            </a:r>
            <a:endParaRPr lang="en-GB" sz="1800" i="1" dirty="0">
              <a:solidFill>
                <a:prstClr val="black"/>
              </a:solidFill>
              <a:latin typeface="Calibri" panose="020F0502020204030204"/>
            </a:endParaRPr>
          </a:p>
        </p:txBody>
      </p:sp>
      <p:sp>
        <p:nvSpPr>
          <p:cNvPr id="7" name="TextBox 6">
            <a:extLst>
              <a:ext uri="{FF2B5EF4-FFF2-40B4-BE49-F238E27FC236}">
                <a16:creationId xmlns:a16="http://schemas.microsoft.com/office/drawing/2014/main" id="{DE13EE45-7794-4921-A0D4-3F787167D8EC}"/>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4935805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Skilled Assistance during Delivery Complications </a:t>
            </a:r>
            <a:br>
              <a:rPr lang="en-GB" sz="4000" dirty="0"/>
            </a:br>
            <a:r>
              <a:rPr lang="en-GB" sz="4000" dirty="0"/>
              <a:t>by Education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73938621"/>
              </p:ext>
            </p:extLst>
          </p:nvPr>
        </p:nvGraphicFramePr>
        <p:xfrm>
          <a:off x="622300" y="1952625"/>
          <a:ext cx="10960099" cy="456596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06FE4D6-ED9B-472A-B858-A3DB47FD9903}"/>
              </a:ext>
            </a:extLst>
          </p:cNvPr>
          <p:cNvSpPr txBox="1"/>
          <p:nvPr/>
        </p:nvSpPr>
        <p:spPr>
          <a:xfrm>
            <a:off x="490869" y="1153894"/>
            <a:ext cx="11210261" cy="646331"/>
          </a:xfrm>
          <a:prstGeom prst="rect">
            <a:avLst/>
          </a:prstGeom>
          <a:noFill/>
        </p:spPr>
        <p:txBody>
          <a:bodyPr wrap="square" rtlCol="0">
            <a:spAutoFit/>
          </a:bodyPr>
          <a:lstStyle/>
          <a:p>
            <a:pPr algn="ctr"/>
            <a:r>
              <a:rPr lang="en-US" i="1" dirty="0"/>
              <a:t>Percent of ever-married women age 15-49 who reported skilled assistance during delivery complications for most recent live birth or stillbirth in the 3 years before the survey</a:t>
            </a:r>
            <a:endParaRPr lang="en-GB" sz="1800" i="1" dirty="0">
              <a:solidFill>
                <a:prstClr val="black"/>
              </a:solidFill>
              <a:latin typeface="Calibri" panose="020F0502020204030204"/>
            </a:endParaRPr>
          </a:p>
        </p:txBody>
      </p:sp>
      <p:sp>
        <p:nvSpPr>
          <p:cNvPr id="7" name="TextBox 6">
            <a:extLst>
              <a:ext uri="{FF2B5EF4-FFF2-40B4-BE49-F238E27FC236}">
                <a16:creationId xmlns:a16="http://schemas.microsoft.com/office/drawing/2014/main" id="{AD97FC34-953B-42A6-9CE0-28574EDAC547}"/>
              </a:ext>
            </a:extLst>
          </p:cNvPr>
          <p:cNvSpPr txBox="1"/>
          <p:nvPr/>
        </p:nvSpPr>
        <p:spPr>
          <a:xfrm>
            <a:off x="0" y="6493102"/>
            <a:ext cx="12192000" cy="307777"/>
          </a:xfrm>
          <a:prstGeom prst="rect">
            <a:avLst/>
          </a:prstGeom>
          <a:noFill/>
        </p:spPr>
        <p:txBody>
          <a:bodyPr wrap="square" rtlCol="0">
            <a:spAutoFit/>
          </a:bodyPr>
          <a:lstStyle/>
          <a:p>
            <a:pPr algn="ctr"/>
            <a:r>
              <a:rPr lang="en-US" sz="1400" i="1" dirty="0"/>
              <a:t>NOTE: Excludes Azad Jammu and Kashmir (AJK) and Gilgit Baltistan (GB)</a:t>
            </a:r>
            <a:endParaRPr lang="en-US" sz="1800" dirty="0"/>
          </a:p>
        </p:txBody>
      </p:sp>
    </p:spTree>
    <p:extLst>
      <p:ext uri="{BB962C8B-B14F-4D97-AF65-F5344CB8AC3E}">
        <p14:creationId xmlns:p14="http://schemas.microsoft.com/office/powerpoint/2010/main" val="231609400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7615"/>
            <a:ext cx="12192000" cy="1325563"/>
          </a:xfrm>
        </p:spPr>
        <p:txBody>
          <a:bodyPr>
            <a:normAutofit/>
          </a:bodyPr>
          <a:lstStyle/>
          <a:p>
            <a:r>
              <a:rPr lang="en-US" noProof="0"/>
              <a:t>Key Findings</a:t>
            </a:r>
          </a:p>
        </p:txBody>
      </p:sp>
      <p:sp>
        <p:nvSpPr>
          <p:cNvPr id="3" name="Content Placeholder 2"/>
          <p:cNvSpPr>
            <a:spLocks noGrp="1"/>
          </p:cNvSpPr>
          <p:nvPr>
            <p:ph idx="1"/>
          </p:nvPr>
        </p:nvSpPr>
        <p:spPr>
          <a:xfrm>
            <a:off x="619431" y="1463178"/>
            <a:ext cx="10982633" cy="5081325"/>
          </a:xfrm>
        </p:spPr>
        <p:txBody>
          <a:bodyPr>
            <a:normAutofit/>
          </a:bodyPr>
          <a:lstStyle/>
          <a:p>
            <a:pPr marL="0" indent="0" defTabSz="931751">
              <a:buNone/>
              <a:defRPr/>
            </a:pPr>
            <a:endParaRPr lang="en-US" dirty="0"/>
          </a:p>
          <a:p>
            <a:pPr defTabSz="931751">
              <a:defRPr/>
            </a:pPr>
            <a:r>
              <a:rPr lang="en-US" b="1" dirty="0">
                <a:solidFill>
                  <a:schemeClr val="accent5"/>
                </a:solidFill>
              </a:rPr>
              <a:t>73% </a:t>
            </a:r>
            <a:r>
              <a:rPr lang="en-US" dirty="0"/>
              <a:t>of women age 15-49 who had a pregnancy in the 3 years preceding the survey sought ANC from a private sector health facility while </a:t>
            </a:r>
            <a:r>
              <a:rPr lang="en-US" b="1" dirty="0">
                <a:solidFill>
                  <a:schemeClr val="accent5"/>
                </a:solidFill>
              </a:rPr>
              <a:t>33%</a:t>
            </a:r>
            <a:r>
              <a:rPr lang="en-US" dirty="0"/>
              <a:t> used a public sector facility.</a:t>
            </a:r>
          </a:p>
          <a:p>
            <a:pPr defTabSz="931751">
              <a:defRPr/>
            </a:pPr>
            <a:r>
              <a:rPr lang="en-US" dirty="0"/>
              <a:t>The majority (</a:t>
            </a:r>
            <a:r>
              <a:rPr lang="en-US" b="1" dirty="0">
                <a:solidFill>
                  <a:schemeClr val="accent5"/>
                </a:solidFill>
              </a:rPr>
              <a:t>90%</a:t>
            </a:r>
            <a:r>
              <a:rPr lang="en-US" dirty="0"/>
              <a:t>) of </a:t>
            </a:r>
            <a:r>
              <a:rPr lang="en-US" dirty="0">
                <a:solidFill>
                  <a:prstClr val="black"/>
                </a:solidFill>
              </a:rPr>
              <a:t>women age 15-49 who had pregnancy complications in the 3 years before the survey received ANC from a skilled provider. </a:t>
            </a:r>
            <a:endParaRPr lang="en-US" dirty="0"/>
          </a:p>
          <a:p>
            <a:pPr defTabSz="931751">
              <a:defRPr/>
            </a:pPr>
            <a:r>
              <a:rPr lang="en-US" b="1" dirty="0">
                <a:solidFill>
                  <a:schemeClr val="accent5"/>
                </a:solidFill>
              </a:rPr>
              <a:t>9%</a:t>
            </a:r>
            <a:r>
              <a:rPr lang="en-US" dirty="0"/>
              <a:t> of women age 15-49 who had pregnancy complications in the 3 years before the survey did not receive any ANC. </a:t>
            </a:r>
          </a:p>
          <a:p>
            <a:pPr defTabSz="931751">
              <a:defRPr/>
            </a:pPr>
            <a:endParaRPr lang="en-US" dirty="0"/>
          </a:p>
        </p:txBody>
      </p:sp>
    </p:spTree>
    <p:extLst>
      <p:ext uri="{BB962C8B-B14F-4D97-AF65-F5344CB8AC3E}">
        <p14:creationId xmlns:p14="http://schemas.microsoft.com/office/powerpoint/2010/main" val="2460344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Household Questionnaire</a:t>
            </a:r>
          </a:p>
        </p:txBody>
      </p:sp>
      <p:sp>
        <p:nvSpPr>
          <p:cNvPr id="3" name="Content Placeholder 2"/>
          <p:cNvSpPr>
            <a:spLocks noGrp="1"/>
          </p:cNvSpPr>
          <p:nvPr>
            <p:ph idx="1"/>
          </p:nvPr>
        </p:nvSpPr>
        <p:spPr>
          <a:xfrm>
            <a:off x="619432" y="1606859"/>
            <a:ext cx="10962967" cy="4994664"/>
          </a:xfrm>
        </p:spPr>
        <p:txBody>
          <a:bodyPr>
            <a:normAutofit/>
          </a:bodyPr>
          <a:lstStyle/>
          <a:p>
            <a:pPr>
              <a:spcBef>
                <a:spcPts val="0"/>
              </a:spcBef>
              <a:spcAft>
                <a:spcPts val="1800"/>
              </a:spcAft>
            </a:pPr>
            <a:r>
              <a:rPr lang="en-GB" sz="3200" dirty="0"/>
              <a:t>Lists usual members and visitors to identify eligible individuals</a:t>
            </a:r>
          </a:p>
          <a:p>
            <a:pPr>
              <a:spcBef>
                <a:spcPts val="0"/>
              </a:spcBef>
              <a:spcAft>
                <a:spcPts val="1800"/>
              </a:spcAft>
            </a:pPr>
            <a:r>
              <a:rPr lang="en-GB" sz="3200" dirty="0"/>
              <a:t>Basic characteristics of each person in the household (age, sex, education, etc.)</a:t>
            </a:r>
          </a:p>
          <a:p>
            <a:pPr>
              <a:spcBef>
                <a:spcPts val="0"/>
              </a:spcBef>
              <a:spcAft>
                <a:spcPts val="1800"/>
              </a:spcAft>
            </a:pPr>
            <a:r>
              <a:rPr lang="en-GB" sz="3200" dirty="0"/>
              <a:t>Housing characteristics (drinking water, sanitation facilities, etc.)</a:t>
            </a:r>
          </a:p>
          <a:p>
            <a:pPr>
              <a:spcBef>
                <a:spcPts val="0"/>
              </a:spcBef>
              <a:spcAft>
                <a:spcPts val="1800"/>
              </a:spcAft>
            </a:pPr>
            <a:r>
              <a:rPr lang="en-GB" sz="3200" dirty="0"/>
              <a:t>Collected information on births and deaths in the household in the 3 years prior to the survey date to identify female deaths in the household to conduct verbal autopsies</a:t>
            </a:r>
            <a:r>
              <a:rPr lang="en-GB" dirty="0"/>
              <a:t>.</a:t>
            </a:r>
            <a:endParaRPr lang="en-GB" sz="3200" dirty="0"/>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Woman’s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Background characteristics (age, education, literacy, etc.)</a:t>
            </a:r>
          </a:p>
          <a:p>
            <a:pPr>
              <a:spcBef>
                <a:spcPts val="0"/>
              </a:spcBef>
              <a:spcAft>
                <a:spcPts val="1200"/>
              </a:spcAft>
            </a:pPr>
            <a:r>
              <a:rPr lang="en-GB" sz="3200" dirty="0"/>
              <a:t>Antenatal, delivery and postnatal care</a:t>
            </a:r>
          </a:p>
          <a:p>
            <a:pPr>
              <a:spcBef>
                <a:spcPts val="0"/>
              </a:spcBef>
              <a:spcAft>
                <a:spcPts val="1200"/>
              </a:spcAft>
            </a:pPr>
            <a:r>
              <a:rPr lang="en-GB" sz="3200" dirty="0"/>
              <a:t>Maternal morbidity</a:t>
            </a:r>
          </a:p>
          <a:p>
            <a:pPr>
              <a:spcBef>
                <a:spcPts val="0"/>
              </a:spcBef>
              <a:spcAft>
                <a:spcPts val="1200"/>
              </a:spcAft>
            </a:pPr>
            <a:r>
              <a:rPr lang="en-GB" sz="3200" dirty="0"/>
              <a:t>Health service utilisation</a:t>
            </a:r>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323232"/>
      </a:dk2>
      <a:lt2>
        <a:srgbClr val="E3DED1"/>
      </a:lt2>
      <a:accent1>
        <a:srgbClr val="D8BC83"/>
      </a:accent1>
      <a:accent2>
        <a:srgbClr val="3C6C70"/>
      </a:accent2>
      <a:accent3>
        <a:srgbClr val="282560"/>
      </a:accent3>
      <a:accent4>
        <a:srgbClr val="DB5126"/>
      </a:accent4>
      <a:accent5>
        <a:srgbClr val="405EAB"/>
      </a:accent5>
      <a:accent6>
        <a:srgbClr val="CEE5F6"/>
      </a:accent6>
      <a:hlink>
        <a:srgbClr val="9B1F21"/>
      </a:hlink>
      <a:folHlink>
        <a:srgbClr val="F4858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Pakistan">
      <a:dk1>
        <a:sysClr val="windowText" lastClr="000000"/>
      </a:dk1>
      <a:lt1>
        <a:sysClr val="window" lastClr="FFFFFF"/>
      </a:lt1>
      <a:dk2>
        <a:srgbClr val="323232"/>
      </a:dk2>
      <a:lt2>
        <a:srgbClr val="E3DED1"/>
      </a:lt2>
      <a:accent1>
        <a:srgbClr val="D8BC83"/>
      </a:accent1>
      <a:accent2>
        <a:srgbClr val="3C6C70"/>
      </a:accent2>
      <a:accent3>
        <a:srgbClr val="282560"/>
      </a:accent3>
      <a:accent4>
        <a:srgbClr val="DB5126"/>
      </a:accent4>
      <a:accent5>
        <a:srgbClr val="405EAB"/>
      </a:accent5>
      <a:accent6>
        <a:srgbClr val="CEE5F6"/>
      </a:accent6>
      <a:hlink>
        <a:srgbClr val="9B1F21"/>
      </a:hlink>
      <a:folHlink>
        <a:srgbClr val="F485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Pakistan MMS">
      <a:dk1>
        <a:sysClr val="windowText" lastClr="000000"/>
      </a:dk1>
      <a:lt1>
        <a:sysClr val="window" lastClr="FFFFFF"/>
      </a:lt1>
      <a:dk2>
        <a:srgbClr val="323232"/>
      </a:dk2>
      <a:lt2>
        <a:srgbClr val="E3DED1"/>
      </a:lt2>
      <a:accent1>
        <a:srgbClr val="D8BC83"/>
      </a:accent1>
      <a:accent2>
        <a:srgbClr val="3C6C70"/>
      </a:accent2>
      <a:accent3>
        <a:srgbClr val="282560"/>
      </a:accent3>
      <a:accent4>
        <a:srgbClr val="DB5126"/>
      </a:accent4>
      <a:accent5>
        <a:srgbClr val="405EAB"/>
      </a:accent5>
      <a:accent6>
        <a:srgbClr val="CEE5F6"/>
      </a:accent6>
      <a:hlink>
        <a:srgbClr val="9B1F21"/>
      </a:hlink>
      <a:folHlink>
        <a:srgbClr val="F485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3" ma:contentTypeDescription="Create a new document." ma:contentTypeScope="" ma:versionID="1c8fde200c9795c1137302d52a81ade3">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8c61d22692cbc6da78aebdbf7716bff2"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VMX3MACP777Z-1177381151-7362</_dlc_DocId>
    <_dlc_DocIdUrl xmlns="d16efad5-0601-4cf0-b7c2-89968258c777">
      <Url>https://icfonline.sharepoint.com/sites/ihd-dhs/Dissemination/_layouts/15/DocIdRedir.aspx?ID=VMX3MACP777Z-1177381151-7362</Url>
      <Description>VMX3MACP777Z-1177381151-7362</Description>
    </_dlc_DocIdUrl>
    <SharedWithUsers xmlns="d16efad5-0601-4cf0-b7c2-89968258c777">
      <UserInfo>
        <DisplayName>Pradhan, Anjushree</DisplayName>
        <AccountId>39</AccountId>
        <AccountType/>
      </UserInfo>
      <UserInfo>
        <DisplayName>Jean, Chrystelle</DisplayName>
        <AccountId>1317</AccountId>
        <AccountType/>
      </UserInfo>
      <UserInfo>
        <DisplayName>Zweimueller, Sally</DisplayName>
        <AccountId>161</AccountId>
        <AccountType/>
      </UserInfo>
    </SharedWithUsers>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E8D0F9-9589-4D9D-B4A4-4A5E773E14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35B67F-2DBD-45CE-A4BD-1AB33AFE2138}">
  <ds:schemaRefs>
    <ds:schemaRef ds:uri="http://schemas.microsoft.com/office/2006/metadata/properties"/>
    <ds:schemaRef ds:uri="http://schemas.microsoft.com/office/infopath/2007/PartnerControls"/>
    <ds:schemaRef ds:uri="d16efad5-0601-4cf0-b7c2-89968258c777"/>
  </ds:schemaRefs>
</ds:datastoreItem>
</file>

<file path=customXml/itemProps3.xml><?xml version="1.0" encoding="utf-8"?>
<ds:datastoreItem xmlns:ds="http://schemas.openxmlformats.org/officeDocument/2006/customXml" ds:itemID="{F611A19D-8F74-4AD4-BE49-D8625FDC57F5}">
  <ds:schemaRefs>
    <ds:schemaRef ds:uri="http://schemas.microsoft.com/sharepoint/events"/>
  </ds:schemaRefs>
</ds:datastoreItem>
</file>

<file path=customXml/itemProps4.xml><?xml version="1.0" encoding="utf-8"?>
<ds:datastoreItem xmlns:ds="http://schemas.openxmlformats.org/officeDocument/2006/customXml" ds:itemID="{181AB642-55FA-40DC-BD03-FA03C23D6D8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233</TotalTime>
  <Words>5423</Words>
  <Application>Microsoft Office PowerPoint</Application>
  <PresentationFormat>Widescreen</PresentationFormat>
  <Paragraphs>480</Paragraphs>
  <Slides>75</Slides>
  <Notes>52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75</vt:i4>
      </vt:variant>
    </vt:vector>
  </HeadingPairs>
  <TitlesOfParts>
    <vt:vector size="80" baseType="lpstr">
      <vt:lpstr>Arial</vt:lpstr>
      <vt:lpstr>Calibri</vt:lpstr>
      <vt:lpstr>Office Theme</vt:lpstr>
      <vt:lpstr>Custom Design</vt:lpstr>
      <vt:lpstr>1_Custom Design</vt:lpstr>
      <vt:lpstr>PowerPoint Presentation</vt:lpstr>
      <vt:lpstr>PowerPoint Presentation</vt:lpstr>
      <vt:lpstr>Objective</vt:lpstr>
      <vt:lpstr>The Survey</vt:lpstr>
      <vt:lpstr>The Survey</vt:lpstr>
      <vt:lpstr>Sample Design</vt:lpstr>
      <vt:lpstr>Questionnaires</vt:lpstr>
      <vt:lpstr>Household Questionnaire</vt:lpstr>
      <vt:lpstr>Woman’s Questionnaire</vt:lpstr>
      <vt:lpstr>Verbal Autopsy Questionnaire</vt:lpstr>
      <vt:lpstr>Survey Staff Trainings</vt:lpstr>
      <vt:lpstr>Fieldwork and Data Processing</vt:lpstr>
      <vt:lpstr>PowerPoint Presentation</vt:lpstr>
      <vt:lpstr>PMMS Materials, Data, and Digital Tools</vt:lpstr>
      <vt:lpstr>PowerPoint Presentation</vt:lpstr>
      <vt:lpstr>Pakistan Households</vt:lpstr>
      <vt:lpstr>Drinking Water by Residence</vt:lpstr>
      <vt:lpstr>Electricity by Residence</vt:lpstr>
      <vt:lpstr>Household Durable Goods and Possessions by Residence</vt:lpstr>
      <vt:lpstr>Wealth Index</vt:lpstr>
      <vt:lpstr>Wealth Index</vt:lpstr>
      <vt:lpstr>Availability of Services in Rural Areas </vt:lpstr>
      <vt:lpstr>Education among Women</vt:lpstr>
      <vt:lpstr>Key Findings</vt:lpstr>
      <vt:lpstr>PowerPoint Presentation</vt:lpstr>
      <vt:lpstr>Adult Mortality</vt:lpstr>
      <vt:lpstr>All-cause Adult Mortality Rate</vt:lpstr>
      <vt:lpstr>Life Expectancy by Sex</vt:lpstr>
      <vt:lpstr>Pregnancy-related Mortality vs.  Maternal Mortality Estimates</vt:lpstr>
      <vt:lpstr>Trends in Age-specific Pregnancy-related Mortality Ratios</vt:lpstr>
      <vt:lpstr>Pregnancy-related Mortality Ratios</vt:lpstr>
      <vt:lpstr>Maternal Mortality</vt:lpstr>
      <vt:lpstr>Trends in Age-specific Maternal Mortality Ratios</vt:lpstr>
      <vt:lpstr>PowerPoint Presentation</vt:lpstr>
      <vt:lpstr>Key Findings</vt:lpstr>
      <vt:lpstr>PowerPoint Presentation</vt:lpstr>
      <vt:lpstr>Verbal Autopsy Data Collection</vt:lpstr>
      <vt:lpstr>Verbal Autopsy Data Collection</vt:lpstr>
      <vt:lpstr>Verbal Autopsy Data Collection</vt:lpstr>
      <vt:lpstr>Cause of Death Certification</vt:lpstr>
      <vt:lpstr>Review Process for VAs</vt:lpstr>
      <vt:lpstr>All-cause Mortality</vt:lpstr>
      <vt:lpstr>Maternal Causes of Death</vt:lpstr>
      <vt:lpstr>Maternal Causes of Death</vt:lpstr>
      <vt:lpstr>Treatment Received for Deceased Women</vt:lpstr>
      <vt:lpstr>Key Findings</vt:lpstr>
      <vt:lpstr>PowerPoint Presentation</vt:lpstr>
      <vt:lpstr>Antenatal Care (ANC) by Provider</vt:lpstr>
      <vt:lpstr>Timing and Number of ANC Visits by Residence</vt:lpstr>
      <vt:lpstr>Trends in ANC Coverage</vt:lpstr>
      <vt:lpstr>Components of ANC</vt:lpstr>
      <vt:lpstr>Tetanus Toxoid Vaccination</vt:lpstr>
      <vt:lpstr>Place of Delivery</vt:lpstr>
      <vt:lpstr>Trends in Place of Birth</vt:lpstr>
      <vt:lpstr>Health Facility Delivery by Region</vt:lpstr>
      <vt:lpstr>Assistance during Delivery: Live Births</vt:lpstr>
      <vt:lpstr>Assistance during Delivery: Stillbirths</vt:lpstr>
      <vt:lpstr>Assistance during Abortions or Miscarriages</vt:lpstr>
      <vt:lpstr>Pregnancy Outcomes</vt:lpstr>
      <vt:lpstr>Caesarean-Section by Region</vt:lpstr>
      <vt:lpstr>Postnatal Care (PNC) for Mothers by Wealth</vt:lpstr>
      <vt:lpstr>Key Findings</vt:lpstr>
      <vt:lpstr>PowerPoint Presentation</vt:lpstr>
      <vt:lpstr>Maternal Health Complications: Self-Report</vt:lpstr>
      <vt:lpstr>Maternal Health Complications:  Informed by Health Provider</vt:lpstr>
      <vt:lpstr>Complications during Delivery by Birth Order</vt:lpstr>
      <vt:lpstr>Maternal Morbidities by Household Wealth</vt:lpstr>
      <vt:lpstr>Postpartum Complications by Household Wealth</vt:lpstr>
      <vt:lpstr>Key Findings</vt:lpstr>
      <vt:lpstr>PowerPoint Presentation</vt:lpstr>
      <vt:lpstr>Place Where ANC Received</vt:lpstr>
      <vt:lpstr>Pregnancy Complications without ANC by Region</vt:lpstr>
      <vt:lpstr>Skilled Assistance for Delivery Complications by Wealth</vt:lpstr>
      <vt:lpstr>Skilled Assistance during Delivery Complications  by Education</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Nybro, Erica</dc:creator>
  <cp:lastModifiedBy>Zweimueller, Sally</cp:lastModifiedBy>
  <cp:revision>2</cp:revision>
  <dcterms:created xsi:type="dcterms:W3CDTF">2020-11-24T16:51:19Z</dcterms:created>
  <dcterms:modified xsi:type="dcterms:W3CDTF">2020-12-08T15:10:34Z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2ad1016d-0160-4f6f-8f21-e0b40845ef07</vt:lpwstr>
  </property>
  <property fmtid="{D5CDD505-2E9C-101B-9397-08002B2CF9AE}" pid="3" name="ContentTypeId">
    <vt:lpwstr>0x010100DAE09DEE16327245B7538AF0464A7905</vt:lpwstr>
  </property>
</Properties>
</file>