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5.xml" ContentType="application/vnd.openxmlformats-officedocument.themeOverrid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6.xml" ContentType="application/vnd.openxmlformats-officedocument.themeOverride+xml"/>
  <Override PartName="/ppt/drawings/drawing2.xml" ContentType="application/vnd.openxmlformats-officedocument.drawingml.chartshapes+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3.xml" ContentType="application/vnd.openxmlformats-officedocument.drawingml.chartshapes+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8.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9.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0.xml" ContentType="application/vnd.openxmlformats-officedocument.themeOverrid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2.xml" ContentType="application/vnd.openxmlformats-officedocument.themeOverride+xml"/>
  <Override PartName="/ppt/notesSlides/notesSlide1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3.xml" ContentType="application/vnd.openxmlformats-officedocument.themeOverride+xml"/>
  <Override PartName="/ppt/notesSlides/notesSlide20.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4.xml" ContentType="application/vnd.openxmlformats-officedocument.themeOverride+xml"/>
  <Override PartName="/ppt/notesSlides/notesSlide2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5.xml" ContentType="application/vnd.openxmlformats-officedocument.themeOverride+xml"/>
  <Override PartName="/ppt/notesSlides/notesSlide22.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6.xml" ContentType="application/vnd.openxmlformats-officedocument.themeOverride+xml"/>
  <Override PartName="/ppt/notesSlides/notesSlide23.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7.xml" ContentType="application/vnd.openxmlformats-officedocument.themeOverride+xml"/>
  <Override PartName="/ppt/notesSlides/notesSlide24.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8.xml" ContentType="application/vnd.openxmlformats-officedocument.themeOverride+xml"/>
  <Override PartName="/ppt/notesSlides/notesSlide25.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9.xml" ContentType="application/vnd.openxmlformats-officedocument.themeOverride+xml"/>
  <Override PartName="/ppt/notesSlides/notesSlide2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0.xml" ContentType="application/vnd.openxmlformats-officedocument.themeOverride+xml"/>
  <Override PartName="/ppt/notesSlides/notesSlide27.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1.xml" ContentType="application/vnd.openxmlformats-officedocument.themeOverride+xml"/>
  <Override PartName="/ppt/notesSlides/notesSlide28.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2.xml" ContentType="application/vnd.openxmlformats-officedocument.themeOverride+xml"/>
  <Override PartName="/ppt/notesSlides/notesSlide29.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3.xml" ContentType="application/vnd.openxmlformats-officedocument.themeOverride+xml"/>
  <Override PartName="/ppt/notesSlides/notesSlide30.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4.xml" ContentType="application/vnd.openxmlformats-officedocument.themeOverr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9" r:id="rId8"/>
    <p:sldMasterId id="2147483675" r:id="rId9"/>
  </p:sldMasterIdLst>
  <p:notesMasterIdLst>
    <p:notesMasterId r:id="rId47"/>
  </p:notesMasterIdLst>
  <p:sldIdLst>
    <p:sldId id="257" r:id="rId10"/>
    <p:sldId id="259" r:id="rId11"/>
    <p:sldId id="515" r:id="rId12"/>
    <p:sldId id="516" r:id="rId13"/>
    <p:sldId id="517" r:id="rId14"/>
    <p:sldId id="518" r:id="rId15"/>
    <p:sldId id="270" r:id="rId16"/>
    <p:sldId id="275" r:id="rId17"/>
    <p:sldId id="276" r:id="rId18"/>
    <p:sldId id="282" r:id="rId19"/>
    <p:sldId id="284" r:id="rId20"/>
    <p:sldId id="519" r:id="rId21"/>
    <p:sldId id="301" r:id="rId22"/>
    <p:sldId id="520" r:id="rId23"/>
    <p:sldId id="315" r:id="rId24"/>
    <p:sldId id="280" r:id="rId25"/>
    <p:sldId id="309" r:id="rId26"/>
    <p:sldId id="510" r:id="rId27"/>
    <p:sldId id="361" r:id="rId28"/>
    <p:sldId id="511" r:id="rId29"/>
    <p:sldId id="512" r:id="rId30"/>
    <p:sldId id="350" r:id="rId31"/>
    <p:sldId id="514" r:id="rId32"/>
    <p:sldId id="332" r:id="rId33"/>
    <p:sldId id="336" r:id="rId34"/>
    <p:sldId id="313" r:id="rId35"/>
    <p:sldId id="367" r:id="rId36"/>
    <p:sldId id="357" r:id="rId37"/>
    <p:sldId id="415" r:id="rId38"/>
    <p:sldId id="424" r:id="rId39"/>
    <p:sldId id="464" r:id="rId40"/>
    <p:sldId id="433" r:id="rId41"/>
    <p:sldId id="497" r:id="rId42"/>
    <p:sldId id="504" r:id="rId43"/>
    <p:sldId id="521" r:id="rId44"/>
    <p:sldId id="279" r:id="rId45"/>
    <p:sldId id="513"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29996@icf.com::f649569d-8ee2-4724-a3fd-8ef967560e44" providerId="AD"/>
      </p:ext>
    </p:extLst>
  </p:cmAuthor>
  <p:cmAuthor id="2" name="Nybro, Erica" initials="NE" lastIdx="38" clrIdx="1">
    <p:extLst>
      <p:ext uri="{19B8F6BF-5375-455C-9EA6-DF929625EA0E}">
        <p15:presenceInfo xmlns:p15="http://schemas.microsoft.com/office/powerpoint/2012/main" userId="S::N101079@icf.com::1492e0a9-8f05-4098-a64e-a6e438108755" providerId="AD"/>
      </p:ext>
    </p:extLst>
  </p:cmAuthor>
  <p:cmAuthor id="3" name="Jean, Chrystelle" initials="JC" lastIdx="1" clrIdx="2">
    <p:extLst>
      <p:ext uri="{19B8F6BF-5375-455C-9EA6-DF929625EA0E}">
        <p15:presenceInfo xmlns:p15="http://schemas.microsoft.com/office/powerpoint/2012/main" userId="S::N107085@icf.com::fff1b0ba-e88c-4a84-b72b-031450763cd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F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7D3497-253F-4A5E-B422-4710712D88D4}" v="9" dt="2020-10-02T15:38:46.3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microsoft.com/office/2015/10/relationships/revisionInfo" Target="revisionInfo.xml"/><Relationship Id="rId5" Type="http://schemas.openxmlformats.org/officeDocument/2006/relationships/slideMaster" Target="slideMasters/slide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3.xm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1.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8.xml"/><Relationship Id="rId1" Type="http://schemas.microsoft.com/office/2011/relationships/chartStyle" Target="style8.xml"/><Relationship Id="rId5" Type="http://schemas.openxmlformats.org/officeDocument/2006/relationships/chartUserShapes" Target="../drawings/drawing2.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3.8694074969770252E-2"/>
          <c:w val="0.77688492836083478"/>
          <c:h val="0.8769004751068753"/>
        </c:manualLayout>
      </c:layout>
      <c:barChart>
        <c:barDir val="col"/>
        <c:grouping val="percentStacked"/>
        <c:varyColors val="0"/>
        <c:ser>
          <c:idx val="0"/>
          <c:order val="0"/>
          <c:tx>
            <c:strRef>
              <c:f>Sheet1!$B$1</c:f>
              <c:strCache>
                <c:ptCount val="1"/>
                <c:pt idx="0">
                  <c:v>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67</c:v>
                </c:pt>
                <c:pt idx="1">
                  <c:v>92</c:v>
                </c:pt>
                <c:pt idx="2">
                  <c:v>49</c:v>
                </c:pt>
              </c:numCache>
            </c:numRef>
          </c:val>
          <c:extLst>
            <c:ext xmlns:c16="http://schemas.microsoft.com/office/drawing/2014/chart" uri="{C3380CC4-5D6E-409C-BE32-E72D297353CC}">
              <c16:uniqueId val="{00000000-6426-4BA9-8B27-51C185612B20}"/>
            </c:ext>
          </c:extLst>
        </c:ser>
        <c:ser>
          <c:idx val="1"/>
          <c:order val="1"/>
          <c:tx>
            <c:strRef>
              <c:f>Sheet1!$C$1</c:f>
              <c:strCache>
                <c:ptCount val="1"/>
                <c:pt idx="0">
                  <c:v>Unimproved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33</c:v>
                </c:pt>
                <c:pt idx="1">
                  <c:v>8</c:v>
                </c:pt>
                <c:pt idx="2">
                  <c:v>51</c:v>
                </c:pt>
              </c:numCache>
            </c:numRef>
          </c:val>
          <c:extLst>
            <c:ext xmlns:c16="http://schemas.microsoft.com/office/drawing/2014/chart" uri="{C3380CC4-5D6E-409C-BE32-E72D297353CC}">
              <c16:uniqueId val="{00000001-6426-4BA9-8B27-51C185612B20}"/>
            </c:ext>
          </c:extLst>
        </c:ser>
        <c:dLbls>
          <c:dLblPos val="ctr"/>
          <c:showLegendKey val="0"/>
          <c:showVal val="1"/>
          <c:showCatName val="0"/>
          <c:showSerName val="0"/>
          <c:showPercent val="0"/>
          <c:showBubbleSize val="0"/>
        </c:dLbls>
        <c:gapWidth val="100"/>
        <c:overlap val="100"/>
        <c:axId val="176259952"/>
        <c:axId val="176259560"/>
      </c:barChart>
      <c:catAx>
        <c:axId val="176259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6259560"/>
        <c:crosses val="autoZero"/>
        <c:auto val="1"/>
        <c:lblAlgn val="ctr"/>
        <c:lblOffset val="100"/>
        <c:noMultiLvlLbl val="0"/>
      </c:catAx>
      <c:valAx>
        <c:axId val="176259560"/>
        <c:scaling>
          <c:orientation val="minMax"/>
        </c:scaling>
        <c:delete val="1"/>
        <c:axPos val="l"/>
        <c:numFmt formatCode="0%" sourceLinked="1"/>
        <c:majorTickMark val="none"/>
        <c:minorTickMark val="none"/>
        <c:tickLblPos val="nextTo"/>
        <c:crossAx val="1762599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For spacing</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Sheet1!$B$2:$B$4</c:f>
              <c:numCache>
                <c:formatCode>0</c:formatCode>
                <c:ptCount val="3"/>
                <c:pt idx="0">
                  <c:v>17</c:v>
                </c:pt>
                <c:pt idx="1">
                  <c:v>15</c:v>
                </c:pt>
                <c:pt idx="2">
                  <c:v>32</c:v>
                </c:pt>
              </c:numCache>
            </c:numRef>
          </c:val>
          <c:extLst>
            <c:ext xmlns:c16="http://schemas.microsoft.com/office/drawing/2014/chart" uri="{C3380CC4-5D6E-409C-BE32-E72D297353CC}">
              <c16:uniqueId val="{00000000-410A-41B9-B2AA-D254A9A3A6A0}"/>
            </c:ext>
          </c:extLst>
        </c:ser>
        <c:ser>
          <c:idx val="1"/>
          <c:order val="1"/>
          <c:tx>
            <c:strRef>
              <c:f>Sheet1!$C$1</c:f>
              <c:strCache>
                <c:ptCount val="1"/>
                <c:pt idx="0">
                  <c:v>For limiting</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Sheet1!$C$2:$C$4</c:f>
              <c:numCache>
                <c:formatCode>0</c:formatCode>
                <c:ptCount val="3"/>
                <c:pt idx="0">
                  <c:v>7</c:v>
                </c:pt>
                <c:pt idx="1">
                  <c:v>7</c:v>
                </c:pt>
                <c:pt idx="2">
                  <c:v>14</c:v>
                </c:pt>
              </c:numCache>
            </c:numRef>
          </c:val>
          <c:extLst>
            <c:ext xmlns:c16="http://schemas.microsoft.com/office/drawing/2014/chart" uri="{C3380CC4-5D6E-409C-BE32-E72D297353CC}">
              <c16:uniqueId val="{00000001-410A-41B9-B2AA-D254A9A3A6A0}"/>
            </c:ext>
          </c:extLst>
        </c:ser>
        <c:dLbls>
          <c:dLblPos val="ctr"/>
          <c:showLegendKey val="0"/>
          <c:showVal val="1"/>
          <c:showCatName val="0"/>
          <c:showSerName val="0"/>
          <c:showPercent val="0"/>
          <c:showBubbleSize val="0"/>
        </c:dLbls>
        <c:gapWidth val="100"/>
        <c:overlap val="100"/>
        <c:axId val="280925296"/>
        <c:axId val="545525296"/>
      </c:barChart>
      <c:catAx>
        <c:axId val="280925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5525296"/>
        <c:crosses val="autoZero"/>
        <c:auto val="1"/>
        <c:lblAlgn val="ctr"/>
        <c:lblOffset val="100"/>
        <c:noMultiLvlLbl val="0"/>
      </c:catAx>
      <c:valAx>
        <c:axId val="545525296"/>
        <c:scaling>
          <c:orientation val="minMax"/>
          <c:max val="100"/>
        </c:scaling>
        <c:delete val="1"/>
        <c:axPos val="l"/>
        <c:numFmt formatCode="0" sourceLinked="1"/>
        <c:majorTickMark val="out"/>
        <c:minorTickMark val="none"/>
        <c:tickLblPos val="nextTo"/>
        <c:crossAx val="2809252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1128747979350256E-2"/>
          <c:w val="0.96616035172886816"/>
          <c:h val="0.85237398967513167"/>
        </c:manualLayout>
      </c:layout>
      <c:lineChart>
        <c:grouping val="standard"/>
        <c:varyColors val="0"/>
        <c:ser>
          <c:idx val="0"/>
          <c:order val="0"/>
          <c:tx>
            <c:strRef>
              <c:f>Sheet1!$B$1</c:f>
              <c:strCache>
                <c:ptCount val="1"/>
                <c:pt idx="0">
                  <c:v>ANC by skilled provider*</c:v>
                </c:pt>
              </c:strCache>
            </c:strRef>
          </c:tx>
          <c:spPr>
            <a:ln w="63500" cap="rnd">
              <a:solidFill>
                <a:srgbClr val="2CAAE2"/>
              </a:solidFill>
              <a:round/>
            </a:ln>
            <a:effectLst/>
          </c:spPr>
          <c:marker>
            <c:symbol val="circle"/>
            <c:size val="5"/>
            <c:spPr>
              <a:solidFill>
                <a:srgbClr val="1F8B43"/>
              </a:solidFill>
              <a:ln w="63500" cap="rnd">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General</c:formatCode>
                <c:ptCount val="3"/>
                <c:pt idx="0">
                  <c:v>87</c:v>
                </c:pt>
                <c:pt idx="1">
                  <c:v>97</c:v>
                </c:pt>
                <c:pt idx="2">
                  <c:v>98</c:v>
                </c:pt>
              </c:numCache>
            </c:numRef>
          </c:val>
          <c:smooth val="0"/>
          <c:extLst>
            <c:ext xmlns:c16="http://schemas.microsoft.com/office/drawing/2014/chart" uri="{C3380CC4-5D6E-409C-BE32-E72D297353CC}">
              <c16:uniqueId val="{00000000-757A-4650-A710-9D0124712BCD}"/>
            </c:ext>
          </c:extLst>
        </c:ser>
        <c:ser>
          <c:idx val="1"/>
          <c:order val="1"/>
          <c:tx>
            <c:strRef>
              <c:f>Sheet1!$C$1</c:f>
              <c:strCache>
                <c:ptCount val="1"/>
                <c:pt idx="0">
                  <c:v>4+ ANC visits</c:v>
                </c:pt>
              </c:strCache>
            </c:strRef>
          </c:tx>
          <c:spPr>
            <a:ln w="63500" cap="rnd">
              <a:solidFill>
                <a:srgbClr val="42AD49"/>
              </a:solidFill>
              <a:round/>
            </a:ln>
            <a:effectLst/>
          </c:spPr>
          <c:marker>
            <c:symbol val="circle"/>
            <c:size val="5"/>
            <c:spPr>
              <a:solidFill>
                <a:srgbClr val="ED7E23"/>
              </a:solidFill>
              <a:ln w="63500">
                <a:solidFill>
                  <a:srgbClr val="42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Sheet1!$C$2:$C$4</c:f>
              <c:numCache>
                <c:formatCode>General</c:formatCode>
                <c:ptCount val="3"/>
                <c:pt idx="0">
                  <c:v>56</c:v>
                </c:pt>
                <c:pt idx="1">
                  <c:v>76</c:v>
                </c:pt>
                <c:pt idx="2">
                  <c:v>79</c:v>
                </c:pt>
              </c:numCache>
            </c:numRef>
          </c:val>
          <c:smooth val="0"/>
          <c:extLst>
            <c:ext xmlns:c16="http://schemas.microsoft.com/office/drawing/2014/chart" uri="{C3380CC4-5D6E-409C-BE32-E72D297353CC}">
              <c16:uniqueId val="{00000001-757A-4650-A710-9D0124712BCD}"/>
            </c:ext>
          </c:extLst>
        </c:ser>
        <c:ser>
          <c:idx val="2"/>
          <c:order val="2"/>
          <c:tx>
            <c:strRef>
              <c:f>Sheet1!$D$1</c:f>
              <c:strCache>
                <c:ptCount val="1"/>
                <c:pt idx="0">
                  <c:v>ANC in 1st trimester</c:v>
                </c:pt>
              </c:strCache>
            </c:strRef>
          </c:tx>
          <c:spPr>
            <a:ln w="63500" cap="rnd">
              <a:solidFill>
                <a:srgbClr val="FFCE07"/>
              </a:solidFill>
              <a:round/>
            </a:ln>
            <a:effectLst/>
          </c:spPr>
          <c:marker>
            <c:symbol val="circle"/>
            <c:size val="5"/>
            <c:spPr>
              <a:solidFill>
                <a:srgbClr val="444F63"/>
              </a:solidFill>
              <a:ln w="63500">
                <a:solidFill>
                  <a:srgbClr val="FFCE0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Sheet1!$D$2:$D$4</c:f>
              <c:numCache>
                <c:formatCode>General</c:formatCode>
                <c:ptCount val="3"/>
                <c:pt idx="0">
                  <c:v>30</c:v>
                </c:pt>
                <c:pt idx="1">
                  <c:v>45</c:v>
                </c:pt>
                <c:pt idx="2">
                  <c:v>44</c:v>
                </c:pt>
              </c:numCache>
            </c:numRef>
          </c:val>
          <c:smooth val="0"/>
          <c:extLst>
            <c:ext xmlns:c16="http://schemas.microsoft.com/office/drawing/2014/chart" uri="{C3380CC4-5D6E-409C-BE32-E72D297353CC}">
              <c16:uniqueId val="{00000002-757A-4650-A710-9D0124712BCD}"/>
            </c:ext>
          </c:extLst>
        </c:ser>
        <c:dLbls>
          <c:dLblPos val="t"/>
          <c:showLegendKey val="0"/>
          <c:showVal val="1"/>
          <c:showCatName val="0"/>
          <c:showSerName val="0"/>
          <c:showPercent val="0"/>
          <c:showBubbleSize val="0"/>
        </c:dLbls>
        <c:marker val="1"/>
        <c:smooth val="0"/>
        <c:axId val="507959152"/>
        <c:axId val="507959544"/>
      </c:lineChart>
      <c:catAx>
        <c:axId val="507959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7959544"/>
        <c:crosses val="autoZero"/>
        <c:auto val="1"/>
        <c:lblAlgn val="ctr"/>
        <c:lblOffset val="100"/>
        <c:noMultiLvlLbl val="0"/>
      </c:catAx>
      <c:valAx>
        <c:axId val="507959544"/>
        <c:scaling>
          <c:orientation val="minMax"/>
          <c:max val="100"/>
        </c:scaling>
        <c:delete val="1"/>
        <c:axPos val="l"/>
        <c:numFmt formatCode="General" sourceLinked="1"/>
        <c:majorTickMark val="out"/>
        <c:minorTickMark val="none"/>
        <c:tickLblPos val="nextTo"/>
        <c:crossAx val="507959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42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81</c:v>
                </c:pt>
                <c:pt idx="1">
                  <c:v>84</c:v>
                </c:pt>
                <c:pt idx="2">
                  <c:v>80</c:v>
                </c:pt>
              </c:numCache>
            </c:numRef>
          </c:val>
          <c:extLst>
            <c:ext xmlns:c16="http://schemas.microsoft.com/office/drawing/2014/chart" uri="{C3380CC4-5D6E-409C-BE32-E72D297353CC}">
              <c16:uniqueId val="{00000000-22F8-49B6-9B7C-999BEA801670}"/>
            </c:ext>
          </c:extLst>
        </c:ser>
        <c:ser>
          <c:idx val="1"/>
          <c:order val="1"/>
          <c:tx>
            <c:strRef>
              <c:f>Sheet1!$C$1</c:f>
              <c:strCache>
                <c:ptCount val="1"/>
                <c:pt idx="0">
                  <c:v>Private sector facility</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c:v>
                </c:pt>
                <c:pt idx="1">
                  <c:v>5</c:v>
                </c:pt>
                <c:pt idx="2">
                  <c:v>1</c:v>
                </c:pt>
              </c:numCache>
            </c:numRef>
          </c:val>
          <c:extLst>
            <c:ext xmlns:c16="http://schemas.microsoft.com/office/drawing/2014/chart" uri="{C3380CC4-5D6E-409C-BE32-E72D297353CC}">
              <c16:uniqueId val="{00000001-22F8-49B6-9B7C-999BEA801670}"/>
            </c:ext>
          </c:extLst>
        </c:ser>
        <c:ser>
          <c:idx val="2"/>
          <c:order val="2"/>
          <c:tx>
            <c:strRef>
              <c:f>Sheet1!$D$1</c:f>
              <c:strCache>
                <c:ptCount val="1"/>
                <c:pt idx="0">
                  <c:v>Home</c:v>
                </c:pt>
              </c:strCache>
            </c:strRef>
          </c:tx>
          <c:spPr>
            <a:solidFill>
              <a:srgbClr val="2CAAE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16</c:v>
                </c:pt>
                <c:pt idx="1">
                  <c:v>11</c:v>
                </c:pt>
                <c:pt idx="2">
                  <c:v>19</c:v>
                </c:pt>
              </c:numCache>
            </c:numRef>
          </c:val>
          <c:extLst>
            <c:ext xmlns:c16="http://schemas.microsoft.com/office/drawing/2014/chart" uri="{C3380CC4-5D6E-409C-BE32-E72D297353CC}">
              <c16:uniqueId val="{00000002-22F8-49B6-9B7C-999BEA801670}"/>
            </c:ext>
          </c:extLst>
        </c:ser>
        <c:ser>
          <c:idx val="3"/>
          <c:order val="3"/>
          <c:tx>
            <c:strRef>
              <c:f>Sheet1!$E$1</c:f>
              <c:strCache>
                <c:ptCount val="1"/>
                <c:pt idx="0">
                  <c:v>Other</c:v>
                </c:pt>
              </c:strCache>
            </c:strRef>
          </c:tx>
          <c:spPr>
            <a:solidFill>
              <a:srgbClr val="FFCE07"/>
            </a:solidFill>
            <a:ln>
              <a:noFill/>
            </a:ln>
            <a:effectLst/>
            <a:scene3d>
              <a:camera prst="orthographicFront"/>
              <a:lightRig rig="threePt" dir="t">
                <a:rot lat="0" lon="0" rev="1200000"/>
              </a:lightRig>
            </a:scene3d>
            <a:sp3d>
              <a:bevelT w="63500" h="25400"/>
            </a:sp3d>
          </c:spPr>
          <c:invertIfNegative val="0"/>
          <c:dLbls>
            <c:dLbl>
              <c:idx val="0"/>
              <c:layout>
                <c:manualLayout>
                  <c:x val="7.5370125694793746E-2"/>
                  <c:y val="0"/>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r>
                      <a:rPr lang="en-US"/>
                      <a:t>&lt;1</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888-454C-ABD0-3BA9664634EF}"/>
                </c:ext>
              </c:extLst>
            </c:dLbl>
            <c:dLbl>
              <c:idx val="1"/>
              <c:layout>
                <c:manualLayout>
                  <c:x val="8.7675452338841706E-2"/>
                  <c:y val="-1.7318925282977621E-1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4.7875472032208953E-2"/>
                      <c:h val="6.0399127859924399E-2"/>
                    </c:manualLayout>
                  </c15:layout>
                </c:ext>
                <c:ext xmlns:c16="http://schemas.microsoft.com/office/drawing/2014/chart" uri="{C3380CC4-5D6E-409C-BE32-E72D297353CC}">
                  <c16:uniqueId val="{00000002-7888-454C-ABD0-3BA9664634EF}"/>
                </c:ext>
              </c:extLst>
            </c:dLbl>
            <c:dLbl>
              <c:idx val="2"/>
              <c:layout>
                <c:manualLayout>
                  <c:x val="8.7675452338841706E-2"/>
                  <c:y val="6.9275701131910482E-19"/>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r>
                      <a:rPr lang="en-US" dirty="0"/>
                      <a:t>&lt;</a:t>
                    </a:r>
                    <a:fld id="{633BEDAD-27F3-4FAB-939D-184A818295CC}" type="VALUE">
                      <a:rPr lang="en-US" smtClean="0"/>
                      <a:pPr>
                        <a:defRPr sz="1800" b="1">
                          <a:solidFill>
                            <a:schemeClr val="tx1"/>
                          </a:solidFill>
                        </a:defRPr>
                      </a:pPr>
                      <a:t>[VALUE]</a:t>
                    </a:fld>
                    <a:endParaRPr lang="en-US"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3.8646477049172984E-2"/>
                      <c:h val="6.0399127859924399E-2"/>
                    </c:manualLayout>
                  </c15:layout>
                  <c15:dlblFieldTable/>
                  <c15:showDataLabelsRange val="0"/>
                </c:ext>
                <c:ext xmlns:c16="http://schemas.microsoft.com/office/drawing/2014/chart" uri="{C3380CC4-5D6E-409C-BE32-E72D297353CC}">
                  <c16:uniqueId val="{00000000-7888-454C-ABD0-3BA9664634E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1</c:v>
                </c:pt>
                <c:pt idx="1">
                  <c:v>1</c:v>
                </c:pt>
                <c:pt idx="2">
                  <c:v>1</c:v>
                </c:pt>
              </c:numCache>
            </c:numRef>
          </c:val>
          <c:extLst>
            <c:ext xmlns:c16="http://schemas.microsoft.com/office/drawing/2014/chart" uri="{C3380CC4-5D6E-409C-BE32-E72D297353CC}">
              <c16:uniqueId val="{00000003-22F8-49B6-9B7C-999BEA801670}"/>
            </c:ext>
          </c:extLst>
        </c:ser>
        <c:dLbls>
          <c:dLblPos val="ctr"/>
          <c:showLegendKey val="0"/>
          <c:showVal val="1"/>
          <c:showCatName val="0"/>
          <c:showSerName val="0"/>
          <c:showPercent val="0"/>
          <c:showBubbleSize val="0"/>
        </c:dLbls>
        <c:gapWidth val="100"/>
        <c:overlap val="100"/>
        <c:axId val="509972080"/>
        <c:axId val="509972472"/>
      </c:barChart>
      <c:catAx>
        <c:axId val="5099720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9972472"/>
        <c:crosses val="autoZero"/>
        <c:auto val="1"/>
        <c:lblAlgn val="ctr"/>
        <c:lblOffset val="100"/>
        <c:noMultiLvlLbl val="0"/>
      </c:catAx>
      <c:valAx>
        <c:axId val="509972472"/>
        <c:scaling>
          <c:orientation val="minMax"/>
        </c:scaling>
        <c:delete val="1"/>
        <c:axPos val="l"/>
        <c:numFmt formatCode="0%" sourceLinked="1"/>
        <c:majorTickMark val="none"/>
        <c:minorTickMark val="none"/>
        <c:tickLblPos val="nextTo"/>
        <c:crossAx val="5099720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2753172873269122E-2"/>
          <c:y val="5.5860338174859615E-2"/>
          <c:w val="0.96616035172886816"/>
          <c:h val="0.85029829856515837"/>
        </c:manualLayout>
      </c:layout>
      <c:lineChart>
        <c:grouping val="standard"/>
        <c:varyColors val="0"/>
        <c:ser>
          <c:idx val="0"/>
          <c:order val="0"/>
          <c:tx>
            <c:strRef>
              <c:f>Sheet1!$B$1</c:f>
              <c:strCache>
                <c:ptCount val="1"/>
                <c:pt idx="0">
                  <c:v>Delivery in a health facility</c:v>
                </c:pt>
              </c:strCache>
            </c:strRef>
          </c:tx>
          <c:spPr>
            <a:ln w="63500" cap="rnd">
              <a:solidFill>
                <a:srgbClr val="FFCE07"/>
              </a:solidFill>
              <a:round/>
            </a:ln>
            <a:effectLst/>
          </c:spPr>
          <c:marker>
            <c:symbol val="circle"/>
            <c:size val="5"/>
            <c:spPr>
              <a:solidFill>
                <a:srgbClr val="FFCE07"/>
              </a:solidFill>
              <a:ln w="63500" cap="rnd">
                <a:solidFill>
                  <a:srgbClr val="FFCE07"/>
                </a:solidFill>
              </a:ln>
              <a:effectLst/>
              <a:scene3d>
                <a:camera prst="orthographicFront"/>
                <a:lightRig rig="threePt" dir="t">
                  <a:rot lat="0" lon="0" rev="1200000"/>
                </a:lightRig>
              </a:scene3d>
            </c:spPr>
          </c:marker>
          <c:dLbls>
            <c:dLbl>
              <c:idx val="1"/>
              <c:layout>
                <c:manualLayout>
                  <c:x val="-5.0347774534970965E-3"/>
                  <c:y val="3.4561805272348874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5902783891380564E-2"/>
                      <c:h val="7.6958935909903686E-2"/>
                    </c:manualLayout>
                  </c15:layout>
                </c:ext>
                <c:ext xmlns:c16="http://schemas.microsoft.com/office/drawing/2014/chart" uri="{C3380CC4-5D6E-409C-BE32-E72D297353CC}">
                  <c16:uniqueId val="{00000002-406B-48AD-9744-2D243BDED427}"/>
                </c:ext>
              </c:extLst>
            </c:dLbl>
            <c:dLbl>
              <c:idx val="2"/>
              <c:layout>
                <c:manualLayout>
                  <c:x val="-3.1423669228310386E-2"/>
                  <c:y val="4.1201911514048818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7.2569452380736268E-2"/>
                      <c:h val="6.3678723426503964E-2"/>
                    </c:manualLayout>
                  </c15:layout>
                </c:ext>
                <c:ext xmlns:c16="http://schemas.microsoft.com/office/drawing/2014/chart" uri="{C3380CC4-5D6E-409C-BE32-E72D297353CC}">
                  <c16:uniqueId val="{00000003-6976-4441-A511-92613FAFB7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General</c:formatCode>
                <c:ptCount val="3"/>
                <c:pt idx="0">
                  <c:v>25</c:v>
                </c:pt>
                <c:pt idx="1">
                  <c:v>54</c:v>
                </c:pt>
                <c:pt idx="2">
                  <c:v>83</c:v>
                </c:pt>
              </c:numCache>
            </c:numRef>
          </c:val>
          <c:smooth val="0"/>
          <c:extLst>
            <c:ext xmlns:c16="http://schemas.microsoft.com/office/drawing/2014/chart" uri="{C3380CC4-5D6E-409C-BE32-E72D297353CC}">
              <c16:uniqueId val="{00000000-51DC-48BD-8DCF-A199FEE83F40}"/>
            </c:ext>
          </c:extLst>
        </c:ser>
        <c:ser>
          <c:idx val="1"/>
          <c:order val="1"/>
          <c:tx>
            <c:strRef>
              <c:f>Sheet1!$C$1</c:f>
              <c:strCache>
                <c:ptCount val="1"/>
                <c:pt idx="0">
                  <c:v>Delivery assisted by a skilled provider</c:v>
                </c:pt>
              </c:strCache>
            </c:strRef>
          </c:tx>
          <c:spPr>
            <a:ln w="63500" cap="rnd">
              <a:solidFill>
                <a:srgbClr val="2CAAE2"/>
              </a:solidFill>
              <a:round/>
            </a:ln>
            <a:effectLst/>
          </c:spPr>
          <c:marker>
            <c:symbol val="circle"/>
            <c:size val="5"/>
            <c:spPr>
              <a:solidFill>
                <a:srgbClr val="2CAAE2"/>
              </a:solidFill>
              <a:ln w="63500">
                <a:solidFill>
                  <a:srgbClr val="2CAAE2"/>
                </a:solidFill>
              </a:ln>
              <a:effectLst/>
              <a:scene3d>
                <a:camera prst="orthographicFront"/>
                <a:lightRig rig="threePt" dir="t">
                  <a:rot lat="0" lon="0" rev="1200000"/>
                </a:lightRig>
              </a:scene3d>
            </c:spPr>
          </c:marker>
          <c:dLbls>
            <c:dLbl>
              <c:idx val="0"/>
              <c:layout>
                <c:manualLayout>
                  <c:x val="-4.8090337717665979E-2"/>
                  <c:y val="1.05911263084146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06B-48AD-9744-2D243BDED427}"/>
                </c:ext>
              </c:extLst>
            </c:dLbl>
            <c:dLbl>
              <c:idx val="1"/>
              <c:layout>
                <c:manualLayout>
                  <c:x val="-5.0173671278835444E-2"/>
                  <c:y val="-4.7841808618544243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6.5625007176838057E-2"/>
                      <c:h val="7.6958935909903686E-2"/>
                    </c:manualLayout>
                  </c15:layout>
                </c:ext>
                <c:ext xmlns:c16="http://schemas.microsoft.com/office/drawing/2014/chart" uri="{C3380CC4-5D6E-409C-BE32-E72D297353CC}">
                  <c16:uniqueId val="{00000001-6976-4441-A511-92613FAFB713}"/>
                </c:ext>
              </c:extLst>
            </c:dLbl>
            <c:dLbl>
              <c:idx val="2"/>
              <c:layout>
                <c:manualLayout>
                  <c:x val="-9.2014445758362255E-3"/>
                  <c:y val="-4.2529723625184312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3.3680559238906303E-2"/>
                      <c:h val="0.10883144587006306"/>
                    </c:manualLayout>
                  </c15:layout>
                </c:ext>
                <c:ext xmlns:c16="http://schemas.microsoft.com/office/drawing/2014/chart" uri="{C3380CC4-5D6E-409C-BE32-E72D297353CC}">
                  <c16:uniqueId val="{00000002-6976-4441-A511-92613FAFB7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Sheet1!$C$2:$C$4</c:f>
              <c:numCache>
                <c:formatCode>General</c:formatCode>
                <c:ptCount val="3"/>
                <c:pt idx="0">
                  <c:v>42</c:v>
                </c:pt>
                <c:pt idx="1">
                  <c:v>60</c:v>
                </c:pt>
                <c:pt idx="2">
                  <c:v>87</c:v>
                </c:pt>
              </c:numCache>
            </c:numRef>
          </c:val>
          <c:smooth val="0"/>
          <c:extLst>
            <c:ext xmlns:c16="http://schemas.microsoft.com/office/drawing/2014/chart" uri="{C3380CC4-5D6E-409C-BE32-E72D297353CC}">
              <c16:uniqueId val="{00000001-51DC-48BD-8DCF-A199FEE83F40}"/>
            </c:ext>
          </c:extLst>
        </c:ser>
        <c:ser>
          <c:idx val="2"/>
          <c:order val="2"/>
          <c:tx>
            <c:strRef>
              <c:f>Sheet1!$D$1</c:f>
              <c:strCache>
                <c:ptCount val="1"/>
                <c:pt idx="0">
                  <c:v>Delivery at home</c:v>
                </c:pt>
              </c:strCache>
            </c:strRef>
          </c:tx>
          <c:spPr>
            <a:ln w="63500" cap="rnd">
              <a:solidFill>
                <a:srgbClr val="42AD49"/>
              </a:solidFill>
              <a:round/>
            </a:ln>
            <a:effectLst/>
          </c:spPr>
          <c:marker>
            <c:symbol val="circle"/>
            <c:size val="5"/>
            <c:spPr>
              <a:solidFill>
                <a:srgbClr val="42AD49"/>
              </a:solidFill>
              <a:ln w="63500">
                <a:solidFill>
                  <a:srgbClr val="42AD49"/>
                </a:solidFill>
              </a:ln>
              <a:effectLst/>
              <a:scene3d>
                <a:camera prst="orthographicFront"/>
                <a:lightRig rig="threePt" dir="t">
                  <a:rot lat="0" lon="0" rev="1200000"/>
                </a:lightRig>
              </a:scene3d>
            </c:spPr>
          </c:marker>
          <c:dLbls>
            <c:dLbl>
              <c:idx val="0"/>
              <c:layout>
                <c:manualLayout>
                  <c:x val="-4.7395893197276162E-2"/>
                  <c:y val="3.4561805272348874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5.1736116769041648E-2"/>
                      <c:h val="6.6334765923183908E-2"/>
                    </c:manualLayout>
                  </c15:layout>
                </c:ext>
                <c:ext xmlns:c16="http://schemas.microsoft.com/office/drawing/2014/chart" uri="{C3380CC4-5D6E-409C-BE32-E72D297353CC}">
                  <c16:uniqueId val="{00000000-406B-48AD-9744-2D243BDED427}"/>
                </c:ext>
              </c:extLst>
            </c:dLbl>
            <c:dLbl>
              <c:idx val="1"/>
              <c:layout>
                <c:manualLayout>
                  <c:x val="-3.4201447309869563E-2"/>
                  <c:y val="5.0498060252428506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5902783891380564E-2"/>
                      <c:h val="7.6958935909903686E-2"/>
                    </c:manualLayout>
                  </c15:layout>
                </c:ext>
                <c:ext xmlns:c16="http://schemas.microsoft.com/office/drawing/2014/chart" uri="{C3380CC4-5D6E-409C-BE32-E72D297353CC}">
                  <c16:uniqueId val="{00000000-6976-4441-A511-92613FAFB7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Sheet1!$D$2:$D$4</c:f>
              <c:numCache>
                <c:formatCode>General</c:formatCode>
                <c:ptCount val="3"/>
                <c:pt idx="0">
                  <c:v>72</c:v>
                </c:pt>
                <c:pt idx="1">
                  <c:v>44</c:v>
                </c:pt>
                <c:pt idx="2">
                  <c:v>16</c:v>
                </c:pt>
              </c:numCache>
            </c:numRef>
          </c:val>
          <c:smooth val="0"/>
          <c:extLst>
            <c:ext xmlns:c16="http://schemas.microsoft.com/office/drawing/2014/chart" uri="{C3380CC4-5D6E-409C-BE32-E72D297353CC}">
              <c16:uniqueId val="{00000002-51DC-48BD-8DCF-A199FEE83F40}"/>
            </c:ext>
          </c:extLst>
        </c:ser>
        <c:dLbls>
          <c:dLblPos val="t"/>
          <c:showLegendKey val="0"/>
          <c:showVal val="1"/>
          <c:showCatName val="0"/>
          <c:showSerName val="0"/>
          <c:showPercent val="0"/>
          <c:showBubbleSize val="0"/>
        </c:dLbls>
        <c:marker val="1"/>
        <c:smooth val="0"/>
        <c:axId val="509973648"/>
        <c:axId val="509974040"/>
      </c:lineChart>
      <c:catAx>
        <c:axId val="509973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9974040"/>
        <c:crosses val="autoZero"/>
        <c:auto val="1"/>
        <c:lblAlgn val="ctr"/>
        <c:lblOffset val="100"/>
        <c:noMultiLvlLbl val="0"/>
      </c:catAx>
      <c:valAx>
        <c:axId val="509974040"/>
        <c:scaling>
          <c:orientation val="minMax"/>
          <c:max val="100"/>
        </c:scaling>
        <c:delete val="1"/>
        <c:axPos val="l"/>
        <c:numFmt formatCode="General" sourceLinked="1"/>
        <c:majorTickMark val="out"/>
        <c:minorTickMark val="none"/>
        <c:tickLblPos val="nextTo"/>
        <c:crossAx val="509973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897595344241111"/>
          <c:y val="0"/>
          <c:w val="0.59404474917115735"/>
          <c:h val="1"/>
        </c:manualLayout>
      </c:layout>
      <c:barChart>
        <c:barDir val="bar"/>
        <c:grouping val="clustered"/>
        <c:varyColors val="0"/>
        <c:ser>
          <c:idx val="0"/>
          <c:order val="0"/>
          <c:tx>
            <c:strRef>
              <c:f>Sheet1!$B$1</c:f>
              <c:strCache>
                <c:ptCount val="1"/>
                <c:pt idx="0">
                  <c:v>Series 1</c:v>
                </c:pt>
              </c:strCache>
            </c:strRef>
          </c:tx>
          <c:spPr>
            <a:solidFill>
              <a:srgbClr val="FEDB0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F8B4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4BE-4BFA-B850-535301405F84}"/>
              </c:ext>
            </c:extLst>
          </c:dPt>
          <c:dLbls>
            <c:dLbl>
              <c:idx val="0"/>
              <c:layout>
                <c:manualLayout>
                  <c:x val="1.1820332069424754E-3"/>
                  <c:y val="7.53768844221105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BE-4BFA-B850-535301405F8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1 problem accessing health care</c:v>
                </c:pt>
                <c:pt idx="1">
                  <c:v>Distance to health facility</c:v>
                </c:pt>
                <c:pt idx="2">
                  <c:v>Getting money for treatment</c:v>
                </c:pt>
                <c:pt idx="3">
                  <c:v>Not wanting to go alone</c:v>
                </c:pt>
                <c:pt idx="4">
                  <c:v>Getting permission to go for treatment</c:v>
                </c:pt>
              </c:strCache>
            </c:strRef>
          </c:cat>
          <c:val>
            <c:numRef>
              <c:f>Sheet1!$B$2:$B$6</c:f>
              <c:numCache>
                <c:formatCode>General</c:formatCode>
                <c:ptCount val="5"/>
                <c:pt idx="0">
                  <c:v>72</c:v>
                </c:pt>
                <c:pt idx="1">
                  <c:v>44</c:v>
                </c:pt>
                <c:pt idx="2">
                  <c:v>67</c:v>
                </c:pt>
                <c:pt idx="3">
                  <c:v>22</c:v>
                </c:pt>
                <c:pt idx="4">
                  <c:v>24</c:v>
                </c:pt>
              </c:numCache>
            </c:numRef>
          </c:val>
          <c:extLst>
            <c:ext xmlns:c16="http://schemas.microsoft.com/office/drawing/2014/chart" uri="{C3380CC4-5D6E-409C-BE32-E72D297353CC}">
              <c16:uniqueId val="{00000002-84BE-4BFA-B850-535301405F84}"/>
            </c:ext>
          </c:extLst>
        </c:ser>
        <c:dLbls>
          <c:showLegendKey val="0"/>
          <c:showVal val="0"/>
          <c:showCatName val="0"/>
          <c:showSerName val="0"/>
          <c:showPercent val="0"/>
          <c:showBubbleSize val="0"/>
        </c:dLbls>
        <c:gapWidth val="100"/>
        <c:axId val="332650920"/>
        <c:axId val="508566648"/>
      </c:barChart>
      <c:catAx>
        <c:axId val="3326509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8566648"/>
        <c:crosses val="autoZero"/>
        <c:auto val="1"/>
        <c:lblAlgn val="ctr"/>
        <c:lblOffset val="100"/>
        <c:noMultiLvlLbl val="0"/>
      </c:catAx>
      <c:valAx>
        <c:axId val="508566648"/>
        <c:scaling>
          <c:orientation val="minMax"/>
          <c:max val="100"/>
        </c:scaling>
        <c:delete val="1"/>
        <c:axPos val="b"/>
        <c:numFmt formatCode="General" sourceLinked="1"/>
        <c:majorTickMark val="none"/>
        <c:minorTickMark val="none"/>
        <c:tickLblPos val="nextTo"/>
        <c:crossAx val="332650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32918837874964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9982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120-4F46-8BCC-870504EB132E}"/>
              </c:ext>
            </c:extLst>
          </c:dPt>
          <c:dPt>
            <c:idx val="1"/>
            <c:invertIfNegative val="0"/>
            <c:bubble3D val="0"/>
            <c:spPr>
              <a:solidFill>
                <a:srgbClr val="CC343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120-4F46-8BCC-870504EB132E}"/>
              </c:ext>
            </c:extLst>
          </c:dPt>
          <c:dPt>
            <c:idx val="2"/>
            <c:invertIfNegative val="0"/>
            <c:bubble3D val="0"/>
            <c:spPr>
              <a:solidFill>
                <a:srgbClr val="CC343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120-4F46-8BCC-870504EB132E}"/>
              </c:ext>
            </c:extLst>
          </c:dPt>
          <c:dPt>
            <c:idx val="3"/>
            <c:invertIfNegative val="0"/>
            <c:bubble3D val="0"/>
            <c:spPr>
              <a:solidFill>
                <a:srgbClr val="CC343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C120-4F46-8BCC-870504EB132E}"/>
              </c:ext>
            </c:extLst>
          </c:dPt>
          <c:dPt>
            <c:idx val="4"/>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C120-4F46-8BCC-870504EB132E}"/>
              </c:ext>
            </c:extLst>
          </c:dPt>
          <c:dPt>
            <c:idx val="5"/>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C120-4F46-8BCC-870504EB132E}"/>
              </c:ext>
            </c:extLst>
          </c:dPt>
          <c:dPt>
            <c:idx val="6"/>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D-C120-4F46-8BCC-870504EB132E}"/>
              </c:ext>
            </c:extLst>
          </c:dPt>
          <c:dPt>
            <c:idx val="7"/>
            <c:invertIfNegative val="0"/>
            <c:bubble3D val="0"/>
            <c:spPr>
              <a:solidFill>
                <a:srgbClr val="2CAAE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F-C120-4F46-8BCC-870504EB132E}"/>
              </c:ext>
            </c:extLst>
          </c:dPt>
          <c:dPt>
            <c:idx val="8"/>
            <c:invertIfNegative val="0"/>
            <c:bubble3D val="0"/>
            <c:spPr>
              <a:solidFill>
                <a:srgbClr val="42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1-C120-4F46-8BCC-870504EB132E}"/>
              </c:ext>
            </c:extLst>
          </c:dPt>
          <c:dPt>
            <c:idx val="9"/>
            <c:invertIfNegative val="0"/>
            <c:bubble3D val="0"/>
            <c:spPr>
              <a:solidFill>
                <a:srgbClr val="FFCE07"/>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3-C120-4F46-8BCC-870504EB132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96</c:v>
                </c:pt>
                <c:pt idx="1">
                  <c:v>95</c:v>
                </c:pt>
                <c:pt idx="2">
                  <c:v>86</c:v>
                </c:pt>
                <c:pt idx="3">
                  <c:v>78</c:v>
                </c:pt>
                <c:pt idx="4">
                  <c:v>90</c:v>
                </c:pt>
                <c:pt idx="5">
                  <c:v>82</c:v>
                </c:pt>
                <c:pt idx="6">
                  <c:v>71</c:v>
                </c:pt>
                <c:pt idx="7">
                  <c:v>75</c:v>
                </c:pt>
                <c:pt idx="8">
                  <c:v>56</c:v>
                </c:pt>
                <c:pt idx="9">
                  <c:v>2</c:v>
                </c:pt>
              </c:numCache>
            </c:numRef>
          </c:val>
          <c:extLst>
            <c:ext xmlns:c16="http://schemas.microsoft.com/office/drawing/2014/chart" uri="{C3380CC4-5D6E-409C-BE32-E72D297353CC}">
              <c16:uniqueId val="{00000014-C120-4F46-8BCC-870504EB132E}"/>
            </c:ext>
          </c:extLst>
        </c:ser>
        <c:dLbls>
          <c:dLblPos val="outEnd"/>
          <c:showLegendKey val="0"/>
          <c:showVal val="1"/>
          <c:showCatName val="0"/>
          <c:showSerName val="0"/>
          <c:showPercent val="0"/>
          <c:showBubbleSize val="0"/>
        </c:dLbls>
        <c:gapWidth val="100"/>
        <c:axId val="204988312"/>
        <c:axId val="204988704"/>
      </c:barChart>
      <c:catAx>
        <c:axId val="204988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4988704"/>
        <c:crosses val="autoZero"/>
        <c:auto val="1"/>
        <c:lblAlgn val="ctr"/>
        <c:lblOffset val="100"/>
        <c:noMultiLvlLbl val="0"/>
      </c:catAx>
      <c:valAx>
        <c:axId val="204988704"/>
        <c:scaling>
          <c:orientation val="minMax"/>
          <c:max val="100"/>
        </c:scaling>
        <c:delete val="1"/>
        <c:axPos val="l"/>
        <c:numFmt formatCode="General" sourceLinked="1"/>
        <c:majorTickMark val="out"/>
        <c:minorTickMark val="none"/>
        <c:tickLblPos val="nextTo"/>
        <c:crossAx val="204988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7788268858E-2"/>
          <c:y val="7.2551390568319227E-3"/>
          <c:w val="0.96616035172886816"/>
          <c:h val="0.90350265164859234"/>
        </c:manualLayout>
      </c:layout>
      <c:lineChart>
        <c:grouping val="standard"/>
        <c:varyColors val="0"/>
        <c:ser>
          <c:idx val="0"/>
          <c:order val="0"/>
          <c:tx>
            <c:strRef>
              <c:f>Sheet1!$B$1</c:f>
              <c:strCache>
                <c:ptCount val="1"/>
                <c:pt idx="0">
                  <c:v> 2</c:v>
                </c:pt>
              </c:strCache>
            </c:strRef>
          </c:tx>
          <c:spPr>
            <a:ln w="63500" cap="rnd">
              <a:solidFill>
                <a:srgbClr val="42AD49"/>
              </a:solidFill>
              <a:round/>
            </a:ln>
            <a:effectLst/>
          </c:spPr>
          <c:marker>
            <c:symbol val="circle"/>
            <c:size val="5"/>
            <c:spPr>
              <a:solidFill>
                <a:srgbClr val="42AD49"/>
              </a:solidFill>
              <a:ln w="63500" cap="rnd">
                <a:solidFill>
                  <a:srgbClr val="42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General</c:formatCode>
                <c:ptCount val="3"/>
                <c:pt idx="0">
                  <c:v>40</c:v>
                </c:pt>
                <c:pt idx="1">
                  <c:v>68</c:v>
                </c:pt>
                <c:pt idx="2">
                  <c:v>56</c:v>
                </c:pt>
              </c:numCache>
            </c:numRef>
          </c:val>
          <c:smooth val="0"/>
          <c:extLst>
            <c:ext xmlns:c16="http://schemas.microsoft.com/office/drawing/2014/chart" uri="{C3380CC4-5D6E-409C-BE32-E72D297353CC}">
              <c16:uniqueId val="{00000000-72BE-4171-A637-226D7A5B7EAB}"/>
            </c:ext>
          </c:extLst>
        </c:ser>
        <c:ser>
          <c:idx val="1"/>
          <c:order val="1"/>
          <c:tx>
            <c:strRef>
              <c:f>Sheet1!$C$1</c:f>
              <c:strCache>
                <c:ptCount val="1"/>
                <c:pt idx="0">
                  <c:v>No vaccinations</c:v>
                </c:pt>
              </c:strCache>
            </c:strRef>
          </c:tx>
          <c:spPr>
            <a:ln w="63500" cap="rnd">
              <a:solidFill>
                <a:srgbClr val="2CAAE2"/>
              </a:solidFill>
              <a:round/>
            </a:ln>
            <a:effectLst/>
          </c:spPr>
          <c:marker>
            <c:symbol val="circle"/>
            <c:size val="5"/>
            <c:spPr>
              <a:solidFill>
                <a:srgbClr val="2CAAE2"/>
              </a:solidFill>
              <a:ln w="63500">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Sheet1!$C$2:$C$4</c:f>
              <c:numCache>
                <c:formatCode>General</c:formatCode>
                <c:ptCount val="3"/>
                <c:pt idx="0">
                  <c:v>16</c:v>
                </c:pt>
                <c:pt idx="1">
                  <c:v>4</c:v>
                </c:pt>
                <c:pt idx="2">
                  <c:v>2</c:v>
                </c:pt>
              </c:numCache>
            </c:numRef>
          </c:val>
          <c:smooth val="0"/>
          <c:extLst>
            <c:ext xmlns:c16="http://schemas.microsoft.com/office/drawing/2014/chart" uri="{C3380CC4-5D6E-409C-BE32-E72D297353CC}">
              <c16:uniqueId val="{00000001-72BE-4171-A637-226D7A5B7EAB}"/>
            </c:ext>
          </c:extLst>
        </c:ser>
        <c:dLbls>
          <c:dLblPos val="t"/>
          <c:showLegendKey val="0"/>
          <c:showVal val="1"/>
          <c:showCatName val="0"/>
          <c:showSerName val="0"/>
          <c:showPercent val="0"/>
          <c:showBubbleSize val="0"/>
        </c:dLbls>
        <c:marker val="1"/>
        <c:smooth val="0"/>
        <c:axId val="204989488"/>
        <c:axId val="160002208"/>
      </c:lineChart>
      <c:catAx>
        <c:axId val="204989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0002208"/>
        <c:crosses val="autoZero"/>
        <c:auto val="1"/>
        <c:lblAlgn val="ctr"/>
        <c:lblOffset val="100"/>
        <c:noMultiLvlLbl val="0"/>
      </c:catAx>
      <c:valAx>
        <c:axId val="160002208"/>
        <c:scaling>
          <c:orientation val="minMax"/>
          <c:max val="100"/>
        </c:scaling>
        <c:delete val="1"/>
        <c:axPos val="l"/>
        <c:numFmt formatCode="General" sourceLinked="1"/>
        <c:majorTickMark val="out"/>
        <c:minorTickMark val="none"/>
        <c:tickLblPos val="nextTo"/>
        <c:crossAx val="204989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697135684126442E-2"/>
          <c:w val="0.96616035172886816"/>
          <c:h val="0.83580546996842786"/>
        </c:manualLayout>
      </c:layout>
      <c:lineChart>
        <c:grouping val="standard"/>
        <c:varyColors val="0"/>
        <c:ser>
          <c:idx val="0"/>
          <c:order val="0"/>
          <c:tx>
            <c:strRef>
              <c:f>Sheet1!$B$1</c:f>
              <c:strCache>
                <c:ptCount val="1"/>
                <c:pt idx="0">
                  <c:v>Neonatal mortality</c:v>
                </c:pt>
              </c:strCache>
            </c:strRef>
          </c:tx>
          <c:spPr>
            <a:ln w="63500" cap="rnd">
              <a:solidFill>
                <a:srgbClr val="FFCE07"/>
              </a:solidFill>
              <a:round/>
            </a:ln>
            <a:effectLst/>
          </c:spPr>
          <c:marker>
            <c:symbol val="circle"/>
            <c:size val="5"/>
            <c:spPr>
              <a:solidFill>
                <a:srgbClr val="444F63"/>
              </a:solidFill>
              <a:ln w="63500" cap="rnd">
                <a:solidFill>
                  <a:srgbClr val="FFCE0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General</c:formatCode>
                <c:ptCount val="3"/>
                <c:pt idx="0">
                  <c:v>36</c:v>
                </c:pt>
                <c:pt idx="1">
                  <c:v>39</c:v>
                </c:pt>
                <c:pt idx="2">
                  <c:v>31</c:v>
                </c:pt>
              </c:numCache>
            </c:numRef>
          </c:val>
          <c:smooth val="0"/>
          <c:extLst>
            <c:ext xmlns:c16="http://schemas.microsoft.com/office/drawing/2014/chart" uri="{C3380CC4-5D6E-409C-BE32-E72D297353CC}">
              <c16:uniqueId val="{00000000-F691-42C7-A52D-0DB7CA94C2E3}"/>
            </c:ext>
          </c:extLst>
        </c:ser>
        <c:ser>
          <c:idx val="1"/>
          <c:order val="1"/>
          <c:tx>
            <c:strRef>
              <c:f>Sheet1!$C$1</c:f>
              <c:strCache>
                <c:ptCount val="1"/>
                <c:pt idx="0">
                  <c:v>Infant mortality</c:v>
                </c:pt>
              </c:strCache>
            </c:strRef>
          </c:tx>
          <c:spPr>
            <a:ln w="63500" cap="rnd">
              <a:solidFill>
                <a:srgbClr val="2CAAE2"/>
              </a:solidFill>
              <a:round/>
            </a:ln>
            <a:effectLst/>
          </c:spPr>
          <c:marker>
            <c:symbol val="circle"/>
            <c:size val="5"/>
            <c:spPr>
              <a:solidFill>
                <a:srgbClr val="ED7E23"/>
              </a:solidFill>
              <a:ln w="63500">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Sheet1!$C$2:$C$4</c:f>
              <c:numCache>
                <c:formatCode>General</c:formatCode>
                <c:ptCount val="3"/>
                <c:pt idx="0">
                  <c:v>89</c:v>
                </c:pt>
                <c:pt idx="1">
                  <c:v>92</c:v>
                </c:pt>
                <c:pt idx="2">
                  <c:v>75</c:v>
                </c:pt>
              </c:numCache>
            </c:numRef>
          </c:val>
          <c:smooth val="0"/>
          <c:extLst>
            <c:ext xmlns:c16="http://schemas.microsoft.com/office/drawing/2014/chart" uri="{C3380CC4-5D6E-409C-BE32-E72D297353CC}">
              <c16:uniqueId val="{00000001-F691-42C7-A52D-0DB7CA94C2E3}"/>
            </c:ext>
          </c:extLst>
        </c:ser>
        <c:ser>
          <c:idx val="2"/>
          <c:order val="2"/>
          <c:tx>
            <c:strRef>
              <c:f>Sheet1!$D$1</c:f>
              <c:strCache>
                <c:ptCount val="1"/>
                <c:pt idx="0">
                  <c:v>Under-5 mortality</c:v>
                </c:pt>
              </c:strCache>
            </c:strRef>
          </c:tx>
          <c:spPr>
            <a:ln w="63500" cap="rnd">
              <a:solidFill>
                <a:srgbClr val="42AD49"/>
              </a:solidFill>
              <a:round/>
            </a:ln>
            <a:effectLst/>
          </c:spPr>
          <c:marker>
            <c:symbol val="circle"/>
            <c:size val="5"/>
            <c:spPr>
              <a:solidFill>
                <a:srgbClr val="42AD49"/>
              </a:solidFill>
              <a:ln w="63500">
                <a:solidFill>
                  <a:srgbClr val="42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Sheet1!$D$2:$D$4</c:f>
              <c:numCache>
                <c:formatCode>General</c:formatCode>
                <c:ptCount val="3"/>
                <c:pt idx="0">
                  <c:v>140</c:v>
                </c:pt>
                <c:pt idx="1">
                  <c:v>156</c:v>
                </c:pt>
                <c:pt idx="2">
                  <c:v>122</c:v>
                </c:pt>
              </c:numCache>
            </c:numRef>
          </c:val>
          <c:smooth val="0"/>
          <c:extLst>
            <c:ext xmlns:c16="http://schemas.microsoft.com/office/drawing/2014/chart" uri="{C3380CC4-5D6E-409C-BE32-E72D297353CC}">
              <c16:uniqueId val="{00000002-F691-42C7-A52D-0DB7CA94C2E3}"/>
            </c:ext>
          </c:extLst>
        </c:ser>
        <c:dLbls>
          <c:dLblPos val="t"/>
          <c:showLegendKey val="0"/>
          <c:showVal val="1"/>
          <c:showCatName val="0"/>
          <c:showSerName val="0"/>
          <c:showPercent val="0"/>
          <c:showBubbleSize val="0"/>
        </c:dLbls>
        <c:marker val="1"/>
        <c:smooth val="0"/>
        <c:axId val="521426640"/>
        <c:axId val="521427032"/>
      </c:lineChart>
      <c:catAx>
        <c:axId val="521426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27032"/>
        <c:crosses val="autoZero"/>
        <c:auto val="1"/>
        <c:lblAlgn val="ctr"/>
        <c:lblOffset val="100"/>
        <c:noMultiLvlLbl val="0"/>
      </c:catAx>
      <c:valAx>
        <c:axId val="521427032"/>
        <c:scaling>
          <c:orientation val="minMax"/>
          <c:max val="200"/>
          <c:min val="0"/>
        </c:scaling>
        <c:delete val="1"/>
        <c:axPos val="l"/>
        <c:numFmt formatCode="General" sourceLinked="1"/>
        <c:majorTickMark val="out"/>
        <c:minorTickMark val="none"/>
        <c:tickLblPos val="nextTo"/>
        <c:crossAx val="521426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Stunted</c:v>
                </c:pt>
              </c:strCache>
            </c:strRef>
          </c:tx>
          <c:spPr>
            <a:ln w="63500" cap="rnd">
              <a:solidFill>
                <a:srgbClr val="42AD49"/>
              </a:solidFill>
              <a:round/>
            </a:ln>
            <a:effectLst/>
          </c:spPr>
          <c:marker>
            <c:symbol val="circle"/>
            <c:size val="5"/>
            <c:spPr>
              <a:solidFill>
                <a:srgbClr val="42AD49"/>
              </a:solidFill>
              <a:ln w="63500" cap="rnd">
                <a:solidFill>
                  <a:srgbClr val="42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General</c:formatCode>
                <c:ptCount val="3"/>
                <c:pt idx="0">
                  <c:v>36</c:v>
                </c:pt>
                <c:pt idx="1">
                  <c:v>38</c:v>
                </c:pt>
                <c:pt idx="2">
                  <c:v>30</c:v>
                </c:pt>
              </c:numCache>
            </c:numRef>
          </c:val>
          <c:smooth val="0"/>
          <c:extLst>
            <c:ext xmlns:c16="http://schemas.microsoft.com/office/drawing/2014/chart" uri="{C3380CC4-5D6E-409C-BE32-E72D297353CC}">
              <c16:uniqueId val="{00000000-CD15-4D8A-AD77-D1A52BF12E14}"/>
            </c:ext>
          </c:extLst>
        </c:ser>
        <c:ser>
          <c:idx val="1"/>
          <c:order val="1"/>
          <c:tx>
            <c:strRef>
              <c:f>Sheet1!$C$1</c:f>
              <c:strCache>
                <c:ptCount val="1"/>
                <c:pt idx="0">
                  <c:v>Underweight</c:v>
                </c:pt>
              </c:strCache>
            </c:strRef>
          </c:tx>
          <c:spPr>
            <a:ln w="63500" cap="rnd">
              <a:solidFill>
                <a:srgbClr val="2CAAE2"/>
              </a:solidFill>
              <a:round/>
            </a:ln>
            <a:effectLst/>
          </c:spPr>
          <c:marker>
            <c:symbol val="circle"/>
            <c:size val="5"/>
            <c:spPr>
              <a:solidFill>
                <a:srgbClr val="2CAAE2"/>
              </a:solidFill>
              <a:ln w="63500">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Sheet1!$C$2:$C$4</c:f>
              <c:numCache>
                <c:formatCode>General</c:formatCode>
                <c:ptCount val="3"/>
                <c:pt idx="0">
                  <c:v>21</c:v>
                </c:pt>
                <c:pt idx="1">
                  <c:v>16</c:v>
                </c:pt>
                <c:pt idx="2">
                  <c:v>14</c:v>
                </c:pt>
              </c:numCache>
            </c:numRef>
          </c:val>
          <c:smooth val="0"/>
          <c:extLst>
            <c:ext xmlns:c16="http://schemas.microsoft.com/office/drawing/2014/chart" uri="{C3380CC4-5D6E-409C-BE32-E72D297353CC}">
              <c16:uniqueId val="{00000001-CD15-4D8A-AD77-D1A52BF12E14}"/>
            </c:ext>
          </c:extLst>
        </c:ser>
        <c:ser>
          <c:idx val="2"/>
          <c:order val="2"/>
          <c:tx>
            <c:strRef>
              <c:f>Sheet1!$D$1</c:f>
              <c:strCache>
                <c:ptCount val="1"/>
                <c:pt idx="0">
                  <c:v>Wasted</c:v>
                </c:pt>
              </c:strCache>
            </c:strRef>
          </c:tx>
          <c:spPr>
            <a:ln w="63500" cap="rnd">
              <a:solidFill>
                <a:srgbClr val="FFCE07"/>
              </a:solidFill>
              <a:round/>
            </a:ln>
            <a:effectLst/>
          </c:spPr>
          <c:marker>
            <c:symbol val="circle"/>
            <c:size val="5"/>
            <c:spPr>
              <a:solidFill>
                <a:srgbClr val="FFCE07"/>
              </a:solidFill>
              <a:ln w="63500">
                <a:solidFill>
                  <a:srgbClr val="FFCE07"/>
                </a:solidFill>
              </a:ln>
              <a:effectLst/>
              <a:scene3d>
                <a:camera prst="orthographicFront"/>
                <a:lightRig rig="threePt" dir="t">
                  <a:rot lat="0" lon="0" rev="1200000"/>
                </a:lightRig>
              </a:scene3d>
            </c:spPr>
          </c:marker>
          <c:dLbls>
            <c:dLbl>
              <c:idx val="0"/>
              <c:layout>
                <c:manualLayout>
                  <c:x val="-3.4267982067104269E-2"/>
                  <c:y val="3.87243523217397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8D2-4259-9A2C-11B663CE3390}"/>
                </c:ext>
              </c:extLst>
            </c:dLbl>
            <c:dLbl>
              <c:idx val="1"/>
              <c:layout>
                <c:manualLayout>
                  <c:x val="-1.8177684250203774E-2"/>
                  <c:y val="3.63059726361288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74-41F4-AD25-BAFA96996B9C}"/>
                </c:ext>
              </c:extLst>
            </c:dLbl>
            <c:dLbl>
              <c:idx val="2"/>
              <c:layout>
                <c:manualLayout>
                  <c:x val="-8.7001828243912218E-5"/>
                  <c:y val="4.8670367231907381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8D2-4259-9A2C-11B663CE339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Sheet1!$D$2:$D$4</c:f>
              <c:numCache>
                <c:formatCode>General</c:formatCode>
                <c:ptCount val="3"/>
                <c:pt idx="0">
                  <c:v>10</c:v>
                </c:pt>
                <c:pt idx="1">
                  <c:v>9</c:v>
                </c:pt>
                <c:pt idx="2">
                  <c:v>5</c:v>
                </c:pt>
              </c:numCache>
            </c:numRef>
          </c:val>
          <c:smooth val="0"/>
          <c:extLst>
            <c:ext xmlns:c16="http://schemas.microsoft.com/office/drawing/2014/chart" uri="{C3380CC4-5D6E-409C-BE32-E72D297353CC}">
              <c16:uniqueId val="{00000002-CD15-4D8A-AD77-D1A52BF12E14}"/>
            </c:ext>
          </c:extLst>
        </c:ser>
        <c:dLbls>
          <c:dLblPos val="t"/>
          <c:showLegendKey val="0"/>
          <c:showVal val="1"/>
          <c:showCatName val="0"/>
          <c:showSerName val="0"/>
          <c:showPercent val="0"/>
          <c:showBubbleSize val="0"/>
        </c:dLbls>
        <c:marker val="1"/>
        <c:smooth val="0"/>
        <c:axId val="523737208"/>
        <c:axId val="523737600"/>
      </c:lineChart>
      <c:catAx>
        <c:axId val="523737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3737600"/>
        <c:crosses val="autoZero"/>
        <c:auto val="1"/>
        <c:lblAlgn val="ctr"/>
        <c:lblOffset val="100"/>
        <c:noMultiLvlLbl val="0"/>
      </c:catAx>
      <c:valAx>
        <c:axId val="523737600"/>
        <c:scaling>
          <c:orientation val="minMax"/>
          <c:max val="100"/>
        </c:scaling>
        <c:delete val="1"/>
        <c:axPos val="l"/>
        <c:numFmt formatCode="General" sourceLinked="1"/>
        <c:majorTickMark val="out"/>
        <c:minorTickMark val="none"/>
        <c:tickLblPos val="nextTo"/>
        <c:crossAx val="523737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553161507774043"/>
        </c:manualLayout>
      </c:layout>
      <c:barChart>
        <c:barDir val="col"/>
        <c:grouping val="clustered"/>
        <c:varyColors val="0"/>
        <c:ser>
          <c:idx val="0"/>
          <c:order val="0"/>
          <c:tx>
            <c:strRef>
              <c:f>Sheet1!$B$1</c:f>
              <c:strCache>
                <c:ptCount val="1"/>
                <c:pt idx="0">
                  <c:v>Series 1</c:v>
                </c:pt>
              </c:strCache>
            </c:strRef>
          </c:tx>
          <c:spPr>
            <a:solidFill>
              <a:srgbClr val="DD252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D2526">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0C6-4164-BD46-587F7814DA75}"/>
              </c:ext>
            </c:extLst>
          </c:dPt>
          <c:dPt>
            <c:idx val="2"/>
            <c:invertIfNegative val="0"/>
            <c:bubble3D val="0"/>
            <c:spPr>
              <a:solidFill>
                <a:srgbClr val="DD252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0C6-4164-BD46-587F7814DA7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      (&lt;11.0 g/dl)</c:v>
                </c:pt>
                <c:pt idx="1">
                  <c:v>Mild anaemia      (10.0-10.9 g/dl)</c:v>
                </c:pt>
                <c:pt idx="2">
                  <c:v>Moderate anaemia      (7.0-9.9 g/dl)</c:v>
                </c:pt>
                <c:pt idx="3">
                  <c:v>Severe anaemia      (&lt;7.0 g/dl)</c:v>
                </c:pt>
              </c:strCache>
            </c:strRef>
          </c:cat>
          <c:val>
            <c:numRef>
              <c:f>Sheet1!$B$2:$B$5</c:f>
              <c:numCache>
                <c:formatCode>General</c:formatCode>
                <c:ptCount val="4"/>
                <c:pt idx="0">
                  <c:v>68</c:v>
                </c:pt>
                <c:pt idx="1">
                  <c:v>30</c:v>
                </c:pt>
                <c:pt idx="2">
                  <c:v>35</c:v>
                </c:pt>
                <c:pt idx="3">
                  <c:v>3</c:v>
                </c:pt>
              </c:numCache>
            </c:numRef>
          </c:val>
          <c:extLst>
            <c:ext xmlns:c16="http://schemas.microsoft.com/office/drawing/2014/chart" uri="{C3380CC4-5D6E-409C-BE32-E72D297353CC}">
              <c16:uniqueId val="{00000004-00C6-4164-BD46-587F7814DA75}"/>
            </c:ext>
          </c:extLst>
        </c:ser>
        <c:dLbls>
          <c:dLblPos val="outEnd"/>
          <c:showLegendKey val="0"/>
          <c:showVal val="1"/>
          <c:showCatName val="0"/>
          <c:showSerName val="0"/>
          <c:showPercent val="0"/>
          <c:showBubbleSize val="0"/>
        </c:dLbls>
        <c:gapWidth val="100"/>
        <c:axId val="179510632"/>
        <c:axId val="179510240"/>
      </c:barChart>
      <c:catAx>
        <c:axId val="179510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9510240"/>
        <c:crosses val="autoZero"/>
        <c:auto val="1"/>
        <c:lblAlgn val="ctr"/>
        <c:lblOffset val="100"/>
        <c:noMultiLvlLbl val="0"/>
      </c:catAx>
      <c:valAx>
        <c:axId val="179510240"/>
        <c:scaling>
          <c:orientation val="minMax"/>
          <c:max val="100"/>
        </c:scaling>
        <c:delete val="1"/>
        <c:axPos val="l"/>
        <c:numFmt formatCode="General" sourceLinked="1"/>
        <c:majorTickMark val="out"/>
        <c:minorTickMark val="none"/>
        <c:tickLblPos val="nextTo"/>
        <c:crossAx val="179510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 facility</c:v>
                </c:pt>
              </c:strCache>
            </c:strRef>
          </c:tx>
          <c:spPr>
            <a:solidFill>
              <a:srgbClr val="FFCE0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55</c:v>
                </c:pt>
                <c:pt idx="1">
                  <c:v>84</c:v>
                </c:pt>
                <c:pt idx="2">
                  <c:v>33</c:v>
                </c:pt>
              </c:numCache>
            </c:numRef>
          </c:val>
          <c:extLst>
            <c:ext xmlns:c16="http://schemas.microsoft.com/office/drawing/2014/chart" uri="{C3380CC4-5D6E-409C-BE32-E72D297353CC}">
              <c16:uniqueId val="{00000000-2098-46B3-AD2E-6F7D3D24A7DD}"/>
            </c:ext>
          </c:extLst>
        </c:ser>
        <c:ser>
          <c:idx val="1"/>
          <c:order val="1"/>
          <c:tx>
            <c:strRef>
              <c:f>Sheet1!$C$1</c:f>
              <c:strCache>
                <c:ptCount val="1"/>
                <c:pt idx="0">
                  <c:v>Unimproved facility</c:v>
                </c:pt>
              </c:strCache>
            </c:strRef>
          </c:tx>
          <c:spPr>
            <a:solidFill>
              <a:srgbClr val="2CAAE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26</c:v>
                </c:pt>
                <c:pt idx="1">
                  <c:v>12</c:v>
                </c:pt>
                <c:pt idx="2">
                  <c:v>37</c:v>
                </c:pt>
              </c:numCache>
            </c:numRef>
          </c:val>
          <c:extLst>
            <c:ext xmlns:c16="http://schemas.microsoft.com/office/drawing/2014/chart" uri="{C3380CC4-5D6E-409C-BE32-E72D297353CC}">
              <c16:uniqueId val="{00000001-2098-46B3-AD2E-6F7D3D24A7DD}"/>
            </c:ext>
          </c:extLst>
        </c:ser>
        <c:ser>
          <c:idx val="2"/>
          <c:order val="2"/>
          <c:tx>
            <c:strRef>
              <c:f>Sheet1!$D$1</c:f>
              <c:strCache>
                <c:ptCount val="1"/>
                <c:pt idx="0">
                  <c:v>Open defecation</c:v>
                </c:pt>
              </c:strCache>
            </c:strRef>
          </c:tx>
          <c:spPr>
            <a:solidFill>
              <a:srgbClr val="42AD49"/>
            </a:solidFill>
            <a:ln>
              <a:noFill/>
            </a:ln>
            <a:effectLst/>
            <a:scene3d>
              <a:camera prst="orthographicFront"/>
              <a:lightRig rig="threePt" dir="t">
                <a:rot lat="0" lon="0" rev="1200000"/>
              </a:lightRig>
            </a:scene3d>
            <a:sp3d>
              <a:bevelT w="63500" h="25400"/>
            </a:sp3d>
          </c:spPr>
          <c:invertIfNegative val="0"/>
          <c:dLbls>
            <c:dLbl>
              <c:idx val="1"/>
              <c:layout>
                <c:manualLayout>
                  <c:x val="4.6144974915179847E-3"/>
                  <c:y val="2.4183796856106408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71EE-46E7-995C-DC2D7C74FDF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19</c:v>
                </c:pt>
                <c:pt idx="1">
                  <c:v>4</c:v>
                </c:pt>
                <c:pt idx="2">
                  <c:v>30</c:v>
                </c:pt>
              </c:numCache>
            </c:numRef>
          </c:val>
          <c:extLst>
            <c:ext xmlns:c16="http://schemas.microsoft.com/office/drawing/2014/chart" uri="{C3380CC4-5D6E-409C-BE32-E72D297353CC}">
              <c16:uniqueId val="{00000002-2098-46B3-AD2E-6F7D3D24A7DD}"/>
            </c:ext>
          </c:extLst>
        </c:ser>
        <c:dLbls>
          <c:dLblPos val="ctr"/>
          <c:showLegendKey val="0"/>
          <c:showVal val="1"/>
          <c:showCatName val="0"/>
          <c:showSerName val="0"/>
          <c:showPercent val="0"/>
          <c:showBubbleSize val="0"/>
        </c:dLbls>
        <c:gapWidth val="100"/>
        <c:overlap val="100"/>
        <c:axId val="178306504"/>
        <c:axId val="178306896"/>
      </c:barChart>
      <c:catAx>
        <c:axId val="178306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8306896"/>
        <c:crosses val="autoZero"/>
        <c:auto val="1"/>
        <c:lblAlgn val="ctr"/>
        <c:lblOffset val="100"/>
        <c:noMultiLvlLbl val="0"/>
      </c:catAx>
      <c:valAx>
        <c:axId val="178306896"/>
        <c:scaling>
          <c:orientation val="minMax"/>
        </c:scaling>
        <c:delete val="1"/>
        <c:axPos val="l"/>
        <c:numFmt formatCode="0%" sourceLinked="1"/>
        <c:majorTickMark val="none"/>
        <c:minorTickMark val="none"/>
        <c:tickLblPos val="nextTo"/>
        <c:crossAx val="1783065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271316085489317"/>
        </c:manualLayout>
      </c:layout>
      <c:lineChart>
        <c:grouping val="standard"/>
        <c:varyColors val="0"/>
        <c:ser>
          <c:idx val="0"/>
          <c:order val="0"/>
          <c:tx>
            <c:strRef>
              <c:f>Sheet1!$B$1</c:f>
              <c:strCache>
                <c:ptCount val="1"/>
                <c:pt idx="0">
                  <c:v>1+ ITN</c:v>
                </c:pt>
              </c:strCache>
            </c:strRef>
          </c:tx>
          <c:spPr>
            <a:ln w="63500" cap="rnd">
              <a:solidFill>
                <a:srgbClr val="2CAAE2"/>
              </a:solidFill>
              <a:round/>
            </a:ln>
            <a:effectLst/>
          </c:spPr>
          <c:marker>
            <c:symbol val="circle"/>
            <c:size val="5"/>
            <c:spPr>
              <a:solidFill>
                <a:srgbClr val="2CAAE2"/>
              </a:solidFill>
              <a:ln w="63500" cap="rnd">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SLDHS</c:v>
                </c:pt>
                <c:pt idx="1">
                  <c:v>2013 SLDHS*</c:v>
                </c:pt>
                <c:pt idx="2">
                  <c:v>2016 SLMIS*</c:v>
                </c:pt>
                <c:pt idx="3">
                  <c:v>2019 SLDHS</c:v>
                </c:pt>
              </c:strCache>
            </c:strRef>
          </c:cat>
          <c:val>
            <c:numRef>
              <c:f>Sheet1!$B$2:$B$5</c:f>
              <c:numCache>
                <c:formatCode>General</c:formatCode>
                <c:ptCount val="4"/>
                <c:pt idx="0">
                  <c:v>37</c:v>
                </c:pt>
                <c:pt idx="1">
                  <c:v>64</c:v>
                </c:pt>
                <c:pt idx="2">
                  <c:v>60</c:v>
                </c:pt>
                <c:pt idx="3">
                  <c:v>68</c:v>
                </c:pt>
              </c:numCache>
            </c:numRef>
          </c:val>
          <c:smooth val="0"/>
          <c:extLst>
            <c:ext xmlns:c16="http://schemas.microsoft.com/office/drawing/2014/chart" uri="{C3380CC4-5D6E-409C-BE32-E72D297353CC}">
              <c16:uniqueId val="{00000000-BCB8-4D94-BA01-E3D54DFB49E8}"/>
            </c:ext>
          </c:extLst>
        </c:ser>
        <c:ser>
          <c:idx val="1"/>
          <c:order val="1"/>
          <c:tx>
            <c:strRef>
              <c:f>Sheet1!$C$1</c:f>
              <c:strCache>
                <c:ptCount val="1"/>
                <c:pt idx="0">
                  <c:v>1+ ITN for every 2 people</c:v>
                </c:pt>
              </c:strCache>
            </c:strRef>
          </c:tx>
          <c:spPr>
            <a:ln w="63500" cap="rnd">
              <a:solidFill>
                <a:srgbClr val="42AD49"/>
              </a:solidFill>
              <a:round/>
            </a:ln>
            <a:effectLst/>
          </c:spPr>
          <c:marker>
            <c:symbol val="circle"/>
            <c:size val="5"/>
            <c:spPr>
              <a:solidFill>
                <a:srgbClr val="ED7E23"/>
              </a:solidFill>
              <a:ln w="63500">
                <a:solidFill>
                  <a:srgbClr val="42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SLDHS</c:v>
                </c:pt>
                <c:pt idx="1">
                  <c:v>2013 SLDHS*</c:v>
                </c:pt>
                <c:pt idx="2">
                  <c:v>2016 SLMIS*</c:v>
                </c:pt>
                <c:pt idx="3">
                  <c:v>2019 SLDHS</c:v>
                </c:pt>
              </c:strCache>
            </c:strRef>
          </c:cat>
          <c:val>
            <c:numRef>
              <c:f>Sheet1!$C$2:$C$5</c:f>
              <c:numCache>
                <c:formatCode>General</c:formatCode>
                <c:ptCount val="4"/>
                <c:pt idx="0">
                  <c:v>7</c:v>
                </c:pt>
                <c:pt idx="1">
                  <c:v>15</c:v>
                </c:pt>
                <c:pt idx="2">
                  <c:v>16</c:v>
                </c:pt>
                <c:pt idx="3">
                  <c:v>25</c:v>
                </c:pt>
              </c:numCache>
            </c:numRef>
          </c:val>
          <c:smooth val="0"/>
          <c:extLst>
            <c:ext xmlns:c16="http://schemas.microsoft.com/office/drawing/2014/chart" uri="{C3380CC4-5D6E-409C-BE32-E72D297353CC}">
              <c16:uniqueId val="{00000001-BCB8-4D94-BA01-E3D54DFB49E8}"/>
            </c:ext>
          </c:extLst>
        </c:ser>
        <c:dLbls>
          <c:dLblPos val="t"/>
          <c:showLegendKey val="0"/>
          <c:showVal val="1"/>
          <c:showCatName val="0"/>
          <c:showSerName val="0"/>
          <c:showPercent val="0"/>
          <c:showBubbleSize val="0"/>
        </c:dLbls>
        <c:marker val="1"/>
        <c:smooth val="0"/>
        <c:axId val="471582784"/>
        <c:axId val="471583176"/>
      </c:lineChart>
      <c:catAx>
        <c:axId val="471582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1583176"/>
        <c:crosses val="autoZero"/>
        <c:auto val="1"/>
        <c:lblAlgn val="ctr"/>
        <c:lblOffset val="100"/>
        <c:noMultiLvlLbl val="0"/>
      </c:catAx>
      <c:valAx>
        <c:axId val="471583176"/>
        <c:scaling>
          <c:orientation val="minMax"/>
          <c:max val="100"/>
        </c:scaling>
        <c:delete val="1"/>
        <c:axPos val="l"/>
        <c:numFmt formatCode="General" sourceLinked="1"/>
        <c:majorTickMark val="out"/>
        <c:minorTickMark val="none"/>
        <c:tickLblPos val="nextTo"/>
        <c:crossAx val="471582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2335282810568499E-3"/>
          <c:y val="4.2033567797200355E-2"/>
          <c:w val="0.96616035172886816"/>
          <c:h val="0.86298424467099166"/>
        </c:manualLayout>
      </c:layout>
      <c:lineChart>
        <c:grouping val="standard"/>
        <c:varyColors val="0"/>
        <c:ser>
          <c:idx val="0"/>
          <c:order val="0"/>
          <c:tx>
            <c:strRef>
              <c:f>Sheet1!$B$1</c:f>
              <c:strCache>
                <c:ptCount val="1"/>
                <c:pt idx="0">
                  <c:v>Series 1</c:v>
                </c:pt>
              </c:strCache>
            </c:strRef>
          </c:tx>
          <c:spPr>
            <a:ln w="63500" cap="rnd">
              <a:solidFill>
                <a:srgbClr val="2CAAE2"/>
              </a:solidFill>
              <a:round/>
            </a:ln>
            <a:effectLst/>
          </c:spPr>
          <c:marker>
            <c:symbol val="circle"/>
            <c:size val="5"/>
            <c:spPr>
              <a:solidFill>
                <a:srgbClr val="2CAAE2"/>
              </a:solidFill>
              <a:ln w="63500" cap="rnd">
                <a:solidFill>
                  <a:srgbClr val="2CAAE2"/>
                </a:solidFill>
              </a:ln>
              <a:effectLst/>
              <a:scene3d>
                <a:camera prst="orthographicFront"/>
                <a:lightRig rig="threePt" dir="t">
                  <a:rot lat="0" lon="0" rev="1200000"/>
                </a:lightRig>
              </a:scene3d>
            </c:spPr>
          </c:marker>
          <c:dLbls>
            <c:dLbl>
              <c:idx val="0"/>
              <c:layout>
                <c:manualLayout>
                  <c:x val="-5.937370375942598E-2"/>
                  <c:y val="2.755495079473072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19B-4F6B-BC1C-9B33963C0AE2}"/>
                </c:ext>
              </c:extLst>
            </c:dLbl>
            <c:dLbl>
              <c:idx val="2"/>
              <c:layout>
                <c:manualLayout>
                  <c:x val="-3.300062830789096E-2"/>
                  <c:y val="-5.939325108348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25-42BA-8633-AE7D519F780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SLDHS</c:v>
                </c:pt>
                <c:pt idx="1">
                  <c:v>2013 SLDHS</c:v>
                </c:pt>
                <c:pt idx="2">
                  <c:v>2016 SLMIS</c:v>
                </c:pt>
                <c:pt idx="3">
                  <c:v>2019 SLDHS</c:v>
                </c:pt>
              </c:strCache>
            </c:strRef>
          </c:cat>
          <c:val>
            <c:numRef>
              <c:f>Sheet1!$B$2:$B$5</c:f>
              <c:numCache>
                <c:formatCode>General</c:formatCode>
                <c:ptCount val="4"/>
                <c:pt idx="0">
                  <c:v>20</c:v>
                </c:pt>
                <c:pt idx="1">
                  <c:v>65</c:v>
                </c:pt>
                <c:pt idx="2">
                  <c:v>91</c:v>
                </c:pt>
                <c:pt idx="3">
                  <c:v>94</c:v>
                </c:pt>
              </c:numCache>
            </c:numRef>
          </c:val>
          <c:smooth val="0"/>
          <c:extLst>
            <c:ext xmlns:c16="http://schemas.microsoft.com/office/drawing/2014/chart" uri="{C3380CC4-5D6E-409C-BE32-E72D297353CC}">
              <c16:uniqueId val="{00000000-C0C2-4F3B-A805-B254449076CB}"/>
            </c:ext>
          </c:extLst>
        </c:ser>
        <c:ser>
          <c:idx val="1"/>
          <c:order val="1"/>
          <c:tx>
            <c:strRef>
              <c:f>Sheet1!$C$1</c:f>
              <c:strCache>
                <c:ptCount val="1"/>
                <c:pt idx="0">
                  <c:v>Series 2</c:v>
                </c:pt>
              </c:strCache>
            </c:strRef>
          </c:tx>
          <c:spPr>
            <a:ln w="63500" cap="rnd">
              <a:solidFill>
                <a:srgbClr val="42AD49"/>
              </a:solidFill>
              <a:round/>
            </a:ln>
            <a:effectLst/>
          </c:spPr>
          <c:marker>
            <c:symbol val="circle"/>
            <c:size val="5"/>
            <c:spPr>
              <a:solidFill>
                <a:srgbClr val="444F63"/>
              </a:solidFill>
              <a:ln w="63500">
                <a:solidFill>
                  <a:srgbClr val="42AD49"/>
                </a:solidFill>
              </a:ln>
              <a:effectLst/>
              <a:scene3d>
                <a:camera prst="orthographicFront"/>
                <a:lightRig rig="threePt" dir="t">
                  <a:rot lat="0" lon="0" rev="1200000"/>
                </a:lightRig>
              </a:scene3d>
            </c:spPr>
          </c:marker>
          <c:dLbls>
            <c:dLbl>
              <c:idx val="0"/>
              <c:layout>
                <c:manualLayout>
                  <c:x val="-5.4762158653370731E-2"/>
                  <c:y val="2.755495079473072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19B-4F6B-BC1C-9B33963C0AE2}"/>
                </c:ext>
              </c:extLst>
            </c:dLbl>
            <c:dLbl>
              <c:idx val="1"/>
              <c:layout>
                <c:manualLayout>
                  <c:x val="-3.9390341633186624E-2"/>
                  <c:y val="-5.43944028671377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19B-4F6B-BC1C-9B33963C0AE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SLDHS</c:v>
                </c:pt>
                <c:pt idx="1">
                  <c:v>2013 SLDHS</c:v>
                </c:pt>
                <c:pt idx="2">
                  <c:v>2016 SLMIS</c:v>
                </c:pt>
                <c:pt idx="3">
                  <c:v>2019 SLDHS</c:v>
                </c:pt>
              </c:strCache>
            </c:strRef>
          </c:cat>
          <c:val>
            <c:numRef>
              <c:f>Sheet1!$C$2:$C$5</c:f>
              <c:numCache>
                <c:formatCode>General</c:formatCode>
                <c:ptCount val="4"/>
                <c:pt idx="0">
                  <c:v>12</c:v>
                </c:pt>
                <c:pt idx="1">
                  <c:v>47</c:v>
                </c:pt>
                <c:pt idx="2">
                  <c:v>72</c:v>
                </c:pt>
                <c:pt idx="3">
                  <c:v>74</c:v>
                </c:pt>
              </c:numCache>
            </c:numRef>
          </c:val>
          <c:smooth val="0"/>
          <c:extLst>
            <c:ext xmlns:c16="http://schemas.microsoft.com/office/drawing/2014/chart" uri="{C3380CC4-5D6E-409C-BE32-E72D297353CC}">
              <c16:uniqueId val="{00000001-C0C2-4F3B-A805-B254449076CB}"/>
            </c:ext>
          </c:extLst>
        </c:ser>
        <c:ser>
          <c:idx val="2"/>
          <c:order val="2"/>
          <c:tx>
            <c:strRef>
              <c:f>Sheet1!$D$1</c:f>
              <c:strCache>
                <c:ptCount val="1"/>
                <c:pt idx="0">
                  <c:v>Series 3</c:v>
                </c:pt>
              </c:strCache>
            </c:strRef>
          </c:tx>
          <c:spPr>
            <a:ln w="63500" cap="rnd">
              <a:solidFill>
                <a:srgbClr val="FFCE07"/>
              </a:solidFill>
              <a:round/>
            </a:ln>
            <a:effectLst/>
          </c:spPr>
          <c:marker>
            <c:symbol val="circle"/>
            <c:size val="5"/>
            <c:spPr>
              <a:solidFill>
                <a:srgbClr val="1F8B43"/>
              </a:solidFill>
              <a:ln w="63500">
                <a:solidFill>
                  <a:srgbClr val="FFCE07"/>
                </a:solidFill>
              </a:ln>
              <a:effectLst/>
              <a:scene3d>
                <a:camera prst="orthographicFront"/>
                <a:lightRig rig="threePt" dir="t">
                  <a:rot lat="0" lon="0" rev="1200000"/>
                </a:lightRig>
              </a:scene3d>
            </c:spPr>
          </c:marker>
          <c:dLbls>
            <c:dLbl>
              <c:idx val="0"/>
              <c:layout>
                <c:manualLayout>
                  <c:x val="-3.6988464964300485E-2"/>
                  <c:y val="1.09197662147030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19B-4F6B-BC1C-9B33963C0AE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SLDHS</c:v>
                </c:pt>
                <c:pt idx="1">
                  <c:v>2013 SLDHS</c:v>
                </c:pt>
                <c:pt idx="2">
                  <c:v>2016 SLMIS</c:v>
                </c:pt>
                <c:pt idx="3">
                  <c:v>2019 SLDHS</c:v>
                </c:pt>
              </c:strCache>
            </c:strRef>
          </c:cat>
          <c:val>
            <c:numRef>
              <c:f>Sheet1!$D$2:$D$5</c:f>
              <c:numCache>
                <c:formatCode>General</c:formatCode>
                <c:ptCount val="4"/>
                <c:pt idx="0">
                  <c:v>5</c:v>
                </c:pt>
                <c:pt idx="1">
                  <c:v>21</c:v>
                </c:pt>
                <c:pt idx="2">
                  <c:v>31</c:v>
                </c:pt>
                <c:pt idx="3">
                  <c:v>36</c:v>
                </c:pt>
              </c:numCache>
            </c:numRef>
          </c:val>
          <c:smooth val="0"/>
          <c:extLst>
            <c:ext xmlns:c16="http://schemas.microsoft.com/office/drawing/2014/chart" uri="{C3380CC4-5D6E-409C-BE32-E72D297353CC}">
              <c16:uniqueId val="{00000002-C0C2-4F3B-A805-B254449076CB}"/>
            </c:ext>
          </c:extLst>
        </c:ser>
        <c:dLbls>
          <c:dLblPos val="t"/>
          <c:showLegendKey val="0"/>
          <c:showVal val="1"/>
          <c:showCatName val="0"/>
          <c:showSerName val="0"/>
          <c:showPercent val="0"/>
          <c:showBubbleSize val="0"/>
        </c:dLbls>
        <c:marker val="1"/>
        <c:smooth val="0"/>
        <c:axId val="620213552"/>
        <c:axId val="620213944"/>
      </c:lineChart>
      <c:catAx>
        <c:axId val="620213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0213944"/>
        <c:crosses val="autoZero"/>
        <c:auto val="1"/>
        <c:lblAlgn val="ctr"/>
        <c:lblOffset val="100"/>
        <c:noMultiLvlLbl val="0"/>
      </c:catAx>
      <c:valAx>
        <c:axId val="620213944"/>
        <c:scaling>
          <c:orientation val="minMax"/>
          <c:max val="100"/>
        </c:scaling>
        <c:delete val="1"/>
        <c:axPos val="l"/>
        <c:numFmt formatCode="General" sourceLinked="1"/>
        <c:majorTickMark val="out"/>
        <c:minorTickMark val="none"/>
        <c:tickLblPos val="nextTo"/>
        <c:crossAx val="620213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Total</c:v>
                </c:pt>
              </c:strCache>
            </c:strRef>
          </c:tx>
          <c:spPr>
            <a:solidFill>
              <a:srgbClr val="FFCE07"/>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F29B-4BAA-B493-645EBE1D6598}"/>
              </c:ext>
            </c:extLst>
          </c:dPt>
          <c:dPt>
            <c:idx val="2"/>
            <c:invertIfNegative val="0"/>
            <c:bubble3D val="0"/>
            <c:extLst>
              <c:ext xmlns:c16="http://schemas.microsoft.com/office/drawing/2014/chart" uri="{C3380CC4-5D6E-409C-BE32-E72D297353CC}">
                <c16:uniqueId val="{00000001-F29B-4BAA-B493-645EBE1D659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Sheet1!$B$2:$B$4</c:f>
              <c:numCache>
                <c:formatCode>0.0</c:formatCode>
                <c:ptCount val="3"/>
                <c:pt idx="0">
                  <c:v>1.7</c:v>
                </c:pt>
                <c:pt idx="1">
                  <c:v>2.2000000000000002</c:v>
                </c:pt>
                <c:pt idx="2">
                  <c:v>1.1000000000000001</c:v>
                </c:pt>
              </c:numCache>
            </c:numRef>
          </c:val>
          <c:extLst>
            <c:ext xmlns:c16="http://schemas.microsoft.com/office/drawing/2014/chart" uri="{C3380CC4-5D6E-409C-BE32-E72D297353CC}">
              <c16:uniqueId val="{00000002-F29B-4BAA-B493-645EBE1D6598}"/>
            </c:ext>
          </c:extLst>
        </c:ser>
        <c:ser>
          <c:idx val="1"/>
          <c:order val="1"/>
          <c:tx>
            <c:strRef>
              <c:f>Sheet1!$C$1</c:f>
              <c:strCache>
                <c:ptCount val="1"/>
                <c:pt idx="0">
                  <c:v>Urban</c:v>
                </c:pt>
              </c:strCache>
            </c:strRef>
          </c:tx>
          <c:spPr>
            <a:solidFill>
              <a:srgbClr val="42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Sheet1!$C$2:$C$4</c:f>
              <c:numCache>
                <c:formatCode>0.0</c:formatCode>
                <c:ptCount val="3"/>
                <c:pt idx="0">
                  <c:v>2.2999999999999998</c:v>
                </c:pt>
                <c:pt idx="1">
                  <c:v>3</c:v>
                </c:pt>
                <c:pt idx="2">
                  <c:v>1.5</c:v>
                </c:pt>
              </c:numCache>
            </c:numRef>
          </c:val>
          <c:extLst>
            <c:ext xmlns:c16="http://schemas.microsoft.com/office/drawing/2014/chart" uri="{C3380CC4-5D6E-409C-BE32-E72D297353CC}">
              <c16:uniqueId val="{00000003-F29B-4BAA-B493-645EBE1D6598}"/>
            </c:ext>
          </c:extLst>
        </c:ser>
        <c:ser>
          <c:idx val="2"/>
          <c:order val="2"/>
          <c:tx>
            <c:strRef>
              <c:f>Sheet1!$D$1</c:f>
              <c:strCache>
                <c:ptCount val="1"/>
                <c:pt idx="0">
                  <c:v>Rural</c:v>
                </c:pt>
              </c:strCache>
            </c:strRef>
          </c:tx>
          <c:spPr>
            <a:solidFill>
              <a:srgbClr val="2CAAE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Sheet1!$D$2:$D$4</c:f>
              <c:numCache>
                <c:formatCode>0.0</c:formatCode>
                <c:ptCount val="3"/>
                <c:pt idx="0">
                  <c:v>1.2</c:v>
                </c:pt>
                <c:pt idx="1">
                  <c:v>1.5</c:v>
                </c:pt>
                <c:pt idx="2">
                  <c:v>0.7</c:v>
                </c:pt>
              </c:numCache>
            </c:numRef>
          </c:val>
          <c:extLst>
            <c:ext xmlns:c16="http://schemas.microsoft.com/office/drawing/2014/chart" uri="{C3380CC4-5D6E-409C-BE32-E72D297353CC}">
              <c16:uniqueId val="{00000004-F29B-4BAA-B493-645EBE1D6598}"/>
            </c:ext>
          </c:extLst>
        </c:ser>
        <c:dLbls>
          <c:dLblPos val="outEnd"/>
          <c:showLegendKey val="0"/>
          <c:showVal val="1"/>
          <c:showCatName val="0"/>
          <c:showSerName val="0"/>
          <c:showPercent val="0"/>
          <c:showBubbleSize val="0"/>
        </c:dLbls>
        <c:gapWidth val="150"/>
        <c:axId val="523146560"/>
        <c:axId val="523146952"/>
      </c:barChart>
      <c:catAx>
        <c:axId val="523146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3146952"/>
        <c:crosses val="autoZero"/>
        <c:auto val="1"/>
        <c:lblAlgn val="ctr"/>
        <c:lblOffset val="100"/>
        <c:noMultiLvlLbl val="0"/>
      </c:catAx>
      <c:valAx>
        <c:axId val="523146952"/>
        <c:scaling>
          <c:orientation val="minMax"/>
          <c:max val="10"/>
        </c:scaling>
        <c:delete val="1"/>
        <c:axPos val="l"/>
        <c:numFmt formatCode="0.0" sourceLinked="1"/>
        <c:majorTickMark val="out"/>
        <c:minorTickMark val="none"/>
        <c:tickLblPos val="nextTo"/>
        <c:crossAx val="523146560"/>
        <c:crosses val="autoZero"/>
        <c:crossBetween val="between"/>
      </c:valAx>
      <c:spPr>
        <a:noFill/>
        <a:ln>
          <a:noFill/>
        </a:ln>
        <a:effectLst/>
      </c:spPr>
    </c:plotArea>
    <c:legend>
      <c:legendPos val="t"/>
      <c:legendEntry>
        <c:idx val="2"/>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Women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6EA2-4F5B-BAFB-257152A322C6}"/>
              </c:ext>
            </c:extLst>
          </c:dPt>
          <c:dPt>
            <c:idx val="2"/>
            <c:invertIfNegative val="0"/>
            <c:bubble3D val="0"/>
            <c:extLst>
              <c:ext xmlns:c16="http://schemas.microsoft.com/office/drawing/2014/chart" uri="{C3380CC4-5D6E-409C-BE32-E72D297353CC}">
                <c16:uniqueId val="{00000001-6EA2-4F5B-BAFB-257152A322C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Sheet1!$B$2:$B$3</c:f>
              <c:numCache>
                <c:formatCode>General</c:formatCode>
                <c:ptCount val="2"/>
                <c:pt idx="0">
                  <c:v>39</c:v>
                </c:pt>
                <c:pt idx="1">
                  <c:v>32</c:v>
                </c:pt>
              </c:numCache>
            </c:numRef>
          </c:val>
          <c:extLst>
            <c:ext xmlns:c16="http://schemas.microsoft.com/office/drawing/2014/chart" uri="{C3380CC4-5D6E-409C-BE32-E72D297353CC}">
              <c16:uniqueId val="{00000002-6EA2-4F5B-BAFB-257152A322C6}"/>
            </c:ext>
          </c:extLst>
        </c:ser>
        <c:ser>
          <c:idx val="1"/>
          <c:order val="1"/>
          <c:tx>
            <c:strRef>
              <c:f>Sheet1!$C$1</c:f>
              <c:strCache>
                <c:ptCount val="1"/>
                <c:pt idx="0">
                  <c:v>Men</c:v>
                </c:pt>
              </c:strCache>
            </c:strRef>
          </c:tx>
          <c:spPr>
            <a:solidFill>
              <a:srgbClr val="CC343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Sheet1!$C$2:$C$3</c:f>
              <c:numCache>
                <c:formatCode>General</c:formatCode>
                <c:ptCount val="2"/>
                <c:pt idx="0">
                  <c:v>32</c:v>
                </c:pt>
                <c:pt idx="1">
                  <c:v>33</c:v>
                </c:pt>
              </c:numCache>
            </c:numRef>
          </c:val>
          <c:extLst>
            <c:ext xmlns:c16="http://schemas.microsoft.com/office/drawing/2014/chart" uri="{C3380CC4-5D6E-409C-BE32-E72D297353CC}">
              <c16:uniqueId val="{00000003-6EA2-4F5B-BAFB-257152A322C6}"/>
            </c:ext>
          </c:extLst>
        </c:ser>
        <c:dLbls>
          <c:dLblPos val="outEnd"/>
          <c:showLegendKey val="0"/>
          <c:showVal val="1"/>
          <c:showCatName val="0"/>
          <c:showSerName val="0"/>
          <c:showPercent val="0"/>
          <c:showBubbleSize val="0"/>
        </c:dLbls>
        <c:gapWidth val="100"/>
        <c:axId val="354994352"/>
        <c:axId val="354993960"/>
      </c:barChart>
      <c:catAx>
        <c:axId val="354994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4993960"/>
        <c:crosses val="autoZero"/>
        <c:auto val="1"/>
        <c:lblAlgn val="ctr"/>
        <c:lblOffset val="100"/>
        <c:noMultiLvlLbl val="0"/>
      </c:catAx>
      <c:valAx>
        <c:axId val="354993960"/>
        <c:scaling>
          <c:orientation val="minMax"/>
          <c:max val="100"/>
        </c:scaling>
        <c:delete val="1"/>
        <c:axPos val="l"/>
        <c:numFmt formatCode="General" sourceLinked="1"/>
        <c:majorTickMark val="out"/>
        <c:minorTickMark val="none"/>
        <c:tickLblPos val="nextTo"/>
        <c:crossAx val="3549943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087851926610741"/>
        </c:manualLayout>
      </c:layout>
      <c:barChart>
        <c:barDir val="col"/>
        <c:grouping val="clustered"/>
        <c:varyColors val="0"/>
        <c:ser>
          <c:idx val="0"/>
          <c:order val="0"/>
          <c:tx>
            <c:strRef>
              <c:f>Sheet1!$B$1</c:f>
              <c:strCache>
                <c:ptCount val="1"/>
                <c:pt idx="0">
                  <c:v>Series 1</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2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2639-4ADA-BB95-77DAC76EFC9F}"/>
              </c:ext>
            </c:extLst>
          </c:dPt>
          <c:dPt>
            <c:idx val="1"/>
            <c:invertIfNegative val="0"/>
            <c:bubble3D val="0"/>
            <c:spPr>
              <a:solidFill>
                <a:srgbClr val="2CAAE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6E6D-46FF-B981-D4F48819A8C2}"/>
              </c:ext>
            </c:extLst>
          </c:dPt>
          <c:dPt>
            <c:idx val="2"/>
            <c:invertIfNegative val="0"/>
            <c:bubble3D val="0"/>
            <c:extLst>
              <c:ext xmlns:c16="http://schemas.microsoft.com/office/drawing/2014/chart" uri="{C3380CC4-5D6E-409C-BE32-E72D297353CC}">
                <c16:uniqueId val="{00000001-2639-4ADA-BB95-77DAC76EFC9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Since age 15</c:v>
                </c:pt>
                <c:pt idx="1">
                  <c:v>In the past 12 months</c:v>
                </c:pt>
              </c:strCache>
            </c:strRef>
          </c:cat>
          <c:val>
            <c:numRef>
              <c:f>Sheet1!$B$2:$B$3</c:f>
              <c:numCache>
                <c:formatCode>General</c:formatCode>
                <c:ptCount val="2"/>
                <c:pt idx="0">
                  <c:v>61</c:v>
                </c:pt>
                <c:pt idx="1">
                  <c:v>43</c:v>
                </c:pt>
              </c:numCache>
            </c:numRef>
          </c:val>
          <c:extLst>
            <c:ext xmlns:c16="http://schemas.microsoft.com/office/drawing/2014/chart" uri="{C3380CC4-5D6E-409C-BE32-E72D297353CC}">
              <c16:uniqueId val="{00000002-2639-4ADA-BB95-77DAC76EFC9F}"/>
            </c:ext>
          </c:extLst>
        </c:ser>
        <c:dLbls>
          <c:dLblPos val="outEnd"/>
          <c:showLegendKey val="0"/>
          <c:showVal val="1"/>
          <c:showCatName val="0"/>
          <c:showSerName val="0"/>
          <c:showPercent val="0"/>
          <c:showBubbleSize val="0"/>
        </c:dLbls>
        <c:gapWidth val="100"/>
        <c:axId val="351329856"/>
        <c:axId val="351329464"/>
      </c:barChart>
      <c:catAx>
        <c:axId val="351329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1329464"/>
        <c:crosses val="autoZero"/>
        <c:auto val="1"/>
        <c:lblAlgn val="ctr"/>
        <c:lblOffset val="100"/>
        <c:noMultiLvlLbl val="0"/>
      </c:catAx>
      <c:valAx>
        <c:axId val="351329464"/>
        <c:scaling>
          <c:orientation val="minMax"/>
          <c:max val="100"/>
        </c:scaling>
        <c:delete val="1"/>
        <c:axPos val="l"/>
        <c:numFmt formatCode="General" sourceLinked="1"/>
        <c:majorTickMark val="out"/>
        <c:minorTickMark val="none"/>
        <c:tickLblPos val="nextTo"/>
        <c:crossAx val="351329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9400192178735798E-2"/>
          <c:w val="0.96616035172886816"/>
          <c:h val="0.72202789794009015"/>
        </c:manualLayout>
      </c:layout>
      <c:barChart>
        <c:barDir val="col"/>
        <c:grouping val="clustered"/>
        <c:varyColors val="0"/>
        <c:ser>
          <c:idx val="0"/>
          <c:order val="0"/>
          <c:tx>
            <c:strRef>
              <c:f>Sheet1!$B$1</c:f>
              <c:strCache>
                <c:ptCount val="1"/>
                <c:pt idx="0">
                  <c:v>Ever</c:v>
                </c:pt>
              </c:strCache>
            </c:strRef>
          </c:tx>
          <c:spPr>
            <a:solidFill>
              <a:srgbClr val="42AD49"/>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0FCD-44DB-80C5-8F4B9A06591A}"/>
              </c:ext>
            </c:extLst>
          </c:dPt>
          <c:dPt>
            <c:idx val="2"/>
            <c:invertIfNegative val="0"/>
            <c:bubble3D val="0"/>
            <c:extLst>
              <c:ext xmlns:c16="http://schemas.microsoft.com/office/drawing/2014/chart" uri="{C3380CC4-5D6E-409C-BE32-E72D297353CC}">
                <c16:uniqueId val="{00000001-0FCD-44DB-80C5-8F4B9A06591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50</c:v>
                </c:pt>
                <c:pt idx="1">
                  <c:v>8</c:v>
                </c:pt>
                <c:pt idx="2">
                  <c:v>46</c:v>
                </c:pt>
                <c:pt idx="3">
                  <c:v>52</c:v>
                </c:pt>
                <c:pt idx="4">
                  <c:v>61</c:v>
                </c:pt>
              </c:numCache>
            </c:numRef>
          </c:val>
          <c:extLst>
            <c:ext xmlns:c16="http://schemas.microsoft.com/office/drawing/2014/chart" uri="{C3380CC4-5D6E-409C-BE32-E72D297353CC}">
              <c16:uniqueId val="{00000002-0FCD-44DB-80C5-8F4B9A06591A}"/>
            </c:ext>
          </c:extLst>
        </c:ser>
        <c:ser>
          <c:idx val="1"/>
          <c:order val="1"/>
          <c:tx>
            <c:strRef>
              <c:f>Sheet1!$C$1</c:f>
              <c:strCache>
                <c:ptCount val="1"/>
                <c:pt idx="0">
                  <c:v>In the past 12 months</c:v>
                </c:pt>
              </c:strCache>
            </c:strRef>
          </c:tx>
          <c:spPr>
            <a:solidFill>
              <a:srgbClr val="2CAAE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38</c:v>
                </c:pt>
                <c:pt idx="1">
                  <c:v>6</c:v>
                </c:pt>
                <c:pt idx="2">
                  <c:v>38</c:v>
                </c:pt>
                <c:pt idx="3">
                  <c:v>40</c:v>
                </c:pt>
                <c:pt idx="4">
                  <c:v>50</c:v>
                </c:pt>
              </c:numCache>
            </c:numRef>
          </c:val>
          <c:extLst>
            <c:ext xmlns:c16="http://schemas.microsoft.com/office/drawing/2014/chart" uri="{C3380CC4-5D6E-409C-BE32-E72D297353CC}">
              <c16:uniqueId val="{00000003-0FCD-44DB-80C5-8F4B9A06591A}"/>
            </c:ext>
          </c:extLst>
        </c:ser>
        <c:dLbls>
          <c:dLblPos val="outEnd"/>
          <c:showLegendKey val="0"/>
          <c:showVal val="1"/>
          <c:showCatName val="0"/>
          <c:showSerName val="0"/>
          <c:showPercent val="0"/>
          <c:showBubbleSize val="0"/>
        </c:dLbls>
        <c:gapWidth val="100"/>
        <c:axId val="519390320"/>
        <c:axId val="519390712"/>
      </c:barChart>
      <c:catAx>
        <c:axId val="519390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9390712"/>
        <c:crosses val="autoZero"/>
        <c:auto val="1"/>
        <c:lblAlgn val="ctr"/>
        <c:lblOffset val="100"/>
        <c:noMultiLvlLbl val="0"/>
      </c:catAx>
      <c:valAx>
        <c:axId val="519390712"/>
        <c:scaling>
          <c:orientation val="minMax"/>
          <c:max val="100"/>
        </c:scaling>
        <c:delete val="1"/>
        <c:axPos val="l"/>
        <c:numFmt formatCode="General" sourceLinked="1"/>
        <c:majorTickMark val="out"/>
        <c:minorTickMark val="none"/>
        <c:tickLblPos val="nextTo"/>
        <c:crossAx val="5193903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32968989517180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279-4C21-93EC-87CAE8DD84B8}"/>
              </c:ext>
            </c:extLst>
          </c:dPt>
          <c:dPt>
            <c:idx val="1"/>
            <c:invertIfNegative val="0"/>
            <c:bubble3D val="0"/>
            <c:spPr>
              <a:solidFill>
                <a:srgbClr val="FFCE07"/>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279-4C21-93EC-87CAE8DD84B8}"/>
              </c:ext>
            </c:extLst>
          </c:dPt>
          <c:dPt>
            <c:idx val="2"/>
            <c:invertIfNegative val="0"/>
            <c:bubble3D val="0"/>
            <c:spPr>
              <a:solidFill>
                <a:srgbClr val="42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3279-4C21-93EC-87CAE8DD84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83</c:v>
                </c:pt>
                <c:pt idx="1">
                  <c:v>76</c:v>
                </c:pt>
                <c:pt idx="2">
                  <c:v>89</c:v>
                </c:pt>
              </c:numCache>
            </c:numRef>
          </c:val>
          <c:extLst>
            <c:ext xmlns:c16="http://schemas.microsoft.com/office/drawing/2014/chart" uri="{C3380CC4-5D6E-409C-BE32-E72D297353CC}">
              <c16:uniqueId val="{00000006-3279-4C21-93EC-87CAE8DD84B8}"/>
            </c:ext>
          </c:extLst>
        </c:ser>
        <c:dLbls>
          <c:dLblPos val="outEnd"/>
          <c:showLegendKey val="0"/>
          <c:showVal val="1"/>
          <c:showCatName val="0"/>
          <c:showSerName val="0"/>
          <c:showPercent val="0"/>
          <c:showBubbleSize val="0"/>
        </c:dLbls>
        <c:gapWidth val="100"/>
        <c:axId val="211213232"/>
        <c:axId val="211213624"/>
      </c:barChart>
      <c:catAx>
        <c:axId val="211213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213624"/>
        <c:crosses val="autoZero"/>
        <c:auto val="1"/>
        <c:lblAlgn val="ctr"/>
        <c:lblOffset val="100"/>
        <c:noMultiLvlLbl val="0"/>
      </c:catAx>
      <c:valAx>
        <c:axId val="211213624"/>
        <c:scaling>
          <c:orientation val="minMax"/>
          <c:max val="100"/>
          <c:min val="0"/>
        </c:scaling>
        <c:delete val="1"/>
        <c:axPos val="l"/>
        <c:numFmt formatCode="General" sourceLinked="1"/>
        <c:majorTickMark val="out"/>
        <c:minorTickMark val="none"/>
        <c:tickLblPos val="nextTo"/>
        <c:crossAx val="211213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775704590518875E-2"/>
          <c:y val="1.7666358815184378E-2"/>
          <c:w val="0.96616035172886816"/>
          <c:h val="0.90108427196298169"/>
        </c:manualLayout>
      </c:layout>
      <c:lineChart>
        <c:grouping val="standard"/>
        <c:varyColors val="0"/>
        <c:ser>
          <c:idx val="0"/>
          <c:order val="0"/>
          <c:tx>
            <c:strRef>
              <c:f>Sheet1!$B$1</c:f>
              <c:strCache>
                <c:ptCount val="1"/>
                <c:pt idx="0">
                  <c:v>Series 1</c:v>
                </c:pt>
              </c:strCache>
            </c:strRef>
          </c:tx>
          <c:spPr>
            <a:ln w="63500" cap="rnd">
              <a:solidFill>
                <a:srgbClr val="2CAAE2"/>
              </a:solidFill>
              <a:round/>
            </a:ln>
            <a:effectLst/>
          </c:spPr>
          <c:marker>
            <c:symbol val="circle"/>
            <c:size val="5"/>
            <c:spPr>
              <a:solidFill>
                <a:srgbClr val="F07F09"/>
              </a:solidFill>
              <a:ln w="63500" cap="rnd">
                <a:solidFill>
                  <a:srgbClr val="2CAAE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 to 19</c:v>
                </c:pt>
                <c:pt idx="1">
                  <c:v>20 to 24</c:v>
                </c:pt>
                <c:pt idx="2">
                  <c:v>25 to 29</c:v>
                </c:pt>
                <c:pt idx="3">
                  <c:v>30 to 34</c:v>
                </c:pt>
                <c:pt idx="4">
                  <c:v>35 to 39</c:v>
                </c:pt>
                <c:pt idx="5">
                  <c:v>40 to 44</c:v>
                </c:pt>
                <c:pt idx="6">
                  <c:v>45 to 49</c:v>
                </c:pt>
              </c:strCache>
            </c:strRef>
          </c:cat>
          <c:val>
            <c:numRef>
              <c:f>Sheet1!$B$2:$B$8</c:f>
              <c:numCache>
                <c:formatCode>General</c:formatCode>
                <c:ptCount val="7"/>
                <c:pt idx="0">
                  <c:v>61</c:v>
                </c:pt>
                <c:pt idx="1">
                  <c:v>81</c:v>
                </c:pt>
                <c:pt idx="2">
                  <c:v>88</c:v>
                </c:pt>
                <c:pt idx="3">
                  <c:v>91</c:v>
                </c:pt>
                <c:pt idx="4">
                  <c:v>93</c:v>
                </c:pt>
                <c:pt idx="5">
                  <c:v>94</c:v>
                </c:pt>
                <c:pt idx="6">
                  <c:v>95</c:v>
                </c:pt>
              </c:numCache>
            </c:numRef>
          </c:val>
          <c:smooth val="0"/>
          <c:extLst>
            <c:ext xmlns:c16="http://schemas.microsoft.com/office/drawing/2014/chart" uri="{C3380CC4-5D6E-409C-BE32-E72D297353CC}">
              <c16:uniqueId val="{00000000-068F-4144-8561-BF943AE77273}"/>
            </c:ext>
          </c:extLst>
        </c:ser>
        <c:dLbls>
          <c:dLblPos val="t"/>
          <c:showLegendKey val="0"/>
          <c:showVal val="1"/>
          <c:showCatName val="0"/>
          <c:showSerName val="0"/>
          <c:showPercent val="0"/>
          <c:showBubbleSize val="0"/>
        </c:dLbls>
        <c:marker val="1"/>
        <c:smooth val="0"/>
        <c:axId val="211214800"/>
        <c:axId val="211214408"/>
      </c:lineChart>
      <c:catAx>
        <c:axId val="211214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214408"/>
        <c:crosses val="autoZero"/>
        <c:auto val="1"/>
        <c:lblAlgn val="ctr"/>
        <c:lblOffset val="100"/>
        <c:noMultiLvlLbl val="0"/>
      </c:catAx>
      <c:valAx>
        <c:axId val="211214408"/>
        <c:scaling>
          <c:orientation val="minMax"/>
          <c:max val="100"/>
          <c:min val="0"/>
        </c:scaling>
        <c:delete val="1"/>
        <c:axPos val="l"/>
        <c:numFmt formatCode="General" sourceLinked="1"/>
        <c:majorTickMark val="out"/>
        <c:minorTickMark val="none"/>
        <c:tickLblPos val="nextTo"/>
        <c:crossAx val="211214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46</c:v>
                </c:pt>
                <c:pt idx="1">
                  <c:v>29</c:v>
                </c:pt>
              </c:numCache>
            </c:numRef>
          </c:val>
          <c:extLst>
            <c:ext xmlns:c16="http://schemas.microsoft.com/office/drawing/2014/chart" uri="{C3380CC4-5D6E-409C-BE32-E72D297353CC}">
              <c16:uniqueId val="{00000000-FCEE-4BAF-9054-C1685868FF76}"/>
            </c:ext>
          </c:extLst>
        </c:ser>
        <c:ser>
          <c:idx val="1"/>
          <c:order val="1"/>
          <c:tx>
            <c:strRef>
              <c:f>Sheet1!$C$1</c:f>
              <c:strCache>
                <c:ptCount val="1"/>
                <c:pt idx="0">
                  <c:v>Primary</c:v>
                </c:pt>
              </c:strCache>
            </c:strRef>
          </c:tx>
          <c:spPr>
            <a:solidFill>
              <a:srgbClr val="FFCE07"/>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14</c:v>
                </c:pt>
                <c:pt idx="1">
                  <c:v>14</c:v>
                </c:pt>
              </c:numCache>
            </c:numRef>
          </c:val>
          <c:extLst>
            <c:ext xmlns:c16="http://schemas.microsoft.com/office/drawing/2014/chart" uri="{C3380CC4-5D6E-409C-BE32-E72D297353CC}">
              <c16:uniqueId val="{00000001-FCEE-4BAF-9054-C1685868FF76}"/>
            </c:ext>
          </c:extLst>
        </c:ser>
        <c:ser>
          <c:idx val="2"/>
          <c:order val="2"/>
          <c:tx>
            <c:strRef>
              <c:f>Sheet1!$D$1</c:f>
              <c:strCache>
                <c:ptCount val="1"/>
                <c:pt idx="0">
                  <c:v>Secondary</c:v>
                </c:pt>
              </c:strCache>
            </c:strRef>
          </c:tx>
          <c:spPr>
            <a:solidFill>
              <a:srgbClr val="2CAAE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37</c:v>
                </c:pt>
                <c:pt idx="1">
                  <c:v>49</c:v>
                </c:pt>
              </c:numCache>
            </c:numRef>
          </c:val>
          <c:extLst>
            <c:ext xmlns:c16="http://schemas.microsoft.com/office/drawing/2014/chart" uri="{C3380CC4-5D6E-409C-BE32-E72D297353CC}">
              <c16:uniqueId val="{00000002-FCEE-4BAF-9054-C1685868FF76}"/>
            </c:ext>
          </c:extLst>
        </c:ser>
        <c:ser>
          <c:idx val="3"/>
          <c:order val="3"/>
          <c:tx>
            <c:strRef>
              <c:f>Sheet1!$E$1</c:f>
              <c:strCache>
                <c:ptCount val="1"/>
                <c:pt idx="0">
                  <c:v>More than secondary</c:v>
                </c:pt>
              </c:strCache>
            </c:strRef>
          </c:tx>
          <c:spPr>
            <a:solidFill>
              <a:srgbClr val="42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4</c:v>
                </c:pt>
                <c:pt idx="1">
                  <c:v>8</c:v>
                </c:pt>
              </c:numCache>
            </c:numRef>
          </c:val>
          <c:extLst>
            <c:ext xmlns:c16="http://schemas.microsoft.com/office/drawing/2014/chart" uri="{C3380CC4-5D6E-409C-BE32-E72D297353CC}">
              <c16:uniqueId val="{00000003-FCEE-4BAF-9054-C1685868FF76}"/>
            </c:ext>
          </c:extLst>
        </c:ser>
        <c:dLbls>
          <c:dLblPos val="ctr"/>
          <c:showLegendKey val="0"/>
          <c:showVal val="1"/>
          <c:showCatName val="0"/>
          <c:showSerName val="0"/>
          <c:showPercent val="0"/>
          <c:showBubbleSize val="0"/>
        </c:dLbls>
        <c:gapWidth val="100"/>
        <c:overlap val="100"/>
        <c:axId val="518997968"/>
        <c:axId val="518999144"/>
      </c:barChart>
      <c:catAx>
        <c:axId val="518997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999144"/>
        <c:crosses val="autoZero"/>
        <c:auto val="1"/>
        <c:lblAlgn val="ctr"/>
        <c:lblOffset val="100"/>
        <c:noMultiLvlLbl val="0"/>
      </c:catAx>
      <c:valAx>
        <c:axId val="518999144"/>
        <c:scaling>
          <c:orientation val="minMax"/>
        </c:scaling>
        <c:delete val="1"/>
        <c:axPos val="l"/>
        <c:numFmt formatCode="0%" sourceLinked="1"/>
        <c:majorTickMark val="none"/>
        <c:minorTickMark val="none"/>
        <c:tickLblPos val="nextTo"/>
        <c:crossAx val="5189979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77786763655752211"/>
        </c:manualLayout>
      </c:layout>
      <c:barChart>
        <c:barDir val="col"/>
        <c:grouping val="clustered"/>
        <c:varyColors val="0"/>
        <c:ser>
          <c:idx val="0"/>
          <c:order val="0"/>
          <c:tx>
            <c:strRef>
              <c:f>Sheet1!$B$1</c:f>
              <c:strCache>
                <c:ptCount val="1"/>
                <c:pt idx="0">
                  <c:v>Women</c:v>
                </c:pt>
              </c:strCache>
            </c:strRef>
          </c:tx>
          <c:spPr>
            <a:solidFill>
              <a:srgbClr val="CC3433"/>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28D7-4662-9E22-8DB3CD5E8EA9}"/>
              </c:ext>
            </c:extLst>
          </c:dPt>
          <c:dPt>
            <c:idx val="2"/>
            <c:invertIfNegative val="0"/>
            <c:bubble3D val="0"/>
            <c:extLst>
              <c:ext xmlns:c16="http://schemas.microsoft.com/office/drawing/2014/chart" uri="{C3380CC4-5D6E-409C-BE32-E72D297353CC}">
                <c16:uniqueId val="{00000001-28D7-4662-9E22-8DB3CD5E8EA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3 media</c:v>
                </c:pt>
                <c:pt idx="4">
                  <c:v>No media</c:v>
                </c:pt>
              </c:strCache>
            </c:strRef>
          </c:cat>
          <c:val>
            <c:numRef>
              <c:f>Sheet1!$B$2:$B$6</c:f>
              <c:numCache>
                <c:formatCode>General</c:formatCode>
                <c:ptCount val="5"/>
                <c:pt idx="0">
                  <c:v>3</c:v>
                </c:pt>
                <c:pt idx="1">
                  <c:v>15</c:v>
                </c:pt>
                <c:pt idx="2">
                  <c:v>24</c:v>
                </c:pt>
                <c:pt idx="3">
                  <c:v>1</c:v>
                </c:pt>
                <c:pt idx="4">
                  <c:v>70</c:v>
                </c:pt>
              </c:numCache>
            </c:numRef>
          </c:val>
          <c:extLst>
            <c:ext xmlns:c16="http://schemas.microsoft.com/office/drawing/2014/chart" uri="{C3380CC4-5D6E-409C-BE32-E72D297353CC}">
              <c16:uniqueId val="{00000002-28D7-4662-9E22-8DB3CD5E8EA9}"/>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3 media</c:v>
                </c:pt>
                <c:pt idx="4">
                  <c:v>No media</c:v>
                </c:pt>
              </c:strCache>
            </c:strRef>
          </c:cat>
          <c:val>
            <c:numRef>
              <c:f>Sheet1!$C$2:$C$6</c:f>
              <c:numCache>
                <c:formatCode>General</c:formatCode>
                <c:ptCount val="5"/>
                <c:pt idx="0">
                  <c:v>9</c:v>
                </c:pt>
                <c:pt idx="1">
                  <c:v>18</c:v>
                </c:pt>
                <c:pt idx="2">
                  <c:v>38</c:v>
                </c:pt>
                <c:pt idx="3">
                  <c:v>5</c:v>
                </c:pt>
                <c:pt idx="4">
                  <c:v>56</c:v>
                </c:pt>
              </c:numCache>
            </c:numRef>
          </c:val>
          <c:extLst>
            <c:ext xmlns:c16="http://schemas.microsoft.com/office/drawing/2014/chart" uri="{C3380CC4-5D6E-409C-BE32-E72D297353CC}">
              <c16:uniqueId val="{00000003-28D7-4662-9E22-8DB3CD5E8EA9}"/>
            </c:ext>
          </c:extLst>
        </c:ser>
        <c:dLbls>
          <c:dLblPos val="outEnd"/>
          <c:showLegendKey val="0"/>
          <c:showVal val="1"/>
          <c:showCatName val="0"/>
          <c:showSerName val="0"/>
          <c:showPercent val="0"/>
          <c:showBubbleSize val="0"/>
        </c:dLbls>
        <c:gapWidth val="100"/>
        <c:axId val="176936712"/>
        <c:axId val="176937496"/>
      </c:barChart>
      <c:catAx>
        <c:axId val="1769367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6937496"/>
        <c:crosses val="autoZero"/>
        <c:auto val="1"/>
        <c:lblAlgn val="ctr"/>
        <c:lblOffset val="100"/>
        <c:noMultiLvlLbl val="0"/>
      </c:catAx>
      <c:valAx>
        <c:axId val="176937496"/>
        <c:scaling>
          <c:orientation val="minMax"/>
          <c:max val="100"/>
        </c:scaling>
        <c:delete val="1"/>
        <c:axPos val="l"/>
        <c:numFmt formatCode="General" sourceLinked="1"/>
        <c:majorTickMark val="out"/>
        <c:minorTickMark val="none"/>
        <c:tickLblPos val="nextTo"/>
        <c:crossAx val="1769367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592103133420299"/>
        </c:manualLayout>
      </c:layout>
      <c:barChart>
        <c:barDir val="col"/>
        <c:grouping val="clustered"/>
        <c:varyColors val="0"/>
        <c:ser>
          <c:idx val="0"/>
          <c:order val="0"/>
          <c:tx>
            <c:strRef>
              <c:f>Sheet1!$B$1</c:f>
              <c:strCache>
                <c:ptCount val="1"/>
                <c:pt idx="0">
                  <c:v>Series 1</c:v>
                </c:pt>
              </c:strCache>
            </c:strRef>
          </c:tx>
          <c:spPr>
            <a:solidFill>
              <a:schemeClr val="accent5">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lumMod val="60000"/>
                  <a:lumOff val="40000"/>
                </a:scheme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C08-4BC8-8B31-DBD98D63B88A}"/>
              </c:ext>
            </c:extLst>
          </c:dPt>
          <c:dPt>
            <c:idx val="2"/>
            <c:invertIfNegative val="0"/>
            <c:bubble3D val="0"/>
            <c:spPr>
              <a:solidFill>
                <a:schemeClr val="accent5">
                  <a:lumMod val="75000"/>
                </a:scheme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C08-4BC8-8B31-DBD98D63B88A}"/>
              </c:ext>
            </c:extLst>
          </c:dPt>
          <c:dPt>
            <c:idx val="5"/>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D850-4BE0-A808-6270361E1D2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c:v>
                </c:pt>
                <c:pt idx="1">
                  <c:v>2013 SLDHS</c:v>
                </c:pt>
                <c:pt idx="2">
                  <c:v>2019 SLDHS</c:v>
                </c:pt>
              </c:strCache>
            </c:strRef>
          </c:cat>
          <c:val>
            <c:numRef>
              <c:f>Sheet1!$B$2:$B$4</c:f>
              <c:numCache>
                <c:formatCode>0.0</c:formatCode>
                <c:ptCount val="3"/>
                <c:pt idx="0">
                  <c:v>5.0999999999999996</c:v>
                </c:pt>
                <c:pt idx="1">
                  <c:v>4.9000000000000004</c:v>
                </c:pt>
                <c:pt idx="2">
                  <c:v>4.2</c:v>
                </c:pt>
              </c:numCache>
            </c:numRef>
          </c:val>
          <c:extLst>
            <c:ext xmlns:c16="http://schemas.microsoft.com/office/drawing/2014/chart" uri="{C3380CC4-5D6E-409C-BE32-E72D297353CC}">
              <c16:uniqueId val="{00000006-4C08-4BC8-8B31-DBD98D63B88A}"/>
            </c:ext>
          </c:extLst>
        </c:ser>
        <c:dLbls>
          <c:showLegendKey val="0"/>
          <c:showVal val="0"/>
          <c:showCatName val="0"/>
          <c:showSerName val="0"/>
          <c:showPercent val="0"/>
          <c:showBubbleSize val="0"/>
        </c:dLbls>
        <c:gapWidth val="100"/>
        <c:axId val="518357632"/>
        <c:axId val="518356848"/>
      </c:barChart>
      <c:catAx>
        <c:axId val="518357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356848"/>
        <c:crosses val="autoZero"/>
        <c:auto val="1"/>
        <c:lblAlgn val="ctr"/>
        <c:lblOffset val="100"/>
        <c:noMultiLvlLbl val="0"/>
      </c:catAx>
      <c:valAx>
        <c:axId val="518356848"/>
        <c:scaling>
          <c:orientation val="minMax"/>
          <c:max val="10"/>
        </c:scaling>
        <c:delete val="1"/>
        <c:axPos val="l"/>
        <c:numFmt formatCode="0.0" sourceLinked="1"/>
        <c:majorTickMark val="out"/>
        <c:minorTickMark val="none"/>
        <c:tickLblPos val="nextTo"/>
        <c:crossAx val="51835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5.8041112454655382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rgbClr val="1F8B4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192-47C7-8E7D-30098C76248C}"/>
              </c:ext>
            </c:extLst>
          </c:dPt>
          <c:dPt>
            <c:idx val="1"/>
            <c:invertIfNegative val="0"/>
            <c:bubble3D val="0"/>
            <c:spPr>
              <a:solidFill>
                <a:srgbClr val="FFCE07"/>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B129-4A4C-8999-60D47B69D1E3}"/>
              </c:ext>
            </c:extLst>
          </c:dPt>
          <c:dPt>
            <c:idx val="2"/>
            <c:invertIfNegative val="0"/>
            <c:bubble3D val="0"/>
            <c:spPr>
              <a:solidFill>
                <a:srgbClr val="42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192-47C7-8E7D-30098C76248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21</c:v>
                </c:pt>
                <c:pt idx="1">
                  <c:v>14</c:v>
                </c:pt>
                <c:pt idx="2">
                  <c:v>29</c:v>
                </c:pt>
              </c:numCache>
            </c:numRef>
          </c:val>
          <c:extLst>
            <c:ext xmlns:c16="http://schemas.microsoft.com/office/drawing/2014/chart" uri="{C3380CC4-5D6E-409C-BE32-E72D297353CC}">
              <c16:uniqueId val="{00000004-A192-47C7-8E7D-30098C76248C}"/>
            </c:ext>
          </c:extLst>
        </c:ser>
        <c:dLbls>
          <c:dLblPos val="outEnd"/>
          <c:showLegendKey val="0"/>
          <c:showVal val="1"/>
          <c:showCatName val="0"/>
          <c:showSerName val="0"/>
          <c:showPercent val="0"/>
          <c:showBubbleSize val="0"/>
        </c:dLbls>
        <c:gapWidth val="100"/>
        <c:axId val="518480240"/>
        <c:axId val="518480632"/>
      </c:barChart>
      <c:catAx>
        <c:axId val="518480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480632"/>
        <c:crosses val="autoZero"/>
        <c:auto val="1"/>
        <c:lblAlgn val="ctr"/>
        <c:lblOffset val="100"/>
        <c:noMultiLvlLbl val="0"/>
      </c:catAx>
      <c:valAx>
        <c:axId val="518480632"/>
        <c:scaling>
          <c:orientation val="minMax"/>
          <c:max val="100"/>
        </c:scaling>
        <c:delete val="1"/>
        <c:axPos val="l"/>
        <c:numFmt formatCode="0" sourceLinked="1"/>
        <c:majorTickMark val="out"/>
        <c:minorTickMark val="none"/>
        <c:tickLblPos val="nextTo"/>
        <c:crossAx val="518480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3578802045149436"/>
        </c:manualLayout>
      </c:layout>
      <c:barChart>
        <c:barDir val="col"/>
        <c:grouping val="clustered"/>
        <c:varyColors val="0"/>
        <c:ser>
          <c:idx val="0"/>
          <c:order val="0"/>
          <c:tx>
            <c:strRef>
              <c:f>Sheet1!$B$1</c:f>
              <c:strCache>
                <c:ptCount val="1"/>
                <c:pt idx="0">
                  <c:v>Women</c:v>
                </c:pt>
              </c:strCache>
            </c:strRef>
          </c:tx>
          <c:spPr>
            <a:solidFill>
              <a:srgbClr val="CC343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C343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EAE-4FB2-8C99-D0E591E9C4B0}"/>
              </c:ext>
            </c:extLst>
          </c:dPt>
          <c:dPt>
            <c:idx val="2"/>
            <c:invertIfNegative val="0"/>
            <c:bubble3D val="0"/>
            <c:spPr>
              <a:solidFill>
                <a:srgbClr val="CC343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EAE-4FB2-8C99-D0E591E9C4B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13</c:v>
                </c:pt>
                <c:pt idx="1">
                  <c:v>38</c:v>
                </c:pt>
              </c:numCache>
            </c:numRef>
          </c:val>
          <c:extLst>
            <c:ext xmlns:c16="http://schemas.microsoft.com/office/drawing/2014/chart" uri="{C3380CC4-5D6E-409C-BE32-E72D297353CC}">
              <c16:uniqueId val="{00000004-2EAE-4FB2-8C99-D0E591E9C4B0}"/>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0</c:formatCode>
                <c:ptCount val="2"/>
                <c:pt idx="0">
                  <c:v>1</c:v>
                </c:pt>
                <c:pt idx="1">
                  <c:v>9</c:v>
                </c:pt>
              </c:numCache>
            </c:numRef>
          </c:val>
          <c:extLst>
            <c:ext xmlns:c16="http://schemas.microsoft.com/office/drawing/2014/chart" uri="{C3380CC4-5D6E-409C-BE32-E72D297353CC}">
              <c16:uniqueId val="{00000005-2EAE-4FB2-8C99-D0E591E9C4B0}"/>
            </c:ext>
          </c:extLst>
        </c:ser>
        <c:dLbls>
          <c:dLblPos val="outEnd"/>
          <c:showLegendKey val="0"/>
          <c:showVal val="1"/>
          <c:showCatName val="0"/>
          <c:showSerName val="0"/>
          <c:showPercent val="0"/>
          <c:showBubbleSize val="0"/>
        </c:dLbls>
        <c:gapWidth val="100"/>
        <c:axId val="520428048"/>
        <c:axId val="520428440"/>
      </c:barChart>
      <c:catAx>
        <c:axId val="520428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0428440"/>
        <c:crosses val="autoZero"/>
        <c:auto val="1"/>
        <c:lblAlgn val="ctr"/>
        <c:lblOffset val="100"/>
        <c:noMultiLvlLbl val="0"/>
      </c:catAx>
      <c:valAx>
        <c:axId val="520428440"/>
        <c:scaling>
          <c:orientation val="minMax"/>
          <c:max val="100"/>
        </c:scaling>
        <c:delete val="1"/>
        <c:axPos val="l"/>
        <c:numFmt formatCode="0" sourceLinked="1"/>
        <c:majorTickMark val="out"/>
        <c:minorTickMark val="none"/>
        <c:tickLblPos val="nextTo"/>
        <c:crossAx val="5204280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3864285199506254E-2"/>
          <c:y val="1.2091898428053204E-2"/>
          <c:w val="0.96616035172886816"/>
          <c:h val="0.79237791467118601"/>
        </c:manualLayout>
      </c:layout>
      <c:barChart>
        <c:barDir val="col"/>
        <c:grouping val="clustered"/>
        <c:varyColors val="0"/>
        <c:ser>
          <c:idx val="0"/>
          <c:order val="0"/>
          <c:tx>
            <c:strRef>
              <c:f>Sheet1!$B$1</c:f>
              <c:strCache>
                <c:ptCount val="1"/>
                <c:pt idx="0">
                  <c:v>Currently married women</c:v>
                </c:pt>
              </c:strCache>
            </c:strRef>
          </c:tx>
          <c:spPr>
            <a:solidFill>
              <a:srgbClr val="2CAAE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CAAE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8FA-4B05-B3A3-47E25E0D9D4F}"/>
              </c:ext>
            </c:extLst>
          </c:dPt>
          <c:dPt>
            <c:idx val="2"/>
            <c:invertIfNegative val="0"/>
            <c:bubble3D val="0"/>
            <c:spPr>
              <a:solidFill>
                <a:srgbClr val="2CAAE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8FA-4B05-B3A3-47E25E0D9D4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Sheet1!$B$2:$B$8</c:f>
              <c:numCache>
                <c:formatCode>0</c:formatCode>
                <c:ptCount val="7"/>
                <c:pt idx="0">
                  <c:v>21</c:v>
                </c:pt>
                <c:pt idx="1">
                  <c:v>21</c:v>
                </c:pt>
                <c:pt idx="2">
                  <c:v>9</c:v>
                </c:pt>
                <c:pt idx="3">
                  <c:v>7</c:v>
                </c:pt>
                <c:pt idx="4">
                  <c:v>4</c:v>
                </c:pt>
                <c:pt idx="5">
                  <c:v>1</c:v>
                </c:pt>
                <c:pt idx="6">
                  <c:v>1</c:v>
                </c:pt>
              </c:numCache>
            </c:numRef>
          </c:val>
          <c:extLst>
            <c:ext xmlns:c16="http://schemas.microsoft.com/office/drawing/2014/chart" uri="{C3380CC4-5D6E-409C-BE32-E72D297353CC}">
              <c16:uniqueId val="{00000004-78FA-4B05-B3A3-47E25E0D9D4F}"/>
            </c:ext>
          </c:extLst>
        </c:ser>
        <c:ser>
          <c:idx val="1"/>
          <c:order val="1"/>
          <c:tx>
            <c:strRef>
              <c:f>Sheet1!$C$1</c:f>
              <c:strCache>
                <c:ptCount val="1"/>
                <c:pt idx="0">
                  <c:v>Sexually active, unmarried women</c:v>
                </c:pt>
              </c:strCache>
            </c:strRef>
          </c:tx>
          <c:spPr>
            <a:solidFill>
              <a:srgbClr val="42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Sheet1!$C$2:$C$8</c:f>
              <c:numCache>
                <c:formatCode>0</c:formatCode>
                <c:ptCount val="7"/>
                <c:pt idx="0">
                  <c:v>53</c:v>
                </c:pt>
                <c:pt idx="1">
                  <c:v>53</c:v>
                </c:pt>
                <c:pt idx="2">
                  <c:v>22</c:v>
                </c:pt>
                <c:pt idx="3">
                  <c:v>20</c:v>
                </c:pt>
                <c:pt idx="4">
                  <c:v>9</c:v>
                </c:pt>
                <c:pt idx="5">
                  <c:v>1</c:v>
                </c:pt>
                <c:pt idx="6">
                  <c:v>1</c:v>
                </c:pt>
              </c:numCache>
            </c:numRef>
          </c:val>
          <c:extLst>
            <c:ext xmlns:c16="http://schemas.microsoft.com/office/drawing/2014/chart" uri="{C3380CC4-5D6E-409C-BE32-E72D297353CC}">
              <c16:uniqueId val="{00000005-78FA-4B05-B3A3-47E25E0D9D4F}"/>
            </c:ext>
          </c:extLst>
        </c:ser>
        <c:dLbls>
          <c:dLblPos val="outEnd"/>
          <c:showLegendKey val="0"/>
          <c:showVal val="1"/>
          <c:showCatName val="0"/>
          <c:showSerName val="0"/>
          <c:showPercent val="0"/>
          <c:showBubbleSize val="0"/>
        </c:dLbls>
        <c:gapWidth val="100"/>
        <c:axId val="515058480"/>
        <c:axId val="515058872"/>
      </c:barChart>
      <c:catAx>
        <c:axId val="515058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5058872"/>
        <c:crosses val="autoZero"/>
        <c:auto val="1"/>
        <c:lblAlgn val="ctr"/>
        <c:lblOffset val="100"/>
        <c:noMultiLvlLbl val="0"/>
      </c:catAx>
      <c:valAx>
        <c:axId val="515058872"/>
        <c:scaling>
          <c:orientation val="minMax"/>
          <c:max val="100"/>
        </c:scaling>
        <c:delete val="1"/>
        <c:axPos val="l"/>
        <c:numFmt formatCode="0" sourceLinked="1"/>
        <c:majorTickMark val="out"/>
        <c:minorTickMark val="none"/>
        <c:tickLblPos val="nextTo"/>
        <c:crossAx val="5150584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3864285199506254E-2"/>
          <c:y val="0"/>
          <c:w val="0.96616035172886816"/>
          <c:h val="0.90833941101981353"/>
        </c:manualLayout>
      </c:layout>
      <c:lineChart>
        <c:grouping val="standard"/>
        <c:varyColors val="0"/>
        <c:ser>
          <c:idx val="0"/>
          <c:order val="0"/>
          <c:tx>
            <c:strRef>
              <c:f>Sheet1!$B$1</c:f>
              <c:strCache>
                <c:ptCount val="1"/>
                <c:pt idx="0">
                  <c:v>Traditional</c:v>
                </c:pt>
              </c:strCache>
            </c:strRef>
          </c:tx>
          <c:spPr>
            <a:ln w="63500" cap="rnd">
              <a:solidFill>
                <a:srgbClr val="42AD49"/>
              </a:solidFill>
              <a:round/>
            </a:ln>
            <a:effectLst/>
          </c:spPr>
          <c:marker>
            <c:symbol val="circle"/>
            <c:size val="5"/>
            <c:spPr>
              <a:solidFill>
                <a:srgbClr val="42AD49"/>
              </a:solidFill>
              <a:ln w="63500" cap="rnd">
                <a:solidFill>
                  <a:srgbClr val="42AD49"/>
                </a:solidFill>
              </a:ln>
              <a:effectLst/>
              <a:scene3d>
                <a:camera prst="orthographicFront"/>
                <a:lightRig rig="threePt" dir="t">
                  <a:rot lat="0" lon="0" rev="1200000"/>
                </a:lightRig>
              </a:scene3d>
            </c:spPr>
          </c:marker>
          <c:dLbls>
            <c:dLbl>
              <c:idx val="0"/>
              <c:layout>
                <c:manualLayout>
                  <c:x val="-3.8975726047214138E-2"/>
                  <c:y val="-9.6432413904731073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8BF-43E4-AC55-3C81760483F4}"/>
                </c:ext>
              </c:extLst>
            </c:dLbl>
            <c:dLbl>
              <c:idx val="2"/>
              <c:layout>
                <c:manualLayout>
                  <c:x val="-3.2725725363705743E-2"/>
                  <c:y val="-4.8337316360243361E-2"/>
                </c:manualLayout>
              </c:layout>
              <c:tx>
                <c:rich>
                  <a:bodyPr/>
                  <a:lstStyle/>
                  <a:p>
                    <a:r>
                      <a:rPr lang="en-US" dirty="0"/>
                      <a:t>&lt;</a:t>
                    </a:r>
                    <a:fld id="{D755ACAD-3AFE-43F1-8098-15EDF8426A3A}" type="VALUE">
                      <a:rPr lang="en-US" smtClean="0"/>
                      <a:pPr/>
                      <a:t>[VALUE]</a:t>
                    </a:fld>
                    <a:endParaRPr lang="en-US" dirty="0"/>
                  </a:p>
                </c:rich>
              </c:tx>
              <c:dLblPos val="r"/>
              <c:showLegendKey val="0"/>
              <c:showVal val="1"/>
              <c:showCatName val="0"/>
              <c:showSerName val="0"/>
              <c:showPercent val="0"/>
              <c:showBubbleSize val="0"/>
              <c:extLst>
                <c:ext xmlns:c15="http://schemas.microsoft.com/office/drawing/2012/chart" uri="{CE6537A1-D6FC-4f65-9D91-7224C49458BB}">
                  <c15:layout>
                    <c:manualLayout>
                      <c:w val="4.4618005754375085E-2"/>
                      <c:h val="6.0399127859924399E-2"/>
                    </c:manualLayout>
                  </c15:layout>
                  <c15:dlblFieldTable/>
                  <c15:showDataLabelsRange val="0"/>
                </c:ext>
                <c:ext xmlns:c16="http://schemas.microsoft.com/office/drawing/2014/chart" uri="{C3380CC4-5D6E-409C-BE32-E72D297353CC}">
                  <c16:uniqueId val="{00000000-48BF-43E4-AC55-3C81760483F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 </c:v>
                </c:pt>
                <c:pt idx="1">
                  <c:v>2013 SLDHS</c:v>
                </c:pt>
                <c:pt idx="2">
                  <c:v>2019 SLDHS</c:v>
                </c:pt>
              </c:strCache>
            </c:strRef>
          </c:cat>
          <c:val>
            <c:numRef>
              <c:f>Sheet1!$B$2:$B$4</c:f>
              <c:numCache>
                <c:formatCode>General</c:formatCode>
                <c:ptCount val="3"/>
                <c:pt idx="0">
                  <c:v>2</c:v>
                </c:pt>
                <c:pt idx="1">
                  <c:v>1</c:v>
                </c:pt>
                <c:pt idx="2">
                  <c:v>1</c:v>
                </c:pt>
              </c:numCache>
            </c:numRef>
          </c:val>
          <c:smooth val="0"/>
          <c:extLst>
            <c:ext xmlns:c16="http://schemas.microsoft.com/office/drawing/2014/chart" uri="{C3380CC4-5D6E-409C-BE32-E72D297353CC}">
              <c16:uniqueId val="{00000000-4267-47E4-82DA-F41F5973D22B}"/>
            </c:ext>
          </c:extLst>
        </c:ser>
        <c:ser>
          <c:idx val="1"/>
          <c:order val="1"/>
          <c:tx>
            <c:strRef>
              <c:f>Sheet1!$C$1</c:f>
              <c:strCache>
                <c:ptCount val="1"/>
                <c:pt idx="0">
                  <c:v>mCPR</c:v>
                </c:pt>
              </c:strCache>
            </c:strRef>
          </c:tx>
          <c:spPr>
            <a:ln w="63500" cap="rnd">
              <a:solidFill>
                <a:srgbClr val="2CAAE2"/>
              </a:solidFill>
              <a:round/>
            </a:ln>
            <a:effectLst/>
          </c:spPr>
          <c:marker>
            <c:symbol val="circle"/>
            <c:size val="5"/>
            <c:spPr>
              <a:solidFill>
                <a:srgbClr val="1F8B43"/>
              </a:solidFill>
              <a:ln w="63500">
                <a:solidFill>
                  <a:srgbClr val="2CAAE2"/>
                </a:solidFill>
              </a:ln>
              <a:effectLst/>
              <a:scene3d>
                <a:camera prst="orthographicFront"/>
                <a:lightRig rig="threePt" dir="t">
                  <a:rot lat="0" lon="0" rev="1200000"/>
                </a:lightRig>
              </a:scene3d>
            </c:spPr>
          </c:marker>
          <c:dLbls>
            <c:dLbl>
              <c:idx val="0"/>
              <c:layout>
                <c:manualLayout>
                  <c:x val="-2.0920168517078796E-2"/>
                  <c:y val="-3.38874025269213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8BF-43E4-AC55-3C81760483F4}"/>
                </c:ext>
              </c:extLst>
            </c:dLbl>
            <c:dLbl>
              <c:idx val="1"/>
              <c:layout>
                <c:manualLayout>
                  <c:x val="-2.4479224024412077E-2"/>
                  <c:y val="-4.59793009549744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8BF-43E4-AC55-3C81760483F4}"/>
                </c:ext>
              </c:extLst>
            </c:dLbl>
            <c:dLbl>
              <c:idx val="2"/>
              <c:layout>
                <c:manualLayout>
                  <c:x val="-2.725700210597146E-2"/>
                  <c:y val="-5.56528196974169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8BF-43E4-AC55-3C81760483F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2008 SLDHS </c:v>
                </c:pt>
                <c:pt idx="1">
                  <c:v>2013 SLDHS</c:v>
                </c:pt>
                <c:pt idx="2">
                  <c:v>2019 SLDHS</c:v>
                </c:pt>
              </c:strCache>
            </c:strRef>
          </c:cat>
          <c:val>
            <c:numRef>
              <c:f>Sheet1!$C$2:$C$4</c:f>
              <c:numCache>
                <c:formatCode>General</c:formatCode>
                <c:ptCount val="3"/>
                <c:pt idx="0">
                  <c:v>7</c:v>
                </c:pt>
                <c:pt idx="1">
                  <c:v>16</c:v>
                </c:pt>
                <c:pt idx="2">
                  <c:v>21</c:v>
                </c:pt>
              </c:numCache>
            </c:numRef>
          </c:val>
          <c:smooth val="0"/>
          <c:extLst>
            <c:ext xmlns:c16="http://schemas.microsoft.com/office/drawing/2014/chart" uri="{C3380CC4-5D6E-409C-BE32-E72D297353CC}">
              <c16:uniqueId val="{00000001-4267-47E4-82DA-F41F5973D22B}"/>
            </c:ext>
          </c:extLst>
        </c:ser>
        <c:dLbls>
          <c:dLblPos val="t"/>
          <c:showLegendKey val="0"/>
          <c:showVal val="1"/>
          <c:showCatName val="0"/>
          <c:showSerName val="0"/>
          <c:showPercent val="0"/>
          <c:showBubbleSize val="0"/>
        </c:dLbls>
        <c:marker val="1"/>
        <c:smooth val="0"/>
        <c:axId val="243007584"/>
        <c:axId val="243007976"/>
      </c:lineChart>
      <c:catAx>
        <c:axId val="243007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007976"/>
        <c:crosses val="autoZero"/>
        <c:auto val="1"/>
        <c:lblAlgn val="ctr"/>
        <c:lblOffset val="100"/>
        <c:noMultiLvlLbl val="0"/>
      </c:catAx>
      <c:valAx>
        <c:axId val="243007976"/>
        <c:scaling>
          <c:orientation val="minMax"/>
          <c:max val="50"/>
        </c:scaling>
        <c:delete val="1"/>
        <c:axPos val="l"/>
        <c:numFmt formatCode="General" sourceLinked="1"/>
        <c:majorTickMark val="out"/>
        <c:minorTickMark val="none"/>
        <c:tickLblPos val="nextTo"/>
        <c:crossAx val="24300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0.2952</cdr:x>
      <cdr:y>0.8208</cdr:y>
    </cdr:from>
    <cdr:to>
      <cdr:x>0.40595</cdr:x>
      <cdr:y>0.99493</cdr:y>
    </cdr:to>
    <cdr:sp macro="" textlink="">
      <cdr:nvSpPr>
        <cdr:cNvPr id="2" name="TextBox 1">
          <a:extLst xmlns:a="http://schemas.openxmlformats.org/drawingml/2006/main">
            <a:ext uri="{FF2B5EF4-FFF2-40B4-BE49-F238E27FC236}">
              <a16:creationId xmlns:a16="http://schemas.microsoft.com/office/drawing/2014/main" id="{2D48722A-21E0-498A-803C-71595510EDF8}"/>
            </a:ext>
          </a:extLst>
        </cdr:cNvPr>
        <cdr:cNvSpPr txBox="1"/>
      </cdr:nvSpPr>
      <cdr:spPr>
        <a:xfrm xmlns:a="http://schemas.openxmlformats.org/drawingml/2006/main">
          <a:off x="2437353" y="4310415"/>
          <a:ext cx="9144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&lt;</a:t>
          </a:r>
        </a:p>
      </cdr:txBody>
    </cdr:sp>
  </cdr:relSizeAnchor>
</c:userShapes>
</file>

<file path=ppt/drawings/drawing2.xml><?xml version="1.0" encoding="utf-8"?>
<c:userShapes xmlns:c="http://schemas.openxmlformats.org/drawingml/2006/chart">
  <cdr:relSizeAnchor xmlns:cdr="http://schemas.openxmlformats.org/drawingml/2006/chartDrawing">
    <cdr:from>
      <cdr:x>0.71845</cdr:x>
      <cdr:y>0.73543</cdr:y>
    </cdr:from>
    <cdr:to>
      <cdr:x>0.74369</cdr:x>
      <cdr:y>0.78615</cdr:y>
    </cdr:to>
    <cdr:sp macro="" textlink="">
      <cdr:nvSpPr>
        <cdr:cNvPr id="3" name="TextBox 2">
          <a:extLst xmlns:a="http://schemas.openxmlformats.org/drawingml/2006/main">
            <a:ext uri="{FF2B5EF4-FFF2-40B4-BE49-F238E27FC236}">
              <a16:creationId xmlns:a16="http://schemas.microsoft.com/office/drawing/2014/main" id="{0C856AB0-C47C-46D6-BF17-97206295C602}"/>
            </a:ext>
          </a:extLst>
        </cdr:cNvPr>
        <cdr:cNvSpPr txBox="1"/>
      </cdr:nvSpPr>
      <cdr:spPr>
        <a:xfrm xmlns:a="http://schemas.openxmlformats.org/drawingml/2006/main">
          <a:off x="6569476" y="3862095"/>
          <a:ext cx="230819" cy="2663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0.7165</cdr:x>
      <cdr:y>0.73036</cdr:y>
    </cdr:from>
    <cdr:to>
      <cdr:x>0.73883</cdr:x>
      <cdr:y>0.76417</cdr:y>
    </cdr:to>
    <cdr:sp macro="" textlink="">
      <cdr:nvSpPr>
        <cdr:cNvPr id="4" name="TextBox 3">
          <a:extLst xmlns:a="http://schemas.openxmlformats.org/drawingml/2006/main">
            <a:ext uri="{FF2B5EF4-FFF2-40B4-BE49-F238E27FC236}">
              <a16:creationId xmlns:a16="http://schemas.microsoft.com/office/drawing/2014/main" id="{176B959E-86B0-4595-A9AB-AE31CC17E410}"/>
            </a:ext>
          </a:extLst>
        </cdr:cNvPr>
        <cdr:cNvSpPr txBox="1"/>
      </cdr:nvSpPr>
      <cdr:spPr>
        <a:xfrm xmlns:a="http://schemas.openxmlformats.org/drawingml/2006/main">
          <a:off x="6551719" y="3835462"/>
          <a:ext cx="204187" cy="1775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0.72233</cdr:x>
      <cdr:y>0.72698</cdr:y>
    </cdr:from>
    <cdr:to>
      <cdr:x>0.7534</cdr:x>
      <cdr:y>0.77601</cdr:y>
    </cdr:to>
    <cdr:sp macro="" textlink="">
      <cdr:nvSpPr>
        <cdr:cNvPr id="5" name="TextBox 4">
          <a:extLst xmlns:a="http://schemas.openxmlformats.org/drawingml/2006/main">
            <a:ext uri="{FF2B5EF4-FFF2-40B4-BE49-F238E27FC236}">
              <a16:creationId xmlns:a16="http://schemas.microsoft.com/office/drawing/2014/main" id="{62B3C34B-C27D-4861-B9B4-08ACDE2E0112}"/>
            </a:ext>
          </a:extLst>
        </cdr:cNvPr>
        <cdr:cNvSpPr txBox="1"/>
      </cdr:nvSpPr>
      <cdr:spPr>
        <a:xfrm xmlns:a="http://schemas.openxmlformats.org/drawingml/2006/main">
          <a:off x="6604988" y="3817706"/>
          <a:ext cx="284085" cy="2574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&lt;</a:t>
          </a:r>
        </a:p>
      </cdr:txBody>
    </cdr:sp>
  </cdr:relSizeAnchor>
  <cdr:relSizeAnchor xmlns:cdr="http://schemas.openxmlformats.org/drawingml/2006/chartDrawing">
    <cdr:from>
      <cdr:x>0.86699</cdr:x>
      <cdr:y>0.7422</cdr:y>
    </cdr:from>
    <cdr:to>
      <cdr:x>0.88544</cdr:x>
      <cdr:y>0.77263</cdr:y>
    </cdr:to>
    <cdr:sp macro="" textlink="">
      <cdr:nvSpPr>
        <cdr:cNvPr id="6" name="TextBox 5">
          <a:extLst xmlns:a="http://schemas.openxmlformats.org/drawingml/2006/main">
            <a:ext uri="{FF2B5EF4-FFF2-40B4-BE49-F238E27FC236}">
              <a16:creationId xmlns:a16="http://schemas.microsoft.com/office/drawing/2014/main" id="{5069A20F-5BAB-441A-B8CA-AFA008191F61}"/>
            </a:ext>
          </a:extLst>
        </cdr:cNvPr>
        <cdr:cNvSpPr txBox="1"/>
      </cdr:nvSpPr>
      <cdr:spPr>
        <a:xfrm xmlns:a="http://schemas.openxmlformats.org/drawingml/2006/main">
          <a:off x="7927759" y="3897605"/>
          <a:ext cx="168676" cy="15979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0.86284</cdr:x>
      <cdr:y>0.72482</cdr:y>
    </cdr:from>
    <cdr:to>
      <cdr:x>0.89391</cdr:x>
      <cdr:y>0.77385</cdr:y>
    </cdr:to>
    <cdr:sp macro="" textlink="">
      <cdr:nvSpPr>
        <cdr:cNvPr id="7" name="TextBox 1">
          <a:extLst xmlns:a="http://schemas.openxmlformats.org/drawingml/2006/main">
            <a:ext uri="{FF2B5EF4-FFF2-40B4-BE49-F238E27FC236}">
              <a16:creationId xmlns:a16="http://schemas.microsoft.com/office/drawing/2014/main" id="{5B61FE44-4A11-4C0D-BD2C-B2DEE3B5892A}"/>
            </a:ext>
          </a:extLst>
        </cdr:cNvPr>
        <cdr:cNvSpPr txBox="1"/>
      </cdr:nvSpPr>
      <cdr:spPr>
        <a:xfrm xmlns:a="http://schemas.openxmlformats.org/drawingml/2006/main">
          <a:off x="7889784" y="3806363"/>
          <a:ext cx="284085" cy="2574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&lt;</a:t>
          </a:r>
        </a:p>
      </cdr:txBody>
    </cdr:sp>
  </cdr:relSizeAnchor>
  <cdr:relSizeAnchor xmlns:cdr="http://schemas.openxmlformats.org/drawingml/2006/chartDrawing">
    <cdr:from>
      <cdr:x>0.90944</cdr:x>
      <cdr:y>0.72482</cdr:y>
    </cdr:from>
    <cdr:to>
      <cdr:x>0.94051</cdr:x>
      <cdr:y>0.77385</cdr:y>
    </cdr:to>
    <cdr:sp macro="" textlink="">
      <cdr:nvSpPr>
        <cdr:cNvPr id="8" name="TextBox 1">
          <a:extLst xmlns:a="http://schemas.openxmlformats.org/drawingml/2006/main">
            <a:ext uri="{FF2B5EF4-FFF2-40B4-BE49-F238E27FC236}">
              <a16:creationId xmlns:a16="http://schemas.microsoft.com/office/drawing/2014/main" id="{5B61FE44-4A11-4C0D-BD2C-B2DEE3B5892A}"/>
            </a:ext>
          </a:extLst>
        </cdr:cNvPr>
        <cdr:cNvSpPr txBox="1"/>
      </cdr:nvSpPr>
      <cdr:spPr>
        <a:xfrm xmlns:a="http://schemas.openxmlformats.org/drawingml/2006/main">
          <a:off x="8315913" y="3806363"/>
          <a:ext cx="284085" cy="2574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&lt;</a:t>
          </a:r>
        </a:p>
      </cdr:txBody>
    </cdr:sp>
  </cdr:relSizeAnchor>
</c:userShapes>
</file>

<file path=ppt/drawings/drawing3.xml><?xml version="1.0" encoding="utf-8"?>
<c:userShapes xmlns:c="http://schemas.openxmlformats.org/drawingml/2006/chart">
  <cdr:relSizeAnchor xmlns:cdr="http://schemas.openxmlformats.org/drawingml/2006/chartDrawing">
    <cdr:from>
      <cdr:x>0.62931</cdr:x>
      <cdr:y>0.41742</cdr:y>
    </cdr:from>
    <cdr:to>
      <cdr:x>0.7212</cdr:x>
      <cdr:y>0.48775</cdr:y>
    </cdr:to>
    <cdr:sp macro="" textlink="">
      <cdr:nvSpPr>
        <cdr:cNvPr id="2" name="TextBox 2"/>
        <cdr:cNvSpPr txBox="1"/>
      </cdr:nvSpPr>
      <cdr:spPr>
        <a:xfrm xmlns:a="http://schemas.openxmlformats.org/drawingml/2006/main">
          <a:off x="5195913" y="2192085"/>
          <a:ext cx="758697" cy="36933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a:t>46</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10/7/2020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4197601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use of modern methods of family planning has increased from 7% in 2008 to 21% in 2018. Additionally, traditional method use among married women has decreased.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3891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Unmet need for family planning is defined as the proportion of married women who want to delay or stop childbearing but are not using family planning. In Sierra Leone, 24% of married women have an unmet need for family planning: 17% want to delay childbearing, while 7% want to stop childbearing. Met need is the contraceptive prevalence rate. In Sierra Leone, 22% of married women use any family planning method. The total demand for family planning includes both met and unmet need. The total demand for family planning among married women in Sierra Leone is 46%.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2650675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 More women in Sierra Leone are receiving antenatal care (ANC) in the first trimester and making 4+ ANC visits since 2008 but since the 2013 survey the progress has stalled. </a:t>
            </a:r>
            <a:endParaRPr lang="en-US" b="0"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More than 8 in 10 births (83%) are delivered in a health facility, primarily in public sector facilities (81%). 16% of births are delivered at home. Births are more likely to be delivered in a health facility in urban areas than rural areas. Overall, 1 in 5 births in rural areas are delivered at home.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865294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Health facility deliveries have markedly increased since 2008 when only 1 in 4 (25%) births were delivered in a health facility. Skilled assistance during delivery has steadily increased from 42% in 2008 to 87% in 2019.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a:p>
        </p:txBody>
      </p:sp>
    </p:spTree>
    <p:extLst>
      <p:ext uri="{BB962C8B-B14F-4D97-AF65-F5344CB8AC3E}">
        <p14:creationId xmlns:p14="http://schemas.microsoft.com/office/powerpoint/2010/main" val="431749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More than 7 in 10 women (72%) report at least one problem accessing health care for themselves. More than 4 in 10 women are concerned about the distance to the health facility, while 1 in 4 are concerned about getting permission to go for treatment. More than two thirds of women are concerned about getting money for treatment, and 22% are concerned about going alone.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a:p>
        </p:txBody>
      </p:sp>
    </p:spTree>
    <p:extLst>
      <p:ext uri="{BB962C8B-B14F-4D97-AF65-F5344CB8AC3E}">
        <p14:creationId xmlns:p14="http://schemas.microsoft.com/office/powerpoint/2010/main" val="3646820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a:p>
        </p:txBody>
      </p:sp>
    </p:spTree>
    <p:extLst>
      <p:ext uri="{BB962C8B-B14F-4D97-AF65-F5344CB8AC3E}">
        <p14:creationId xmlns:p14="http://schemas.microsoft.com/office/powerpoint/2010/main" val="2841624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371202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Basic vaccination coverage has increased since 2008 when 40% of children had received all basic vaccinations, it has decreased from 68% in 2013 to the current level of 56%. The proportion of children who have received no vaccinations has declined from 16% in 2008 to 2% in 2019.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020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2 in 3 households have access to an improved source of drinking water. Urban households (92%) are more likely to have access to an improved source than rural households (58%). </a:t>
            </a:r>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a:p>
        </p:txBody>
      </p:sp>
    </p:spTree>
    <p:extLst>
      <p:ext uri="{BB962C8B-B14F-4D97-AF65-F5344CB8AC3E}">
        <p14:creationId xmlns:p14="http://schemas.microsoft.com/office/powerpoint/2010/main" val="1345333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Sierra Leone, infant and under-5 mortality levels have consistently decreased since 2013. Infant mortality has decreased from  92 to 75 deaths per 1,000 live births in 2019. During the same time period, under-5 mortality has declined from 156 to 122 deaths per 1,000 live births. Neonatal mortality has slightly decreased, from 39 to 31 deaths per 1,000 live births.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630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Childhood stunting has decreased from 36% in 2008 to 30% in 2019. During the same time period, the proportion of children underweight has declined from 21% to 14%. Childhood wasting has remained stagnant since 1992.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7389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2019 SLDHS tested children age 6-59 months for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Overall, 68% of children age 6-59 months are </a:t>
            </a:r>
            <a:r>
              <a:rPr lang="en-US" sz="1200" b="0" i="0" u="none" strike="noStrike" kern="1200" baseline="0" dirty="0" err="1">
                <a:solidFill>
                  <a:schemeClr val="tx1"/>
                </a:solidFill>
                <a:latin typeface="+mn-lt"/>
                <a:ea typeface="+mn-ea"/>
                <a:cs typeface="+mn-cs"/>
              </a:rPr>
              <a:t>anaemic</a:t>
            </a:r>
            <a:r>
              <a:rPr lang="en-US" sz="1200" b="0" i="0" u="none" strike="noStrike" kern="1200" baseline="0" dirty="0">
                <a:solidFill>
                  <a:schemeClr val="tx1"/>
                </a:solidFill>
                <a:latin typeface="+mn-lt"/>
                <a:ea typeface="+mn-ea"/>
                <a:cs typeface="+mn-cs"/>
              </a:rPr>
              <a:t>, with 3% of children experiencing severe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3116013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ITN ownership has increased from 37% in 2008 to 68% in 2019. Full household ITN coverage has also increased from 7% to 25% during the same period.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2740345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IPTp doses have steadily increased since 2008. </a:t>
            </a:r>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3412757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Overall, 1.7% of adults age 15-49 in Sierra Leone are HIV positive. HIV prevalence is higher among women than men (2.2% versus 1.1%).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Among adults, HIV prevalence is twice as high in urban areas (2.3%) than in rural areas (1.2%).  Similarly, HIV prevalence is higher among urban women and urban men than their rural counterparts. N.B.</a:t>
            </a:r>
            <a:r>
              <a:rPr lang="en-US" sz="1200" kern="1200" dirty="0">
                <a:solidFill>
                  <a:schemeClr val="tx1"/>
                </a:solidFill>
                <a:latin typeface="+mn-lt"/>
                <a:ea typeface="+mn-ea"/>
                <a:cs typeface="+mn-cs"/>
              </a:rPr>
              <a:t> The increase in the rate of HIV prevalence is not a statistically significant increase from the rate reported in 2013</a:t>
            </a:r>
          </a:p>
          <a:p>
            <a:r>
              <a:rPr lang="en-US"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31</a:t>
            </a:fld>
            <a:endParaRPr lang="en-US"/>
          </a:p>
        </p:txBody>
      </p:sp>
    </p:spTree>
    <p:extLst>
      <p:ext uri="{BB962C8B-B14F-4D97-AF65-F5344CB8AC3E}">
        <p14:creationId xmlns:p14="http://schemas.microsoft.com/office/powerpoint/2010/main" val="490089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1 in 4 women own a home alone or jointly compared to 1 in 3 men. Among women and men nearly 1 in 3 own land alone or jointly.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854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Zambia, 36% of women have ever experienced physical violence since age 15. In the 12 months prior to the survey, 18% of women have experienced physical violence.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163930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Six in 10  ever-married women (61%) have experienced spousal violence, whether physical, sexual, or emotional, by their current or most recent husband/partner. The most common form of spousal violence is physical violence (50%), followed by emotional (46%) and sexual violence (8%). Overall, 50% of ever-married women have experienced spousal violence in the 12 months prior to the survey.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a:p>
        </p:txBody>
      </p:sp>
    </p:spTree>
    <p:extLst>
      <p:ext uri="{BB962C8B-B14F-4D97-AF65-F5344CB8AC3E}">
        <p14:creationId xmlns:p14="http://schemas.microsoft.com/office/powerpoint/2010/main" val="2668904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83% of women age 15-49 have been circumcised. FGM is more common among rural women than urban women (89% versus 76%).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382819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1200" b="0" i="0" u="none" strike="noStrike" kern="1200" baseline="0" dirty="0">
                <a:solidFill>
                  <a:schemeClr val="tx1"/>
                </a:solidFill>
                <a:latin typeface="+mn-lt"/>
                <a:ea typeface="+mn-ea"/>
                <a:cs typeface="+mn-cs"/>
              </a:rPr>
              <a:t>More than half of households (55%) in Sierra Leone use an improved sanitation facility, including facilities shared with other households. Urban households are more than twice as likely as rural households to use improved sanitation facilities (84% versus 33%). One in four households (26%) use unimproved sanitation, while nearly 1 in 5 households have no sanitation facility or openly defecate. </a:t>
            </a:r>
            <a:endParaRPr lang="en-US" dirty="0"/>
          </a:p>
          <a:p>
            <a:pPr>
              <a:spcBef>
                <a:spcPct val="0"/>
              </a:spcBef>
            </a:pP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2672726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prevalence of FGM increases with age; 61% of women age 15-19 have been circumcised, compared </a:t>
            </a:r>
            <a:r>
              <a:rPr lang="en-US" sz="1200" kern="1200">
                <a:solidFill>
                  <a:schemeClr val="tx1"/>
                </a:solidFill>
                <a:effectLst/>
                <a:latin typeface="+mn-lt"/>
                <a:ea typeface="+mn-ea"/>
                <a:cs typeface="+mn-cs"/>
              </a:rPr>
              <a:t>to 95% </a:t>
            </a:r>
            <a:r>
              <a:rPr lang="en-US" sz="1200" kern="1200" dirty="0">
                <a:solidFill>
                  <a:schemeClr val="tx1"/>
                </a:solidFill>
                <a:effectLst/>
                <a:latin typeface="+mn-lt"/>
                <a:ea typeface="+mn-ea"/>
                <a:cs typeface="+mn-cs"/>
              </a:rPr>
              <a:t>of women age 45-49.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13765367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SLDHS data will be made publicly available online within 1 day following the National Seminar. Print materials are available from [implementing agency].</a:t>
            </a:r>
            <a:br>
              <a:rPr lang="en-US" baseline="0" dirty="0"/>
            </a:br>
            <a:r>
              <a:rPr lang="en-US" baseline="0" dirty="0"/>
              <a:t>[Add in implementing agency’s web address if they plan on uploading survey materials to their website.]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Forty-six percent of women age 15-49 in Sierra Leone have no education, compared to 29% of men age 15-49. Fourteen percent of women and men attended primary school. Nearly 4 in 10 women and 50% the of men attended secondary school. Only 4% of women and 8% of men have higher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men are more likely to access media,  radio (38%), television (18%) and the newspaper (9%). Only 1% of women and 5% of men access 3 types of media at least once a week – reads a newspaper, watches television, and listens to radio. Nearly 7 in 10  women and more than half of access none of the media sources. </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2652083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2008, fertility has decreased from 5.1 children per woman to the current level of 4.2 children per woman.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Sierra Leone, 21% of young women age 15-19 are already mothers or pregnant with their first child. Rural young women age 15-19 are twice as likely to have begun childbearing than urban young women (29% versus 14%).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4169193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Thirteen percent of women age 25-49 begin sexual activity before age 15, while 38% begin sexual activity before age 18. Comparatively, less than one percent of men begin sexual activity before age 15, </a:t>
            </a:r>
            <a:r>
              <a:rPr lang="en-US" sz="1200" b="0" i="0" u="none" strike="noStrike" kern="1200" baseline="0">
                <a:solidFill>
                  <a:schemeClr val="tx1"/>
                </a:solidFill>
                <a:latin typeface="+mn-lt"/>
                <a:ea typeface="+mn-ea"/>
                <a:cs typeface="+mn-cs"/>
              </a:rPr>
              <a:t>while 43% </a:t>
            </a:r>
            <a:r>
              <a:rPr lang="en-US" sz="1200" b="0" i="0" u="none" strike="noStrike" kern="1200" baseline="0" dirty="0">
                <a:solidFill>
                  <a:schemeClr val="tx1"/>
                </a:solidFill>
                <a:latin typeface="+mn-lt"/>
                <a:ea typeface="+mn-ea"/>
                <a:cs typeface="+mn-cs"/>
              </a:rPr>
              <a:t>begin before age 18.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290135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in five married women age 15-49 use any method of family planning—20% use a modern method and less than 1% use a traditional method. The most popular methods are injectables (9%), implants (7%), and the pill (4%). Among sexually active, unmarried women age 15-49, 53% use a modern method and less than 1% use a traditional method. The most popular methods among sexually active, unmarried women are injectables (22%), implants (20%), and the pill (9%).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1026830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80C46B-BE89-4DF0-A90E-0C08763F2FBC}"/>
              </a:ext>
            </a:extLst>
          </p:cNvPr>
          <p:cNvSpPr/>
          <p:nvPr userDrawn="1"/>
        </p:nvSpPr>
        <p:spPr>
          <a:xfrm>
            <a:off x="-266007" y="0"/>
            <a:ext cx="9534698" cy="1205345"/>
          </a:xfrm>
          <a:prstGeom prst="rect">
            <a:avLst/>
          </a:prstGeom>
          <a:solidFill>
            <a:srgbClr val="40F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fontAlgn="base"/>
            <a:r>
              <a:rPr lang="en-US" sz="1800" b="0" i="0" kern="1200" dirty="0">
                <a:solidFill>
                  <a:schemeClr val="lt1"/>
                </a:solidFill>
                <a:effectLst/>
                <a:latin typeface="+mn-lt"/>
                <a:ea typeface="+mn-ea"/>
                <a:cs typeface="+mn-cs"/>
              </a:rPr>
              <a:t>​</a:t>
            </a:r>
          </a:p>
        </p:txBody>
      </p:sp>
      <p:sp>
        <p:nvSpPr>
          <p:cNvPr id="5" name="Title 4">
            <a:extLst>
              <a:ext uri="{FF2B5EF4-FFF2-40B4-BE49-F238E27FC236}">
                <a16:creationId xmlns:a16="http://schemas.microsoft.com/office/drawing/2014/main" id="{544C3C44-3A37-4B84-A6B1-56D787514327}"/>
              </a:ext>
            </a:extLst>
          </p:cNvPr>
          <p:cNvSpPr>
            <a:spLocks noGrp="1"/>
          </p:cNvSpPr>
          <p:nvPr>
            <p:ph type="title" hasCustomPrompt="1"/>
          </p:nvPr>
        </p:nvSpPr>
        <p:spPr>
          <a:xfrm>
            <a:off x="495646" y="348502"/>
            <a:ext cx="8648354" cy="998162"/>
          </a:xfrm>
          <a:prstGeom prst="rect">
            <a:avLst/>
          </a:prstGeom>
        </p:spPr>
        <p:txBody>
          <a:bodyPr/>
          <a:lstStyle>
            <a:lvl1pPr algn="l" rtl="0" fontAlgn="base">
              <a:defRPr lang="en-US" b="0" i="0" smtClean="0">
                <a:effectLst/>
              </a:defRPr>
            </a:lvl1pPr>
          </a:lstStyle>
          <a:p>
            <a:pPr rtl="0" fontAlgn="base"/>
            <a:r>
              <a:rPr lang="en-US" dirty="0"/>
              <a:t>        </a:t>
            </a:r>
          </a:p>
        </p:txBody>
      </p:sp>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a:t>Click to edit Master </a:t>
            </a:r>
            <a:br>
              <a:rPr lang="en-GB" noProof="0"/>
            </a:br>
            <a:r>
              <a:rPr lang="en-GB" noProof="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 name="Picture 4" descr="A group of people posing for the camera&#10;&#10;Description automatically generated">
            <a:extLst>
              <a:ext uri="{FF2B5EF4-FFF2-40B4-BE49-F238E27FC236}">
                <a16:creationId xmlns:a16="http://schemas.microsoft.com/office/drawing/2014/main" id="{418B7DDC-4EBE-4C45-9C95-0BD01963151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94345"/>
            <a:ext cx="9144000" cy="4469309"/>
          </a:xfrm>
          <a:prstGeom prst="rect">
            <a:avLst/>
          </a:prstGeom>
        </p:spPr>
      </p:pic>
      <p:sp>
        <p:nvSpPr>
          <p:cNvPr id="7" name="Title Placeholder 1"/>
          <p:cNvSpPr txBox="1">
            <a:spLocks/>
          </p:cNvSpPr>
          <p:nvPr userDrawn="1"/>
        </p:nvSpPr>
        <p:spPr>
          <a:xfrm>
            <a:off x="0" y="5796772"/>
            <a:ext cx="9143999" cy="1061228"/>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000" dirty="0"/>
              <a:t>2019 Sierra Leone Demographic and Health Survey (SLDHS)</a:t>
            </a:r>
          </a:p>
        </p:txBody>
      </p:sp>
      <p:cxnSp>
        <p:nvCxnSpPr>
          <p:cNvPr id="10" name="Straight Connector 9"/>
          <p:cNvCxnSpPr/>
          <p:nvPr userDrawn="1"/>
        </p:nvCxnSpPr>
        <p:spPr>
          <a:xfrm flipV="1">
            <a:off x="0" y="2271909"/>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52" y="1194344"/>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EAA3855-22EE-44B5-8CFF-A446C313EEAF}"/>
              </a:ext>
            </a:extLst>
          </p:cNvPr>
          <p:cNvSpPr/>
          <p:nvPr userDrawn="1"/>
        </p:nvSpPr>
        <p:spPr>
          <a:xfrm rot="10800000">
            <a:off x="-52" y="5480774"/>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tint val="95000"/>
            <a:satMod val="17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70"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3">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a:t>Click to edit Master </a:t>
            </a:r>
            <a:br>
              <a:rPr lang="en-GB" noProof="0"/>
            </a:br>
            <a:r>
              <a:rPr lang="en-GB" noProof="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76"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jpeg"/><Relationship Id="rId12"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hyperlink" Target="DHSprogram.com" TargetMode="External"/><Relationship Id="rId3" Type="http://schemas.openxmlformats.org/officeDocument/2006/relationships/image" Target="../media/image12.jpeg"/><Relationship Id="rId7" Type="http://schemas.openxmlformats.org/officeDocument/2006/relationships/hyperlink" Target="API.DHSprogram.com"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statcompiler.com" TargetMode="External"/><Relationship Id="rId5" Type="http://schemas.openxmlformats.org/officeDocument/2006/relationships/image" Target="../media/image14.png"/><Relationship Id="rId10" Type="http://schemas.openxmlformats.org/officeDocument/2006/relationships/image" Target="../media/image16.png"/><Relationship Id="rId4" Type="http://schemas.openxmlformats.org/officeDocument/2006/relationships/image" Target="../media/image13.jpeg"/><Relationship Id="rId9" Type="http://schemas.openxmlformats.org/officeDocument/2006/relationships/image" Target="../media/image1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294267" y="466160"/>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#SLDHS</a:t>
            </a:r>
          </a:p>
        </p:txBody>
      </p:sp>
      <p:sp>
        <p:nvSpPr>
          <p:cNvPr id="5" name="TextBox 4">
            <a:extLst>
              <a:ext uri="{FF2B5EF4-FFF2-40B4-BE49-F238E27FC236}">
                <a16:creationId xmlns:a16="http://schemas.microsoft.com/office/drawing/2014/main" id="{5715286A-E6DF-4D1C-9328-2E419C995F9A}"/>
              </a:ext>
            </a:extLst>
          </p:cNvPr>
          <p:cNvSpPr txBox="1"/>
          <p:nvPr/>
        </p:nvSpPr>
        <p:spPr>
          <a:xfrm>
            <a:off x="1669175" y="404604"/>
            <a:ext cx="6590371" cy="830997"/>
          </a:xfrm>
          <a:prstGeom prst="rect">
            <a:avLst/>
          </a:prstGeom>
          <a:noFill/>
        </p:spPr>
        <p:txBody>
          <a:bodyPr wrap="square" rtlCol="0">
            <a:spAutoFit/>
          </a:bodyPr>
          <a:lstStyle/>
          <a:p>
            <a:r>
              <a:rPr lang="en-US" sz="4800" b="1" dirty="0">
                <a:solidFill>
                  <a:schemeClr val="bg1"/>
                </a:solidFill>
              </a:rPr>
              <a:t>       Key Findings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a:t>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9656559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t>Percent distribution of women and men age 15-49</a:t>
            </a:r>
          </a:p>
        </p:txBody>
      </p:sp>
    </p:spTree>
    <p:extLst>
      <p:ext uri="{BB962C8B-B14F-4D97-AF65-F5344CB8AC3E}">
        <p14:creationId xmlns:p14="http://schemas.microsoft.com/office/powerpoint/2010/main" val="3022579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Exposure to Mass Media</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4454076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women and men age 15-49 with access to media at least once a week</a:t>
            </a:r>
          </a:p>
        </p:txBody>
      </p:sp>
    </p:spTree>
    <p:extLst>
      <p:ext uri="{BB962C8B-B14F-4D97-AF65-F5344CB8AC3E}">
        <p14:creationId xmlns:p14="http://schemas.microsoft.com/office/powerpoint/2010/main" val="2447733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Fertility Trends</a:t>
            </a:r>
          </a:p>
        </p:txBody>
      </p:sp>
      <p:sp>
        <p:nvSpPr>
          <p:cNvPr id="4" name="TextBox 3"/>
          <p:cNvSpPr txBox="1"/>
          <p:nvPr/>
        </p:nvSpPr>
        <p:spPr>
          <a:xfrm>
            <a:off x="0" y="904460"/>
            <a:ext cx="9144000" cy="369332"/>
          </a:xfrm>
          <a:prstGeom prst="rect">
            <a:avLst/>
          </a:prstGeom>
          <a:noFill/>
        </p:spPr>
        <p:txBody>
          <a:bodyPr wrap="square" rtlCol="0">
            <a:spAutoFit/>
          </a:bodyPr>
          <a:lstStyle/>
          <a:p>
            <a:pPr algn="ctr"/>
            <a:r>
              <a:rPr lang="en-US" i="1" dirty="0"/>
              <a:t>Births per woman for the 3-year period before the survey</a:t>
            </a: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182270918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69525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Teenage Childbearing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3514641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941035"/>
            <a:ext cx="9144000" cy="369332"/>
          </a:xfrm>
          <a:prstGeom prst="rect">
            <a:avLst/>
          </a:prstGeom>
          <a:noFill/>
        </p:spPr>
        <p:txBody>
          <a:bodyPr wrap="square" rtlCol="0">
            <a:spAutoFit/>
          </a:bodyPr>
          <a:lstStyle/>
          <a:p>
            <a:pPr algn="ctr"/>
            <a:r>
              <a:rPr lang="en-US" i="1" dirty="0"/>
              <a:t>Percent of young women age 15-19 who are mothers or pregnant with their first child</a:t>
            </a:r>
          </a:p>
        </p:txBody>
      </p:sp>
    </p:spTree>
    <p:extLst>
      <p:ext uri="{BB962C8B-B14F-4D97-AF65-F5344CB8AC3E}">
        <p14:creationId xmlns:p14="http://schemas.microsoft.com/office/powerpoint/2010/main" val="4179789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Age at First Marriage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4407281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941035"/>
            <a:ext cx="9144000" cy="369332"/>
          </a:xfrm>
          <a:prstGeom prst="rect">
            <a:avLst/>
          </a:prstGeom>
          <a:noFill/>
        </p:spPr>
        <p:txBody>
          <a:bodyPr wrap="square" rtlCol="0">
            <a:spAutoFit/>
          </a:bodyPr>
          <a:lstStyle/>
          <a:p>
            <a:pPr algn="ctr"/>
            <a:r>
              <a:rPr lang="en-US" i="1"/>
              <a:t>Percent of women and men age 25-49 who were married by:</a:t>
            </a:r>
          </a:p>
        </p:txBody>
      </p:sp>
    </p:spTree>
    <p:extLst>
      <p:ext uri="{BB962C8B-B14F-4D97-AF65-F5344CB8AC3E}">
        <p14:creationId xmlns:p14="http://schemas.microsoft.com/office/powerpoint/2010/main" val="215624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Current Use of Family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92871986"/>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768215"/>
            <a:ext cx="9144000" cy="369332"/>
          </a:xfrm>
          <a:prstGeom prst="rect">
            <a:avLst/>
          </a:prstGeom>
          <a:noFill/>
        </p:spPr>
        <p:txBody>
          <a:bodyPr wrap="square" rtlCol="0">
            <a:spAutoFit/>
          </a:bodyPr>
          <a:lstStyle/>
          <a:p>
            <a:pPr algn="ctr"/>
            <a:r>
              <a:rPr lang="en-US" i="1" dirty="0"/>
              <a:t>Percent of women age 15-49</a:t>
            </a:r>
          </a:p>
        </p:txBody>
      </p:sp>
    </p:spTree>
    <p:extLst>
      <p:ext uri="{BB962C8B-B14F-4D97-AF65-F5344CB8AC3E}">
        <p14:creationId xmlns:p14="http://schemas.microsoft.com/office/powerpoint/2010/main" val="2454331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Trends in Use of Family Planning</a:t>
            </a:r>
          </a:p>
        </p:txBody>
      </p:sp>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of </a:t>
            </a:r>
            <a:r>
              <a:rPr kumimoji="0" lang="en-US" sz="1800" b="1" i="1" u="none" strike="noStrike" kern="1200" cap="none" spc="0" normalizeH="0" baseline="0" noProof="0">
                <a:ln>
                  <a:noFill/>
                </a:ln>
                <a:solidFill>
                  <a:prstClr val="black"/>
                </a:solidFill>
                <a:effectLst/>
                <a:uLnTx/>
                <a:uFillTx/>
                <a:latin typeface="Calibri" panose="020F0502020204030204"/>
                <a:ea typeface="+mn-ea"/>
                <a:cs typeface="+mn-cs"/>
              </a:rPr>
              <a:t>married </a:t>
            </a: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women age 15-49</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36358511"/>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6622742" y="5703479"/>
            <a:ext cx="24413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solidFill>
                <a:effectLst/>
                <a:uLnTx/>
                <a:uFillTx/>
                <a:latin typeface="Calibri" panose="020F0502020204030204"/>
                <a:ea typeface="+mn-ea"/>
                <a:cs typeface="+mn-cs"/>
              </a:rPr>
              <a:t>Any traditional method</a:t>
            </a:r>
          </a:p>
        </p:txBody>
      </p:sp>
      <p:sp>
        <p:nvSpPr>
          <p:cNvPr id="11" name="TextBox 10"/>
          <p:cNvSpPr txBox="1"/>
          <p:nvPr/>
        </p:nvSpPr>
        <p:spPr>
          <a:xfrm>
            <a:off x="6696074" y="4548958"/>
            <a:ext cx="24479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2"/>
                </a:solidFill>
                <a:effectLst/>
                <a:uLnTx/>
                <a:uFillTx/>
                <a:latin typeface="Calibri" panose="020F0502020204030204"/>
                <a:ea typeface="+mn-ea"/>
                <a:cs typeface="+mn-cs"/>
              </a:rPr>
              <a:t>Any modern method</a:t>
            </a:r>
          </a:p>
        </p:txBody>
      </p:sp>
    </p:spTree>
    <p:extLst>
      <p:ext uri="{BB962C8B-B14F-4D97-AF65-F5344CB8AC3E}">
        <p14:creationId xmlns:p14="http://schemas.microsoft.com/office/powerpoint/2010/main" val="14774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07"/>
            <a:ext cx="9144000" cy="1231900"/>
          </a:xfrm>
        </p:spPr>
        <p:txBody>
          <a:bodyPr>
            <a:normAutofit fontScale="90000"/>
          </a:bodyPr>
          <a:lstStyle/>
          <a:p>
            <a:r>
              <a:rPr lang="en-GB" noProof="0" dirty="0"/>
              <a:t>Unmet Need, Met Need, and Total Demand</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317006744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081405"/>
            <a:ext cx="9144000" cy="646331"/>
          </a:xfrm>
          <a:prstGeom prst="rect">
            <a:avLst/>
          </a:prstGeom>
          <a:noFill/>
        </p:spPr>
        <p:txBody>
          <a:bodyPr wrap="square" rtlCol="0">
            <a:spAutoFit/>
          </a:bodyPr>
          <a:lstStyle/>
          <a:p>
            <a:pPr algn="ctr"/>
            <a:r>
              <a:rPr lang="en-US" i="1" dirty="0"/>
              <a:t>Percent of married women age 15-49 with unmet need, met need, </a:t>
            </a:r>
          </a:p>
          <a:p>
            <a:pPr algn="ctr"/>
            <a:r>
              <a:rPr lang="en-US" i="1" dirty="0"/>
              <a:t>and total demand for family planning</a:t>
            </a:r>
          </a:p>
        </p:txBody>
      </p:sp>
      <p:sp>
        <p:nvSpPr>
          <p:cNvPr id="3" name="TextBox 2"/>
          <p:cNvSpPr txBox="1"/>
          <p:nvPr/>
        </p:nvSpPr>
        <p:spPr>
          <a:xfrm>
            <a:off x="1290214" y="4768782"/>
            <a:ext cx="758757" cy="369332"/>
          </a:xfrm>
          <a:prstGeom prst="rect">
            <a:avLst/>
          </a:prstGeom>
          <a:noFill/>
        </p:spPr>
        <p:txBody>
          <a:bodyPr wrap="square" rtlCol="0">
            <a:spAutoFit/>
          </a:bodyPr>
          <a:lstStyle/>
          <a:p>
            <a:pPr algn="ctr"/>
            <a:r>
              <a:rPr lang="en-US" b="1" dirty="0"/>
              <a:t>24</a:t>
            </a:r>
          </a:p>
        </p:txBody>
      </p:sp>
      <p:sp>
        <p:nvSpPr>
          <p:cNvPr id="6" name="TextBox 5"/>
          <p:cNvSpPr txBox="1"/>
          <p:nvPr/>
        </p:nvSpPr>
        <p:spPr>
          <a:xfrm>
            <a:off x="3446463" y="4768782"/>
            <a:ext cx="758757" cy="369332"/>
          </a:xfrm>
          <a:prstGeom prst="rect">
            <a:avLst/>
          </a:prstGeom>
          <a:noFill/>
        </p:spPr>
        <p:txBody>
          <a:bodyPr wrap="square" rtlCol="0">
            <a:spAutoFit/>
          </a:bodyPr>
          <a:lstStyle/>
          <a:p>
            <a:pPr algn="ctr"/>
            <a:r>
              <a:rPr lang="en-US" b="1" dirty="0"/>
              <a:t>22</a:t>
            </a:r>
          </a:p>
        </p:txBody>
      </p:sp>
    </p:spTree>
    <p:extLst>
      <p:ext uri="{BB962C8B-B14F-4D97-AF65-F5344CB8AC3E}">
        <p14:creationId xmlns:p14="http://schemas.microsoft.com/office/powerpoint/2010/main" val="1838694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ANC Coverage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87930693"/>
              </p:ext>
            </p:extLst>
          </p:nvPr>
        </p:nvGraphicFramePr>
        <p:xfrm>
          <a:off x="0" y="1606550"/>
          <a:ext cx="9143999" cy="47942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16285"/>
            <a:ext cx="9144000" cy="646331"/>
          </a:xfrm>
          <a:prstGeom prst="rect">
            <a:avLst/>
          </a:prstGeom>
          <a:noFill/>
        </p:spPr>
        <p:txBody>
          <a:bodyPr wrap="square" rtlCol="0">
            <a:spAutoFit/>
          </a:bodyPr>
          <a:lstStyle/>
          <a:p>
            <a:pPr algn="ctr"/>
            <a:r>
              <a:rPr lang="en-GB" i="1" dirty="0"/>
              <a:t>Percent of women age 15-49 with a live birth in the 5 years before the survey</a:t>
            </a:r>
          </a:p>
          <a:p>
            <a:pPr algn="ctr"/>
            <a:r>
              <a:rPr lang="en-GB" i="1" dirty="0"/>
              <a:t> for most recent birth</a:t>
            </a:r>
          </a:p>
        </p:txBody>
      </p:sp>
      <p:sp>
        <p:nvSpPr>
          <p:cNvPr id="9" name="TextBox 8"/>
          <p:cNvSpPr txBox="1"/>
          <p:nvPr/>
        </p:nvSpPr>
        <p:spPr>
          <a:xfrm>
            <a:off x="6094591" y="2029473"/>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2"/>
                </a:solidFill>
              </a:rPr>
              <a:t>ANC by skilled provider*</a:t>
            </a:r>
          </a:p>
        </p:txBody>
      </p:sp>
      <p:sp>
        <p:nvSpPr>
          <p:cNvPr id="10" name="TextBox 10"/>
          <p:cNvSpPr txBox="1"/>
          <p:nvPr/>
        </p:nvSpPr>
        <p:spPr>
          <a:xfrm>
            <a:off x="6517947" y="3008721"/>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1"/>
                </a:solidFill>
              </a:rPr>
              <a:t>4+ ANC visits</a:t>
            </a:r>
          </a:p>
        </p:txBody>
      </p:sp>
      <p:sp>
        <p:nvSpPr>
          <p:cNvPr id="11" name="TextBox 10"/>
          <p:cNvSpPr txBox="1"/>
          <p:nvPr/>
        </p:nvSpPr>
        <p:spPr>
          <a:xfrm>
            <a:off x="6517947" y="4334981"/>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4"/>
                </a:solidFill>
              </a:rPr>
              <a:t>ANC visit in 1</a:t>
            </a:r>
            <a:r>
              <a:rPr lang="en-GB" sz="1800" b="1" baseline="30000" dirty="0">
                <a:solidFill>
                  <a:schemeClr val="accent4"/>
                </a:solidFill>
              </a:rPr>
              <a:t>st</a:t>
            </a:r>
            <a:r>
              <a:rPr lang="en-GB" sz="1800" b="1" dirty="0">
                <a:solidFill>
                  <a:schemeClr val="accent4"/>
                </a:solidFill>
              </a:rPr>
              <a:t> trimester</a:t>
            </a:r>
          </a:p>
        </p:txBody>
      </p:sp>
      <p:sp>
        <p:nvSpPr>
          <p:cNvPr id="12" name="TextBox 11"/>
          <p:cNvSpPr txBox="1"/>
          <p:nvPr/>
        </p:nvSpPr>
        <p:spPr>
          <a:xfrm>
            <a:off x="0" y="6488668"/>
            <a:ext cx="9144000" cy="369332"/>
          </a:xfrm>
          <a:prstGeom prst="rect">
            <a:avLst/>
          </a:prstGeom>
          <a:noFill/>
        </p:spPr>
        <p:txBody>
          <a:bodyPr wrap="square" rtlCol="0">
            <a:spAutoFit/>
          </a:bodyPr>
          <a:lstStyle/>
          <a:p>
            <a:r>
              <a:rPr lang="en-GB" i="1" dirty="0"/>
              <a:t>*Skilled provider includes doctor, nurse, midwife, or clinical officer.</a:t>
            </a:r>
          </a:p>
        </p:txBody>
      </p:sp>
    </p:spTree>
    <p:extLst>
      <p:ext uri="{BB962C8B-B14F-4D97-AF65-F5344CB8AC3E}">
        <p14:creationId xmlns:p14="http://schemas.microsoft.com/office/powerpoint/2010/main" val="876218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Place of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2644622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871577"/>
            <a:ext cx="9144000" cy="369332"/>
          </a:xfrm>
          <a:prstGeom prst="rect">
            <a:avLst/>
          </a:prstGeom>
          <a:noFill/>
        </p:spPr>
        <p:txBody>
          <a:bodyPr wrap="square" rtlCol="0">
            <a:spAutoFit/>
          </a:bodyPr>
          <a:lstStyle/>
          <a:p>
            <a:pPr algn="ctr"/>
            <a:r>
              <a:rPr lang="en-GB" i="1" dirty="0"/>
              <a:t>Percent distribution of live births in the 5-year period before the survey</a:t>
            </a:r>
          </a:p>
        </p:txBody>
      </p:sp>
      <p:sp>
        <p:nvSpPr>
          <p:cNvPr id="3" name="TextBox 2">
            <a:extLst>
              <a:ext uri="{FF2B5EF4-FFF2-40B4-BE49-F238E27FC236}">
                <a16:creationId xmlns:a16="http://schemas.microsoft.com/office/drawing/2014/main" id="{6D432DA9-44A6-4DE4-9F3D-64701F76B196}"/>
              </a:ext>
            </a:extLst>
          </p:cNvPr>
          <p:cNvSpPr txBox="1"/>
          <p:nvPr/>
        </p:nvSpPr>
        <p:spPr>
          <a:xfrm>
            <a:off x="3845859" y="1602859"/>
            <a:ext cx="1452282" cy="369332"/>
          </a:xfrm>
          <a:prstGeom prst="rect">
            <a:avLst/>
          </a:prstGeom>
          <a:noFill/>
        </p:spPr>
        <p:txBody>
          <a:bodyPr wrap="square" rtlCol="0">
            <a:spAutoFit/>
          </a:bodyPr>
          <a:lstStyle/>
          <a:p>
            <a:r>
              <a:rPr lang="en-US" b="1" dirty="0"/>
              <a:t>&lt;</a:t>
            </a:r>
          </a:p>
        </p:txBody>
      </p:sp>
    </p:spTree>
    <p:extLst>
      <p:ext uri="{BB962C8B-B14F-4D97-AF65-F5344CB8AC3E}">
        <p14:creationId xmlns:p14="http://schemas.microsoft.com/office/powerpoint/2010/main" val="793235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534" y="1331168"/>
            <a:ext cx="8800932" cy="3477875"/>
          </a:xfrm>
          <a:prstGeom prst="rect">
            <a:avLst/>
          </a:prstGeom>
          <a:noFill/>
        </p:spPr>
        <p:txBody>
          <a:bodyPr wrap="square" rtlCol="0">
            <a:spAutoFit/>
          </a:bodyPr>
          <a:lstStyle/>
          <a:p>
            <a:pPr algn="ctr"/>
            <a:r>
              <a:rPr lang="en-GB" sz="2200" dirty="0"/>
              <a:t>The 2019 Sierra Leone Demographic and Health Survey (2019 SDHS) was implemented by Statistics Sierra Leone (Stats SL). Data collection lasted from May to August 2019. Funding for the 2019 SDHS was provided by the United States Agency for International Development (USAID). Additional funding was provided by the Global Fund, the World Bank, the Department for International Development (DFID), the United Nations Population Fund (UNFPA) and the World Health Organization (WHO). ICF provided technical assistance through The DHS Program, a USAID-funded project providing support and technical assistance in the implementation of population and health surveys in countries worldwide.</a:t>
            </a:r>
            <a:endParaRPr lang="en-US" sz="2200" dirty="0"/>
          </a:p>
        </p:txBody>
      </p:sp>
      <p:pic>
        <p:nvPicPr>
          <p:cNvPr id="8" name="Picture 7" descr="A picture containing drawing&#10;&#10;Description automatically generated">
            <a:extLst>
              <a:ext uri="{FF2B5EF4-FFF2-40B4-BE49-F238E27FC236}">
                <a16:creationId xmlns:a16="http://schemas.microsoft.com/office/drawing/2014/main" id="{21CF19CA-8ED5-4CA7-910A-1E2D0DFE7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0511" y="105773"/>
            <a:ext cx="982978" cy="935524"/>
          </a:xfrm>
          <a:prstGeom prst="rect">
            <a:avLst/>
          </a:prstGeom>
        </p:spPr>
      </p:pic>
      <p:pic>
        <p:nvPicPr>
          <p:cNvPr id="6" name="Picture 5">
            <a:extLst>
              <a:ext uri="{FF2B5EF4-FFF2-40B4-BE49-F238E27FC236}">
                <a16:creationId xmlns:a16="http://schemas.microsoft.com/office/drawing/2014/main" id="{70DEB88A-1AD3-4D13-81FC-7655D7F7A3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5893" y="5542837"/>
            <a:ext cx="2135763" cy="248961"/>
          </a:xfrm>
          <a:prstGeom prst="rect">
            <a:avLst/>
          </a:prstGeom>
        </p:spPr>
      </p:pic>
      <p:pic>
        <p:nvPicPr>
          <p:cNvPr id="9" name="Picture 8" descr="A close up of a sign&#10;&#10;Description automatically generated">
            <a:extLst>
              <a:ext uri="{FF2B5EF4-FFF2-40B4-BE49-F238E27FC236}">
                <a16:creationId xmlns:a16="http://schemas.microsoft.com/office/drawing/2014/main" id="{6F0D16FD-D98C-4585-8D3E-903718D8DD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666" y="5272076"/>
            <a:ext cx="1909987" cy="742985"/>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0B251444-5560-44AA-BCAD-30BE7F2846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8896" y="5315258"/>
            <a:ext cx="1049705" cy="699803"/>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E79FEE1D-5233-4C39-A97A-7ABDA378370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8047" y="6133790"/>
            <a:ext cx="2135763" cy="447493"/>
          </a:xfrm>
          <a:prstGeom prst="rect">
            <a:avLst/>
          </a:prstGeom>
        </p:spPr>
      </p:pic>
      <p:pic>
        <p:nvPicPr>
          <p:cNvPr id="16" name="Picture 15" descr="A close up of a logo&#10;&#10;Description automatically generated">
            <a:extLst>
              <a:ext uri="{FF2B5EF4-FFF2-40B4-BE49-F238E27FC236}">
                <a16:creationId xmlns:a16="http://schemas.microsoft.com/office/drawing/2014/main" id="{539F7B9F-C90F-4FDE-8313-14C2834EE0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628370" y="710129"/>
            <a:ext cx="1746539" cy="662335"/>
          </a:xfrm>
          <a:prstGeom prst="rect">
            <a:avLst/>
          </a:prstGeom>
        </p:spPr>
      </p:pic>
      <p:pic>
        <p:nvPicPr>
          <p:cNvPr id="18" name="Picture 17" descr="A close up of a sign&#10;&#10;Description automatically generated">
            <a:extLst>
              <a:ext uri="{FF2B5EF4-FFF2-40B4-BE49-F238E27FC236}">
                <a16:creationId xmlns:a16="http://schemas.microsoft.com/office/drawing/2014/main" id="{0EDFCD7C-D436-4646-9FBA-B28B7B13007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66675" y="600777"/>
            <a:ext cx="1020621" cy="662335"/>
          </a:xfrm>
          <a:prstGeom prst="rect">
            <a:avLst/>
          </a:prstGeom>
        </p:spPr>
      </p:pic>
      <p:pic>
        <p:nvPicPr>
          <p:cNvPr id="20" name="Picture 19" descr="A picture containing drawing&#10;&#10;Description automatically generated">
            <a:extLst>
              <a:ext uri="{FF2B5EF4-FFF2-40B4-BE49-F238E27FC236}">
                <a16:creationId xmlns:a16="http://schemas.microsoft.com/office/drawing/2014/main" id="{DD95789C-DBBA-4CBF-9DED-ED041D4B711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1941" y="6083116"/>
            <a:ext cx="1161196" cy="512742"/>
          </a:xfrm>
          <a:prstGeom prst="rect">
            <a:avLst/>
          </a:prstGeom>
        </p:spPr>
      </p:pic>
      <p:pic>
        <p:nvPicPr>
          <p:cNvPr id="22" name="Picture 21" descr="A picture containing drawing&#10;&#10;Description automatically generated">
            <a:extLst>
              <a:ext uri="{FF2B5EF4-FFF2-40B4-BE49-F238E27FC236}">
                <a16:creationId xmlns:a16="http://schemas.microsoft.com/office/drawing/2014/main" id="{754D69D8-EA82-4E5F-9ED5-C2B23955254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26634" y="6083116"/>
            <a:ext cx="1865626" cy="575662"/>
          </a:xfrm>
          <a:prstGeom prst="rect">
            <a:avLst/>
          </a:prstGeom>
        </p:spPr>
      </p:pic>
      <p:pic>
        <p:nvPicPr>
          <p:cNvPr id="3" name="Picture 2">
            <a:extLst>
              <a:ext uri="{FF2B5EF4-FFF2-40B4-BE49-F238E27FC236}">
                <a16:creationId xmlns:a16="http://schemas.microsoft.com/office/drawing/2014/main" id="{CE87390A-BE6A-48FF-9F7A-45E82D21E01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00773" y="6186656"/>
            <a:ext cx="1587043" cy="341759"/>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Trends in Maternal Health Care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00892987"/>
              </p:ext>
            </p:extLst>
          </p:nvPr>
        </p:nvGraphicFramePr>
        <p:xfrm>
          <a:off x="1" y="1606550"/>
          <a:ext cx="9143999" cy="4781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871577"/>
            <a:ext cx="9144000" cy="369332"/>
          </a:xfrm>
          <a:prstGeom prst="rect">
            <a:avLst/>
          </a:prstGeom>
          <a:noFill/>
        </p:spPr>
        <p:txBody>
          <a:bodyPr wrap="square" rtlCol="0">
            <a:spAutoFit/>
          </a:bodyPr>
          <a:lstStyle/>
          <a:p>
            <a:pPr algn="ctr"/>
            <a:r>
              <a:rPr lang="en-GB" i="1" dirty="0"/>
              <a:t>Percent of live births in the 5-year period before the survey</a:t>
            </a:r>
          </a:p>
        </p:txBody>
      </p:sp>
      <p:sp>
        <p:nvSpPr>
          <p:cNvPr id="9" name="TextBox 8"/>
          <p:cNvSpPr txBox="1"/>
          <p:nvPr/>
        </p:nvSpPr>
        <p:spPr>
          <a:xfrm>
            <a:off x="6418502" y="3118745"/>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4"/>
                </a:solidFill>
              </a:rPr>
              <a:t>Delivery in a health facility</a:t>
            </a:r>
          </a:p>
        </p:txBody>
      </p:sp>
      <p:sp>
        <p:nvSpPr>
          <p:cNvPr id="10" name="TextBox 10"/>
          <p:cNvSpPr txBox="1"/>
          <p:nvPr/>
        </p:nvSpPr>
        <p:spPr>
          <a:xfrm>
            <a:off x="5690654" y="1629308"/>
            <a:ext cx="2083361"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2"/>
                </a:solidFill>
              </a:rPr>
              <a:t>Delivery assisted by </a:t>
            </a:r>
          </a:p>
          <a:p>
            <a:r>
              <a:rPr lang="en-GB" sz="1800" b="1" dirty="0">
                <a:solidFill>
                  <a:schemeClr val="accent2"/>
                </a:solidFill>
              </a:rPr>
              <a:t>skilled provider*</a:t>
            </a:r>
          </a:p>
        </p:txBody>
      </p:sp>
      <p:sp>
        <p:nvSpPr>
          <p:cNvPr id="11" name="TextBox 10"/>
          <p:cNvSpPr txBox="1"/>
          <p:nvPr/>
        </p:nvSpPr>
        <p:spPr>
          <a:xfrm>
            <a:off x="6261545" y="5333734"/>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1"/>
                </a:solidFill>
              </a:rPr>
              <a:t>Delivery at home</a:t>
            </a:r>
          </a:p>
        </p:txBody>
      </p:sp>
      <p:sp>
        <p:nvSpPr>
          <p:cNvPr id="12" name="TextBox 11"/>
          <p:cNvSpPr txBox="1"/>
          <p:nvPr/>
        </p:nvSpPr>
        <p:spPr>
          <a:xfrm>
            <a:off x="0" y="6488668"/>
            <a:ext cx="9144000" cy="369332"/>
          </a:xfrm>
          <a:prstGeom prst="rect">
            <a:avLst/>
          </a:prstGeom>
          <a:noFill/>
        </p:spPr>
        <p:txBody>
          <a:bodyPr wrap="square" rtlCol="0">
            <a:spAutoFit/>
          </a:bodyPr>
          <a:lstStyle/>
          <a:p>
            <a:r>
              <a:rPr lang="en-GB" i="1"/>
              <a:t>*Skilled provider includes doctor, nurse, midwife, or clinical officer.</a:t>
            </a:r>
          </a:p>
        </p:txBody>
      </p:sp>
    </p:spTree>
    <p:extLst>
      <p:ext uri="{BB962C8B-B14F-4D97-AF65-F5344CB8AC3E}">
        <p14:creationId xmlns:p14="http://schemas.microsoft.com/office/powerpoint/2010/main" val="2832632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Problems in Accessing Health Care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62423886"/>
              </p:ext>
            </p:extLst>
          </p:nvPr>
        </p:nvGraphicFramePr>
        <p:xfrm>
          <a:off x="0" y="1803400"/>
          <a:ext cx="10744199"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921434"/>
            <a:ext cx="9144000" cy="646331"/>
          </a:xfrm>
          <a:prstGeom prst="rect">
            <a:avLst/>
          </a:prstGeom>
        </p:spPr>
        <p:txBody>
          <a:bodyPr wrap="square">
            <a:spAutoFit/>
          </a:bodyPr>
          <a:lstStyle/>
          <a:p>
            <a:pPr algn="ctr"/>
            <a:r>
              <a:rPr lang="en-GB" i="1" dirty="0"/>
              <a:t>Percent of women age 15-49 who report the following problems in accessing </a:t>
            </a:r>
          </a:p>
          <a:p>
            <a:pPr algn="ctr"/>
            <a:r>
              <a:rPr lang="en-GB" i="1" dirty="0"/>
              <a:t>health care for themselves when they are sick:</a:t>
            </a:r>
          </a:p>
        </p:txBody>
      </p:sp>
    </p:spTree>
    <p:extLst>
      <p:ext uri="{BB962C8B-B14F-4D97-AF65-F5344CB8AC3E}">
        <p14:creationId xmlns:p14="http://schemas.microsoft.com/office/powerpoint/2010/main" val="34968828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Maternal Mortality</a:t>
            </a:r>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GB" sz="4000" noProof="0"/>
              <a:t>Maternal mortality ratio (MMR) for the 7-year period before the survey =</a:t>
            </a:r>
          </a:p>
          <a:p>
            <a:pPr marL="0" indent="0" algn="ctr">
              <a:spcBef>
                <a:spcPts val="0"/>
              </a:spcBef>
              <a:spcAft>
                <a:spcPts val="1800"/>
              </a:spcAft>
              <a:buNone/>
            </a:pPr>
            <a:r>
              <a:rPr lang="en-GB" sz="4000" b="1">
                <a:solidFill>
                  <a:schemeClr val="accent5"/>
                </a:solidFill>
              </a:rPr>
              <a:t>717</a:t>
            </a:r>
            <a:r>
              <a:rPr lang="en-GB" sz="4000" b="1" noProof="0">
                <a:solidFill>
                  <a:schemeClr val="accent5"/>
                </a:solidFill>
              </a:rPr>
              <a:t> deaths per 100,000 live births</a:t>
            </a:r>
            <a:br>
              <a:rPr lang="en-GB" sz="4000" b="1" noProof="0">
                <a:solidFill>
                  <a:schemeClr val="accent5"/>
                </a:solidFill>
              </a:rPr>
            </a:br>
            <a:r>
              <a:rPr lang="en-GB" sz="4000" b="1" noProof="0">
                <a:solidFill>
                  <a:schemeClr val="accent5"/>
                </a:solidFill>
              </a:rPr>
              <a:t>(confidence interval:  562-873)</a:t>
            </a:r>
          </a:p>
          <a:p>
            <a:pPr marL="0" indent="0" algn="ctr">
              <a:spcBef>
                <a:spcPts val="0"/>
              </a:spcBef>
              <a:spcAft>
                <a:spcPts val="1800"/>
              </a:spcAft>
              <a:buNone/>
            </a:pPr>
            <a:endParaRPr lang="en-GB" sz="3200" noProof="0"/>
          </a:p>
        </p:txBody>
      </p:sp>
    </p:spTree>
    <p:extLst>
      <p:ext uri="{BB962C8B-B14F-4D97-AF65-F5344CB8AC3E}">
        <p14:creationId xmlns:p14="http://schemas.microsoft.com/office/powerpoint/2010/main" val="2126277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Basic Vaccinations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b="1" noProof="0" dirty="0">
                <a:solidFill>
                  <a:schemeClr val="accent5"/>
                </a:solidFill>
              </a:rPr>
              <a:t>All basic vaccinations </a:t>
            </a:r>
            <a:r>
              <a:rPr lang="en-GB" sz="3200" noProof="0" dirty="0"/>
              <a:t>for children age 12-23 months include:</a:t>
            </a:r>
          </a:p>
          <a:p>
            <a:pPr lvl="1">
              <a:spcBef>
                <a:spcPts val="0"/>
              </a:spcBef>
              <a:spcAft>
                <a:spcPts val="1800"/>
              </a:spcAft>
              <a:buClr>
                <a:schemeClr val="tx1"/>
              </a:buClr>
            </a:pPr>
            <a:r>
              <a:rPr lang="en-GB" sz="3200" noProof="0" dirty="0"/>
              <a:t>BCG</a:t>
            </a:r>
          </a:p>
          <a:p>
            <a:pPr lvl="1">
              <a:spcBef>
                <a:spcPts val="0"/>
              </a:spcBef>
              <a:spcAft>
                <a:spcPts val="1800"/>
              </a:spcAft>
              <a:buClr>
                <a:schemeClr val="tx1"/>
              </a:buClr>
            </a:pPr>
            <a:r>
              <a:rPr lang="en-GB" sz="3200" noProof="0" dirty="0"/>
              <a:t>Measles </a:t>
            </a:r>
          </a:p>
          <a:p>
            <a:pPr lvl="1">
              <a:spcBef>
                <a:spcPts val="0"/>
              </a:spcBef>
              <a:spcAft>
                <a:spcPts val="1800"/>
              </a:spcAft>
              <a:buClr>
                <a:schemeClr val="tx1"/>
              </a:buClr>
            </a:pPr>
            <a:r>
              <a:rPr lang="en-GB" sz="3200" noProof="0" dirty="0"/>
              <a:t>3 doses of DPT-</a:t>
            </a:r>
            <a:r>
              <a:rPr lang="en-GB" sz="3200" noProof="0" dirty="0" err="1"/>
              <a:t>HepB</a:t>
            </a:r>
            <a:r>
              <a:rPr lang="en-GB" sz="3200" noProof="0" dirty="0"/>
              <a:t>-</a:t>
            </a:r>
            <a:r>
              <a:rPr lang="en-GB" sz="3200" noProof="0" dirty="0" err="1"/>
              <a:t>HiB</a:t>
            </a:r>
            <a:endParaRPr lang="en-GB" sz="3200" noProof="0" dirty="0"/>
          </a:p>
          <a:p>
            <a:pPr lvl="1">
              <a:spcBef>
                <a:spcPts val="0"/>
              </a:spcBef>
              <a:spcAft>
                <a:spcPts val="1800"/>
              </a:spcAft>
              <a:buClr>
                <a:schemeClr val="tx1"/>
              </a:buClr>
            </a:pPr>
            <a:r>
              <a:rPr lang="en-GB" sz="3200" noProof="0" dirty="0"/>
              <a:t>3 doses of Polio (excluding Polio 0)</a:t>
            </a:r>
          </a:p>
        </p:txBody>
      </p:sp>
    </p:spTree>
    <p:extLst>
      <p:ext uri="{BB962C8B-B14F-4D97-AF65-F5344CB8AC3E}">
        <p14:creationId xmlns:p14="http://schemas.microsoft.com/office/powerpoint/2010/main" val="659835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Childhood Vaccinations</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128562427"/>
              </p:ext>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a:t>Percent of children age 12-23 months who have received:</a:t>
            </a:r>
          </a:p>
        </p:txBody>
      </p:sp>
      <p:sp>
        <p:nvSpPr>
          <p:cNvPr id="14" name="TextBox 13"/>
          <p:cNvSpPr txBox="1"/>
          <p:nvPr/>
        </p:nvSpPr>
        <p:spPr>
          <a:xfrm>
            <a:off x="1257300" y="6489700"/>
            <a:ext cx="2070100" cy="369332"/>
          </a:xfrm>
          <a:prstGeom prst="rect">
            <a:avLst/>
          </a:prstGeom>
          <a:noFill/>
        </p:spPr>
        <p:txBody>
          <a:bodyPr wrap="square" rtlCol="0">
            <a:spAutoFit/>
          </a:bodyPr>
          <a:lstStyle/>
          <a:p>
            <a:pPr algn="ctr"/>
            <a:r>
              <a:rPr lang="en-US" dirty="0"/>
              <a:t>DPT-HepB-Hib</a:t>
            </a:r>
          </a:p>
        </p:txBody>
      </p:sp>
      <p:sp>
        <p:nvSpPr>
          <p:cNvPr id="15" name="TextBox 14"/>
          <p:cNvSpPr txBox="1"/>
          <p:nvPr/>
        </p:nvSpPr>
        <p:spPr>
          <a:xfrm>
            <a:off x="3987800" y="6488668"/>
            <a:ext cx="2070100" cy="369332"/>
          </a:xfrm>
          <a:prstGeom prst="rect">
            <a:avLst/>
          </a:prstGeom>
          <a:noFill/>
        </p:spPr>
        <p:txBody>
          <a:bodyPr wrap="square" rtlCol="0">
            <a:spAutoFit/>
          </a:bodyPr>
          <a:lstStyle/>
          <a:p>
            <a:pPr algn="ctr"/>
            <a:r>
              <a:rPr lang="en-US" dirty="0"/>
              <a:t>Polio</a:t>
            </a:r>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699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Trends in Basic Vaccination Coverage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30296490"/>
              </p:ext>
            </p:extLst>
          </p:nvPr>
        </p:nvGraphicFramePr>
        <p:xfrm>
          <a:off x="18256" y="1606550"/>
          <a:ext cx="912574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1059934"/>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of children age 12-23 months who have received all basic vaccinations</a:t>
            </a:r>
          </a:p>
        </p:txBody>
      </p:sp>
      <p:sp>
        <p:nvSpPr>
          <p:cNvPr id="3" name="TextBox 2"/>
          <p:cNvSpPr txBox="1"/>
          <p:nvPr/>
        </p:nvSpPr>
        <p:spPr>
          <a:xfrm>
            <a:off x="417614" y="3429000"/>
            <a:ext cx="223736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solidFill>
                <a:effectLst/>
                <a:uLnTx/>
                <a:uFillTx/>
                <a:latin typeface="Calibri" panose="020F0502020204030204"/>
                <a:ea typeface="+mn-ea"/>
                <a:cs typeface="+mn-cs"/>
              </a:rPr>
              <a:t>All basic vaccinations</a:t>
            </a:r>
          </a:p>
        </p:txBody>
      </p:sp>
      <p:sp>
        <p:nvSpPr>
          <p:cNvPr id="6" name="TextBox 5"/>
          <p:cNvSpPr txBox="1"/>
          <p:nvPr/>
        </p:nvSpPr>
        <p:spPr>
          <a:xfrm>
            <a:off x="417614" y="4882118"/>
            <a:ext cx="223736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2"/>
                </a:solidFill>
                <a:effectLst/>
                <a:uLnTx/>
                <a:uFillTx/>
                <a:latin typeface="Calibri" panose="020F0502020204030204"/>
                <a:ea typeface="+mn-ea"/>
                <a:cs typeface="+mn-cs"/>
              </a:rPr>
              <a:t>No vaccinations</a:t>
            </a:r>
          </a:p>
        </p:txBody>
      </p:sp>
    </p:spTree>
    <p:extLst>
      <p:ext uri="{BB962C8B-B14F-4D97-AF65-F5344CB8AC3E}">
        <p14:creationId xmlns:p14="http://schemas.microsoft.com/office/powerpoint/2010/main" val="2747118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Trends in Childhood Mortality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65232024"/>
              </p:ext>
            </p:extLst>
          </p:nvPr>
        </p:nvGraphicFramePr>
        <p:xfrm>
          <a:off x="1"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Deaths per 1,000 live births for the 5-year period before the survey</a:t>
            </a:r>
          </a:p>
        </p:txBody>
      </p:sp>
      <p:sp>
        <p:nvSpPr>
          <p:cNvPr id="3" name="TextBox 2">
            <a:extLst>
              <a:ext uri="{FF2B5EF4-FFF2-40B4-BE49-F238E27FC236}">
                <a16:creationId xmlns:a16="http://schemas.microsoft.com/office/drawing/2014/main" id="{A8FC880E-2C75-4924-8E20-C758598A7EC4}"/>
              </a:ext>
            </a:extLst>
          </p:cNvPr>
          <p:cNvSpPr txBox="1"/>
          <p:nvPr/>
        </p:nvSpPr>
        <p:spPr>
          <a:xfrm>
            <a:off x="693461" y="2304964"/>
            <a:ext cx="30282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solidFill>
                <a:effectLst/>
                <a:uLnTx/>
                <a:uFillTx/>
                <a:latin typeface="Calibri" panose="020F0502020204030204"/>
                <a:ea typeface="+mn-ea"/>
                <a:cs typeface="+mn-cs"/>
              </a:rPr>
              <a:t>Under-5 mortality</a:t>
            </a:r>
          </a:p>
        </p:txBody>
      </p:sp>
      <p:sp>
        <p:nvSpPr>
          <p:cNvPr id="6" name="TextBox 5">
            <a:extLst>
              <a:ext uri="{FF2B5EF4-FFF2-40B4-BE49-F238E27FC236}">
                <a16:creationId xmlns:a16="http://schemas.microsoft.com/office/drawing/2014/main" id="{5B2CDF35-3180-4D95-8DCD-62BD8622D714}"/>
              </a:ext>
            </a:extLst>
          </p:cNvPr>
          <p:cNvSpPr txBox="1"/>
          <p:nvPr/>
        </p:nvSpPr>
        <p:spPr>
          <a:xfrm>
            <a:off x="693461" y="3629276"/>
            <a:ext cx="30282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2"/>
                </a:solidFill>
                <a:effectLst/>
                <a:uLnTx/>
                <a:uFillTx/>
                <a:latin typeface="Calibri" panose="020F0502020204030204"/>
                <a:ea typeface="+mn-ea"/>
                <a:cs typeface="+mn-cs"/>
              </a:rPr>
              <a:t>Infant mortality</a:t>
            </a:r>
          </a:p>
        </p:txBody>
      </p:sp>
      <p:sp>
        <p:nvSpPr>
          <p:cNvPr id="8" name="TextBox 7">
            <a:extLst>
              <a:ext uri="{FF2B5EF4-FFF2-40B4-BE49-F238E27FC236}">
                <a16:creationId xmlns:a16="http://schemas.microsoft.com/office/drawing/2014/main" id="{1D87B2FB-F0E7-45AC-B71B-81AEDAB86102}"/>
              </a:ext>
            </a:extLst>
          </p:cNvPr>
          <p:cNvSpPr txBox="1"/>
          <p:nvPr/>
        </p:nvSpPr>
        <p:spPr>
          <a:xfrm>
            <a:off x="539349" y="4768922"/>
            <a:ext cx="30282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4"/>
                </a:solidFill>
                <a:effectLst/>
                <a:uLnTx/>
                <a:uFillTx/>
                <a:latin typeface="Calibri" panose="020F0502020204030204"/>
                <a:ea typeface="+mn-ea"/>
                <a:cs typeface="+mn-cs"/>
              </a:rPr>
              <a:t>Neonatal mortality</a:t>
            </a:r>
          </a:p>
        </p:txBody>
      </p:sp>
    </p:spTree>
    <p:extLst>
      <p:ext uri="{BB962C8B-B14F-4D97-AF65-F5344CB8AC3E}">
        <p14:creationId xmlns:p14="http://schemas.microsoft.com/office/powerpoint/2010/main" val="21938208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Trends in Nutritional Status of Children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3969061"/>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71577"/>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of children under 5, based on 2006 WHO Child Growth Standards</a:t>
            </a:r>
          </a:p>
        </p:txBody>
      </p:sp>
      <p:sp>
        <p:nvSpPr>
          <p:cNvPr id="9" name="TextBox 8"/>
          <p:cNvSpPr txBox="1"/>
          <p:nvPr/>
        </p:nvSpPr>
        <p:spPr>
          <a:xfrm>
            <a:off x="6370345" y="4047609"/>
            <a:ext cx="27559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solidFill>
                <a:effectLst/>
                <a:uLnTx/>
                <a:uFillTx/>
                <a:latin typeface="Calibri" panose="020F0502020204030204"/>
                <a:ea typeface="+mn-ea"/>
                <a:cs typeface="+mn-cs"/>
              </a:rPr>
              <a:t>Stunting</a:t>
            </a:r>
          </a:p>
        </p:txBody>
      </p:sp>
      <p:sp>
        <p:nvSpPr>
          <p:cNvPr id="11" name="TextBox 10"/>
          <p:cNvSpPr txBox="1"/>
          <p:nvPr/>
        </p:nvSpPr>
        <p:spPr>
          <a:xfrm>
            <a:off x="6230590" y="5063093"/>
            <a:ext cx="27559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2"/>
                </a:solidFill>
                <a:effectLst/>
                <a:uLnTx/>
                <a:uFillTx/>
                <a:latin typeface="Calibri" panose="020F0502020204030204"/>
                <a:ea typeface="+mn-ea"/>
                <a:cs typeface="+mn-cs"/>
              </a:rPr>
              <a:t>Underweight</a:t>
            </a:r>
          </a:p>
        </p:txBody>
      </p:sp>
      <p:sp>
        <p:nvSpPr>
          <p:cNvPr id="12" name="TextBox 11"/>
          <p:cNvSpPr txBox="1"/>
          <p:nvPr/>
        </p:nvSpPr>
        <p:spPr>
          <a:xfrm>
            <a:off x="6624878" y="5709245"/>
            <a:ext cx="27559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4"/>
                </a:solidFill>
                <a:effectLst/>
                <a:uLnTx/>
                <a:uFillTx/>
                <a:latin typeface="Calibri" panose="020F0502020204030204"/>
                <a:ea typeface="+mn-ea"/>
                <a:cs typeface="+mn-cs"/>
              </a:rPr>
              <a:t>Wasting</a:t>
            </a:r>
          </a:p>
        </p:txBody>
      </p:sp>
    </p:spTree>
    <p:extLst>
      <p:ext uri="{BB962C8B-B14F-4D97-AF65-F5344CB8AC3E}">
        <p14:creationId xmlns:p14="http://schemas.microsoft.com/office/powerpoint/2010/main" val="6408426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in Children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2243775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871577"/>
            <a:ext cx="9144000" cy="369332"/>
          </a:xfrm>
          <a:prstGeom prst="rect">
            <a:avLst/>
          </a:prstGeom>
          <a:noFill/>
        </p:spPr>
        <p:txBody>
          <a:bodyPr wrap="square" rtlCol="0">
            <a:spAutoFit/>
          </a:bodyPr>
          <a:lstStyle/>
          <a:p>
            <a:pPr algn="ctr"/>
            <a:r>
              <a:rPr lang="en-US" i="1" dirty="0"/>
              <a:t>Percent of children age 6-59 months with </a:t>
            </a:r>
            <a:r>
              <a:rPr lang="en-GB" i="1" dirty="0"/>
              <a:t>anaemia</a:t>
            </a:r>
          </a:p>
        </p:txBody>
      </p:sp>
    </p:spTree>
    <p:extLst>
      <p:ext uri="{BB962C8B-B14F-4D97-AF65-F5344CB8AC3E}">
        <p14:creationId xmlns:p14="http://schemas.microsoft.com/office/powerpoint/2010/main" val="2007828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ITN Ownership</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972541480"/>
              </p:ext>
            </p:extLst>
          </p:nvPr>
        </p:nvGraphicFramePr>
        <p:xfrm>
          <a:off x="486137" y="1606550"/>
          <a:ext cx="8229600" cy="455612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en-GB" i="1" dirty="0"/>
              <a:t>Percent of households</a:t>
            </a:r>
          </a:p>
        </p:txBody>
      </p:sp>
      <p:sp>
        <p:nvSpPr>
          <p:cNvPr id="6" name="TextBox 5"/>
          <p:cNvSpPr txBox="1"/>
          <p:nvPr/>
        </p:nvSpPr>
        <p:spPr>
          <a:xfrm>
            <a:off x="18256" y="6273225"/>
            <a:ext cx="9144000" cy="523220"/>
          </a:xfrm>
          <a:prstGeom prst="rect">
            <a:avLst/>
          </a:prstGeom>
          <a:noFill/>
        </p:spPr>
        <p:txBody>
          <a:bodyPr wrap="square" rtlCol="0">
            <a:spAutoFit/>
          </a:bodyPr>
          <a:lstStyle/>
          <a:p>
            <a:r>
              <a:rPr lang="en-US" sz="1400" i="1" dirty="0"/>
              <a:t>*The definition of an ITN in surveys conducted prior to 2018 included nets that had been soaked with insecticides within the past 12 months.</a:t>
            </a:r>
            <a:r>
              <a:rPr lang="en-GB" sz="1400" i="1" dirty="0"/>
              <a:t> </a:t>
            </a:r>
          </a:p>
        </p:txBody>
      </p:sp>
      <p:sp>
        <p:nvSpPr>
          <p:cNvPr id="7" name="TextBox 6"/>
          <p:cNvSpPr txBox="1"/>
          <p:nvPr/>
        </p:nvSpPr>
        <p:spPr>
          <a:xfrm>
            <a:off x="6168852" y="3884612"/>
            <a:ext cx="3229134" cy="369332"/>
          </a:xfrm>
          <a:prstGeom prst="rect">
            <a:avLst/>
          </a:prstGeom>
          <a:noFill/>
        </p:spPr>
        <p:txBody>
          <a:bodyPr wrap="square" rtlCol="0">
            <a:spAutoFit/>
          </a:bodyPr>
          <a:lstStyle/>
          <a:p>
            <a:r>
              <a:rPr lang="en-US" b="1" dirty="0">
                <a:solidFill>
                  <a:schemeClr val="accent1"/>
                </a:solidFill>
              </a:rPr>
              <a:t>1+ ITN for every 2 people</a:t>
            </a:r>
          </a:p>
        </p:txBody>
      </p:sp>
      <p:sp>
        <p:nvSpPr>
          <p:cNvPr id="8" name="TextBox 7"/>
          <p:cNvSpPr txBox="1"/>
          <p:nvPr/>
        </p:nvSpPr>
        <p:spPr>
          <a:xfrm>
            <a:off x="7079569" y="2007911"/>
            <a:ext cx="2082687" cy="369332"/>
          </a:xfrm>
          <a:prstGeom prst="rect">
            <a:avLst/>
          </a:prstGeom>
          <a:noFill/>
        </p:spPr>
        <p:txBody>
          <a:bodyPr wrap="square" rtlCol="0">
            <a:spAutoFit/>
          </a:bodyPr>
          <a:lstStyle/>
          <a:p>
            <a:r>
              <a:rPr lang="en-US" b="1" dirty="0">
                <a:solidFill>
                  <a:schemeClr val="accent2"/>
                </a:solidFill>
              </a:rPr>
              <a:t>1+ ITN</a:t>
            </a:r>
          </a:p>
        </p:txBody>
      </p:sp>
    </p:spTree>
    <p:extLst>
      <p:ext uri="{BB962C8B-B14F-4D97-AF65-F5344CB8AC3E}">
        <p14:creationId xmlns:p14="http://schemas.microsoft.com/office/powerpoint/2010/main" val="609276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2E817-509F-4D10-9F7A-BBE444CAC109}"/>
              </a:ext>
            </a:extLst>
          </p:cNvPr>
          <p:cNvSpPr>
            <a:spLocks noGrp="1"/>
          </p:cNvSpPr>
          <p:nvPr>
            <p:ph type="title"/>
          </p:nvPr>
        </p:nvSpPr>
        <p:spPr/>
        <p:txBody>
          <a:bodyPr/>
          <a:lstStyle/>
          <a:p>
            <a:r>
              <a:rPr lang="en-US" dirty="0"/>
              <a:t>The Survey</a:t>
            </a:r>
          </a:p>
        </p:txBody>
      </p:sp>
      <p:sp>
        <p:nvSpPr>
          <p:cNvPr id="3" name="Content Placeholder 2">
            <a:extLst>
              <a:ext uri="{FF2B5EF4-FFF2-40B4-BE49-F238E27FC236}">
                <a16:creationId xmlns:a16="http://schemas.microsoft.com/office/drawing/2014/main" id="{E45C9D5A-08D2-4801-B651-9D2755100969}"/>
              </a:ext>
            </a:extLst>
          </p:cNvPr>
          <p:cNvSpPr>
            <a:spLocks noGrp="1"/>
          </p:cNvSpPr>
          <p:nvPr>
            <p:ph idx="1"/>
          </p:nvPr>
        </p:nvSpPr>
        <p:spPr/>
        <p:txBody>
          <a:bodyPr>
            <a:normAutofit/>
          </a:bodyPr>
          <a:lstStyle/>
          <a:p>
            <a:r>
              <a:rPr lang="en-US" sz="3200" dirty="0"/>
              <a:t>The 2019 SLDHS is the 3</a:t>
            </a:r>
            <a:r>
              <a:rPr lang="en-US" sz="3200" baseline="30000" dirty="0"/>
              <a:t>rd</a:t>
            </a:r>
            <a:r>
              <a:rPr lang="en-US" sz="3200" dirty="0"/>
              <a:t> Demographic and Health Survey conducted in Sierra Leone since 2008 as part of The DHS Program.</a:t>
            </a:r>
          </a:p>
          <a:p>
            <a:pPr marL="0" indent="0">
              <a:buNone/>
            </a:pPr>
            <a:endParaRPr lang="en-US" sz="3200" dirty="0"/>
          </a:p>
          <a:p>
            <a:r>
              <a:rPr lang="en-US" sz="3200" dirty="0"/>
              <a:t>It is designed to provide estimates at the national level, urban and rural areas, the 5 provinces, and for 16 districts.</a:t>
            </a:r>
          </a:p>
        </p:txBody>
      </p:sp>
    </p:spTree>
    <p:extLst>
      <p:ext uri="{BB962C8B-B14F-4D97-AF65-F5344CB8AC3E}">
        <p14:creationId xmlns:p14="http://schemas.microsoft.com/office/powerpoint/2010/main" val="35087034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IPTp</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19039499"/>
              </p:ext>
            </p:extLst>
          </p:nvPr>
        </p:nvGraphicFramePr>
        <p:xfrm>
          <a:off x="484094" y="1606550"/>
          <a:ext cx="8261873"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09917"/>
            <a:ext cx="9144000" cy="369332"/>
          </a:xfrm>
          <a:prstGeom prst="rect">
            <a:avLst/>
          </a:prstGeom>
          <a:noFill/>
        </p:spPr>
        <p:txBody>
          <a:bodyPr wrap="square" rtlCol="0">
            <a:spAutoFit/>
          </a:bodyPr>
          <a:lstStyle/>
          <a:p>
            <a:pPr algn="ctr"/>
            <a:r>
              <a:rPr lang="en-GB" i="1" dirty="0"/>
              <a:t>Percent of women age 15-49 with a live birth in the two years before the survey who received:</a:t>
            </a:r>
          </a:p>
        </p:txBody>
      </p:sp>
      <p:sp>
        <p:nvSpPr>
          <p:cNvPr id="9" name="TextBox 8"/>
          <p:cNvSpPr txBox="1"/>
          <p:nvPr/>
        </p:nvSpPr>
        <p:spPr>
          <a:xfrm>
            <a:off x="7622872" y="2302839"/>
            <a:ext cx="1740283" cy="369332"/>
          </a:xfrm>
          <a:prstGeom prst="rect">
            <a:avLst/>
          </a:prstGeom>
          <a:noFill/>
        </p:spPr>
        <p:txBody>
          <a:bodyPr wrap="square" rtlCol="0">
            <a:spAutoFit/>
          </a:bodyPr>
          <a:lstStyle/>
          <a:p>
            <a:r>
              <a:rPr lang="en-GB" b="1" dirty="0">
                <a:solidFill>
                  <a:schemeClr val="accent1"/>
                </a:solidFill>
              </a:rPr>
              <a:t>IPTp2+</a:t>
            </a:r>
          </a:p>
        </p:txBody>
      </p:sp>
      <p:sp>
        <p:nvSpPr>
          <p:cNvPr id="10" name="TextBox 9"/>
          <p:cNvSpPr txBox="1"/>
          <p:nvPr/>
        </p:nvSpPr>
        <p:spPr>
          <a:xfrm>
            <a:off x="7531570" y="3628107"/>
            <a:ext cx="2082687" cy="369332"/>
          </a:xfrm>
          <a:prstGeom prst="rect">
            <a:avLst/>
          </a:prstGeom>
          <a:noFill/>
        </p:spPr>
        <p:txBody>
          <a:bodyPr wrap="square" rtlCol="0">
            <a:spAutoFit/>
          </a:bodyPr>
          <a:lstStyle/>
          <a:p>
            <a:r>
              <a:rPr lang="en-GB" b="1" dirty="0">
                <a:solidFill>
                  <a:schemeClr val="accent4"/>
                </a:solidFill>
              </a:rPr>
              <a:t>IPTp3+</a:t>
            </a:r>
          </a:p>
        </p:txBody>
      </p:sp>
      <p:sp>
        <p:nvSpPr>
          <p:cNvPr id="11" name="TextBox 10"/>
          <p:cNvSpPr txBox="1"/>
          <p:nvPr/>
        </p:nvSpPr>
        <p:spPr>
          <a:xfrm>
            <a:off x="7419595" y="1352321"/>
            <a:ext cx="1828800" cy="369332"/>
          </a:xfrm>
          <a:prstGeom prst="rect">
            <a:avLst/>
          </a:prstGeom>
          <a:noFill/>
        </p:spPr>
        <p:txBody>
          <a:bodyPr wrap="square" rtlCol="0">
            <a:spAutoFit/>
          </a:bodyPr>
          <a:lstStyle/>
          <a:p>
            <a:r>
              <a:rPr lang="en-GB" b="1" dirty="0">
                <a:solidFill>
                  <a:schemeClr val="accent2"/>
                </a:solidFill>
              </a:rPr>
              <a:t>IPTp1+</a:t>
            </a:r>
          </a:p>
        </p:txBody>
      </p:sp>
      <p:sp>
        <p:nvSpPr>
          <p:cNvPr id="12" name="TextBox 11"/>
          <p:cNvSpPr txBox="1"/>
          <p:nvPr/>
        </p:nvSpPr>
        <p:spPr>
          <a:xfrm>
            <a:off x="18256" y="6273225"/>
            <a:ext cx="9144000" cy="584775"/>
          </a:xfrm>
          <a:prstGeom prst="rect">
            <a:avLst/>
          </a:prstGeom>
          <a:noFill/>
        </p:spPr>
        <p:txBody>
          <a:bodyPr wrap="square" rtlCol="0">
            <a:spAutoFit/>
          </a:bodyPr>
          <a:lstStyle/>
          <a:p>
            <a:r>
              <a:rPr lang="en-GB" sz="1600" i="1" dirty="0"/>
              <a:t>*Whether or not at least 1 dose of SP/Fansidar was received during an ANC visit is no longer part of the IPTp indicators, as included in previous surveys. </a:t>
            </a:r>
          </a:p>
        </p:txBody>
      </p:sp>
    </p:spTree>
    <p:extLst>
      <p:ext uri="{BB962C8B-B14F-4D97-AF65-F5344CB8AC3E}">
        <p14:creationId xmlns:p14="http://schemas.microsoft.com/office/powerpoint/2010/main" val="2101767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HIV Prevalence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5346419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a:t>Percent of women and men age 15-49 who are HIV positive</a:t>
            </a:r>
          </a:p>
        </p:txBody>
      </p:sp>
    </p:spTree>
    <p:extLst>
      <p:ext uri="{BB962C8B-B14F-4D97-AF65-F5344CB8AC3E}">
        <p14:creationId xmlns:p14="http://schemas.microsoft.com/office/powerpoint/2010/main" val="1572201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Ownership of House and Land</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9987739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prstClr val="black"/>
                </a:solidFill>
                <a:effectLst/>
                <a:uLnTx/>
                <a:uFillTx/>
                <a:latin typeface="Calibri" panose="020F0502020204030204"/>
                <a:ea typeface="+mn-ea"/>
                <a:cs typeface="+mn-cs"/>
              </a:rPr>
              <a:t>Percent of women and men age 15-49 who:</a:t>
            </a:r>
          </a:p>
        </p:txBody>
      </p:sp>
    </p:spTree>
    <p:extLst>
      <p:ext uri="{BB962C8B-B14F-4D97-AF65-F5344CB8AC3E}">
        <p14:creationId xmlns:p14="http://schemas.microsoft.com/office/powerpoint/2010/main" val="1868906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Experience of Physical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2868902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women age 15-49 who have ever experienced physical violence</a:t>
            </a:r>
          </a:p>
        </p:txBody>
      </p:sp>
    </p:spTree>
    <p:extLst>
      <p:ext uri="{BB962C8B-B14F-4D97-AF65-F5344CB8AC3E}">
        <p14:creationId xmlns:p14="http://schemas.microsoft.com/office/powerpoint/2010/main" val="8432646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Spousal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31774328"/>
              </p:ext>
            </p:extLst>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a:t>Percent of ever-married women age 15-49 who have experienced </a:t>
            </a:r>
          </a:p>
          <a:p>
            <a:pPr algn="ctr"/>
            <a:r>
              <a:rPr lang="en-US" i="1"/>
              <a:t>violence committed by their current or most recent husband/partner</a:t>
            </a:r>
          </a:p>
        </p:txBody>
      </p:sp>
    </p:spTree>
    <p:extLst>
      <p:ext uri="{BB962C8B-B14F-4D97-AF65-F5344CB8AC3E}">
        <p14:creationId xmlns:p14="http://schemas.microsoft.com/office/powerpoint/2010/main" val="3255381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of FGM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0544731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of women age 15-49 who are circumcised</a:t>
            </a:r>
          </a:p>
        </p:txBody>
      </p:sp>
    </p:spTree>
    <p:extLst>
      <p:ext uri="{BB962C8B-B14F-4D97-AF65-F5344CB8AC3E}">
        <p14:creationId xmlns:p14="http://schemas.microsoft.com/office/powerpoint/2010/main" val="16714279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of FGM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3624581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of women age 15-49 who are circumcised</a:t>
            </a:r>
          </a:p>
        </p:txBody>
      </p:sp>
    </p:spTree>
    <p:extLst>
      <p:ext uri="{BB962C8B-B14F-4D97-AF65-F5344CB8AC3E}">
        <p14:creationId xmlns:p14="http://schemas.microsoft.com/office/powerpoint/2010/main" val="1584316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2060">
            <a:alpha val="1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767" y="-34566"/>
            <a:ext cx="9144000" cy="1091682"/>
          </a:xfrm>
        </p:spPr>
        <p:txBody>
          <a:bodyPr>
            <a:normAutofit/>
          </a:bodyPr>
          <a:lstStyle/>
          <a:p>
            <a:pPr>
              <a:tabLst>
                <a:tab pos="173038" algn="l"/>
              </a:tabLst>
            </a:pPr>
            <a:r>
              <a:rPr lang="en-US" sz="4000" dirty="0"/>
              <a:t>SLDHS 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7078" y="4975125"/>
            <a:ext cx="1796143" cy="13716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5418031" y="4960339"/>
            <a:ext cx="703385" cy="13716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1723" y="4960339"/>
            <a:ext cx="1540321" cy="13716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2671060" y="4200292"/>
            <a:ext cx="2248181" cy="427509"/>
          </a:xfrm>
          <a:prstGeom prst="rect">
            <a:avLst/>
          </a:prstGeom>
        </p:spPr>
        <p:txBody>
          <a:bodyPr wrap="square">
            <a:spAutoFit/>
          </a:bodyPr>
          <a:lstStyle/>
          <a:p>
            <a:pPr algn="ctr"/>
            <a:r>
              <a:rPr lang="en-US" sz="2200" dirty="0">
                <a:solidFill>
                  <a:schemeClr val="accent5"/>
                </a:solidFill>
                <a:hlinkClick r:id="rId6" action="ppaction://hlinkfile">
                  <a:extLst>
                    <a:ext uri="{A12FA001-AC4F-418D-AE19-62706E023703}">
                      <ahyp:hlinkClr xmlns:ahyp="http://schemas.microsoft.com/office/drawing/2018/hyperlinkcolor" val="tx"/>
                    </a:ext>
                  </a:extLst>
                </a:hlinkClick>
              </a:rPr>
              <a:t>STATcompiler.com</a:t>
            </a:r>
            <a:endParaRPr lang="en-US" sz="2200" dirty="0">
              <a:solidFill>
                <a:schemeClr val="accent5"/>
              </a:solidFill>
            </a:endParaRPr>
          </a:p>
        </p:txBody>
      </p:sp>
      <p:sp>
        <p:nvSpPr>
          <p:cNvPr id="11" name="Rectangle 10"/>
          <p:cNvSpPr/>
          <p:nvPr/>
        </p:nvSpPr>
        <p:spPr>
          <a:xfrm>
            <a:off x="4871653" y="4032368"/>
            <a:ext cx="1796143" cy="766399"/>
          </a:xfrm>
          <a:prstGeom prst="rect">
            <a:avLst/>
          </a:prstGeom>
        </p:spPr>
        <p:txBody>
          <a:bodyPr wrap="square">
            <a:spAutoFit/>
          </a:bodyPr>
          <a:lstStyle/>
          <a:p>
            <a:pPr algn="ctr"/>
            <a:r>
              <a:rPr lang="en-US" sz="2200"/>
              <a:t>DHS Program </a:t>
            </a:r>
            <a:br>
              <a:rPr lang="en-US" sz="2200"/>
            </a:br>
            <a:r>
              <a:rPr lang="en-US" sz="2200"/>
              <a:t>Mobile App</a:t>
            </a:r>
          </a:p>
        </p:txBody>
      </p:sp>
      <p:sp>
        <p:nvSpPr>
          <p:cNvPr id="12" name="Rectangle 11"/>
          <p:cNvSpPr/>
          <p:nvPr/>
        </p:nvSpPr>
        <p:spPr>
          <a:xfrm>
            <a:off x="3497351" y="1031816"/>
            <a:ext cx="1831380" cy="461665"/>
          </a:xfrm>
          <a:prstGeom prst="rect">
            <a:avLst/>
          </a:prstGeom>
        </p:spPr>
        <p:txBody>
          <a:bodyPr wrap="square">
            <a:spAutoFit/>
          </a:bodyPr>
          <a:lstStyle/>
          <a:p>
            <a:pPr algn="ctr"/>
            <a:r>
              <a:rPr lang="en-US" sz="2400" dirty="0"/>
              <a:t>Final Report</a:t>
            </a:r>
            <a:endParaRPr lang="en-US" sz="1600" dirty="0"/>
          </a:p>
        </p:txBody>
      </p:sp>
      <p:sp>
        <p:nvSpPr>
          <p:cNvPr id="15" name="Rectangle 14"/>
          <p:cNvSpPr/>
          <p:nvPr/>
        </p:nvSpPr>
        <p:spPr>
          <a:xfrm>
            <a:off x="6484182" y="4198603"/>
            <a:ext cx="2675404" cy="430887"/>
          </a:xfrm>
          <a:prstGeom prst="rect">
            <a:avLst/>
          </a:prstGeom>
        </p:spPr>
        <p:txBody>
          <a:bodyPr wrap="square">
            <a:spAutoFit/>
          </a:bodyPr>
          <a:lstStyle/>
          <a:p>
            <a:pPr algn="ctr"/>
            <a:r>
              <a:rPr lang="en-US" sz="2200" dirty="0">
                <a:solidFill>
                  <a:schemeClr val="accent5"/>
                </a:solidFill>
                <a:hlinkClick r:id="rId7" action="ppaction://hlinkfile">
                  <a:extLst>
                    <a:ext uri="{A12FA001-AC4F-418D-AE19-62706E023703}">
                      <ahyp:hlinkClr xmlns:ahyp="http://schemas.microsoft.com/office/drawing/2018/hyperlinkcolor" val="tx"/>
                    </a:ext>
                  </a:extLst>
                </a:hlinkClick>
              </a:rPr>
              <a:t>API.DHSprogram.com</a:t>
            </a:r>
            <a:endParaRPr lang="en-US" sz="2200" dirty="0">
              <a:solidFill>
                <a:schemeClr val="accent5"/>
              </a:solidFill>
            </a:endParaRPr>
          </a:p>
        </p:txBody>
      </p:sp>
      <p:sp>
        <p:nvSpPr>
          <p:cNvPr id="16" name="Rectangle 15"/>
          <p:cNvSpPr/>
          <p:nvPr/>
        </p:nvSpPr>
        <p:spPr>
          <a:xfrm>
            <a:off x="15767" y="4029326"/>
            <a:ext cx="2661892" cy="769441"/>
          </a:xfrm>
          <a:prstGeom prst="rect">
            <a:avLst/>
          </a:prstGeom>
        </p:spPr>
        <p:txBody>
          <a:bodyPr wrap="square">
            <a:spAutoFit/>
          </a:bodyPr>
          <a:lstStyle/>
          <a:p>
            <a:pPr algn="ctr"/>
            <a:r>
              <a:rPr lang="en-US" sz="2200" dirty="0"/>
              <a:t>Dataset available at </a:t>
            </a:r>
            <a:r>
              <a:rPr lang="en-US" sz="2200" dirty="0">
                <a:solidFill>
                  <a:schemeClr val="accent5"/>
                </a:solidFill>
                <a:hlinkClick r:id="rId8" action="ppaction://hlinkfile">
                  <a:extLst>
                    <a:ext uri="{A12FA001-AC4F-418D-AE19-62706E023703}">
                      <ahyp:hlinkClr xmlns:ahyp="http://schemas.microsoft.com/office/drawing/2018/hyperlinkcolor" val="tx"/>
                    </a:ext>
                  </a:extLst>
                </a:hlinkClick>
              </a:rPr>
              <a:t>DHSprogram.com</a:t>
            </a:r>
            <a:endParaRPr lang="en-US" sz="2200" dirty="0">
              <a:solidFill>
                <a:schemeClr val="accent5"/>
              </a:solidFill>
            </a:endParaRPr>
          </a:p>
        </p:txBody>
      </p:sp>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2611" y="4960339"/>
            <a:ext cx="2088204" cy="1371600"/>
          </a:xfrm>
          <a:prstGeom prst="rect">
            <a:avLst/>
          </a:prstGeom>
          <a:ln>
            <a:solidFill>
              <a:schemeClr val="tx1"/>
            </a:solidFill>
          </a:ln>
        </p:spPr>
      </p:pic>
      <p:pic>
        <p:nvPicPr>
          <p:cNvPr id="6" name="Picture 5" descr="A screenshot of a person&#10;&#10;Description automatically generated">
            <a:extLst>
              <a:ext uri="{FF2B5EF4-FFF2-40B4-BE49-F238E27FC236}">
                <a16:creationId xmlns:a16="http://schemas.microsoft.com/office/drawing/2014/main" id="{50668D07-7474-4BCD-B71E-ADA821061DD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56310" y="1602645"/>
            <a:ext cx="1513462" cy="2165817"/>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9538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9D421-80FC-47DB-8927-9369F8AFEF8C}"/>
              </a:ext>
            </a:extLst>
          </p:cNvPr>
          <p:cNvSpPr>
            <a:spLocks noGrp="1"/>
          </p:cNvSpPr>
          <p:nvPr>
            <p:ph type="title"/>
          </p:nvPr>
        </p:nvSpPr>
        <p:spPr/>
        <p:txBody>
          <a:bodyPr/>
          <a:lstStyle/>
          <a:p>
            <a:r>
              <a:rPr lang="en-US" dirty="0"/>
              <a:t>Sample Design</a:t>
            </a:r>
          </a:p>
        </p:txBody>
      </p:sp>
      <p:sp>
        <p:nvSpPr>
          <p:cNvPr id="3" name="Content Placeholder 2">
            <a:extLst>
              <a:ext uri="{FF2B5EF4-FFF2-40B4-BE49-F238E27FC236}">
                <a16:creationId xmlns:a16="http://schemas.microsoft.com/office/drawing/2014/main" id="{7452E776-B3DC-469C-AF67-DAC3C75A29BF}"/>
              </a:ext>
            </a:extLst>
          </p:cNvPr>
          <p:cNvSpPr>
            <a:spLocks noGrp="1"/>
          </p:cNvSpPr>
          <p:nvPr>
            <p:ph idx="1"/>
          </p:nvPr>
        </p:nvSpPr>
        <p:spPr/>
        <p:txBody>
          <a:bodyPr>
            <a:normAutofit lnSpcReduction="10000"/>
          </a:bodyPr>
          <a:lstStyle/>
          <a:p>
            <a:pPr marL="0" indent="0">
              <a:buNone/>
            </a:pPr>
            <a:r>
              <a:rPr lang="en-US" sz="3000" b="1" dirty="0"/>
              <a:t>Sampling Frame: </a:t>
            </a:r>
            <a:r>
              <a:rPr lang="en-US" sz="3000" dirty="0"/>
              <a:t>2015 Population and Housing Census </a:t>
            </a:r>
          </a:p>
          <a:p>
            <a:pPr marL="0" indent="0">
              <a:buNone/>
            </a:pPr>
            <a:r>
              <a:rPr lang="en-US" sz="3000" b="1" dirty="0"/>
              <a:t>First Stage: </a:t>
            </a:r>
            <a:r>
              <a:rPr lang="en-US" sz="3000" dirty="0"/>
              <a:t>578 clusters selected</a:t>
            </a:r>
          </a:p>
          <a:p>
            <a:pPr marL="0" indent="0">
              <a:buNone/>
            </a:pPr>
            <a:r>
              <a:rPr lang="en-US" sz="3000" b="1" dirty="0"/>
              <a:t>Second Stage: </a:t>
            </a:r>
            <a:r>
              <a:rPr lang="en-US" sz="3000" dirty="0"/>
              <a:t>24 households per cluster were selected. Overall, 13,872 households were selected in which 13,602 were occupied.</a:t>
            </a:r>
          </a:p>
          <a:p>
            <a:pPr marL="0" indent="0">
              <a:buNone/>
            </a:pPr>
            <a:r>
              <a:rPr lang="en-US" sz="3000" dirty="0"/>
              <a:t>Selected households were visited and interviewed. </a:t>
            </a:r>
            <a:r>
              <a:rPr lang="en-US" sz="3000" b="1" dirty="0"/>
              <a:t>All women age 15-49 </a:t>
            </a:r>
            <a:r>
              <a:rPr lang="en-US" sz="3000" dirty="0"/>
              <a:t>and </a:t>
            </a:r>
            <a:r>
              <a:rPr lang="en-US" sz="3000" b="1" dirty="0"/>
              <a:t>one-half of men age 15-59</a:t>
            </a:r>
            <a:r>
              <a:rPr lang="en-US" sz="3000" dirty="0"/>
              <a:t> in selected households were interviewed. </a:t>
            </a:r>
            <a:r>
              <a:rPr lang="en-US" sz="3000"/>
              <a:t>Domestic violence anthropometry</a:t>
            </a:r>
            <a:r>
              <a:rPr lang="en-US" sz="3000" dirty="0"/>
              <a:t> and biomarker information was collected only in the households selected for the men’s survey. </a:t>
            </a:r>
          </a:p>
        </p:txBody>
      </p:sp>
    </p:spTree>
    <p:extLst>
      <p:ext uri="{BB962C8B-B14F-4D97-AF65-F5344CB8AC3E}">
        <p14:creationId xmlns:p14="http://schemas.microsoft.com/office/powerpoint/2010/main" val="3142352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AD68-695E-421A-8019-91C642200BAE}"/>
              </a:ext>
            </a:extLst>
          </p:cNvPr>
          <p:cNvSpPr>
            <a:spLocks noGrp="1"/>
          </p:cNvSpPr>
          <p:nvPr>
            <p:ph type="title"/>
          </p:nvPr>
        </p:nvSpPr>
        <p:spPr/>
        <p:txBody>
          <a:bodyPr/>
          <a:lstStyle/>
          <a:p>
            <a:r>
              <a:rPr lang="en-US" dirty="0"/>
              <a:t>Questionnaires</a:t>
            </a:r>
          </a:p>
        </p:txBody>
      </p:sp>
      <p:sp>
        <p:nvSpPr>
          <p:cNvPr id="3" name="Content Placeholder 2">
            <a:extLst>
              <a:ext uri="{FF2B5EF4-FFF2-40B4-BE49-F238E27FC236}">
                <a16:creationId xmlns:a16="http://schemas.microsoft.com/office/drawing/2014/main" id="{BB1D7687-A366-4143-A1BB-283243069E99}"/>
              </a:ext>
            </a:extLst>
          </p:cNvPr>
          <p:cNvSpPr>
            <a:spLocks noGrp="1"/>
          </p:cNvSpPr>
          <p:nvPr>
            <p:ph idx="1"/>
          </p:nvPr>
        </p:nvSpPr>
        <p:spPr/>
        <p:txBody>
          <a:bodyPr>
            <a:normAutofit/>
          </a:bodyPr>
          <a:lstStyle/>
          <a:p>
            <a:r>
              <a:rPr lang="en-US" sz="3200" dirty="0"/>
              <a:t>Household Questionnaire</a:t>
            </a:r>
          </a:p>
          <a:p>
            <a:r>
              <a:rPr lang="en-US" sz="3200" dirty="0"/>
              <a:t>Woman’s Questionnaire</a:t>
            </a:r>
          </a:p>
          <a:p>
            <a:r>
              <a:rPr lang="en-US" sz="3200" dirty="0"/>
              <a:t>Men’s Questionnaire</a:t>
            </a:r>
          </a:p>
          <a:p>
            <a:r>
              <a:rPr lang="en-US" sz="3200" dirty="0"/>
              <a:t>Biomarker Questionnaire</a:t>
            </a:r>
          </a:p>
          <a:p>
            <a:r>
              <a:rPr lang="en-US" sz="3200" dirty="0"/>
              <a:t>Fieldworker Questionnaire</a:t>
            </a:r>
          </a:p>
        </p:txBody>
      </p:sp>
    </p:spTree>
    <p:extLst>
      <p:ext uri="{BB962C8B-B14F-4D97-AF65-F5344CB8AC3E}">
        <p14:creationId xmlns:p14="http://schemas.microsoft.com/office/powerpoint/2010/main" val="2482751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57B59-1592-4B77-91DB-76F28A5BF95C}"/>
              </a:ext>
            </a:extLst>
          </p:cNvPr>
          <p:cNvSpPr>
            <a:spLocks noGrp="1"/>
          </p:cNvSpPr>
          <p:nvPr>
            <p:ph type="title"/>
          </p:nvPr>
        </p:nvSpPr>
        <p:spPr/>
        <p:txBody>
          <a:bodyPr/>
          <a:lstStyle/>
          <a:p>
            <a:r>
              <a:rPr lang="en-US" dirty="0"/>
              <a:t>Fieldwork and </a:t>
            </a:r>
            <a:r>
              <a:rPr lang="en-US"/>
              <a:t>Data</a:t>
            </a:r>
            <a:r>
              <a:rPr lang="en-US" dirty="0"/>
              <a:t> Processing</a:t>
            </a:r>
          </a:p>
        </p:txBody>
      </p:sp>
      <p:sp>
        <p:nvSpPr>
          <p:cNvPr id="3" name="Content Placeholder 2">
            <a:extLst>
              <a:ext uri="{FF2B5EF4-FFF2-40B4-BE49-F238E27FC236}">
                <a16:creationId xmlns:a16="http://schemas.microsoft.com/office/drawing/2014/main" id="{C3450436-F0E1-48C9-8AF4-3EFCC3ECDE5E}"/>
              </a:ext>
            </a:extLst>
          </p:cNvPr>
          <p:cNvSpPr>
            <a:spLocks noGrp="1"/>
          </p:cNvSpPr>
          <p:nvPr>
            <p:ph idx="1"/>
          </p:nvPr>
        </p:nvSpPr>
        <p:spPr/>
        <p:txBody>
          <a:bodyPr/>
          <a:lstStyle/>
          <a:p>
            <a:r>
              <a:rPr lang="en-US" dirty="0"/>
              <a:t>Total of </a:t>
            </a:r>
            <a:r>
              <a:rPr lang="en-US" b="1" dirty="0"/>
              <a:t>24 teams</a:t>
            </a:r>
          </a:p>
          <a:p>
            <a:pPr lvl="1"/>
            <a:r>
              <a:rPr lang="en-US" dirty="0"/>
              <a:t>1 supervisor, 1 field editor, 1 male interviewer, 2 female interviewers</a:t>
            </a:r>
            <a:r>
              <a:rPr lang="en-US"/>
              <a:t>, 1 HIV counsellor, 1 nurse </a:t>
            </a:r>
            <a:endParaRPr lang="en-US" dirty="0"/>
          </a:p>
          <a:p>
            <a:pPr lvl="1"/>
            <a:r>
              <a:rPr lang="en-US" dirty="0"/>
              <a:t>Fieldwork was conducted from </a:t>
            </a:r>
            <a:r>
              <a:rPr lang="en-US" b="1" dirty="0"/>
              <a:t>15 May 2019 to 31 August 2019</a:t>
            </a:r>
          </a:p>
          <a:p>
            <a:pPr lvl="1"/>
            <a:r>
              <a:rPr lang="en-US" dirty="0"/>
              <a:t>Electronic data collected on tablets through the CAPI system were transferred via IFSS to the Stats SL central office in Freetown. </a:t>
            </a:r>
          </a:p>
          <a:p>
            <a:pPr lvl="1"/>
            <a:r>
              <a:rPr lang="en-US" dirty="0"/>
              <a:t>Data processing personnel conducted data editing with </a:t>
            </a:r>
            <a:r>
              <a:rPr lang="en-US" dirty="0" err="1"/>
              <a:t>CSPro</a:t>
            </a:r>
            <a:r>
              <a:rPr lang="en-US" dirty="0"/>
              <a:t>. Secondary editing and data processing </a:t>
            </a:r>
            <a:r>
              <a:rPr lang="en-US"/>
              <a:t>were completed</a:t>
            </a:r>
            <a:r>
              <a:rPr lang="en-US" dirty="0"/>
              <a:t> in October 2019.</a:t>
            </a:r>
          </a:p>
        </p:txBody>
      </p:sp>
    </p:spTree>
    <p:extLst>
      <p:ext uri="{BB962C8B-B14F-4D97-AF65-F5344CB8AC3E}">
        <p14:creationId xmlns:p14="http://schemas.microsoft.com/office/powerpoint/2010/main" val="16689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1800"/>
            <a:ext cx="9144000" cy="914400"/>
          </a:xfrm>
        </p:spPr>
        <p:txBody>
          <a:bodyPr>
            <a:normAutofit fontScale="90000"/>
          </a:bodyPr>
          <a:lstStyle/>
          <a:p>
            <a:r>
              <a:rPr lang="en-GB" noProof="0" dirty="0"/>
              <a:t>Results of Household and </a:t>
            </a:r>
            <a:br>
              <a:rPr lang="en-GB" noProof="0" dirty="0"/>
            </a:br>
            <a:r>
              <a:rPr lang="en-GB"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61260431"/>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Households selected</a:t>
                      </a:r>
                    </a:p>
                  </a:txBody>
                  <a:tcPr/>
                </a:tc>
                <a:tc>
                  <a:txBody>
                    <a:bodyPr/>
                    <a:lstStyle/>
                    <a:p>
                      <a:pPr algn="r"/>
                      <a:r>
                        <a:rPr lang="en-US" dirty="0"/>
                        <a:t>13,793</a:t>
                      </a:r>
                    </a:p>
                  </a:txBody>
                  <a:tcPr/>
                </a:tc>
                <a:extLst>
                  <a:ext uri="{0D108BD9-81ED-4DB2-BD59-A6C34878D82A}">
                    <a16:rowId xmlns:a16="http://schemas.microsoft.com/office/drawing/2014/main" val="10001"/>
                  </a:ext>
                </a:extLst>
              </a:tr>
              <a:tr h="370840">
                <a:tc>
                  <a:txBody>
                    <a:bodyPr/>
                    <a:lstStyle/>
                    <a:p>
                      <a:r>
                        <a:rPr lang="en-US" dirty="0"/>
                        <a:t>Households occupied</a:t>
                      </a:r>
                    </a:p>
                  </a:txBody>
                  <a:tcPr/>
                </a:tc>
                <a:tc>
                  <a:txBody>
                    <a:bodyPr/>
                    <a:lstStyle/>
                    <a:p>
                      <a:pPr algn="r"/>
                      <a:r>
                        <a:rPr lang="en-US" dirty="0"/>
                        <a:t>13,602</a:t>
                      </a:r>
                    </a:p>
                  </a:txBody>
                  <a:tcPr/>
                </a:tc>
                <a:extLst>
                  <a:ext uri="{0D108BD9-81ED-4DB2-BD59-A6C34878D82A}">
                    <a16:rowId xmlns:a16="http://schemas.microsoft.com/office/drawing/2014/main" val="10002"/>
                  </a:ext>
                </a:extLst>
              </a:tr>
              <a:tr h="370840">
                <a:tc>
                  <a:txBody>
                    <a:bodyPr/>
                    <a:lstStyle/>
                    <a:p>
                      <a:r>
                        <a:rPr lang="en-US" dirty="0"/>
                        <a:t>Households interviewed</a:t>
                      </a:r>
                    </a:p>
                  </a:txBody>
                  <a:tcPr/>
                </a:tc>
                <a:tc>
                  <a:txBody>
                    <a:bodyPr/>
                    <a:lstStyle/>
                    <a:p>
                      <a:pPr algn="r"/>
                      <a:r>
                        <a:rPr lang="en-US" dirty="0"/>
                        <a:t>13,399</a:t>
                      </a:r>
                    </a:p>
                  </a:txBody>
                  <a:tcPr/>
                </a:tc>
                <a:extLst>
                  <a:ext uri="{0D108BD9-81ED-4DB2-BD59-A6C34878D82A}">
                    <a16:rowId xmlns:a16="http://schemas.microsoft.com/office/drawing/2014/main" val="10003"/>
                  </a:ext>
                </a:extLst>
              </a:tr>
              <a:tr h="370840">
                <a:tc>
                  <a:txBody>
                    <a:bodyPr/>
                    <a:lstStyle/>
                    <a:p>
                      <a:r>
                        <a:rPr lang="en-US" dirty="0"/>
                        <a:t>Response rate</a:t>
                      </a:r>
                    </a:p>
                  </a:txBody>
                  <a:tcPr/>
                </a:tc>
                <a:tc>
                  <a:txBody>
                    <a:bodyPr/>
                    <a:lstStyle/>
                    <a:p>
                      <a:pPr algn="r"/>
                      <a:r>
                        <a:rPr lang="en-US" dirty="0"/>
                        <a:t>98.5%</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t>Eligible</a:t>
                      </a:r>
                      <a:r>
                        <a:rPr lang="en-US" baseline="0" dirty="0"/>
                        <a:t> women</a:t>
                      </a:r>
                      <a:endParaRPr lang="en-US" dirty="0"/>
                    </a:p>
                  </a:txBody>
                  <a:tcPr/>
                </a:tc>
                <a:tc>
                  <a:txBody>
                    <a:bodyPr/>
                    <a:lstStyle/>
                    <a:p>
                      <a:pPr algn="r"/>
                      <a:r>
                        <a:rPr lang="en-US" dirty="0"/>
                        <a:t>16,099</a:t>
                      </a:r>
                    </a:p>
                  </a:txBody>
                  <a:tcPr/>
                </a:tc>
                <a:extLst>
                  <a:ext uri="{0D108BD9-81ED-4DB2-BD59-A6C34878D82A}">
                    <a16:rowId xmlns:a16="http://schemas.microsoft.com/office/drawing/2014/main" val="10006"/>
                  </a:ext>
                </a:extLst>
              </a:tr>
              <a:tr h="370840">
                <a:tc>
                  <a:txBody>
                    <a:bodyPr/>
                    <a:lstStyle/>
                    <a:p>
                      <a:r>
                        <a:rPr lang="en-US" dirty="0"/>
                        <a:t>Women interviewed</a:t>
                      </a:r>
                    </a:p>
                  </a:txBody>
                  <a:tcPr/>
                </a:tc>
                <a:tc>
                  <a:txBody>
                    <a:bodyPr/>
                    <a:lstStyle/>
                    <a:p>
                      <a:pPr algn="r"/>
                      <a:r>
                        <a:rPr lang="en-US" dirty="0"/>
                        <a:t>15,574</a:t>
                      </a:r>
                    </a:p>
                  </a:txBody>
                  <a:tcPr/>
                </a:tc>
                <a:extLst>
                  <a:ext uri="{0D108BD9-81ED-4DB2-BD59-A6C34878D82A}">
                    <a16:rowId xmlns:a16="http://schemas.microsoft.com/office/drawing/2014/main" val="10007"/>
                  </a:ext>
                </a:extLst>
              </a:tr>
              <a:tr h="370840">
                <a:tc>
                  <a:txBody>
                    <a:bodyPr/>
                    <a:lstStyle/>
                    <a:p>
                      <a:r>
                        <a:rPr lang="en-US" dirty="0"/>
                        <a:t>Response rate</a:t>
                      </a:r>
                    </a:p>
                  </a:txBody>
                  <a:tcPr/>
                </a:tc>
                <a:tc>
                  <a:txBody>
                    <a:bodyPr/>
                    <a:lstStyle/>
                    <a:p>
                      <a:pPr algn="r"/>
                      <a:r>
                        <a:rPr lang="en-US" dirty="0"/>
                        <a:t>96.7%</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rPr>
                        <a:t>Interviews</a:t>
                      </a:r>
                      <a:r>
                        <a:rPr lang="en-US" b="1" baseline="0" dirty="0">
                          <a:solidFill>
                            <a:schemeClr val="bg1"/>
                          </a:solidFill>
                        </a:rPr>
                        <a:t> with Men age 15-59</a:t>
                      </a:r>
                      <a:endParaRPr lang="en-US" b="1" dirty="0">
                        <a:solidFill>
                          <a:schemeClr val="bg1"/>
                        </a:solidFill>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t>Eligible</a:t>
                      </a:r>
                      <a:r>
                        <a:rPr lang="en-US" baseline="0" dirty="0"/>
                        <a:t> men</a:t>
                      </a:r>
                      <a:endParaRPr lang="en-US" dirty="0"/>
                    </a:p>
                  </a:txBody>
                  <a:tcPr/>
                </a:tc>
                <a:tc>
                  <a:txBody>
                    <a:bodyPr/>
                    <a:lstStyle/>
                    <a:p>
                      <a:pPr algn="r"/>
                      <a:r>
                        <a:rPr lang="en-US" dirty="0"/>
                        <a:t>7,429</a:t>
                      </a:r>
                    </a:p>
                  </a:txBody>
                  <a:tcPr/>
                </a:tc>
                <a:extLst>
                  <a:ext uri="{0D108BD9-81ED-4DB2-BD59-A6C34878D82A}">
                    <a16:rowId xmlns:a16="http://schemas.microsoft.com/office/drawing/2014/main" val="10010"/>
                  </a:ext>
                </a:extLst>
              </a:tr>
              <a:tr h="370840">
                <a:tc>
                  <a:txBody>
                    <a:bodyPr/>
                    <a:lstStyle/>
                    <a:p>
                      <a:r>
                        <a:rPr lang="en-US" dirty="0"/>
                        <a:t>Men</a:t>
                      </a:r>
                      <a:r>
                        <a:rPr lang="en-US" baseline="0" dirty="0"/>
                        <a:t> interviewed</a:t>
                      </a:r>
                      <a:endParaRPr lang="en-US" dirty="0"/>
                    </a:p>
                  </a:txBody>
                  <a:tcPr/>
                </a:tc>
                <a:tc>
                  <a:txBody>
                    <a:bodyPr/>
                    <a:lstStyle/>
                    <a:p>
                      <a:pPr algn="r"/>
                      <a:r>
                        <a:rPr lang="en-US" dirty="0"/>
                        <a:t>7,197</a:t>
                      </a:r>
                    </a:p>
                  </a:txBody>
                  <a:tcPr/>
                </a:tc>
                <a:extLst>
                  <a:ext uri="{0D108BD9-81ED-4DB2-BD59-A6C34878D82A}">
                    <a16:rowId xmlns:a16="http://schemas.microsoft.com/office/drawing/2014/main" val="10011"/>
                  </a:ext>
                </a:extLst>
              </a:tr>
              <a:tr h="370840">
                <a:tc>
                  <a:txBody>
                    <a:bodyPr/>
                    <a:lstStyle/>
                    <a:p>
                      <a:r>
                        <a:rPr lang="en-US" dirty="0"/>
                        <a:t>Response</a:t>
                      </a:r>
                      <a:r>
                        <a:rPr lang="en-US" baseline="0" dirty="0"/>
                        <a:t> rate</a:t>
                      </a:r>
                      <a:endParaRPr lang="en-US" dirty="0"/>
                    </a:p>
                  </a:txBody>
                  <a:tcPr/>
                </a:tc>
                <a:tc>
                  <a:txBody>
                    <a:bodyPr/>
                    <a:lstStyle/>
                    <a:p>
                      <a:pPr algn="r"/>
                      <a:r>
                        <a:rPr lang="en-US" dirty="0"/>
                        <a:t>96.9%</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a:t>Drinking Water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8616833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a:t>Percent distribution of households</a:t>
            </a:r>
          </a:p>
        </p:txBody>
      </p:sp>
    </p:spTree>
    <p:extLst>
      <p:ext uri="{BB962C8B-B14F-4D97-AF65-F5344CB8AC3E}">
        <p14:creationId xmlns:p14="http://schemas.microsoft.com/office/powerpoint/2010/main" val="2912614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a:t>Sanitation Facility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8506759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a:t>Percent distribution of households</a:t>
            </a:r>
          </a:p>
        </p:txBody>
      </p:sp>
    </p:spTree>
    <p:extLst>
      <p:ext uri="{BB962C8B-B14F-4D97-AF65-F5344CB8AC3E}">
        <p14:creationId xmlns:p14="http://schemas.microsoft.com/office/powerpoint/2010/main" val="1676447535"/>
      </p:ext>
    </p:extLst>
  </p:cSld>
  <p:clrMapOvr>
    <a:masterClrMapping/>
  </p:clrMapOvr>
</p:sld>
</file>

<file path=ppt/theme/theme1.xml><?xml version="1.0" encoding="utf-8"?>
<a:theme xmlns:a="http://schemas.openxmlformats.org/drawingml/2006/main" name="Office Theme">
  <a:themeElements>
    <a:clrScheme name="Sierra Leone">
      <a:dk1>
        <a:sysClr val="windowText" lastClr="000000"/>
      </a:dk1>
      <a:lt1>
        <a:sysClr val="window" lastClr="FFFFFF"/>
      </a:lt1>
      <a:dk2>
        <a:srgbClr val="323232"/>
      </a:dk2>
      <a:lt2>
        <a:srgbClr val="E3DED1"/>
      </a:lt2>
      <a:accent1>
        <a:srgbClr val="41AD49"/>
      </a:accent1>
      <a:accent2>
        <a:srgbClr val="00AEEF"/>
      </a:accent2>
      <a:accent3>
        <a:srgbClr val="25408F"/>
      </a:accent3>
      <a:accent4>
        <a:srgbClr val="FFCE07"/>
      </a:accent4>
      <a:accent5>
        <a:srgbClr val="CC3433"/>
      </a:accent5>
      <a:accent6>
        <a:srgbClr val="C9982C"/>
      </a:accent6>
      <a:hlink>
        <a:srgbClr val="CC3433"/>
      </a:hlink>
      <a:folHlink>
        <a:srgbClr val="CC3433"/>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FInal SL">
      <a:dk1>
        <a:sysClr val="windowText" lastClr="000000"/>
      </a:dk1>
      <a:lt1>
        <a:sysClr val="window" lastClr="FFFFFF"/>
      </a:lt1>
      <a:dk2>
        <a:srgbClr val="323232"/>
      </a:dk2>
      <a:lt2>
        <a:srgbClr val="E3DED1"/>
      </a:lt2>
      <a:accent1>
        <a:srgbClr val="42AD49"/>
      </a:accent1>
      <a:accent2>
        <a:srgbClr val="2CAAE2"/>
      </a:accent2>
      <a:accent3>
        <a:srgbClr val="25408F"/>
      </a:accent3>
      <a:accent4>
        <a:srgbClr val="FFCE07"/>
      </a:accent4>
      <a:accent5>
        <a:srgbClr val="CC3433"/>
      </a:accent5>
      <a:accent6>
        <a:srgbClr val="C9982C"/>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FInal SL">
      <a:dk1>
        <a:sysClr val="windowText" lastClr="000000"/>
      </a:dk1>
      <a:lt1>
        <a:sysClr val="window" lastClr="FFFFFF"/>
      </a:lt1>
      <a:dk2>
        <a:srgbClr val="323232"/>
      </a:dk2>
      <a:lt2>
        <a:srgbClr val="E3DED1"/>
      </a:lt2>
      <a:accent1>
        <a:srgbClr val="42AD49"/>
      </a:accent1>
      <a:accent2>
        <a:srgbClr val="2CAAE2"/>
      </a:accent2>
      <a:accent3>
        <a:srgbClr val="25408F"/>
      </a:accent3>
      <a:accent4>
        <a:srgbClr val="FFCE07"/>
      </a:accent4>
      <a:accent5>
        <a:srgbClr val="CC3433"/>
      </a:accent5>
      <a:accent6>
        <a:srgbClr val="C9982C"/>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FInal SL">
      <a:dk1>
        <a:sysClr val="windowText" lastClr="000000"/>
      </a:dk1>
      <a:lt1>
        <a:sysClr val="window" lastClr="FFFFFF"/>
      </a:lt1>
      <a:dk2>
        <a:srgbClr val="323232"/>
      </a:dk2>
      <a:lt2>
        <a:srgbClr val="E3DED1"/>
      </a:lt2>
      <a:accent1>
        <a:srgbClr val="42AD49"/>
      </a:accent1>
      <a:accent2>
        <a:srgbClr val="2CAAE2"/>
      </a:accent2>
      <a:accent3>
        <a:srgbClr val="25408F"/>
      </a:accent3>
      <a:accent4>
        <a:srgbClr val="FFCE07"/>
      </a:accent4>
      <a:accent5>
        <a:srgbClr val="CC3433"/>
      </a:accent5>
      <a:accent6>
        <a:srgbClr val="C9982C"/>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3" ma:contentTypeDescription="Create a new document." ma:contentTypeScope="" ma:versionID="1c8fde200c9795c1137302d52a81ade3">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8c61d22692cbc6da78aebdbf7716bff2"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VMX3MACP777Z-1177381151-6587</_dlc_DocId>
    <_dlc_DocIdUrl xmlns="d16efad5-0601-4cf0-b7c2-89968258c777">
      <Url>https://icfonline.sharepoint.com/sites/ihd-dhs/Dissemination/_layouts/15/DocIdRedir.aspx?ID=VMX3MACP777Z-1177381151-6587</Url>
      <Description>VMX3MACP777Z-1177381151-6587</Description>
    </_dlc_DocIdUrl>
  </documentManagement>
</p:properties>
</file>

<file path=customXml/itemProps1.xml><?xml version="1.0" encoding="utf-8"?>
<ds:datastoreItem xmlns:ds="http://schemas.openxmlformats.org/officeDocument/2006/customXml" ds:itemID="{47B172FC-0EA5-48B2-8A56-9DC5EB2FDA85}">
  <ds:schemaRefs>
    <ds:schemaRef ds:uri="http://schemas.microsoft.com/sharepoint/events"/>
  </ds:schemaRefs>
</ds:datastoreItem>
</file>

<file path=customXml/itemProps2.xml><?xml version="1.0" encoding="utf-8"?>
<ds:datastoreItem xmlns:ds="http://schemas.openxmlformats.org/officeDocument/2006/customXml" ds:itemID="{6C7046E4-04E9-421A-96DC-6D2E5EFA2DE7}">
  <ds:schemaRefs>
    <ds:schemaRef ds:uri="http://schemas.microsoft.com/sharepoint/v3/contenttype/forms"/>
  </ds:schemaRefs>
</ds:datastoreItem>
</file>

<file path=customXml/itemProps3.xml><?xml version="1.0" encoding="utf-8"?>
<ds:datastoreItem xmlns:ds="http://schemas.openxmlformats.org/officeDocument/2006/customXml" ds:itemID="{ED1CE0DE-5940-4D05-8EB3-724121B4DC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A2E20F8-465F-42A8-A994-EF1877B41468}">
  <ds:schemaRefs>
    <ds:schemaRef ds:uri="http://schemas.microsoft.com/office/2006/metadata/properties"/>
    <ds:schemaRef ds:uri="http://schemas.microsoft.com/office/infopath/2007/PartnerControls"/>
    <ds:schemaRef ds:uri="d16efad5-0601-4cf0-b7c2-89968258c777"/>
  </ds:schemaRefs>
</ds:datastoreItem>
</file>

<file path=docProps/app.xml><?xml version="1.0" encoding="utf-8"?>
<Properties xmlns="http://schemas.openxmlformats.org/officeDocument/2006/extended-properties" xmlns:vt="http://schemas.openxmlformats.org/officeDocument/2006/docPropsVTypes">
  <Template>Office Theme</Template>
  <TotalTime>12570</TotalTime>
  <Words>2489</Words>
  <Application>Microsoft Office PowerPoint</Application>
  <PresentationFormat>On-screen Show (4:3)</PresentationFormat>
  <Paragraphs>221</Paragraphs>
  <Slides>37</Slides>
  <Notes>31</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37</vt:i4>
      </vt:variant>
    </vt:vector>
  </HeadingPairs>
  <TitlesOfParts>
    <vt:vector size="44" baseType="lpstr">
      <vt:lpstr>Arial</vt:lpstr>
      <vt:lpstr>Calibri</vt:lpstr>
      <vt:lpstr>Office Theme</vt:lpstr>
      <vt:lpstr>Custom Design</vt:lpstr>
      <vt:lpstr>1_Custom Design</vt:lpstr>
      <vt:lpstr>Custom Design</vt:lpstr>
      <vt:lpstr>Custom Design</vt:lpstr>
      <vt:lpstr>PowerPoint Presentation</vt:lpstr>
      <vt:lpstr>PowerPoint Presentation</vt:lpstr>
      <vt:lpstr>The Survey</vt:lpstr>
      <vt:lpstr>Sample Design</vt:lpstr>
      <vt:lpstr>Questionnaires</vt:lpstr>
      <vt:lpstr>Fieldwork and Data Processing</vt:lpstr>
      <vt:lpstr>Results of Household and  Individual Interviews</vt:lpstr>
      <vt:lpstr>Drinking Water</vt:lpstr>
      <vt:lpstr>Sanitation Facility</vt:lpstr>
      <vt:lpstr>Education</vt:lpstr>
      <vt:lpstr>Exposure to Mass Media</vt:lpstr>
      <vt:lpstr>Fertility Trends</vt:lpstr>
      <vt:lpstr>Teenage Childbearing by Residence</vt:lpstr>
      <vt:lpstr>Age at First Marriage </vt:lpstr>
      <vt:lpstr>Current Use of Family Planning</vt:lpstr>
      <vt:lpstr>Trends in Use of Family Planning</vt:lpstr>
      <vt:lpstr>Unmet Need, Met Need, and Total Demand</vt:lpstr>
      <vt:lpstr>Trends in ANC Coverage</vt:lpstr>
      <vt:lpstr>Place of Delivery</vt:lpstr>
      <vt:lpstr>Trends in Maternal Health Care</vt:lpstr>
      <vt:lpstr>Problems in Accessing Health Care</vt:lpstr>
      <vt:lpstr>Maternal Mortality</vt:lpstr>
      <vt:lpstr>Basic Vaccinations</vt:lpstr>
      <vt:lpstr>Basic Childhood Vaccinations</vt:lpstr>
      <vt:lpstr>Trends in Basic Vaccination Coverage</vt:lpstr>
      <vt:lpstr>Trends in Childhood Mortality</vt:lpstr>
      <vt:lpstr>Trends in Nutritional Status of Children</vt:lpstr>
      <vt:lpstr>Anaemia in Children</vt:lpstr>
      <vt:lpstr>Trends in ITN Ownership</vt:lpstr>
      <vt:lpstr>Trends in IPTp</vt:lpstr>
      <vt:lpstr>HIV Prevalence by Residence</vt:lpstr>
      <vt:lpstr>Ownership of House and Land</vt:lpstr>
      <vt:lpstr>Experience of Physical Violence</vt:lpstr>
      <vt:lpstr>Spousal Violence</vt:lpstr>
      <vt:lpstr>Prevalence of FGM by Residence</vt:lpstr>
      <vt:lpstr>Prevalence of FGM by Age</vt:lpstr>
      <vt:lpstr>SLDHS Publications, Data, and Digital Tools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5</cp:revision>
  <dcterms:created xsi:type="dcterms:W3CDTF">2017-05-18T16:43:03Z</dcterms:created>
  <dcterms:modified xsi:type="dcterms:W3CDTF">2020-10-07T16:10:45Z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f88d015e-a318-45c6-af27-88b0de2c35f4</vt:lpwstr>
  </property>
</Properties>
</file>