
<file path=[Content_Types].xml><?xml version="1.0" encoding="utf-8"?>
<Types xmlns="http://schemas.openxmlformats.org/package/2006/content-types">
  <Default Extension="jpeg" ContentType="image/jpeg"/>
  <Default Extension="png" ContentType="image/png"/>
  <Default Extension="rels" ContentType="application/vnd.openxmlformats-package.relationships+xml"/>
  <Default Extension="tiff" ContentType="image/tiff"/>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Masters/slideMaster16.xml" ContentType="application/vnd.openxmlformats-officedocument.presentationml.slideMaster+xml"/>
  <Override PartName="/ppt/slideMasters/slideMaster17.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notesMasters/notesMaster1.xml" ContentType="application/vnd.openxmlformats-officedocument.presentationml.notes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theme/theme3.xml" ContentType="application/vnd.openxmlformats-officedocument.theme+xml"/>
  <Override PartName="/ppt/slideLayouts/slideLayout4.xml" ContentType="application/vnd.openxmlformats-officedocument.presentationml.slideLayout+xml"/>
  <Override PartName="/ppt/theme/theme4.xml" ContentType="application/vnd.openxmlformats-officedocument.theme+xml"/>
  <Override PartName="/ppt/slideLayouts/slideLayout5.xml" ContentType="application/vnd.openxmlformats-officedocument.presentationml.slideLayout+xml"/>
  <Override PartName="/ppt/theme/theme5.xml" ContentType="application/vnd.openxmlformats-officedocument.theme+xml"/>
  <Override PartName="/ppt/slideLayouts/slideLayout6.xml" ContentType="application/vnd.openxmlformats-officedocument.presentationml.slideLayout+xml"/>
  <Override PartName="/ppt/theme/theme6.xml" ContentType="application/vnd.openxmlformats-officedocument.theme+xml"/>
  <Override PartName="/ppt/slideLayouts/slideLayout7.xml" ContentType="application/vnd.openxmlformats-officedocument.presentationml.slideLayout+xml"/>
  <Override PartName="/ppt/theme/theme7.xml" ContentType="application/vnd.openxmlformats-officedocument.theme+xml"/>
  <Override PartName="/ppt/slideLayouts/slideLayout8.xml" ContentType="application/vnd.openxmlformats-officedocument.presentationml.slideLayout+xml"/>
  <Override PartName="/ppt/theme/theme8.xml" ContentType="application/vnd.openxmlformats-officedocument.theme+xml"/>
  <Override PartName="/ppt/slideLayouts/slideLayout9.xml" ContentType="application/vnd.openxmlformats-officedocument.presentationml.slideLayout+xml"/>
  <Override PartName="/ppt/theme/theme9.xml" ContentType="application/vnd.openxmlformats-officedocument.theme+xml"/>
  <Override PartName="/ppt/slideLayouts/slideLayout10.xml" ContentType="application/vnd.openxmlformats-officedocument.presentationml.slideLayout+xml"/>
  <Override PartName="/ppt/theme/theme10.xml" ContentType="application/vnd.openxmlformats-officedocument.theme+xml"/>
  <Override PartName="/ppt/slideLayouts/slideLayout11.xml" ContentType="application/vnd.openxmlformats-officedocument.presentationml.slideLayout+xml"/>
  <Override PartName="/ppt/theme/theme11.xml" ContentType="application/vnd.openxmlformats-officedocument.theme+xml"/>
  <Override PartName="/ppt/slideLayouts/slideLayout12.xml" ContentType="application/vnd.openxmlformats-officedocument.presentationml.slideLayout+xml"/>
  <Override PartName="/ppt/theme/theme12.xml" ContentType="application/vnd.openxmlformats-officedocument.theme+xml"/>
  <Override PartName="/ppt/slideLayouts/slideLayout13.xml" ContentType="application/vnd.openxmlformats-officedocument.presentationml.slideLayout+xml"/>
  <Override PartName="/ppt/theme/theme13.xml" ContentType="application/vnd.openxmlformats-officedocument.theme+xml"/>
  <Override PartName="/ppt/slideLayouts/slideLayout14.xml" ContentType="application/vnd.openxmlformats-officedocument.presentationml.slideLayout+xml"/>
  <Override PartName="/ppt/theme/theme14.xml" ContentType="application/vnd.openxmlformats-officedocument.theme+xml"/>
  <Override PartName="/ppt/slideLayouts/slideLayout15.xml" ContentType="application/vnd.openxmlformats-officedocument.presentationml.slideLayout+xml"/>
  <Override PartName="/ppt/theme/theme15.xml" ContentType="application/vnd.openxmlformats-officedocument.theme+xml"/>
  <Override PartName="/ppt/slideLayouts/slideLayout16.xml" ContentType="application/vnd.openxmlformats-officedocument.presentationml.slideLayout+xml"/>
  <Override PartName="/ppt/theme/theme16.xml" ContentType="application/vnd.openxmlformats-officedocument.theme+xml"/>
  <Override PartName="/ppt/slideLayouts/slideLayout17.xml" ContentType="application/vnd.openxmlformats-officedocument.presentationml.slideLayout+xml"/>
  <Override PartName="/ppt/theme/theme17.xml" ContentType="application/vnd.openxmlformats-officedocument.theme+xml"/>
  <Override PartName="/ppt/theme/theme18.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4.xml" ContentType="application/vnd.openxmlformats-officedocument.presentationml.notesSlid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theme/themeOverride1.xml" ContentType="application/vnd.openxmlformats-officedocument.themeOverride+xml"/>
  <Override PartName="/ppt/notesSlides/notesSlide5.xml" ContentType="application/vnd.openxmlformats-officedocument.presentationml.notesSlid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notesSlides/notesSlide6.xml" ContentType="application/vnd.openxmlformats-officedocument.presentationml.notesSlid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theme/themeOverride2.xml" ContentType="application/vnd.openxmlformats-officedocument.themeOverride+xml"/>
  <Override PartName="/ppt/notesSlides/notesSlide10.xml" ContentType="application/vnd.openxmlformats-officedocument.presentationml.notesSlide+xml"/>
  <Override PartName="/ppt/charts/chart6.xml" ContentType="application/vnd.openxmlformats-officedocument.drawingml.chart+xml"/>
  <Override PartName="/ppt/charts/style6.xml" ContentType="application/vnd.ms-office.chartstyle+xml"/>
  <Override PartName="/ppt/charts/colors6.xml" ContentType="application/vnd.ms-office.chartcolorstyle+xml"/>
  <Override PartName="/ppt/notesSlides/notesSlide11.xml" ContentType="application/vnd.openxmlformats-officedocument.presentationml.notesSlide+xml"/>
  <Override PartName="/ppt/charts/chart7.xml" ContentType="application/vnd.openxmlformats-officedocument.drawingml.chart+xml"/>
  <Override PartName="/ppt/charts/style7.xml" ContentType="application/vnd.ms-office.chartstyle+xml"/>
  <Override PartName="/ppt/charts/colors7.xml" ContentType="application/vnd.ms-office.chartcolorstyle+xml"/>
  <Override PartName="/ppt/theme/themeOverride3.xml" ContentType="application/vnd.openxmlformats-officedocument.themeOverride+xml"/>
  <Override PartName="/ppt/notesSlides/notesSlide12.xml" ContentType="application/vnd.openxmlformats-officedocument.presentationml.notesSlide+xml"/>
  <Override PartName="/ppt/charts/chart8.xml" ContentType="application/vnd.openxmlformats-officedocument.drawingml.chart+xml"/>
  <Override PartName="/ppt/charts/style8.xml" ContentType="application/vnd.ms-office.chartstyle+xml"/>
  <Override PartName="/ppt/charts/colors8.xml" ContentType="application/vnd.ms-office.chartcolorstyle+xml"/>
  <Override PartName="/ppt/notesSlides/notesSlide13.xml" ContentType="application/vnd.openxmlformats-officedocument.presentationml.notesSlide+xml"/>
  <Override PartName="/ppt/charts/chart9.xml" ContentType="application/vnd.openxmlformats-officedocument.drawingml.chart+xml"/>
  <Override PartName="/ppt/charts/style9.xml" ContentType="application/vnd.ms-office.chartstyle+xml"/>
  <Override PartName="/ppt/charts/colors9.xml" ContentType="application/vnd.ms-office.chartcolorstyle+xml"/>
  <Override PartName="/ppt/notesSlides/notesSlide14.xml" ContentType="application/vnd.openxmlformats-officedocument.presentationml.notesSlide+xml"/>
  <Override PartName="/ppt/charts/chart10.xml" ContentType="application/vnd.openxmlformats-officedocument.drawingml.chart+xml"/>
  <Override PartName="/ppt/charts/style10.xml" ContentType="application/vnd.ms-office.chartstyle+xml"/>
  <Override PartName="/ppt/charts/colors10.xml" ContentType="application/vnd.ms-office.chartcolorstyle+xml"/>
  <Override PartName="/ppt/notesSlides/notesSlide15.xml" ContentType="application/vnd.openxmlformats-officedocument.presentationml.notesSlide+xml"/>
  <Override PartName="/ppt/charts/chart11.xml" ContentType="application/vnd.openxmlformats-officedocument.drawingml.chart+xml"/>
  <Override PartName="/ppt/charts/style11.xml" ContentType="application/vnd.ms-office.chartstyle+xml"/>
  <Override PartName="/ppt/charts/colors11.xml" ContentType="application/vnd.ms-office.chartcolorstyl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charts/chart12.xml" ContentType="application/vnd.openxmlformats-officedocument.drawingml.chart+xml"/>
  <Override PartName="/ppt/charts/style12.xml" ContentType="application/vnd.ms-office.chartstyle+xml"/>
  <Override PartName="/ppt/charts/colors12.xml" ContentType="application/vnd.ms-office.chartcolorstyle+xml"/>
  <Override PartName="/ppt/notesSlides/notesSlide18.xml" ContentType="application/vnd.openxmlformats-officedocument.presentationml.notesSlide+xml"/>
  <Override PartName="/ppt/charts/chart13.xml" ContentType="application/vnd.openxmlformats-officedocument.drawingml.chart+xml"/>
  <Override PartName="/ppt/charts/style13.xml" ContentType="application/vnd.ms-office.chartstyle+xml"/>
  <Override PartName="/ppt/charts/colors13.xml" ContentType="application/vnd.ms-office.chartcolorstyl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charts/chart14.xml" ContentType="application/vnd.openxmlformats-officedocument.drawingml.chart+xml"/>
  <Override PartName="/ppt/charts/style14.xml" ContentType="application/vnd.ms-office.chartstyle+xml"/>
  <Override PartName="/ppt/charts/colors14.xml" ContentType="application/vnd.ms-office.chartcolorstyle+xml"/>
  <Override PartName="/ppt/notesSlides/notesSlide21.xml" ContentType="application/vnd.openxmlformats-officedocument.presentationml.notesSlide+xml"/>
  <Override PartName="/ppt/charts/chart15.xml" ContentType="application/vnd.openxmlformats-officedocument.drawingml.chart+xml"/>
  <Override PartName="/ppt/charts/style15.xml" ContentType="application/vnd.ms-office.chartstyle+xml"/>
  <Override PartName="/ppt/charts/colors15.xml" ContentType="application/vnd.ms-office.chartcolorstyle+xml"/>
  <Override PartName="/ppt/theme/themeOverride4.xml" ContentType="application/vnd.openxmlformats-officedocument.themeOverride+xml"/>
  <Override PartName="/ppt/notesSlides/notesSlide22.xml" ContentType="application/vnd.openxmlformats-officedocument.presentationml.notesSlide+xml"/>
  <Override PartName="/ppt/charts/chart16.xml" ContentType="application/vnd.openxmlformats-officedocument.drawingml.chart+xml"/>
  <Override PartName="/ppt/charts/style16.xml" ContentType="application/vnd.ms-office.chartstyle+xml"/>
  <Override PartName="/ppt/charts/colors16.xml" ContentType="application/vnd.ms-office.chartcolorstyle+xml"/>
  <Override PartName="/ppt/notesSlides/notesSlide23.xml" ContentType="application/vnd.openxmlformats-officedocument.presentationml.notesSlide+xml"/>
  <Override PartName="/ppt/charts/chart17.xml" ContentType="application/vnd.openxmlformats-officedocument.drawingml.chart+xml"/>
  <Override PartName="/ppt/charts/style17.xml" ContentType="application/vnd.ms-office.chartstyle+xml"/>
  <Override PartName="/ppt/charts/colors17.xml" ContentType="application/vnd.ms-office.chartcolorstyle+xml"/>
  <Override PartName="/ppt/theme/themeOverride5.xml" ContentType="application/vnd.openxmlformats-officedocument.themeOverride+xml"/>
  <Override PartName="/ppt/notesSlides/notesSlide24.xml" ContentType="application/vnd.openxmlformats-officedocument.presentationml.notesSlide+xml"/>
  <Override PartName="/ppt/charts/chart18.xml" ContentType="application/vnd.openxmlformats-officedocument.drawingml.chart+xml"/>
  <Override PartName="/ppt/charts/style18.xml" ContentType="application/vnd.ms-office.chartstyle+xml"/>
  <Override PartName="/ppt/charts/colors18.xml" ContentType="application/vnd.ms-office.chartcolorstyle+xml"/>
  <Override PartName="/ppt/theme/themeOverride6.xml" ContentType="application/vnd.openxmlformats-officedocument.themeOverride+xml"/>
  <Override PartName="/ppt/notesSlides/notesSlide25.xml" ContentType="application/vnd.openxmlformats-officedocument.presentationml.notesSlide+xml"/>
  <Override PartName="/ppt/charts/chart19.xml" ContentType="application/vnd.openxmlformats-officedocument.drawingml.chart+xml"/>
  <Override PartName="/ppt/charts/style19.xml" ContentType="application/vnd.ms-office.chartstyle+xml"/>
  <Override PartName="/ppt/charts/colors19.xml" ContentType="application/vnd.ms-office.chartcolorstyle+xml"/>
  <Override PartName="/ppt/theme/themeOverride7.xml" ContentType="application/vnd.openxmlformats-officedocument.themeOverride+xml"/>
  <Override PartName="/ppt/notesSlides/notesSlide26.xml" ContentType="application/vnd.openxmlformats-officedocument.presentationml.notesSlide+xml"/>
  <Override PartName="/ppt/charts/chart20.xml" ContentType="application/vnd.openxmlformats-officedocument.drawingml.chart+xml"/>
  <Override PartName="/ppt/charts/style20.xml" ContentType="application/vnd.ms-office.chartstyle+xml"/>
  <Override PartName="/ppt/charts/colors20.xml" ContentType="application/vnd.ms-office.chartcolorstyle+xml"/>
  <Override PartName="/ppt/theme/themeOverride8.xml" ContentType="application/vnd.openxmlformats-officedocument.themeOverride+xml"/>
  <Override PartName="/ppt/drawings/drawing1.xml" ContentType="application/vnd.openxmlformats-officedocument.drawingml.chartshapes+xml"/>
  <Override PartName="/ppt/notesSlides/notesSlide27.xml" ContentType="application/vnd.openxmlformats-officedocument.presentationml.notesSlide+xml"/>
  <Override PartName="/ppt/charts/chart21.xml" ContentType="application/vnd.openxmlformats-officedocument.drawingml.chart+xml"/>
  <Override PartName="/ppt/charts/style21.xml" ContentType="application/vnd.ms-office.chartstyle+xml"/>
  <Override PartName="/ppt/charts/colors21.xml" ContentType="application/vnd.ms-office.chartcolorstyle+xml"/>
  <Override PartName="/ppt/theme/themeOverride9.xml" ContentType="application/vnd.openxmlformats-officedocument.themeOverride+xml"/>
  <Override PartName="/ppt/drawings/drawing2.xml" ContentType="application/vnd.openxmlformats-officedocument.drawingml.chartshapes+xml"/>
  <Override PartName="/ppt/notesSlides/notesSlide28.xml" ContentType="application/vnd.openxmlformats-officedocument.presentationml.notesSlide+xml"/>
  <Override PartName="/ppt/charts/chart22.xml" ContentType="application/vnd.openxmlformats-officedocument.drawingml.chart+xml"/>
  <Override PartName="/ppt/charts/style22.xml" ContentType="application/vnd.ms-office.chartstyle+xml"/>
  <Override PartName="/ppt/charts/colors22.xml" ContentType="application/vnd.ms-office.chartcolorstyle+xml"/>
  <Override PartName="/ppt/theme/themeOverride10.xml" ContentType="application/vnd.openxmlformats-officedocument.themeOverride+xml"/>
  <Override PartName="/ppt/notesSlides/notesSlide29.xml" ContentType="application/vnd.openxmlformats-officedocument.presentationml.notesSlide+xml"/>
  <Override PartName="/ppt/charts/chart23.xml" ContentType="application/vnd.openxmlformats-officedocument.drawingml.chart+xml"/>
  <Override PartName="/ppt/charts/style23.xml" ContentType="application/vnd.ms-office.chartstyle+xml"/>
  <Override PartName="/ppt/charts/colors23.xml" ContentType="application/vnd.ms-office.chartcolorstyle+xml"/>
  <Override PartName="/ppt/theme/themeOverride11.xml" ContentType="application/vnd.openxmlformats-officedocument.themeOverride+xml"/>
  <Override PartName="/ppt/notesSlides/notesSlide30.xml" ContentType="application/vnd.openxmlformats-officedocument.presentationml.notesSlide+xml"/>
  <Override PartName="/ppt/charts/chart24.xml" ContentType="application/vnd.openxmlformats-officedocument.drawingml.chart+xml"/>
  <Override PartName="/ppt/charts/style24.xml" ContentType="application/vnd.ms-office.chartstyle+xml"/>
  <Override PartName="/ppt/charts/colors24.xml" ContentType="application/vnd.ms-office.chartcolorstyle+xml"/>
  <Override PartName="/ppt/notesSlides/notesSlide31.xml" ContentType="application/vnd.openxmlformats-officedocument.presentationml.notesSlide+xml"/>
  <Override PartName="/ppt/charts/chart25.xml" ContentType="application/vnd.openxmlformats-officedocument.drawingml.chart+xml"/>
  <Override PartName="/ppt/charts/style25.xml" ContentType="application/vnd.ms-office.chartstyle+xml"/>
  <Override PartName="/ppt/charts/colors25.xml" ContentType="application/vnd.ms-office.chartcolorstyle+xml"/>
  <Override PartName="/ppt/theme/themeOverride12.xml" ContentType="application/vnd.openxmlformats-officedocument.themeOverride+xml"/>
  <Override PartName="/ppt/notesSlides/notesSlide32.xml" ContentType="application/vnd.openxmlformats-officedocument.presentationml.notesSlide+xml"/>
  <Override PartName="/ppt/charts/chart26.xml" ContentType="application/vnd.openxmlformats-officedocument.drawingml.chart+xml"/>
  <Override PartName="/ppt/charts/style26.xml" ContentType="application/vnd.ms-office.chartstyle+xml"/>
  <Override PartName="/ppt/charts/colors26.xml" ContentType="application/vnd.ms-office.chartcolorstyle+xml"/>
  <Override PartName="/ppt/notesSlides/notesSlide33.xml" ContentType="application/vnd.openxmlformats-officedocument.presentationml.notesSlide+xml"/>
  <Override PartName="/ppt/charts/chart27.xml" ContentType="application/vnd.openxmlformats-officedocument.drawingml.chart+xml"/>
  <Override PartName="/ppt/charts/style27.xml" ContentType="application/vnd.ms-office.chartstyle+xml"/>
  <Override PartName="/ppt/charts/colors27.xml" ContentType="application/vnd.ms-office.chartcolorstyle+xml"/>
  <Override PartName="/ppt/notesSlides/notesSlide34.xml" ContentType="application/vnd.openxmlformats-officedocument.presentationml.notesSlide+xml"/>
  <Override PartName="/ppt/charts/chart28.xml" ContentType="application/vnd.openxmlformats-officedocument.drawingml.chart+xml"/>
  <Override PartName="/ppt/charts/style28.xml" ContentType="application/vnd.ms-office.chartstyle+xml"/>
  <Override PartName="/ppt/charts/colors28.xml" ContentType="application/vnd.ms-office.chartcolorstyl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charts/chart29.xml" ContentType="application/vnd.openxmlformats-officedocument.drawingml.chart+xml"/>
  <Override PartName="/ppt/charts/style29.xml" ContentType="application/vnd.ms-office.chartstyle+xml"/>
  <Override PartName="/ppt/charts/colors29.xml" ContentType="application/vnd.ms-office.chartcolorstyle+xml"/>
  <Override PartName="/ppt/theme/themeOverride13.xml" ContentType="application/vnd.openxmlformats-officedocument.themeOverride+xml"/>
  <Override PartName="/ppt/notesSlides/notesSlide37.xml" ContentType="application/vnd.openxmlformats-officedocument.presentationml.notesSlide+xml"/>
  <Override PartName="/ppt/charts/chart30.xml" ContentType="application/vnd.openxmlformats-officedocument.drawingml.chart+xml"/>
  <Override PartName="/ppt/charts/style30.xml" ContentType="application/vnd.ms-office.chartstyle+xml"/>
  <Override PartName="/ppt/charts/colors30.xml" ContentType="application/vnd.ms-office.chartcolorstyle+xml"/>
  <Override PartName="/ppt/notesSlides/notesSlide38.xml" ContentType="application/vnd.openxmlformats-officedocument.presentationml.notesSlide+xml"/>
  <Override PartName="/ppt/charts/chart31.xml" ContentType="application/vnd.openxmlformats-officedocument.drawingml.chart+xml"/>
  <Override PartName="/ppt/charts/style31.xml" ContentType="application/vnd.ms-office.chartstyle+xml"/>
  <Override PartName="/ppt/charts/colors31.xml" ContentType="application/vnd.ms-office.chartcolorstyle+xml"/>
  <Override PartName="/ppt/theme/themeOverride14.xml" ContentType="application/vnd.openxmlformats-officedocument.themeOverride+xml"/>
  <Override PartName="/ppt/notesSlides/notesSlide39.xml" ContentType="application/vnd.openxmlformats-officedocument.presentationml.notesSlide+xml"/>
  <Override PartName="/ppt/charts/chart32.xml" ContentType="application/vnd.openxmlformats-officedocument.drawingml.chart+xml"/>
  <Override PartName="/ppt/charts/style32.xml" ContentType="application/vnd.ms-office.chartstyle+xml"/>
  <Override PartName="/ppt/charts/colors32.xml" ContentType="application/vnd.ms-office.chartcolorstyle+xml"/>
  <Override PartName="/ppt/theme/themeOverride15.xml" ContentType="application/vnd.openxmlformats-officedocument.themeOverride+xml"/>
  <Override PartName="/ppt/notesSlides/notesSlide40.xml" ContentType="application/vnd.openxmlformats-officedocument.presentationml.notesSlide+xml"/>
  <Override PartName="/ppt/charts/chart33.xml" ContentType="application/vnd.openxmlformats-officedocument.drawingml.chart+xml"/>
  <Override PartName="/ppt/charts/style33.xml" ContentType="application/vnd.ms-office.chartstyle+xml"/>
  <Override PartName="/ppt/charts/colors33.xml" ContentType="application/vnd.ms-office.chartcolorstyle+xml"/>
  <Override PartName="/ppt/notesSlides/notesSlide41.xml" ContentType="application/vnd.openxmlformats-officedocument.presentationml.notesSlide+xml"/>
  <Override PartName="/ppt/charts/chart34.xml" ContentType="application/vnd.openxmlformats-officedocument.drawingml.chart+xml"/>
  <Override PartName="/ppt/charts/style34.xml" ContentType="application/vnd.ms-office.chartstyle+xml"/>
  <Override PartName="/ppt/charts/colors34.xml" ContentType="application/vnd.ms-office.chartcolorstyle+xml"/>
  <Override PartName="/ppt/notesSlides/notesSlide42.xml" ContentType="application/vnd.openxmlformats-officedocument.presentationml.notesSlide+xml"/>
  <Override PartName="/ppt/charts/chart35.xml" ContentType="application/vnd.openxmlformats-officedocument.drawingml.chart+xml"/>
  <Override PartName="/ppt/charts/style35.xml" ContentType="application/vnd.ms-office.chartstyle+xml"/>
  <Override PartName="/ppt/charts/colors35.xml" ContentType="application/vnd.ms-office.chartcolorstyle+xml"/>
  <Override PartName="/ppt/theme/themeOverride16.xml" ContentType="application/vnd.openxmlformats-officedocument.themeOverride+xml"/>
  <Override PartName="/ppt/notesSlides/notesSlide43.xml" ContentType="application/vnd.openxmlformats-officedocument.presentationml.notesSlide+xml"/>
  <Override PartName="/ppt/charts/chart36.xml" ContentType="application/vnd.openxmlformats-officedocument.drawingml.chart+xml"/>
  <Override PartName="/ppt/charts/style36.xml" ContentType="application/vnd.ms-office.chartstyle+xml"/>
  <Override PartName="/ppt/charts/colors36.xml" ContentType="application/vnd.ms-office.chartcolorstyle+xml"/>
  <Override PartName="/ppt/theme/themeOverride17.xml" ContentType="application/vnd.openxmlformats-officedocument.themeOverride+xml"/>
  <Override PartName="/ppt/drawings/drawing3.xml" ContentType="application/vnd.openxmlformats-officedocument.drawingml.chartshapes+xml"/>
  <Override PartName="/ppt/notesSlides/notesSlide44.xml" ContentType="application/vnd.openxmlformats-officedocument.presentationml.notesSlide+xml"/>
  <Override PartName="/ppt/charts/chart37.xml" ContentType="application/vnd.openxmlformats-officedocument.drawingml.chart+xml"/>
  <Override PartName="/ppt/charts/style37.xml" ContentType="application/vnd.ms-office.chartstyle+xml"/>
  <Override PartName="/ppt/charts/colors37.xml" ContentType="application/vnd.ms-office.chartcolorstyle+xml"/>
  <Override PartName="/ppt/notesSlides/notesSlide45.xml" ContentType="application/vnd.openxmlformats-officedocument.presentationml.notesSlide+xml"/>
  <Override PartName="/ppt/charts/chart38.xml" ContentType="application/vnd.openxmlformats-officedocument.drawingml.chart+xml"/>
  <Override PartName="/ppt/charts/style38.xml" ContentType="application/vnd.ms-office.chartstyle+xml"/>
  <Override PartName="/ppt/charts/colors38.xml" ContentType="application/vnd.ms-office.chartcolorstyle+xml"/>
  <Override PartName="/ppt/theme/themeOverride18.xml" ContentType="application/vnd.openxmlformats-officedocument.themeOverride+xml"/>
  <Override PartName="/ppt/notesSlides/notesSlide46.xml" ContentType="application/vnd.openxmlformats-officedocument.presentationml.notesSlide+xml"/>
  <Override PartName="/ppt/charts/chart39.xml" ContentType="application/vnd.openxmlformats-officedocument.drawingml.chart+xml"/>
  <Override PartName="/ppt/charts/style39.xml" ContentType="application/vnd.ms-office.chartstyle+xml"/>
  <Override PartName="/ppt/charts/colors39.xml" ContentType="application/vnd.ms-office.chartcolorstyle+xml"/>
  <Override PartName="/ppt/theme/themeOverride19.xml" ContentType="application/vnd.openxmlformats-officedocument.themeOverride+xml"/>
  <Override PartName="/ppt/notesSlides/notesSlide47.xml" ContentType="application/vnd.openxmlformats-officedocument.presentationml.notesSlide+xml"/>
  <Override PartName="/ppt/charts/chart40.xml" ContentType="application/vnd.openxmlformats-officedocument.drawingml.chart+xml"/>
  <Override PartName="/ppt/charts/style40.xml" ContentType="application/vnd.ms-office.chartstyle+xml"/>
  <Override PartName="/ppt/charts/colors40.xml" ContentType="application/vnd.ms-office.chartcolorstyle+xml"/>
  <Override PartName="/ppt/theme/themeOverride20.xml" ContentType="application/vnd.openxmlformats-officedocument.themeOverride+xml"/>
  <Override PartName="/ppt/notesSlides/notesSlide48.xml" ContentType="application/vnd.openxmlformats-officedocument.presentationml.notesSlide+xml"/>
  <Override PartName="/ppt/charts/chart41.xml" ContentType="application/vnd.openxmlformats-officedocument.drawingml.chart+xml"/>
  <Override PartName="/ppt/charts/style41.xml" ContentType="application/vnd.ms-office.chartstyle+xml"/>
  <Override PartName="/ppt/charts/colors41.xml" ContentType="application/vnd.ms-office.chartcolorstyle+xml"/>
  <Override PartName="/ppt/theme/themeOverride21.xml" ContentType="application/vnd.openxmlformats-officedocument.themeOverride+xml"/>
  <Override PartName="/ppt/notesSlides/notesSlide49.xml" ContentType="application/vnd.openxmlformats-officedocument.presentationml.notesSlide+xml"/>
  <Override PartName="/ppt/charts/chart42.xml" ContentType="application/vnd.openxmlformats-officedocument.drawingml.chart+xml"/>
  <Override PartName="/ppt/charts/style42.xml" ContentType="application/vnd.ms-office.chartstyle+xml"/>
  <Override PartName="/ppt/charts/colors42.xml" ContentType="application/vnd.ms-office.chartcolorstyle+xml"/>
  <Override PartName="/ppt/theme/themeOverride22.xml" ContentType="application/vnd.openxmlformats-officedocument.themeOverride+xml"/>
  <Override PartName="/ppt/drawings/drawing4.xml" ContentType="application/vnd.openxmlformats-officedocument.drawingml.chartshapes+xml"/>
  <Override PartName="/ppt/notesSlides/notesSlide50.xml" ContentType="application/vnd.openxmlformats-officedocument.presentationml.notesSlide+xml"/>
  <Override PartName="/ppt/charts/chart43.xml" ContentType="application/vnd.openxmlformats-officedocument.drawingml.chart+xml"/>
  <Override PartName="/ppt/charts/style43.xml" ContentType="application/vnd.ms-office.chartstyle+xml"/>
  <Override PartName="/ppt/charts/colors43.xml" ContentType="application/vnd.ms-office.chartcolorstyle+xml"/>
  <Override PartName="/ppt/theme/themeOverride23.xml" ContentType="application/vnd.openxmlformats-officedocument.themeOverride+xml"/>
  <Override PartName="/ppt/notesSlides/notesSlide51.xml" ContentType="application/vnd.openxmlformats-officedocument.presentationml.notesSlide+xml"/>
  <Override PartName="/ppt/charts/chart44.xml" ContentType="application/vnd.openxmlformats-officedocument.drawingml.chart+xml"/>
  <Override PartName="/ppt/charts/style44.xml" ContentType="application/vnd.ms-office.chartstyle+xml"/>
  <Override PartName="/ppt/charts/colors44.xml" ContentType="application/vnd.ms-office.chartcolorstyle+xml"/>
  <Override PartName="/ppt/theme/themeOverride24.xml" ContentType="application/vnd.openxmlformats-officedocument.themeOverride+xml"/>
  <Override PartName="/ppt/notesSlides/notesSlide52.xml" ContentType="application/vnd.openxmlformats-officedocument.presentationml.notesSlide+xml"/>
  <Override PartName="/ppt/charts/chart45.xml" ContentType="application/vnd.openxmlformats-officedocument.drawingml.chart+xml"/>
  <Override PartName="/ppt/charts/style45.xml" ContentType="application/vnd.ms-office.chartstyle+xml"/>
  <Override PartName="/ppt/charts/colors45.xml" ContentType="application/vnd.ms-office.chartcolorstyle+xml"/>
  <Override PartName="/ppt/theme/themeOverride25.xml" ContentType="application/vnd.openxmlformats-officedocument.themeOverride+xml"/>
  <Override PartName="/ppt/notesSlides/notesSlide53.xml" ContentType="application/vnd.openxmlformats-officedocument.presentationml.notesSlide+xml"/>
  <Override PartName="/ppt/charts/chart46.xml" ContentType="application/vnd.openxmlformats-officedocument.drawingml.chart+xml"/>
  <Override PartName="/ppt/charts/style46.xml" ContentType="application/vnd.ms-office.chartstyle+xml"/>
  <Override PartName="/ppt/charts/colors46.xml" ContentType="application/vnd.ms-office.chartcolorstyle+xml"/>
  <Override PartName="/ppt/theme/themeOverride26.xml" ContentType="application/vnd.openxmlformats-officedocument.themeOverride+xml"/>
  <Override PartName="/ppt/notesSlides/notesSlide54.xml" ContentType="application/vnd.openxmlformats-officedocument.presentationml.notesSlide+xml"/>
  <Override PartName="/ppt/charts/chart47.xml" ContentType="application/vnd.openxmlformats-officedocument.drawingml.chart+xml"/>
  <Override PartName="/ppt/charts/style47.xml" ContentType="application/vnd.ms-office.chartstyle+xml"/>
  <Override PartName="/ppt/charts/colors47.xml" ContentType="application/vnd.ms-office.chartcolorstyle+xml"/>
  <Override PartName="/ppt/theme/themeOverride27.xml" ContentType="application/vnd.openxmlformats-officedocument.themeOverride+xml"/>
  <Override PartName="/ppt/notesSlides/notesSlide55.xml" ContentType="application/vnd.openxmlformats-officedocument.presentationml.notesSlide+xml"/>
  <Override PartName="/ppt/charts/chart48.xml" ContentType="application/vnd.openxmlformats-officedocument.drawingml.chart+xml"/>
  <Override PartName="/ppt/charts/style48.xml" ContentType="application/vnd.ms-office.chartstyle+xml"/>
  <Override PartName="/ppt/charts/colors48.xml" ContentType="application/vnd.ms-office.chartcolorstyle+xml"/>
  <Override PartName="/ppt/theme/themeOverride28.xml" ContentType="application/vnd.openxmlformats-officedocument.themeOverride+xml"/>
  <Override PartName="/ppt/notesSlides/notesSlide56.xml" ContentType="application/vnd.openxmlformats-officedocument.presentationml.notesSlide+xml"/>
  <Override PartName="/ppt/charts/chart49.xml" ContentType="application/vnd.openxmlformats-officedocument.drawingml.chart+xml"/>
  <Override PartName="/ppt/charts/style49.xml" ContentType="application/vnd.ms-office.chartstyle+xml"/>
  <Override PartName="/ppt/charts/colors49.xml" ContentType="application/vnd.ms-office.chartcolorstyle+xml"/>
  <Override PartName="/ppt/theme/themeOverride29.xml" ContentType="application/vnd.openxmlformats-officedocument.themeOverr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charts/chart50.xml" ContentType="application/vnd.openxmlformats-officedocument.drawingml.chart+xml"/>
  <Override PartName="/ppt/charts/style50.xml" ContentType="application/vnd.ms-office.chartstyle+xml"/>
  <Override PartName="/ppt/charts/colors50.xml" ContentType="application/vnd.ms-office.chartcolorstyle+xml"/>
  <Override PartName="/ppt/theme/themeOverride30.xml" ContentType="application/vnd.openxmlformats-officedocument.themeOverride+xml"/>
  <Override PartName="/ppt/notesSlides/notesSlide60.xml" ContentType="application/vnd.openxmlformats-officedocument.presentationml.notesSlide+xml"/>
  <Override PartName="/ppt/charts/chart51.xml" ContentType="application/vnd.openxmlformats-officedocument.drawingml.chart+xml"/>
  <Override PartName="/ppt/charts/style51.xml" ContentType="application/vnd.ms-office.chartstyle+xml"/>
  <Override PartName="/ppt/charts/colors51.xml" ContentType="application/vnd.ms-office.chartcolorstyle+xml"/>
  <Override PartName="/ppt/theme/themeOverride31.xml" ContentType="application/vnd.openxmlformats-officedocument.themeOverr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charts/chart52.xml" ContentType="application/vnd.openxmlformats-officedocument.drawingml.chart+xml"/>
  <Override PartName="/ppt/charts/style52.xml" ContentType="application/vnd.ms-office.chartstyle+xml"/>
  <Override PartName="/ppt/charts/colors52.xml" ContentType="application/vnd.ms-office.chartcolorstyle+xml"/>
  <Override PartName="/ppt/theme/themeOverride32.xml" ContentType="application/vnd.openxmlformats-officedocument.themeOverride+xml"/>
  <Override PartName="/ppt/notesSlides/notesSlide63.xml" ContentType="application/vnd.openxmlformats-officedocument.presentationml.notesSlide+xml"/>
  <Override PartName="/ppt/charts/chart53.xml" ContentType="application/vnd.openxmlformats-officedocument.drawingml.chart+xml"/>
  <Override PartName="/ppt/charts/style53.xml" ContentType="application/vnd.ms-office.chartstyle+xml"/>
  <Override PartName="/ppt/charts/colors53.xml" ContentType="application/vnd.ms-office.chartcolorstyle+xml"/>
  <Override PartName="/ppt/theme/themeOverride33.xml" ContentType="application/vnd.openxmlformats-officedocument.themeOverr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charts/chart54.xml" ContentType="application/vnd.openxmlformats-officedocument.drawingml.chart+xml"/>
  <Override PartName="/ppt/charts/style54.xml" ContentType="application/vnd.ms-office.chartstyle+xml"/>
  <Override PartName="/ppt/charts/colors54.xml" ContentType="application/vnd.ms-office.chartcolorstyle+xml"/>
  <Override PartName="/ppt/theme/themeOverride34.xml" ContentType="application/vnd.openxmlformats-officedocument.themeOverride+xml"/>
  <Override PartName="/ppt/notesSlides/notesSlide66.xml" ContentType="application/vnd.openxmlformats-officedocument.presentationml.notesSlide+xml"/>
  <Override PartName="/ppt/charts/chart55.xml" ContentType="application/vnd.openxmlformats-officedocument.drawingml.chart+xml"/>
  <Override PartName="/ppt/charts/style55.xml" ContentType="application/vnd.ms-office.chartstyle+xml"/>
  <Override PartName="/ppt/charts/colors55.xml" ContentType="application/vnd.ms-office.chartcolorstyle+xml"/>
  <Override PartName="/ppt/theme/themeOverride35.xml" ContentType="application/vnd.openxmlformats-officedocument.themeOverride+xml"/>
  <Override PartName="/ppt/notesSlides/notesSlide67.xml" ContentType="application/vnd.openxmlformats-officedocument.presentationml.notesSlide+xml"/>
  <Override PartName="/ppt/charts/chart56.xml" ContentType="application/vnd.openxmlformats-officedocument.drawingml.chart+xml"/>
  <Override PartName="/ppt/charts/style56.xml" ContentType="application/vnd.ms-office.chartstyle+xml"/>
  <Override PartName="/ppt/charts/colors56.xml" ContentType="application/vnd.ms-office.chartcolorstyle+xml"/>
  <Override PartName="/ppt/theme/themeOverride36.xml" ContentType="application/vnd.openxmlformats-officedocument.themeOverride+xml"/>
  <Override PartName="/ppt/notesSlides/notesSlide68.xml" ContentType="application/vnd.openxmlformats-officedocument.presentationml.notesSlide+xml"/>
  <Override PartName="/ppt/charts/chart57.xml" ContentType="application/vnd.openxmlformats-officedocument.drawingml.chart+xml"/>
  <Override PartName="/ppt/charts/style57.xml" ContentType="application/vnd.ms-office.chartstyle+xml"/>
  <Override PartName="/ppt/charts/colors57.xml" ContentType="application/vnd.ms-office.chartcolorstyle+xml"/>
  <Override PartName="/ppt/theme/themeOverride37.xml" ContentType="application/vnd.openxmlformats-officedocument.themeOverride+xml"/>
  <Override PartName="/ppt/notesSlides/notesSlide69.xml" ContentType="application/vnd.openxmlformats-officedocument.presentationml.notesSlide+xml"/>
  <Override PartName="/ppt/charts/chart58.xml" ContentType="application/vnd.openxmlformats-officedocument.drawingml.chart+xml"/>
  <Override PartName="/ppt/charts/style58.xml" ContentType="application/vnd.ms-office.chartstyle+xml"/>
  <Override PartName="/ppt/charts/colors58.xml" ContentType="application/vnd.ms-office.chartcolorstyle+xml"/>
  <Override PartName="/ppt/theme/themeOverride38.xml" ContentType="application/vnd.openxmlformats-officedocument.themeOverride+xml"/>
  <Override PartName="/ppt/notesSlides/notesSlide70.xml" ContentType="application/vnd.openxmlformats-officedocument.presentationml.notesSlide+xml"/>
  <Override PartName="/ppt/charts/chart59.xml" ContentType="application/vnd.openxmlformats-officedocument.drawingml.chart+xml"/>
  <Override PartName="/ppt/charts/style59.xml" ContentType="application/vnd.ms-office.chartstyle+xml"/>
  <Override PartName="/ppt/charts/colors59.xml" ContentType="application/vnd.ms-office.chartcolorstyle+xml"/>
  <Override PartName="/ppt/theme/themeOverride39.xml" ContentType="application/vnd.openxmlformats-officedocument.themeOverr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charts/chart60.xml" ContentType="application/vnd.openxmlformats-officedocument.drawingml.chart+xml"/>
  <Override PartName="/ppt/charts/style60.xml" ContentType="application/vnd.ms-office.chartstyle+xml"/>
  <Override PartName="/ppt/charts/colors60.xml" ContentType="application/vnd.ms-office.chartcolorstyle+xml"/>
  <Override PartName="/ppt/theme/themeOverride40.xml" ContentType="application/vnd.openxmlformats-officedocument.themeOverride+xml"/>
  <Override PartName="/ppt/notesSlides/notesSlide74.xml" ContentType="application/vnd.openxmlformats-officedocument.presentationml.notesSlide+xml"/>
  <Override PartName="/ppt/charts/chart61.xml" ContentType="application/vnd.openxmlformats-officedocument.drawingml.chart+xml"/>
  <Override PartName="/ppt/charts/style61.xml" ContentType="application/vnd.ms-office.chartstyle+xml"/>
  <Override PartName="/ppt/charts/colors61.xml" ContentType="application/vnd.ms-office.chartcolorstyle+xml"/>
  <Override PartName="/ppt/theme/themeOverride41.xml" ContentType="application/vnd.openxmlformats-officedocument.themeOverride+xml"/>
  <Override PartName="/ppt/notesSlides/notesSlide75.xml" ContentType="application/vnd.openxmlformats-officedocument.presentationml.notesSlide+xml"/>
  <Override PartName="/ppt/charts/chart62.xml" ContentType="application/vnd.openxmlformats-officedocument.drawingml.chart+xml"/>
  <Override PartName="/ppt/charts/style62.xml" ContentType="application/vnd.ms-office.chartstyle+xml"/>
  <Override PartName="/ppt/charts/colors62.xml" ContentType="application/vnd.ms-office.chartcolorstyle+xml"/>
  <Override PartName="/ppt/theme/themeOverride42.xml" ContentType="application/vnd.openxmlformats-officedocument.themeOverr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charts/chart63.xml" ContentType="application/vnd.openxmlformats-officedocument.drawingml.chart+xml"/>
  <Override PartName="/ppt/charts/style63.xml" ContentType="application/vnd.ms-office.chartstyle+xml"/>
  <Override PartName="/ppt/charts/colors63.xml" ContentType="application/vnd.ms-office.chartcolorstyle+xml"/>
  <Override PartName="/ppt/theme/themeOverride43.xml" ContentType="application/vnd.openxmlformats-officedocument.themeOverr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charts/chart64.xml" ContentType="application/vnd.openxmlformats-officedocument.drawingml.chart+xml"/>
  <Override PartName="/ppt/charts/style64.xml" ContentType="application/vnd.ms-office.chartstyle+xml"/>
  <Override PartName="/ppt/charts/colors64.xml" ContentType="application/vnd.ms-office.chartcolorstyle+xml"/>
  <Override PartName="/ppt/theme/themeOverride44.xml" ContentType="application/vnd.openxmlformats-officedocument.themeOverride+xml"/>
  <Override PartName="/ppt/notesSlides/notesSlide80.xml" ContentType="application/vnd.openxmlformats-officedocument.presentationml.notesSlide+xml"/>
  <Override PartName="/ppt/charts/chart65.xml" ContentType="application/vnd.openxmlformats-officedocument.drawingml.chart+xml"/>
  <Override PartName="/ppt/charts/style65.xml" ContentType="application/vnd.ms-office.chartstyle+xml"/>
  <Override PartName="/ppt/charts/colors65.xml" ContentType="application/vnd.ms-office.chartcolorstyle+xml"/>
  <Override PartName="/ppt/theme/themeOverride45.xml" ContentType="application/vnd.openxmlformats-officedocument.themeOverride+xml"/>
  <Override PartName="/ppt/notesSlides/notesSlide81.xml" ContentType="application/vnd.openxmlformats-officedocument.presentationml.notesSlide+xml"/>
  <Override PartName="/ppt/charts/chart66.xml" ContentType="application/vnd.openxmlformats-officedocument.drawingml.chart+xml"/>
  <Override PartName="/ppt/charts/style66.xml" ContentType="application/vnd.ms-office.chartstyle+xml"/>
  <Override PartName="/ppt/charts/colors66.xml" ContentType="application/vnd.ms-office.chartcolorstyle+xml"/>
  <Override PartName="/ppt/theme/themeOverride46.xml" ContentType="application/vnd.openxmlformats-officedocument.themeOverr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charts/chart67.xml" ContentType="application/vnd.openxmlformats-officedocument.drawingml.chart+xml"/>
  <Override PartName="/ppt/charts/style67.xml" ContentType="application/vnd.ms-office.chartstyle+xml"/>
  <Override PartName="/ppt/charts/colors67.xml" ContentType="application/vnd.ms-office.chartcolorstyl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charts/chart68.xml" ContentType="application/vnd.openxmlformats-officedocument.drawingml.chart+xml"/>
  <Override PartName="/ppt/charts/style68.xml" ContentType="application/vnd.ms-office.chartstyle+xml"/>
  <Override PartName="/ppt/charts/colors68.xml" ContentType="application/vnd.ms-office.chartcolorstyle+xml"/>
  <Override PartName="/ppt/theme/themeOverride47.xml" ContentType="application/vnd.openxmlformats-officedocument.themeOverride+xml"/>
  <Override PartName="/ppt/notesSlides/notesSlide88.xml" ContentType="application/vnd.openxmlformats-officedocument.presentationml.notesSlide+xml"/>
  <Override PartName="/ppt/charts/chart69.xml" ContentType="application/vnd.openxmlformats-officedocument.drawingml.chart+xml"/>
  <Override PartName="/ppt/charts/style69.xml" ContentType="application/vnd.ms-office.chartstyle+xml"/>
  <Override PartName="/ppt/charts/colors69.xml" ContentType="application/vnd.ms-office.chartcolorstyle+xml"/>
  <Override PartName="/ppt/theme/themeOverride48.xml" ContentType="application/vnd.openxmlformats-officedocument.themeOverride+xml"/>
  <Override PartName="/ppt/notesSlides/notesSlide89.xml" ContentType="application/vnd.openxmlformats-officedocument.presentationml.notesSlide+xml"/>
  <Override PartName="/ppt/charts/chart70.xml" ContentType="application/vnd.openxmlformats-officedocument.drawingml.chart+xml"/>
  <Override PartName="/ppt/charts/style70.xml" ContentType="application/vnd.ms-office.chartstyle+xml"/>
  <Override PartName="/ppt/charts/colors70.xml" ContentType="application/vnd.ms-office.chartcolorstyle+xml"/>
  <Override PartName="/ppt/theme/themeOverride49.xml" ContentType="application/vnd.openxmlformats-officedocument.themeOverride+xml"/>
  <Override PartName="/ppt/notesSlides/notesSlide90.xml" ContentType="application/vnd.openxmlformats-officedocument.presentationml.notesSlide+xml"/>
  <Override PartName="/ppt/charts/chart71.xml" ContentType="application/vnd.openxmlformats-officedocument.drawingml.chart+xml"/>
  <Override PartName="/ppt/charts/style71.xml" ContentType="application/vnd.ms-office.chartstyle+xml"/>
  <Override PartName="/ppt/charts/colors71.xml" ContentType="application/vnd.ms-office.chartcolorstyle+xml"/>
  <Override PartName="/ppt/theme/themeOverride50.xml" ContentType="application/vnd.openxmlformats-officedocument.themeOverride+xml"/>
  <Override PartName="/ppt/notesSlides/notesSlide91.xml" ContentType="application/vnd.openxmlformats-officedocument.presentationml.notesSlide+xml"/>
  <Override PartName="/ppt/notesSlides/notesSlide92.xml" ContentType="application/vnd.openxmlformats-officedocument.presentationml.notesSlide+xml"/>
  <Override PartName="/ppt/charts/chart72.xml" ContentType="application/vnd.openxmlformats-officedocument.drawingml.chart+xml"/>
  <Override PartName="/ppt/charts/style72.xml" ContentType="application/vnd.ms-office.chartstyle+xml"/>
  <Override PartName="/ppt/charts/colors72.xml" ContentType="application/vnd.ms-office.chartcolorstyle+xml"/>
  <Override PartName="/ppt/theme/themeOverride51.xml" ContentType="application/vnd.openxmlformats-officedocument.themeOverride+xml"/>
  <Override PartName="/ppt/notesSlides/notesSlide93.xml" ContentType="application/vnd.openxmlformats-officedocument.presentationml.notesSlide+xml"/>
  <Override PartName="/ppt/charts/chart73.xml" ContentType="application/vnd.openxmlformats-officedocument.drawingml.chart+xml"/>
  <Override PartName="/ppt/charts/style73.xml" ContentType="application/vnd.ms-office.chartstyle+xml"/>
  <Override PartName="/ppt/charts/colors73.xml" ContentType="application/vnd.ms-office.chartcolorstyle+xml"/>
  <Override PartName="/ppt/theme/themeOverride52.xml" ContentType="application/vnd.openxmlformats-officedocument.themeOverride+xml"/>
  <Override PartName="/ppt/notesSlides/notesSlide94.xml" ContentType="application/vnd.openxmlformats-officedocument.presentationml.notesSlide+xml"/>
  <Override PartName="/ppt/notesSlides/notesSlide95.xml" ContentType="application/vnd.openxmlformats-officedocument.presentationml.notesSlide+xml"/>
  <Override PartName="/ppt/charts/chart74.xml" ContentType="application/vnd.openxmlformats-officedocument.drawingml.chart+xml"/>
  <Override PartName="/ppt/charts/style74.xml" ContentType="application/vnd.ms-office.chartstyle+xml"/>
  <Override PartName="/ppt/charts/colors74.xml" ContentType="application/vnd.ms-office.chartcolorstyle+xml"/>
  <Override PartName="/ppt/theme/themeOverride53.xml" ContentType="application/vnd.openxmlformats-officedocument.themeOverride+xml"/>
  <Override PartName="/ppt/notesSlides/notesSlide96.xml" ContentType="application/vnd.openxmlformats-officedocument.presentationml.notesSlide+xml"/>
  <Override PartName="/ppt/notesSlides/notesSlide97.xml" ContentType="application/vnd.openxmlformats-officedocument.presentationml.notesSlide+xml"/>
  <Override PartName="/ppt/charts/chart75.xml" ContentType="application/vnd.openxmlformats-officedocument.drawingml.chart+xml"/>
  <Override PartName="/ppt/charts/style75.xml" ContentType="application/vnd.ms-office.chartstyle+xml"/>
  <Override PartName="/ppt/charts/colors75.xml" ContentType="application/vnd.ms-office.chartcolorstyle+xml"/>
  <Override PartName="/ppt/theme/themeOverride54.xml" ContentType="application/vnd.openxmlformats-officedocument.themeOverride+xml"/>
  <Override PartName="/ppt/notesSlides/notesSlide98.xml" ContentType="application/vnd.openxmlformats-officedocument.presentationml.notesSlide+xml"/>
  <Override PartName="/ppt/charts/chart76.xml" ContentType="application/vnd.openxmlformats-officedocument.drawingml.chart+xml"/>
  <Override PartName="/ppt/charts/style76.xml" ContentType="application/vnd.ms-office.chartstyle+xml"/>
  <Override PartName="/ppt/charts/colors76.xml" ContentType="application/vnd.ms-office.chartcolorstyle+xml"/>
  <Override PartName="/ppt/theme/themeOverride55.xml" ContentType="application/vnd.openxmlformats-officedocument.themeOverride+xml"/>
  <Override PartName="/ppt/notesSlides/notesSlide99.xml" ContentType="application/vnd.openxmlformats-officedocument.presentationml.notesSlide+xml"/>
  <Override PartName="/ppt/charts/chart77.xml" ContentType="application/vnd.openxmlformats-officedocument.drawingml.chart+xml"/>
  <Override PartName="/ppt/charts/style77.xml" ContentType="application/vnd.ms-office.chartstyle+xml"/>
  <Override PartName="/ppt/charts/colors77.xml" ContentType="application/vnd.ms-office.chartcolorstyle+xml"/>
  <Override PartName="/ppt/theme/themeOverride56.xml" ContentType="application/vnd.openxmlformats-officedocument.themeOverride+xml"/>
  <Override PartName="/ppt/notesSlides/notesSlide100.xml" ContentType="application/vnd.openxmlformats-officedocument.presentationml.notesSlide+xml"/>
  <Override PartName="/ppt/charts/chart78.xml" ContentType="application/vnd.openxmlformats-officedocument.drawingml.chart+xml"/>
  <Override PartName="/ppt/charts/style78.xml" ContentType="application/vnd.ms-office.chartstyle+xml"/>
  <Override PartName="/ppt/charts/colors78.xml" ContentType="application/vnd.ms-office.chartcolorstyle+xml"/>
  <Override PartName="/ppt/theme/themeOverride57.xml" ContentType="application/vnd.openxmlformats-officedocument.themeOverride+xml"/>
  <Override PartName="/ppt/notesSlides/notesSlide101.xml" ContentType="application/vnd.openxmlformats-officedocument.presentationml.notesSlide+xml"/>
  <Override PartName="/ppt/charts/chart79.xml" ContentType="application/vnd.openxmlformats-officedocument.drawingml.chart+xml"/>
  <Override PartName="/ppt/charts/style79.xml" ContentType="application/vnd.ms-office.chartstyle+xml"/>
  <Override PartName="/ppt/charts/colors79.xml" ContentType="application/vnd.ms-office.chartcolorstyle+xml"/>
  <Override PartName="/ppt/theme/themeOverride58.xml" ContentType="application/vnd.openxmlformats-officedocument.themeOverride+xml"/>
  <Override PartName="/ppt/notesSlides/notesSlide102.xml" ContentType="application/vnd.openxmlformats-officedocument.presentationml.notesSlide+xml"/>
  <Override PartName="/ppt/notesSlides/notesSlide103.xml" ContentType="application/vnd.openxmlformats-officedocument.presentationml.notesSlide+xml"/>
  <Override PartName="/ppt/charts/chart80.xml" ContentType="application/vnd.openxmlformats-officedocument.drawingml.chart+xml"/>
  <Override PartName="/ppt/charts/style80.xml" ContentType="application/vnd.ms-office.chartstyle+xml"/>
  <Override PartName="/ppt/charts/colors80.xml" ContentType="application/vnd.ms-office.chartcolorstyle+xml"/>
  <Override PartName="/ppt/theme/themeOverride59.xml" ContentType="application/vnd.openxmlformats-officedocument.themeOverride+xml"/>
  <Override PartName="/ppt/notesSlides/notesSlide104.xml" ContentType="application/vnd.openxmlformats-officedocument.presentationml.notesSlide+xml"/>
  <Override PartName="/ppt/charts/chart81.xml" ContentType="application/vnd.openxmlformats-officedocument.drawingml.chart+xml"/>
  <Override PartName="/ppt/charts/style81.xml" ContentType="application/vnd.ms-office.chartstyle+xml"/>
  <Override PartName="/ppt/charts/colors81.xml" ContentType="application/vnd.ms-office.chartcolorstyle+xml"/>
  <Override PartName="/ppt/notesSlides/notesSlide105.xml" ContentType="application/vnd.openxmlformats-officedocument.presentationml.notesSlide+xml"/>
  <Override PartName="/ppt/notesSlides/notesSlide106.xml" ContentType="application/vnd.openxmlformats-officedocument.presentationml.notesSlide+xml"/>
  <Override PartName="/ppt/charts/chart82.xml" ContentType="application/vnd.openxmlformats-officedocument.drawingml.chart+xml"/>
  <Override PartName="/ppt/charts/style82.xml" ContentType="application/vnd.ms-office.chartstyle+xml"/>
  <Override PartName="/ppt/charts/colors82.xml" ContentType="application/vnd.ms-office.chartcolorstyle+xml"/>
  <Override PartName="/ppt/theme/themeOverride60.xml" ContentType="application/vnd.openxmlformats-officedocument.themeOverride+xml"/>
  <Override PartName="/ppt/notesSlides/notesSlide107.xml" ContentType="application/vnd.openxmlformats-officedocument.presentationml.notesSlide+xml"/>
  <Override PartName="/ppt/charts/chart83.xml" ContentType="application/vnd.openxmlformats-officedocument.drawingml.chart+xml"/>
  <Override PartName="/ppt/charts/style83.xml" ContentType="application/vnd.ms-office.chartstyle+xml"/>
  <Override PartName="/ppt/charts/colors83.xml" ContentType="application/vnd.ms-office.chartcolorstyle+xml"/>
  <Override PartName="/ppt/theme/themeOverride61.xml" ContentType="application/vnd.openxmlformats-officedocument.themeOverride+xml"/>
  <Override PartName="/ppt/notesSlides/notesSlide108.xml" ContentType="application/vnd.openxmlformats-officedocument.presentationml.notesSlide+xml"/>
  <Override PartName="/ppt/notesSlides/notesSlide109.xml" ContentType="application/vnd.openxmlformats-officedocument.presentationml.notesSlide+xml"/>
  <Override PartName="/ppt/charts/chart84.xml" ContentType="application/vnd.openxmlformats-officedocument.drawingml.chart+xml"/>
  <Override PartName="/ppt/charts/style84.xml" ContentType="application/vnd.ms-office.chartstyle+xml"/>
  <Override PartName="/ppt/charts/colors84.xml" ContentType="application/vnd.ms-office.chartcolorstyle+xml"/>
  <Override PartName="/ppt/theme/themeOverride62.xml" ContentType="application/vnd.openxmlformats-officedocument.themeOverride+xml"/>
  <Override PartName="/ppt/notesSlides/notesSlide110.xml" ContentType="application/vnd.openxmlformats-officedocument.presentationml.notesSlide+xml"/>
  <Override PartName="/ppt/charts/chart85.xml" ContentType="application/vnd.openxmlformats-officedocument.drawingml.chart+xml"/>
  <Override PartName="/ppt/charts/style85.xml" ContentType="application/vnd.ms-office.chartstyle+xml"/>
  <Override PartName="/ppt/charts/colors85.xml" ContentType="application/vnd.ms-office.chartcolorstyle+xml"/>
  <Override PartName="/ppt/theme/themeOverride63.xml" ContentType="application/vnd.openxmlformats-officedocument.themeOverride+xml"/>
  <Override PartName="/ppt/notesSlides/notesSlide111.xml" ContentType="application/vnd.openxmlformats-officedocument.presentationml.notesSlide+xml"/>
  <Override PartName="/ppt/charts/chart86.xml" ContentType="application/vnd.openxmlformats-officedocument.drawingml.chart+xml"/>
  <Override PartName="/ppt/charts/style86.xml" ContentType="application/vnd.ms-office.chartstyle+xml"/>
  <Override PartName="/ppt/charts/colors86.xml" ContentType="application/vnd.ms-office.chartcolorstyle+xml"/>
  <Override PartName="/ppt/theme/themeOverride64.xml" ContentType="application/vnd.openxmlformats-officedocument.themeOverride+xml"/>
  <Override PartName="/ppt/notesSlides/notesSlide112.xml" ContentType="application/vnd.openxmlformats-officedocument.presentationml.notesSlide+xml"/>
  <Override PartName="/ppt/charts/chart87.xml" ContentType="application/vnd.openxmlformats-officedocument.drawingml.chart+xml"/>
  <Override PartName="/ppt/charts/style87.xml" ContentType="application/vnd.ms-office.chartstyle+xml"/>
  <Override PartName="/ppt/charts/colors87.xml" ContentType="application/vnd.ms-office.chartcolorstyle+xml"/>
  <Override PartName="/ppt/theme/themeOverride65.xml" ContentType="application/vnd.openxmlformats-officedocument.themeOverride+xml"/>
  <Override PartName="/ppt/notesSlides/notesSlide113.xml" ContentType="application/vnd.openxmlformats-officedocument.presentationml.notesSlide+xml"/>
  <Override PartName="/ppt/notesSlides/notesSlide114.xml" ContentType="application/vnd.openxmlformats-officedocument.presentationml.notesSlide+xml"/>
  <Override PartName="/ppt/notesSlides/notesSlide115.xml" ContentType="application/vnd.openxmlformats-officedocument.presentationml.notesSlide+xml"/>
  <Override PartName="/ppt/charts/chart88.xml" ContentType="application/vnd.openxmlformats-officedocument.drawingml.chart+xml"/>
  <Override PartName="/ppt/charts/style88.xml" ContentType="application/vnd.ms-office.chartstyle+xml"/>
  <Override PartName="/ppt/charts/colors88.xml" ContentType="application/vnd.ms-office.chartcolorstyle+xml"/>
  <Override PartName="/ppt/theme/themeOverride66.xml" ContentType="application/vnd.openxmlformats-officedocument.themeOverride+xml"/>
  <Override PartName="/ppt/notesSlides/notesSlide116.xml" ContentType="application/vnd.openxmlformats-officedocument.presentationml.notesSlide+xml"/>
  <Override PartName="/ppt/charts/chart89.xml" ContentType="application/vnd.openxmlformats-officedocument.drawingml.chart+xml"/>
  <Override PartName="/ppt/charts/style89.xml" ContentType="application/vnd.ms-office.chartstyle+xml"/>
  <Override PartName="/ppt/charts/colors89.xml" ContentType="application/vnd.ms-office.chartcolorstyle+xml"/>
  <Override PartName="/ppt/theme/themeOverride67.xml" ContentType="application/vnd.openxmlformats-officedocument.themeOverride+xml"/>
  <Override PartName="/ppt/notesSlides/notesSlide117.xml" ContentType="application/vnd.openxmlformats-officedocument.presentationml.notesSlide+xml"/>
  <Override PartName="/ppt/charts/chart90.xml" ContentType="application/vnd.openxmlformats-officedocument.drawingml.chart+xml"/>
  <Override PartName="/ppt/charts/style90.xml" ContentType="application/vnd.ms-office.chartstyle+xml"/>
  <Override PartName="/ppt/charts/colors90.xml" ContentType="application/vnd.ms-office.chartcolorstyle+xml"/>
  <Override PartName="/ppt/theme/themeOverride68.xml" ContentType="application/vnd.openxmlformats-officedocument.themeOverride+xml"/>
  <Override PartName="/ppt/notesSlides/notesSlide118.xml" ContentType="application/vnd.openxmlformats-officedocument.presentationml.notesSlide+xml"/>
  <Override PartName="/ppt/charts/chart91.xml" ContentType="application/vnd.openxmlformats-officedocument.drawingml.chart+xml"/>
  <Override PartName="/ppt/charts/style91.xml" ContentType="application/vnd.ms-office.chartstyle+xml"/>
  <Override PartName="/ppt/charts/colors91.xml" ContentType="application/vnd.ms-office.chartcolorstyle+xml"/>
  <Override PartName="/ppt/theme/themeOverride69.xml" ContentType="application/vnd.openxmlformats-officedocument.themeOverride+xml"/>
  <Override PartName="/ppt/notesSlides/notesSlide119.xml" ContentType="application/vnd.openxmlformats-officedocument.presentationml.notesSlide+xml"/>
  <Override PartName="/ppt/charts/chart92.xml" ContentType="application/vnd.openxmlformats-officedocument.drawingml.chart+xml"/>
  <Override PartName="/ppt/charts/style92.xml" ContentType="application/vnd.ms-office.chartstyle+xml"/>
  <Override PartName="/ppt/charts/colors92.xml" ContentType="application/vnd.ms-office.chartcolorstyle+xml"/>
  <Override PartName="/ppt/theme/themeOverride70.xml" ContentType="application/vnd.openxmlformats-officedocument.themeOverride+xml"/>
  <Override PartName="/ppt/notesSlides/notesSlide120.xml" ContentType="application/vnd.openxmlformats-officedocument.presentationml.notesSlide+xml"/>
  <Override PartName="/ppt/charts/chart93.xml" ContentType="application/vnd.openxmlformats-officedocument.drawingml.chart+xml"/>
  <Override PartName="/ppt/charts/style93.xml" ContentType="application/vnd.ms-office.chartstyle+xml"/>
  <Override PartName="/ppt/charts/colors93.xml" ContentType="application/vnd.ms-office.chartcolorstyle+xml"/>
  <Override PartName="/ppt/theme/themeOverride71.xml" ContentType="application/vnd.openxmlformats-officedocument.themeOverride+xml"/>
  <Override PartName="/ppt/notesSlides/notesSlide121.xml" ContentType="application/vnd.openxmlformats-officedocument.presentationml.notesSlide+xml"/>
  <Override PartName="/ppt/notesSlides/notesSlide122.xml" ContentType="application/vnd.openxmlformats-officedocument.presentationml.notesSlide+xml"/>
  <Override PartName="/ppt/notesSlides/notesSlide123.xml" ContentType="application/vnd.openxmlformats-officedocument.presentationml.notesSlide+xml"/>
  <Override PartName="/ppt/charts/chart94.xml" ContentType="application/vnd.openxmlformats-officedocument.drawingml.chart+xml"/>
  <Override PartName="/ppt/charts/style94.xml" ContentType="application/vnd.ms-office.chartstyle+xml"/>
  <Override PartName="/ppt/charts/colors94.xml" ContentType="application/vnd.ms-office.chartcolorstyle+xml"/>
  <Override PartName="/ppt/theme/themeOverride72.xml" ContentType="application/vnd.openxmlformats-officedocument.themeOverride+xml"/>
  <Override PartName="/ppt/notesSlides/notesSlide124.xml" ContentType="application/vnd.openxmlformats-officedocument.presentationml.notesSlide+xml"/>
  <Override PartName="/ppt/charts/chart95.xml" ContentType="application/vnd.openxmlformats-officedocument.drawingml.chart+xml"/>
  <Override PartName="/ppt/charts/style95.xml" ContentType="application/vnd.ms-office.chartstyle+xml"/>
  <Override PartName="/ppt/charts/colors95.xml" ContentType="application/vnd.ms-office.chartcolorstyle+xml"/>
  <Override PartName="/ppt/theme/themeOverride73.xml" ContentType="application/vnd.openxmlformats-officedocument.themeOverride+xml"/>
  <Override PartName="/ppt/notesSlides/notesSlide125.xml" ContentType="application/vnd.openxmlformats-officedocument.presentationml.notesSlide+xml"/>
  <Override PartName="/ppt/charts/chart96.xml" ContentType="application/vnd.openxmlformats-officedocument.drawingml.chart+xml"/>
  <Override PartName="/ppt/charts/style96.xml" ContentType="application/vnd.ms-office.chartstyle+xml"/>
  <Override PartName="/ppt/charts/colors96.xml" ContentType="application/vnd.ms-office.chartcolorstyle+xml"/>
  <Override PartName="/ppt/theme/themeOverride74.xml" ContentType="application/vnd.openxmlformats-officedocument.themeOverride+xml"/>
  <Override PartName="/ppt/notesSlides/notesSlide126.xml" ContentType="application/vnd.openxmlformats-officedocument.presentationml.notesSlide+xml"/>
  <Override PartName="/ppt/charts/chart97.xml" ContentType="application/vnd.openxmlformats-officedocument.drawingml.chart+xml"/>
  <Override PartName="/ppt/charts/style97.xml" ContentType="application/vnd.ms-office.chartstyle+xml"/>
  <Override PartName="/ppt/charts/colors97.xml" ContentType="application/vnd.ms-office.chartcolorstyle+xml"/>
  <Override PartName="/ppt/theme/themeOverride75.xml" ContentType="application/vnd.openxmlformats-officedocument.themeOverride+xml"/>
  <Override PartName="/ppt/notesSlides/notesSlide127.xml" ContentType="application/vnd.openxmlformats-officedocument.presentationml.notesSlide+xml"/>
  <Override PartName="/ppt/charts/chart98.xml" ContentType="application/vnd.openxmlformats-officedocument.drawingml.chart+xml"/>
  <Override PartName="/ppt/charts/style98.xml" ContentType="application/vnd.ms-office.chartstyle+xml"/>
  <Override PartName="/ppt/charts/colors98.xml" ContentType="application/vnd.ms-office.chartcolorstyle+xml"/>
  <Override PartName="/ppt/theme/themeOverride76.xml" ContentType="application/vnd.openxmlformats-officedocument.themeOverride+xml"/>
  <Override PartName="/ppt/notesSlides/notesSlide128.xml" ContentType="application/vnd.openxmlformats-officedocument.presentationml.notesSlide+xml"/>
  <Override PartName="/ppt/charts/chart99.xml" ContentType="application/vnd.openxmlformats-officedocument.drawingml.chart+xml"/>
  <Override PartName="/ppt/charts/style99.xml" ContentType="application/vnd.ms-office.chartstyle+xml"/>
  <Override PartName="/ppt/charts/colors99.xml" ContentType="application/vnd.ms-office.chartcolorstyle+xml"/>
  <Override PartName="/ppt/theme/themeOverride77.xml" ContentType="application/vnd.openxmlformats-officedocument.themeOverride+xml"/>
  <Override PartName="/ppt/notesSlides/notesSlide129.xml" ContentType="application/vnd.openxmlformats-officedocument.presentationml.notesSlide+xml"/>
  <Override PartName="/ppt/charts/chart100.xml" ContentType="application/vnd.openxmlformats-officedocument.drawingml.chart+xml"/>
  <Override PartName="/ppt/charts/style100.xml" ContentType="application/vnd.ms-office.chartstyle+xml"/>
  <Override PartName="/ppt/charts/colors100.xml" ContentType="application/vnd.ms-office.chartcolorstyle+xml"/>
  <Override PartName="/ppt/theme/themeOverride78.xml" ContentType="application/vnd.openxmlformats-officedocument.themeOverride+xml"/>
  <Override PartName="/ppt/notesSlides/notesSlide130.xml" ContentType="application/vnd.openxmlformats-officedocument.presentationml.notesSlide+xml"/>
  <Override PartName="/ppt/charts/chart101.xml" ContentType="application/vnd.openxmlformats-officedocument.drawingml.chart+xml"/>
  <Override PartName="/ppt/charts/style101.xml" ContentType="application/vnd.ms-office.chartstyle+xml"/>
  <Override PartName="/ppt/charts/colors101.xml" ContentType="application/vnd.ms-office.chartcolorstyle+xml"/>
  <Override PartName="/ppt/theme/themeOverride79.xml" ContentType="application/vnd.openxmlformats-officedocument.themeOverride+xml"/>
  <Override PartName="/ppt/notesSlides/notesSlide131.xml" ContentType="application/vnd.openxmlformats-officedocument.presentationml.notesSlide+xml"/>
  <Override PartName="/ppt/charts/chart102.xml" ContentType="application/vnd.openxmlformats-officedocument.drawingml.chart+xml"/>
  <Override PartName="/ppt/charts/style102.xml" ContentType="application/vnd.ms-office.chartstyle+xml"/>
  <Override PartName="/ppt/charts/colors102.xml" ContentType="application/vnd.ms-office.chartcolorstyle+xml"/>
  <Override PartName="/ppt/theme/themeOverride80.xml" ContentType="application/vnd.openxmlformats-officedocument.themeOverride+xml"/>
  <Override PartName="/ppt/notesSlides/notesSlide132.xml" ContentType="application/vnd.openxmlformats-officedocument.presentationml.notesSlide+xml"/>
  <Override PartName="/ppt/charts/chart103.xml" ContentType="application/vnd.openxmlformats-officedocument.drawingml.chart+xml"/>
  <Override PartName="/ppt/charts/style103.xml" ContentType="application/vnd.ms-office.chartstyle+xml"/>
  <Override PartName="/ppt/charts/colors103.xml" ContentType="application/vnd.ms-office.chartcolorstyle+xml"/>
  <Override PartName="/ppt/theme/themeOverride81.xml" ContentType="application/vnd.openxmlformats-officedocument.themeOverride+xml"/>
  <Override PartName="/ppt/notesSlides/notesSlide133.xml" ContentType="application/vnd.openxmlformats-officedocument.presentationml.notesSlide+xml"/>
  <Override PartName="/ppt/charts/chart104.xml" ContentType="application/vnd.openxmlformats-officedocument.drawingml.chart+xml"/>
  <Override PartName="/ppt/charts/style104.xml" ContentType="application/vnd.ms-office.chartstyle+xml"/>
  <Override PartName="/ppt/charts/colors104.xml" ContentType="application/vnd.ms-office.chartcolorstyle+xml"/>
  <Override PartName="/ppt/theme/themeOverride82.xml" ContentType="application/vnd.openxmlformats-officedocument.themeOverride+xml"/>
  <Override PartName="/ppt/notesSlides/notesSlide134.xml" ContentType="application/vnd.openxmlformats-officedocument.presentationml.notesSlide+xml"/>
  <Override PartName="/ppt/charts/chart105.xml" ContentType="application/vnd.openxmlformats-officedocument.drawingml.chart+xml"/>
  <Override PartName="/ppt/charts/style105.xml" ContentType="application/vnd.ms-office.chartstyle+xml"/>
  <Override PartName="/ppt/charts/colors105.xml" ContentType="application/vnd.ms-office.chartcolorstyle+xml"/>
  <Override PartName="/ppt/theme/themeOverride83.xml" ContentType="application/vnd.openxmlformats-officedocument.themeOverride+xml"/>
  <Override PartName="/ppt/notesSlides/notesSlide135.xml" ContentType="application/vnd.openxmlformats-officedocument.presentationml.notesSlide+xml"/>
  <Override PartName="/ppt/charts/chart106.xml" ContentType="application/vnd.openxmlformats-officedocument.drawingml.chart+xml"/>
  <Override PartName="/ppt/charts/style106.xml" ContentType="application/vnd.ms-office.chartstyle+xml"/>
  <Override PartName="/ppt/charts/colors106.xml" ContentType="application/vnd.ms-office.chartcolorstyle+xml"/>
  <Override PartName="/ppt/theme/themeOverride84.xml" ContentType="application/vnd.openxmlformats-officedocument.themeOverride+xml"/>
  <Override PartName="/ppt/drawings/drawing5.xml" ContentType="application/vnd.openxmlformats-officedocument.drawingml.chartshapes+xml"/>
  <Override PartName="/ppt/notesSlides/notesSlide136.xml" ContentType="application/vnd.openxmlformats-officedocument.presentationml.notesSlide+xml"/>
  <Override PartName="/ppt/charts/chart107.xml" ContentType="application/vnd.openxmlformats-officedocument.drawingml.chart+xml"/>
  <Override PartName="/ppt/charts/style107.xml" ContentType="application/vnd.ms-office.chartstyle+xml"/>
  <Override PartName="/ppt/charts/colors107.xml" ContentType="application/vnd.ms-office.chartcolorstyle+xml"/>
  <Override PartName="/ppt/theme/themeOverride85.xml" ContentType="application/vnd.openxmlformats-officedocument.themeOverride+xml"/>
  <Override PartName="/ppt/drawings/drawing6.xml" ContentType="application/vnd.openxmlformats-officedocument.drawingml.chartshapes+xml"/>
  <Override PartName="/ppt/notesSlides/notesSlide137.xml" ContentType="application/vnd.openxmlformats-officedocument.presentationml.notesSlide+xml"/>
  <Override PartName="/ppt/charts/chart108.xml" ContentType="application/vnd.openxmlformats-officedocument.drawingml.chart+xml"/>
  <Override PartName="/ppt/charts/style108.xml" ContentType="application/vnd.ms-office.chartstyle+xml"/>
  <Override PartName="/ppt/charts/colors108.xml" ContentType="application/vnd.ms-office.chartcolorstyle+xml"/>
  <Override PartName="/ppt/theme/themeOverride86.xml" ContentType="application/vnd.openxmlformats-officedocument.themeOverride+xml"/>
  <Override PartName="/ppt/notesSlides/notesSlide138.xml" ContentType="application/vnd.openxmlformats-officedocument.presentationml.notesSlide+xml"/>
  <Override PartName="/ppt/notesSlides/notesSlide139.xml" ContentType="application/vnd.openxmlformats-officedocument.presentationml.notesSlide+xml"/>
  <Override PartName="/ppt/notesSlides/notesSlide140.xml" ContentType="application/vnd.openxmlformats-officedocument.presentationml.notesSlide+xml"/>
  <Override PartName="/ppt/charts/chart109.xml" ContentType="application/vnd.openxmlformats-officedocument.drawingml.chart+xml"/>
  <Override PartName="/ppt/charts/style109.xml" ContentType="application/vnd.ms-office.chartstyle+xml"/>
  <Override PartName="/ppt/charts/colors109.xml" ContentType="application/vnd.ms-office.chartcolorstyle+xml"/>
  <Override PartName="/ppt/theme/themeOverride87.xml" ContentType="application/vnd.openxmlformats-officedocument.themeOverride+xml"/>
  <Override PartName="/ppt/notesSlides/notesSlide141.xml" ContentType="application/vnd.openxmlformats-officedocument.presentationml.notesSlide+xml"/>
  <Override PartName="/ppt/charts/chart110.xml" ContentType="application/vnd.openxmlformats-officedocument.drawingml.chart+xml"/>
  <Override PartName="/ppt/charts/style110.xml" ContentType="application/vnd.ms-office.chartstyle+xml"/>
  <Override PartName="/ppt/charts/colors110.xml" ContentType="application/vnd.ms-office.chartcolorstyle+xml"/>
  <Override PartName="/ppt/theme/themeOverride88.xml" ContentType="application/vnd.openxmlformats-officedocument.themeOverride+xml"/>
  <Override PartName="/ppt/notesSlides/notesSlide142.xml" ContentType="application/vnd.openxmlformats-officedocument.presentationml.notesSlide+xml"/>
  <Override PartName="/ppt/charts/chart111.xml" ContentType="application/vnd.openxmlformats-officedocument.drawingml.chart+xml"/>
  <Override PartName="/ppt/charts/style111.xml" ContentType="application/vnd.ms-office.chartstyle+xml"/>
  <Override PartName="/ppt/charts/colors111.xml" ContentType="application/vnd.ms-office.chartcolorstyle+xml"/>
  <Override PartName="/ppt/theme/themeOverride89.xml" ContentType="application/vnd.openxmlformats-officedocument.themeOverride+xml"/>
  <Override PartName="/ppt/notesSlides/notesSlide143.xml" ContentType="application/vnd.openxmlformats-officedocument.presentationml.notesSlide+xml"/>
  <Override PartName="/ppt/charts/chart112.xml" ContentType="application/vnd.openxmlformats-officedocument.drawingml.chart+xml"/>
  <Override PartName="/ppt/charts/style112.xml" ContentType="application/vnd.ms-office.chartstyle+xml"/>
  <Override PartName="/ppt/charts/colors112.xml" ContentType="application/vnd.ms-office.chartcolorstyle+xml"/>
  <Override PartName="/ppt/theme/themeOverride90.xml" ContentType="application/vnd.openxmlformats-officedocument.themeOverride+xml"/>
  <Override PartName="/ppt/notesSlides/notesSlide144.xml" ContentType="application/vnd.openxmlformats-officedocument.presentationml.notesSlide+xml"/>
  <Override PartName="/ppt/charts/chart113.xml" ContentType="application/vnd.openxmlformats-officedocument.drawingml.chart+xml"/>
  <Override PartName="/ppt/charts/style113.xml" ContentType="application/vnd.ms-office.chartstyle+xml"/>
  <Override PartName="/ppt/charts/colors113.xml" ContentType="application/vnd.ms-office.chartcolorstyle+xml"/>
  <Override PartName="/ppt/theme/themeOverride91.xml" ContentType="application/vnd.openxmlformats-officedocument.themeOverride+xml"/>
  <Override PartName="/ppt/notesSlides/notesSlide145.xml" ContentType="application/vnd.openxmlformats-officedocument.presentationml.notesSlide+xml"/>
  <Override PartName="/ppt/notesSlides/notesSlide146.xml" ContentType="application/vnd.openxmlformats-officedocument.presentationml.notesSlide+xml"/>
  <Override PartName="/ppt/notesSlides/notesSlide147.xml" ContentType="application/vnd.openxmlformats-officedocument.presentationml.notesSlide+xml"/>
  <Override PartName="/ppt/charts/chart114.xml" ContentType="application/vnd.openxmlformats-officedocument.drawingml.chart+xml"/>
  <Override PartName="/ppt/charts/style114.xml" ContentType="application/vnd.ms-office.chartstyle+xml"/>
  <Override PartName="/ppt/charts/colors114.xml" ContentType="application/vnd.ms-office.chartcolorstyle+xml"/>
  <Override PartName="/ppt/theme/themeOverride92.xml" ContentType="application/vnd.openxmlformats-officedocument.themeOverride+xml"/>
  <Override PartName="/ppt/drawings/drawing7.xml" ContentType="application/vnd.openxmlformats-officedocument.drawingml.chartshapes+xml"/>
  <Override PartName="/ppt/notesSlides/notesSlide148.xml" ContentType="application/vnd.openxmlformats-officedocument.presentationml.notesSlide+xml"/>
  <Override PartName="/ppt/charts/chart115.xml" ContentType="application/vnd.openxmlformats-officedocument.drawingml.chart+xml"/>
  <Override PartName="/ppt/charts/style115.xml" ContentType="application/vnd.ms-office.chartstyle+xml"/>
  <Override PartName="/ppt/charts/colors115.xml" ContentType="application/vnd.ms-office.chartcolorstyle+xml"/>
  <Override PartName="/ppt/theme/themeOverride93.xml" ContentType="application/vnd.openxmlformats-officedocument.themeOverride+xml"/>
  <Override PartName="/ppt/notesSlides/notesSlide149.xml" ContentType="application/vnd.openxmlformats-officedocument.presentationml.notesSlide+xml"/>
  <Override PartName="/ppt/charts/chart116.xml" ContentType="application/vnd.openxmlformats-officedocument.drawingml.chart+xml"/>
  <Override PartName="/ppt/charts/style116.xml" ContentType="application/vnd.ms-office.chartstyle+xml"/>
  <Override PartName="/ppt/charts/colors116.xml" ContentType="application/vnd.ms-office.chartcolorstyle+xml"/>
  <Override PartName="/ppt/notesSlides/notesSlide150.xml" ContentType="application/vnd.openxmlformats-officedocument.presentationml.notesSlide+xml"/>
  <Override PartName="/ppt/charts/chart117.xml" ContentType="application/vnd.openxmlformats-officedocument.drawingml.chart+xml"/>
  <Override PartName="/ppt/charts/style117.xml" ContentType="application/vnd.ms-office.chartstyle+xml"/>
  <Override PartName="/ppt/charts/colors117.xml" ContentType="application/vnd.ms-office.chartcolorstyle+xml"/>
  <Override PartName="/ppt/theme/themeOverride94.xml" ContentType="application/vnd.openxmlformats-officedocument.themeOverride+xml"/>
  <Override PartName="/ppt/notesSlides/notesSlide151.xml" ContentType="application/vnd.openxmlformats-officedocument.presentationml.notesSlide+xml"/>
  <Override PartName="/ppt/charts/chart118.xml" ContentType="application/vnd.openxmlformats-officedocument.drawingml.chart+xml"/>
  <Override PartName="/ppt/charts/style118.xml" ContentType="application/vnd.ms-office.chartstyle+xml"/>
  <Override PartName="/ppt/charts/colors118.xml" ContentType="application/vnd.ms-office.chartcolorstyle+xml"/>
  <Override PartName="/ppt/theme/themeOverride95.xml" ContentType="application/vnd.openxmlformats-officedocument.themeOverride+xml"/>
  <Override PartName="/ppt/notesSlides/notesSlide152.xml" ContentType="application/vnd.openxmlformats-officedocument.presentationml.notesSlide+xml"/>
  <Override PartName="/ppt/charts/chart119.xml" ContentType="application/vnd.openxmlformats-officedocument.drawingml.chart+xml"/>
  <Override PartName="/ppt/charts/style119.xml" ContentType="application/vnd.ms-office.chartstyle+xml"/>
  <Override PartName="/ppt/charts/colors119.xml" ContentType="application/vnd.ms-office.chartcolorstyle+xml"/>
  <Override PartName="/ppt/theme/themeOverride96.xml" ContentType="application/vnd.openxmlformats-officedocument.themeOverride+xml"/>
  <Override PartName="/ppt/notesSlides/notesSlide153.xml" ContentType="application/vnd.openxmlformats-officedocument.presentationml.notesSlide+xml"/>
  <Override PartName="/ppt/charts/chart120.xml" ContentType="application/vnd.openxmlformats-officedocument.drawingml.chart+xml"/>
  <Override PartName="/ppt/charts/style120.xml" ContentType="application/vnd.ms-office.chartstyle+xml"/>
  <Override PartName="/ppt/charts/colors120.xml" ContentType="application/vnd.ms-office.chartcolorstyle+xml"/>
  <Override PartName="/ppt/theme/themeOverride97.xml" ContentType="application/vnd.openxmlformats-officedocument.themeOverride+xml"/>
  <Override PartName="/ppt/charts/chart121.xml" ContentType="application/vnd.openxmlformats-officedocument.drawingml.chart+xml"/>
  <Override PartName="/ppt/charts/style121.xml" ContentType="application/vnd.ms-office.chartstyle+xml"/>
  <Override PartName="/ppt/charts/colors121.xml" ContentType="application/vnd.ms-office.chartcolorstyle+xml"/>
  <Override PartName="/ppt/theme/themeOverride98.xml" ContentType="application/vnd.openxmlformats-officedocument.themeOverride+xml"/>
  <Override PartName="/ppt/drawings/drawing8.xml" ContentType="application/vnd.openxmlformats-officedocument.drawingml.chartshapes+xml"/>
  <Override PartName="/ppt/notesSlides/notesSlide154.xml" ContentType="application/vnd.openxmlformats-officedocument.presentationml.notesSlide+xml"/>
  <Override PartName="/ppt/notesSlides/notesSlide155.xml" ContentType="application/vnd.openxmlformats-officedocument.presentationml.notesSlide+xml"/>
  <Override PartName="/ppt/charts/chart122.xml" ContentType="application/vnd.openxmlformats-officedocument.drawingml.chart+xml"/>
  <Override PartName="/ppt/charts/style122.xml" ContentType="application/vnd.ms-office.chartstyle+xml"/>
  <Override PartName="/ppt/charts/colors122.xml" ContentType="application/vnd.ms-office.chartcolorstyle+xml"/>
  <Override PartName="/ppt/theme/themeOverride99.xml" ContentType="application/vnd.openxmlformats-officedocument.themeOverride+xml"/>
  <Override PartName="/ppt/notesSlides/notesSlide156.xml" ContentType="application/vnd.openxmlformats-officedocument.presentationml.notesSlide+xml"/>
  <Override PartName="/ppt/charts/chart123.xml" ContentType="application/vnd.openxmlformats-officedocument.drawingml.chart+xml"/>
  <Override PartName="/ppt/charts/style123.xml" ContentType="application/vnd.ms-office.chartstyle+xml"/>
  <Override PartName="/ppt/charts/colors123.xml" ContentType="application/vnd.ms-office.chartcolorstyle+xml"/>
  <Override PartName="/ppt/theme/themeOverride100.xml" ContentType="application/vnd.openxmlformats-officedocument.themeOverride+xml"/>
  <Override PartName="/ppt/notesSlides/notesSlide157.xml" ContentType="application/vnd.openxmlformats-officedocument.presentationml.notesSlide+xml"/>
  <Override PartName="/ppt/charts/chart124.xml" ContentType="application/vnd.openxmlformats-officedocument.drawingml.chart+xml"/>
  <Override PartName="/ppt/charts/style124.xml" ContentType="application/vnd.ms-office.chartstyle+xml"/>
  <Override PartName="/ppt/charts/colors124.xml" ContentType="application/vnd.ms-office.chartcolorstyle+xml"/>
  <Override PartName="/ppt/theme/themeOverride101.xml" ContentType="application/vnd.openxmlformats-officedocument.themeOverride+xml"/>
  <Override PartName="/ppt/notesSlides/notesSlide158.xml" ContentType="application/vnd.openxmlformats-officedocument.presentationml.notesSlide+xml"/>
  <Override PartName="/ppt/charts/chart125.xml" ContentType="application/vnd.openxmlformats-officedocument.drawingml.chart+xml"/>
  <Override PartName="/ppt/charts/style125.xml" ContentType="application/vnd.ms-office.chartstyle+xml"/>
  <Override PartName="/ppt/charts/colors125.xml" ContentType="application/vnd.ms-office.chartcolorstyle+xml"/>
  <Override PartName="/ppt/theme/themeOverride102.xml" ContentType="application/vnd.openxmlformats-officedocument.themeOverride+xml"/>
  <Override PartName="/ppt/drawings/drawing9.xml" ContentType="application/vnd.openxmlformats-officedocument.drawingml.chartshapes+xml"/>
  <Override PartName="/ppt/notesSlides/notesSlide159.xml" ContentType="application/vnd.openxmlformats-officedocument.presentationml.notesSlide+xml"/>
  <Override PartName="/ppt/charts/chart126.xml" ContentType="application/vnd.openxmlformats-officedocument.drawingml.chart+xml"/>
  <Override PartName="/ppt/charts/style126.xml" ContentType="application/vnd.ms-office.chartstyle+xml"/>
  <Override PartName="/ppt/charts/colors126.xml" ContentType="application/vnd.ms-office.chartcolorstyle+xml"/>
  <Override PartName="/ppt/theme/themeOverride103.xml" ContentType="application/vnd.openxmlformats-officedocument.themeOverride+xml"/>
  <Override PartName="/ppt/notesSlides/notesSlide160.xml" ContentType="application/vnd.openxmlformats-officedocument.presentationml.notesSlide+xml"/>
  <Override PartName="/ppt/charts/chart127.xml" ContentType="application/vnd.openxmlformats-officedocument.drawingml.chart+xml"/>
  <Override PartName="/ppt/charts/style127.xml" ContentType="application/vnd.ms-office.chartstyle+xml"/>
  <Override PartName="/ppt/charts/colors127.xml" ContentType="application/vnd.ms-office.chartcolorstyle+xml"/>
  <Override PartName="/ppt/theme/themeOverride104.xml" ContentType="application/vnd.openxmlformats-officedocument.themeOverride+xml"/>
  <Override PartName="/ppt/notesSlides/notesSlide161.xml" ContentType="application/vnd.openxmlformats-officedocument.presentationml.notesSlide+xml"/>
  <Override PartName="/ppt/charts/chart128.xml" ContentType="application/vnd.openxmlformats-officedocument.drawingml.chart+xml"/>
  <Override PartName="/ppt/charts/style128.xml" ContentType="application/vnd.ms-office.chartstyle+xml"/>
  <Override PartName="/ppt/charts/colors128.xml" ContentType="application/vnd.ms-office.chartcolorstyle+xml"/>
  <Override PartName="/ppt/theme/themeOverride105.xml" ContentType="application/vnd.openxmlformats-officedocument.themeOverride+xml"/>
  <Override PartName="/ppt/notesSlides/notesSlide162.xml" ContentType="application/vnd.openxmlformats-officedocument.presentationml.notesSlide+xml"/>
  <Override PartName="/ppt/charts/chart129.xml" ContentType="application/vnd.openxmlformats-officedocument.drawingml.chart+xml"/>
  <Override PartName="/ppt/charts/style129.xml" ContentType="application/vnd.ms-office.chartstyle+xml"/>
  <Override PartName="/ppt/charts/colors129.xml" ContentType="application/vnd.ms-office.chartcolorstyle+xml"/>
  <Override PartName="/ppt/theme/themeOverride106.xml" ContentType="application/vnd.openxmlformats-officedocument.themeOverride+xml"/>
  <Override PartName="/ppt/notesSlides/notesSlide163.xml" ContentType="application/vnd.openxmlformats-officedocument.presentationml.notesSlide+xml"/>
  <Override PartName="/ppt/charts/chart130.xml" ContentType="application/vnd.openxmlformats-officedocument.drawingml.chart+xml"/>
  <Override PartName="/ppt/charts/style130.xml" ContentType="application/vnd.ms-office.chartstyle+xml"/>
  <Override PartName="/ppt/charts/colors130.xml" ContentType="application/vnd.ms-office.chartcolorstyle+xml"/>
  <Override PartName="/ppt/theme/themeOverride107.xml" ContentType="application/vnd.openxmlformats-officedocument.themeOverride+xml"/>
  <Override PartName="/ppt/notesSlides/notesSlide164.xml" ContentType="application/vnd.openxmlformats-officedocument.presentationml.notesSlide+xml"/>
  <Override PartName="/ppt/charts/chart131.xml" ContentType="application/vnd.openxmlformats-officedocument.drawingml.chart+xml"/>
  <Override PartName="/ppt/charts/style131.xml" ContentType="application/vnd.ms-office.chartstyle+xml"/>
  <Override PartName="/ppt/charts/colors131.xml" ContentType="application/vnd.ms-office.chartcolorstyle+xml"/>
  <Override PartName="/ppt/theme/themeOverride108.xml" ContentType="application/vnd.openxmlformats-officedocument.themeOverride+xml"/>
  <Override PartName="/ppt/notesSlides/notesSlide165.xml" ContentType="application/vnd.openxmlformats-officedocument.presentationml.notesSlide+xml"/>
  <Override PartName="/ppt/charts/chart132.xml" ContentType="application/vnd.openxmlformats-officedocument.drawingml.chart+xml"/>
  <Override PartName="/ppt/charts/style132.xml" ContentType="application/vnd.ms-office.chartstyle+xml"/>
  <Override PartName="/ppt/charts/colors132.xml" ContentType="application/vnd.ms-office.chartcolorstyle+xml"/>
  <Override PartName="/ppt/theme/themeOverride109.xml" ContentType="application/vnd.openxmlformats-officedocument.themeOverride+xml"/>
  <Override PartName="/ppt/notesSlides/notesSlide166.xml" ContentType="application/vnd.openxmlformats-officedocument.presentationml.notesSlide+xml"/>
  <Override PartName="/ppt/notesSlides/notesSlide167.xml" ContentType="application/vnd.openxmlformats-officedocument.presentationml.notesSlide+xml"/>
  <Override PartName="/ppt/charts/chart133.xml" ContentType="application/vnd.openxmlformats-officedocument.drawingml.chart+xml"/>
  <Override PartName="/ppt/charts/style133.xml" ContentType="application/vnd.ms-office.chartstyle+xml"/>
  <Override PartName="/ppt/charts/colors133.xml" ContentType="application/vnd.ms-office.chartcolorstyle+xml"/>
  <Override PartName="/ppt/theme/themeOverride110.xml" ContentType="application/vnd.openxmlformats-officedocument.themeOverride+xml"/>
  <Override PartName="/ppt/notesSlides/notesSlide168.xml" ContentType="application/vnd.openxmlformats-officedocument.presentationml.notesSlide+xml"/>
  <Override PartName="/ppt/notesSlides/notesSlide169.xml" ContentType="application/vnd.openxmlformats-officedocument.presentationml.notesSlide+xml"/>
  <Override PartName="/ppt/charts/chart134.xml" ContentType="application/vnd.openxmlformats-officedocument.drawingml.chart+xml"/>
  <Override PartName="/ppt/charts/style134.xml" ContentType="application/vnd.ms-office.chartstyle+xml"/>
  <Override PartName="/ppt/charts/colors134.xml" ContentType="application/vnd.ms-office.chartcolorstyle+xml"/>
  <Override PartName="/ppt/theme/themeOverride111.xml" ContentType="application/vnd.openxmlformats-officedocument.themeOverride+xml"/>
  <Override PartName="/ppt/notesSlides/notesSlide170.xml" ContentType="application/vnd.openxmlformats-officedocument.presentationml.notesSlide+xml"/>
  <Override PartName="/ppt/charts/chart135.xml" ContentType="application/vnd.openxmlformats-officedocument.drawingml.chart+xml"/>
  <Override PartName="/ppt/charts/style135.xml" ContentType="application/vnd.ms-office.chartstyle+xml"/>
  <Override PartName="/ppt/charts/colors135.xml" ContentType="application/vnd.ms-office.chartcolorstyle+xml"/>
  <Override PartName="/ppt/theme/themeOverride112.xml" ContentType="application/vnd.openxmlformats-officedocument.themeOverride+xml"/>
  <Override PartName="/ppt/notesSlides/notesSlide171.xml" ContentType="application/vnd.openxmlformats-officedocument.presentationml.notesSlide+xml"/>
  <Override PartName="/ppt/charts/chart136.xml" ContentType="application/vnd.openxmlformats-officedocument.drawingml.chart+xml"/>
  <Override PartName="/ppt/charts/style136.xml" ContentType="application/vnd.ms-office.chartstyle+xml"/>
  <Override PartName="/ppt/charts/colors136.xml" ContentType="application/vnd.ms-office.chartcolorstyle+xml"/>
  <Override PartName="/ppt/theme/themeOverride113.xml" ContentType="application/vnd.openxmlformats-officedocument.themeOverride+xml"/>
  <Override PartName="/ppt/notesSlides/notesSlide172.xml" ContentType="application/vnd.openxmlformats-officedocument.presentationml.notesSlide+xml"/>
  <Override PartName="/ppt/charts/chart137.xml" ContentType="application/vnd.openxmlformats-officedocument.drawingml.chart+xml"/>
  <Override PartName="/ppt/charts/style137.xml" ContentType="application/vnd.ms-office.chartstyle+xml"/>
  <Override PartName="/ppt/charts/colors137.xml" ContentType="application/vnd.ms-office.chartcolorstyle+xml"/>
  <Override PartName="/ppt/theme/themeOverride114.xml" ContentType="application/vnd.openxmlformats-officedocument.themeOverride+xml"/>
  <Override PartName="/ppt/notesSlides/notesSlide173.xml" ContentType="application/vnd.openxmlformats-officedocument.presentationml.notesSlide+xml"/>
  <Override PartName="/ppt/charts/chart138.xml" ContentType="application/vnd.openxmlformats-officedocument.drawingml.chart+xml"/>
  <Override PartName="/ppt/charts/style138.xml" ContentType="application/vnd.ms-office.chartstyle+xml"/>
  <Override PartName="/ppt/charts/colors138.xml" ContentType="application/vnd.ms-office.chartcolorstyle+xml"/>
  <Override PartName="/ppt/theme/themeOverride115.xml" ContentType="application/vnd.openxmlformats-officedocument.themeOverride+xml"/>
  <Override PartName="/ppt/notesSlides/notesSlide174.xml" ContentType="application/vnd.openxmlformats-officedocument.presentationml.notesSlide+xml"/>
  <Override PartName="/ppt/charts/chart139.xml" ContentType="application/vnd.openxmlformats-officedocument.drawingml.chart+xml"/>
  <Override PartName="/ppt/charts/style139.xml" ContentType="application/vnd.ms-office.chartstyle+xml"/>
  <Override PartName="/ppt/charts/colors139.xml" ContentType="application/vnd.ms-office.chartcolorstyle+xml"/>
  <Override PartName="/ppt/theme/themeOverride116.xml" ContentType="application/vnd.openxmlformats-officedocument.themeOverride+xml"/>
  <Override PartName="/ppt/notesSlides/notesSlide175.xml" ContentType="application/vnd.openxmlformats-officedocument.presentationml.notesSlide+xml"/>
  <Override PartName="/ppt/charts/chart140.xml" ContentType="application/vnd.openxmlformats-officedocument.drawingml.chart+xml"/>
  <Override PartName="/ppt/charts/style140.xml" ContentType="application/vnd.ms-office.chartstyle+xml"/>
  <Override PartName="/ppt/charts/colors140.xml" ContentType="application/vnd.ms-office.chartcolorstyle+xml"/>
  <Override PartName="/ppt/theme/themeOverride117.xml" ContentType="application/vnd.openxmlformats-officedocument.themeOverride+xml"/>
  <Override PartName="/ppt/notesSlides/notesSlide176.xml" ContentType="application/vnd.openxmlformats-officedocument.presentationml.notesSlide+xml"/>
  <Override PartName="/ppt/notesSlides/notesSlide177.xml" ContentType="application/vnd.openxmlformats-officedocument.presentationml.notesSlide+xml"/>
  <Override PartName="/ppt/charts/chart141.xml" ContentType="application/vnd.openxmlformats-officedocument.drawingml.chart+xml"/>
  <Override PartName="/ppt/charts/style141.xml" ContentType="application/vnd.ms-office.chartstyle+xml"/>
  <Override PartName="/ppt/charts/colors141.xml" ContentType="application/vnd.ms-office.chartcolorstyle+xml"/>
  <Override PartName="/ppt/theme/themeOverride118.xml" ContentType="application/vnd.openxmlformats-officedocument.themeOverride+xml"/>
  <Override PartName="/ppt/notesSlides/notesSlide178.xml" ContentType="application/vnd.openxmlformats-officedocument.presentationml.notesSlide+xml"/>
  <Override PartName="/ppt/charts/chart142.xml" ContentType="application/vnd.openxmlformats-officedocument.drawingml.chart+xml"/>
  <Override PartName="/ppt/charts/style142.xml" ContentType="application/vnd.ms-office.chartstyle+xml"/>
  <Override PartName="/ppt/charts/colors142.xml" ContentType="application/vnd.ms-office.chartcolorstyle+xml"/>
  <Override PartName="/ppt/theme/themeOverride119.xml" ContentType="application/vnd.openxmlformats-officedocument.themeOverride+xml"/>
  <Override PartName="/ppt/notesSlides/notesSlide179.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60" r:id="rId5"/>
    <p:sldMasterId id="2147483662" r:id="rId6"/>
    <p:sldMasterId id="2147483665" r:id="rId7"/>
    <p:sldMasterId id="2147483667" r:id="rId8"/>
    <p:sldMasterId id="2147483669" r:id="rId9"/>
    <p:sldMasterId id="2147483671" r:id="rId10"/>
    <p:sldMasterId id="2147483673" r:id="rId11"/>
    <p:sldMasterId id="2147483675" r:id="rId12"/>
    <p:sldMasterId id="2147483677" r:id="rId13"/>
    <p:sldMasterId id="2147483679" r:id="rId14"/>
    <p:sldMasterId id="2147483681" r:id="rId15"/>
    <p:sldMasterId id="2147483683" r:id="rId16"/>
    <p:sldMasterId id="2147483685" r:id="rId17"/>
    <p:sldMasterId id="2147483687" r:id="rId18"/>
    <p:sldMasterId id="2147483689" r:id="rId19"/>
    <p:sldMasterId id="2147483691" r:id="rId20"/>
    <p:sldMasterId id="2147483693" r:id="rId21"/>
  </p:sldMasterIdLst>
  <p:notesMasterIdLst>
    <p:notesMasterId r:id="rId266"/>
  </p:notesMasterIdLst>
  <p:sldIdLst>
    <p:sldId id="257" r:id="rId22"/>
    <p:sldId id="259" r:id="rId23"/>
    <p:sldId id="258" r:id="rId24"/>
    <p:sldId id="260" r:id="rId25"/>
    <p:sldId id="261" r:id="rId26"/>
    <p:sldId id="263" r:id="rId27"/>
    <p:sldId id="264" r:id="rId28"/>
    <p:sldId id="265" r:id="rId29"/>
    <p:sldId id="266" r:id="rId30"/>
    <p:sldId id="267" r:id="rId31"/>
    <p:sldId id="268" r:id="rId32"/>
    <p:sldId id="269" r:id="rId33"/>
    <p:sldId id="270" r:id="rId34"/>
    <p:sldId id="271" r:id="rId35"/>
    <p:sldId id="272" r:id="rId36"/>
    <p:sldId id="273" r:id="rId37"/>
    <p:sldId id="274" r:id="rId38"/>
    <p:sldId id="275" r:id="rId39"/>
    <p:sldId id="276" r:id="rId40"/>
    <p:sldId id="277" r:id="rId41"/>
    <p:sldId id="278" r:id="rId42"/>
    <p:sldId id="279" r:id="rId43"/>
    <p:sldId id="280" r:id="rId44"/>
    <p:sldId id="281" r:id="rId45"/>
    <p:sldId id="282" r:id="rId46"/>
    <p:sldId id="283" r:id="rId47"/>
    <p:sldId id="284" r:id="rId48"/>
    <p:sldId id="285" r:id="rId49"/>
    <p:sldId id="286" r:id="rId50"/>
    <p:sldId id="287" r:id="rId51"/>
    <p:sldId id="288" r:id="rId52"/>
    <p:sldId id="289" r:id="rId53"/>
    <p:sldId id="290" r:id="rId54"/>
    <p:sldId id="291" r:id="rId55"/>
    <p:sldId id="292" r:id="rId56"/>
    <p:sldId id="293" r:id="rId57"/>
    <p:sldId id="294" r:id="rId58"/>
    <p:sldId id="295" r:id="rId59"/>
    <p:sldId id="296" r:id="rId60"/>
    <p:sldId id="297" r:id="rId61"/>
    <p:sldId id="298" r:id="rId62"/>
    <p:sldId id="299" r:id="rId63"/>
    <p:sldId id="300" r:id="rId64"/>
    <p:sldId id="301" r:id="rId65"/>
    <p:sldId id="302" r:id="rId66"/>
    <p:sldId id="303" r:id="rId67"/>
    <p:sldId id="304" r:id="rId68"/>
    <p:sldId id="305" r:id="rId69"/>
    <p:sldId id="306" r:id="rId70"/>
    <p:sldId id="307" r:id="rId71"/>
    <p:sldId id="308" r:id="rId72"/>
    <p:sldId id="309" r:id="rId73"/>
    <p:sldId id="310" r:id="rId74"/>
    <p:sldId id="311" r:id="rId75"/>
    <p:sldId id="312" r:id="rId76"/>
    <p:sldId id="313" r:id="rId77"/>
    <p:sldId id="314" r:id="rId78"/>
    <p:sldId id="315" r:id="rId79"/>
    <p:sldId id="316" r:id="rId80"/>
    <p:sldId id="317" r:id="rId81"/>
    <p:sldId id="318" r:id="rId82"/>
    <p:sldId id="319" r:id="rId83"/>
    <p:sldId id="320" r:id="rId84"/>
    <p:sldId id="321" r:id="rId85"/>
    <p:sldId id="322" r:id="rId86"/>
    <p:sldId id="323" r:id="rId87"/>
    <p:sldId id="324" r:id="rId88"/>
    <p:sldId id="325" r:id="rId89"/>
    <p:sldId id="326" r:id="rId90"/>
    <p:sldId id="327" r:id="rId91"/>
    <p:sldId id="328" r:id="rId92"/>
    <p:sldId id="329" r:id="rId93"/>
    <p:sldId id="330" r:id="rId94"/>
    <p:sldId id="331" r:id="rId95"/>
    <p:sldId id="332" r:id="rId96"/>
    <p:sldId id="333" r:id="rId97"/>
    <p:sldId id="334" r:id="rId98"/>
    <p:sldId id="335" r:id="rId99"/>
    <p:sldId id="336" r:id="rId100"/>
    <p:sldId id="337" r:id="rId101"/>
    <p:sldId id="338" r:id="rId102"/>
    <p:sldId id="339" r:id="rId103"/>
    <p:sldId id="340" r:id="rId104"/>
    <p:sldId id="341" r:id="rId105"/>
    <p:sldId id="342" r:id="rId106"/>
    <p:sldId id="343" r:id="rId107"/>
    <p:sldId id="344" r:id="rId108"/>
    <p:sldId id="345" r:id="rId109"/>
    <p:sldId id="346" r:id="rId110"/>
    <p:sldId id="347" r:id="rId111"/>
    <p:sldId id="348" r:id="rId112"/>
    <p:sldId id="349" r:id="rId113"/>
    <p:sldId id="350" r:id="rId114"/>
    <p:sldId id="351" r:id="rId115"/>
    <p:sldId id="352" r:id="rId116"/>
    <p:sldId id="353" r:id="rId117"/>
    <p:sldId id="354" r:id="rId118"/>
    <p:sldId id="355" r:id="rId119"/>
    <p:sldId id="356" r:id="rId120"/>
    <p:sldId id="357" r:id="rId121"/>
    <p:sldId id="358" r:id="rId122"/>
    <p:sldId id="359" r:id="rId123"/>
    <p:sldId id="360" r:id="rId124"/>
    <p:sldId id="361" r:id="rId125"/>
    <p:sldId id="362" r:id="rId126"/>
    <p:sldId id="363" r:id="rId127"/>
    <p:sldId id="364" r:id="rId128"/>
    <p:sldId id="365" r:id="rId129"/>
    <p:sldId id="366" r:id="rId130"/>
    <p:sldId id="367" r:id="rId131"/>
    <p:sldId id="368" r:id="rId132"/>
    <p:sldId id="369" r:id="rId133"/>
    <p:sldId id="370" r:id="rId134"/>
    <p:sldId id="371" r:id="rId135"/>
    <p:sldId id="372" r:id="rId136"/>
    <p:sldId id="373" r:id="rId137"/>
    <p:sldId id="374" r:id="rId138"/>
    <p:sldId id="375" r:id="rId139"/>
    <p:sldId id="376" r:id="rId140"/>
    <p:sldId id="377" r:id="rId141"/>
    <p:sldId id="378" r:id="rId142"/>
    <p:sldId id="379" r:id="rId143"/>
    <p:sldId id="380" r:id="rId144"/>
    <p:sldId id="381" r:id="rId145"/>
    <p:sldId id="382" r:id="rId146"/>
    <p:sldId id="383" r:id="rId147"/>
    <p:sldId id="384" r:id="rId148"/>
    <p:sldId id="385" r:id="rId149"/>
    <p:sldId id="386" r:id="rId150"/>
    <p:sldId id="387" r:id="rId151"/>
    <p:sldId id="388" r:id="rId152"/>
    <p:sldId id="389" r:id="rId153"/>
    <p:sldId id="390" r:id="rId154"/>
    <p:sldId id="391" r:id="rId155"/>
    <p:sldId id="392" r:id="rId156"/>
    <p:sldId id="393" r:id="rId157"/>
    <p:sldId id="394" r:id="rId158"/>
    <p:sldId id="395" r:id="rId159"/>
    <p:sldId id="396" r:id="rId160"/>
    <p:sldId id="397" r:id="rId161"/>
    <p:sldId id="398" r:id="rId162"/>
    <p:sldId id="399" r:id="rId163"/>
    <p:sldId id="400" r:id="rId164"/>
    <p:sldId id="401" r:id="rId165"/>
    <p:sldId id="402" r:id="rId166"/>
    <p:sldId id="403" r:id="rId167"/>
    <p:sldId id="404" r:id="rId168"/>
    <p:sldId id="405" r:id="rId169"/>
    <p:sldId id="406" r:id="rId170"/>
    <p:sldId id="407" r:id="rId171"/>
    <p:sldId id="408" r:id="rId172"/>
    <p:sldId id="409" r:id="rId173"/>
    <p:sldId id="410" r:id="rId174"/>
    <p:sldId id="411" r:id="rId175"/>
    <p:sldId id="412" r:id="rId176"/>
    <p:sldId id="413" r:id="rId177"/>
    <p:sldId id="414" r:id="rId178"/>
    <p:sldId id="415" r:id="rId179"/>
    <p:sldId id="416" r:id="rId180"/>
    <p:sldId id="417" r:id="rId181"/>
    <p:sldId id="418" r:id="rId182"/>
    <p:sldId id="419" r:id="rId183"/>
    <p:sldId id="420" r:id="rId184"/>
    <p:sldId id="421" r:id="rId185"/>
    <p:sldId id="422" r:id="rId186"/>
    <p:sldId id="423" r:id="rId187"/>
    <p:sldId id="424" r:id="rId188"/>
    <p:sldId id="425" r:id="rId189"/>
    <p:sldId id="426" r:id="rId190"/>
    <p:sldId id="427" r:id="rId191"/>
    <p:sldId id="428" r:id="rId192"/>
    <p:sldId id="429" r:id="rId193"/>
    <p:sldId id="430" r:id="rId194"/>
    <p:sldId id="431" r:id="rId195"/>
    <p:sldId id="432" r:id="rId196"/>
    <p:sldId id="433" r:id="rId197"/>
    <p:sldId id="434" r:id="rId198"/>
    <p:sldId id="435" r:id="rId199"/>
    <p:sldId id="436" r:id="rId200"/>
    <p:sldId id="437" r:id="rId201"/>
    <p:sldId id="438" r:id="rId202"/>
    <p:sldId id="439" r:id="rId203"/>
    <p:sldId id="440" r:id="rId204"/>
    <p:sldId id="441" r:id="rId205"/>
    <p:sldId id="442" r:id="rId206"/>
    <p:sldId id="443" r:id="rId207"/>
    <p:sldId id="444" r:id="rId208"/>
    <p:sldId id="445" r:id="rId209"/>
    <p:sldId id="446" r:id="rId210"/>
    <p:sldId id="447" r:id="rId211"/>
    <p:sldId id="448" r:id="rId212"/>
    <p:sldId id="449" r:id="rId213"/>
    <p:sldId id="450" r:id="rId214"/>
    <p:sldId id="451" r:id="rId215"/>
    <p:sldId id="452" r:id="rId216"/>
    <p:sldId id="453" r:id="rId217"/>
    <p:sldId id="454" r:id="rId218"/>
    <p:sldId id="455" r:id="rId219"/>
    <p:sldId id="456" r:id="rId220"/>
    <p:sldId id="457" r:id="rId221"/>
    <p:sldId id="458" r:id="rId222"/>
    <p:sldId id="459" r:id="rId223"/>
    <p:sldId id="460" r:id="rId224"/>
    <p:sldId id="461" r:id="rId225"/>
    <p:sldId id="462" r:id="rId226"/>
    <p:sldId id="463" r:id="rId227"/>
    <p:sldId id="464" r:id="rId228"/>
    <p:sldId id="465" r:id="rId229"/>
    <p:sldId id="466" r:id="rId230"/>
    <p:sldId id="467" r:id="rId231"/>
    <p:sldId id="468" r:id="rId232"/>
    <p:sldId id="469" r:id="rId233"/>
    <p:sldId id="470" r:id="rId234"/>
    <p:sldId id="471" r:id="rId235"/>
    <p:sldId id="472" r:id="rId236"/>
    <p:sldId id="473" r:id="rId237"/>
    <p:sldId id="474" r:id="rId238"/>
    <p:sldId id="475" r:id="rId239"/>
    <p:sldId id="476" r:id="rId240"/>
    <p:sldId id="477" r:id="rId241"/>
    <p:sldId id="478" r:id="rId242"/>
    <p:sldId id="479" r:id="rId243"/>
    <p:sldId id="480" r:id="rId244"/>
    <p:sldId id="481" r:id="rId245"/>
    <p:sldId id="482" r:id="rId246"/>
    <p:sldId id="483" r:id="rId247"/>
    <p:sldId id="484" r:id="rId248"/>
    <p:sldId id="485" r:id="rId249"/>
    <p:sldId id="486" r:id="rId250"/>
    <p:sldId id="487" r:id="rId251"/>
    <p:sldId id="488" r:id="rId252"/>
    <p:sldId id="489" r:id="rId253"/>
    <p:sldId id="490" r:id="rId254"/>
    <p:sldId id="491" r:id="rId255"/>
    <p:sldId id="492" r:id="rId256"/>
    <p:sldId id="493" r:id="rId257"/>
    <p:sldId id="494" r:id="rId258"/>
    <p:sldId id="495" r:id="rId259"/>
    <p:sldId id="496" r:id="rId260"/>
    <p:sldId id="497" r:id="rId261"/>
    <p:sldId id="498" r:id="rId262"/>
    <p:sldId id="499" r:id="rId263"/>
    <p:sldId id="500" r:id="rId264"/>
    <p:sldId id="501" r:id="rId265"/>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Zweimueller, Sally" initials="ZS" lastIdx="1" clrIdx="0">
    <p:extLst>
      <p:ext uri="{19B8F6BF-5375-455C-9EA6-DF929625EA0E}">
        <p15:presenceInfo xmlns:p15="http://schemas.microsoft.com/office/powerpoint/2012/main" userId="S::29996@icf.com::f649569d-8ee2-4724-a3fd-8ef967560e44"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7DF18680-E054-41AD-8BC1-D1AEF772440D}" styleName="Medium Style 2 - Accent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00A15C55-8517-42AA-B614-E9B94910E393}" styleName="Medium Style 2 - Accent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10A1B5D5-9B99-4C35-A422-299274C87663}" styleName="Medium Style 1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FABFCF23-3B69-468F-B69F-88F6DE6A72F2}" styleName="Medium Style 1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3817" autoAdjust="0"/>
  </p:normalViewPr>
  <p:slideViewPr>
    <p:cSldViewPr snapToGrid="0">
      <p:cViewPr varScale="1">
        <p:scale>
          <a:sx n="77" d="100"/>
          <a:sy n="77" d="100"/>
        </p:scale>
        <p:origin x="1546" y="58"/>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96.xml"/><Relationship Id="rId21" Type="http://schemas.openxmlformats.org/officeDocument/2006/relationships/slideMaster" Target="slideMasters/slideMaster17.xml"/><Relationship Id="rId63" Type="http://schemas.openxmlformats.org/officeDocument/2006/relationships/slide" Target="slides/slide42.xml"/><Relationship Id="rId159" Type="http://schemas.openxmlformats.org/officeDocument/2006/relationships/slide" Target="slides/slide138.xml"/><Relationship Id="rId170" Type="http://schemas.openxmlformats.org/officeDocument/2006/relationships/slide" Target="slides/slide149.xml"/><Relationship Id="rId226" Type="http://schemas.openxmlformats.org/officeDocument/2006/relationships/slide" Target="slides/slide205.xml"/><Relationship Id="rId268" Type="http://schemas.openxmlformats.org/officeDocument/2006/relationships/presProps" Target="presProps.xml"/><Relationship Id="rId11" Type="http://schemas.openxmlformats.org/officeDocument/2006/relationships/slideMaster" Target="slideMasters/slideMaster7.xml"/><Relationship Id="rId32" Type="http://schemas.openxmlformats.org/officeDocument/2006/relationships/slide" Target="slides/slide11.xml"/><Relationship Id="rId53" Type="http://schemas.openxmlformats.org/officeDocument/2006/relationships/slide" Target="slides/slide32.xml"/><Relationship Id="rId74" Type="http://schemas.openxmlformats.org/officeDocument/2006/relationships/slide" Target="slides/slide53.xml"/><Relationship Id="rId128" Type="http://schemas.openxmlformats.org/officeDocument/2006/relationships/slide" Target="slides/slide107.xml"/><Relationship Id="rId149" Type="http://schemas.openxmlformats.org/officeDocument/2006/relationships/slide" Target="slides/slide128.xml"/><Relationship Id="rId5" Type="http://schemas.openxmlformats.org/officeDocument/2006/relationships/slideMaster" Target="slideMasters/slideMaster1.xml"/><Relationship Id="rId95" Type="http://schemas.openxmlformats.org/officeDocument/2006/relationships/slide" Target="slides/slide74.xml"/><Relationship Id="rId160" Type="http://schemas.openxmlformats.org/officeDocument/2006/relationships/slide" Target="slides/slide139.xml"/><Relationship Id="rId181" Type="http://schemas.openxmlformats.org/officeDocument/2006/relationships/slide" Target="slides/slide160.xml"/><Relationship Id="rId216" Type="http://schemas.openxmlformats.org/officeDocument/2006/relationships/slide" Target="slides/slide195.xml"/><Relationship Id="rId237" Type="http://schemas.openxmlformats.org/officeDocument/2006/relationships/slide" Target="slides/slide216.xml"/><Relationship Id="rId258" Type="http://schemas.openxmlformats.org/officeDocument/2006/relationships/slide" Target="slides/slide237.xml"/><Relationship Id="rId22" Type="http://schemas.openxmlformats.org/officeDocument/2006/relationships/slide" Target="slides/slide1.xml"/><Relationship Id="rId43" Type="http://schemas.openxmlformats.org/officeDocument/2006/relationships/slide" Target="slides/slide22.xml"/><Relationship Id="rId64" Type="http://schemas.openxmlformats.org/officeDocument/2006/relationships/slide" Target="slides/slide43.xml"/><Relationship Id="rId118" Type="http://schemas.openxmlformats.org/officeDocument/2006/relationships/slide" Target="slides/slide97.xml"/><Relationship Id="rId139" Type="http://schemas.openxmlformats.org/officeDocument/2006/relationships/slide" Target="slides/slide118.xml"/><Relationship Id="rId85" Type="http://schemas.openxmlformats.org/officeDocument/2006/relationships/slide" Target="slides/slide64.xml"/><Relationship Id="rId150" Type="http://schemas.openxmlformats.org/officeDocument/2006/relationships/slide" Target="slides/slide129.xml"/><Relationship Id="rId171" Type="http://schemas.openxmlformats.org/officeDocument/2006/relationships/slide" Target="slides/slide150.xml"/><Relationship Id="rId192" Type="http://schemas.openxmlformats.org/officeDocument/2006/relationships/slide" Target="slides/slide171.xml"/><Relationship Id="rId206" Type="http://schemas.openxmlformats.org/officeDocument/2006/relationships/slide" Target="slides/slide185.xml"/><Relationship Id="rId227" Type="http://schemas.openxmlformats.org/officeDocument/2006/relationships/slide" Target="slides/slide206.xml"/><Relationship Id="rId248" Type="http://schemas.openxmlformats.org/officeDocument/2006/relationships/slide" Target="slides/slide227.xml"/><Relationship Id="rId269" Type="http://schemas.openxmlformats.org/officeDocument/2006/relationships/viewProps" Target="viewProps.xml"/><Relationship Id="rId12" Type="http://schemas.openxmlformats.org/officeDocument/2006/relationships/slideMaster" Target="slideMasters/slideMaster8.xml"/><Relationship Id="rId33" Type="http://schemas.openxmlformats.org/officeDocument/2006/relationships/slide" Target="slides/slide12.xml"/><Relationship Id="rId108" Type="http://schemas.openxmlformats.org/officeDocument/2006/relationships/slide" Target="slides/slide87.xml"/><Relationship Id="rId129" Type="http://schemas.openxmlformats.org/officeDocument/2006/relationships/slide" Target="slides/slide108.xml"/><Relationship Id="rId54" Type="http://schemas.openxmlformats.org/officeDocument/2006/relationships/slide" Target="slides/slide33.xml"/><Relationship Id="rId75" Type="http://schemas.openxmlformats.org/officeDocument/2006/relationships/slide" Target="slides/slide54.xml"/><Relationship Id="rId96" Type="http://schemas.openxmlformats.org/officeDocument/2006/relationships/slide" Target="slides/slide75.xml"/><Relationship Id="rId140" Type="http://schemas.openxmlformats.org/officeDocument/2006/relationships/slide" Target="slides/slide119.xml"/><Relationship Id="rId161" Type="http://schemas.openxmlformats.org/officeDocument/2006/relationships/slide" Target="slides/slide140.xml"/><Relationship Id="rId182" Type="http://schemas.openxmlformats.org/officeDocument/2006/relationships/slide" Target="slides/slide161.xml"/><Relationship Id="rId217" Type="http://schemas.openxmlformats.org/officeDocument/2006/relationships/slide" Target="slides/slide196.xml"/><Relationship Id="rId6" Type="http://schemas.openxmlformats.org/officeDocument/2006/relationships/slideMaster" Target="slideMasters/slideMaster2.xml"/><Relationship Id="rId238" Type="http://schemas.openxmlformats.org/officeDocument/2006/relationships/slide" Target="slides/slide217.xml"/><Relationship Id="rId259" Type="http://schemas.openxmlformats.org/officeDocument/2006/relationships/slide" Target="slides/slide238.xml"/><Relationship Id="rId23" Type="http://schemas.openxmlformats.org/officeDocument/2006/relationships/slide" Target="slides/slide2.xml"/><Relationship Id="rId119" Type="http://schemas.openxmlformats.org/officeDocument/2006/relationships/slide" Target="slides/slide98.xml"/><Relationship Id="rId270" Type="http://schemas.openxmlformats.org/officeDocument/2006/relationships/theme" Target="theme/theme1.xml"/><Relationship Id="rId44" Type="http://schemas.openxmlformats.org/officeDocument/2006/relationships/slide" Target="slides/slide23.xml"/><Relationship Id="rId65" Type="http://schemas.openxmlformats.org/officeDocument/2006/relationships/slide" Target="slides/slide44.xml"/><Relationship Id="rId86" Type="http://schemas.openxmlformats.org/officeDocument/2006/relationships/slide" Target="slides/slide65.xml"/><Relationship Id="rId130" Type="http://schemas.openxmlformats.org/officeDocument/2006/relationships/slide" Target="slides/slide109.xml"/><Relationship Id="rId151" Type="http://schemas.openxmlformats.org/officeDocument/2006/relationships/slide" Target="slides/slide130.xml"/><Relationship Id="rId172" Type="http://schemas.openxmlformats.org/officeDocument/2006/relationships/slide" Target="slides/slide151.xml"/><Relationship Id="rId193" Type="http://schemas.openxmlformats.org/officeDocument/2006/relationships/slide" Target="slides/slide172.xml"/><Relationship Id="rId207" Type="http://schemas.openxmlformats.org/officeDocument/2006/relationships/slide" Target="slides/slide186.xml"/><Relationship Id="rId228" Type="http://schemas.openxmlformats.org/officeDocument/2006/relationships/slide" Target="slides/slide207.xml"/><Relationship Id="rId249" Type="http://schemas.openxmlformats.org/officeDocument/2006/relationships/slide" Target="slides/slide228.xml"/><Relationship Id="rId13" Type="http://schemas.openxmlformats.org/officeDocument/2006/relationships/slideMaster" Target="slideMasters/slideMaster9.xml"/><Relationship Id="rId109" Type="http://schemas.openxmlformats.org/officeDocument/2006/relationships/slide" Target="slides/slide88.xml"/><Relationship Id="rId260" Type="http://schemas.openxmlformats.org/officeDocument/2006/relationships/slide" Target="slides/slide239.xml"/><Relationship Id="rId34" Type="http://schemas.openxmlformats.org/officeDocument/2006/relationships/slide" Target="slides/slide13.xml"/><Relationship Id="rId55" Type="http://schemas.openxmlformats.org/officeDocument/2006/relationships/slide" Target="slides/slide34.xml"/><Relationship Id="rId76" Type="http://schemas.openxmlformats.org/officeDocument/2006/relationships/slide" Target="slides/slide55.xml"/><Relationship Id="rId97" Type="http://schemas.openxmlformats.org/officeDocument/2006/relationships/slide" Target="slides/slide76.xml"/><Relationship Id="rId120" Type="http://schemas.openxmlformats.org/officeDocument/2006/relationships/slide" Target="slides/slide99.xml"/><Relationship Id="rId141" Type="http://schemas.openxmlformats.org/officeDocument/2006/relationships/slide" Target="slides/slide120.xml"/><Relationship Id="rId7" Type="http://schemas.openxmlformats.org/officeDocument/2006/relationships/slideMaster" Target="slideMasters/slideMaster3.xml"/><Relationship Id="rId162" Type="http://schemas.openxmlformats.org/officeDocument/2006/relationships/slide" Target="slides/slide141.xml"/><Relationship Id="rId183" Type="http://schemas.openxmlformats.org/officeDocument/2006/relationships/slide" Target="slides/slide162.xml"/><Relationship Id="rId218" Type="http://schemas.openxmlformats.org/officeDocument/2006/relationships/slide" Target="slides/slide197.xml"/><Relationship Id="rId239" Type="http://schemas.openxmlformats.org/officeDocument/2006/relationships/slide" Target="slides/slide218.xml"/><Relationship Id="rId250" Type="http://schemas.openxmlformats.org/officeDocument/2006/relationships/slide" Target="slides/slide229.xml"/><Relationship Id="rId271" Type="http://schemas.openxmlformats.org/officeDocument/2006/relationships/tableStyles" Target="tableStyles.xml"/><Relationship Id="rId24" Type="http://schemas.openxmlformats.org/officeDocument/2006/relationships/slide" Target="slides/slide3.xml"/><Relationship Id="rId45" Type="http://schemas.openxmlformats.org/officeDocument/2006/relationships/slide" Target="slides/slide24.xml"/><Relationship Id="rId66" Type="http://schemas.openxmlformats.org/officeDocument/2006/relationships/slide" Target="slides/slide45.xml"/><Relationship Id="rId87" Type="http://schemas.openxmlformats.org/officeDocument/2006/relationships/slide" Target="slides/slide66.xml"/><Relationship Id="rId110" Type="http://schemas.openxmlformats.org/officeDocument/2006/relationships/slide" Target="slides/slide89.xml"/><Relationship Id="rId131" Type="http://schemas.openxmlformats.org/officeDocument/2006/relationships/slide" Target="slides/slide110.xml"/><Relationship Id="rId152" Type="http://schemas.openxmlformats.org/officeDocument/2006/relationships/slide" Target="slides/slide131.xml"/><Relationship Id="rId173" Type="http://schemas.openxmlformats.org/officeDocument/2006/relationships/slide" Target="slides/slide152.xml"/><Relationship Id="rId194" Type="http://schemas.openxmlformats.org/officeDocument/2006/relationships/slide" Target="slides/slide173.xml"/><Relationship Id="rId208" Type="http://schemas.openxmlformats.org/officeDocument/2006/relationships/slide" Target="slides/slide187.xml"/><Relationship Id="rId229" Type="http://schemas.openxmlformats.org/officeDocument/2006/relationships/slide" Target="slides/slide208.xml"/><Relationship Id="rId240" Type="http://schemas.openxmlformats.org/officeDocument/2006/relationships/slide" Target="slides/slide219.xml"/><Relationship Id="rId261" Type="http://schemas.openxmlformats.org/officeDocument/2006/relationships/slide" Target="slides/slide240.xml"/><Relationship Id="rId14" Type="http://schemas.openxmlformats.org/officeDocument/2006/relationships/slideMaster" Target="slideMasters/slideMaster10.xml"/><Relationship Id="rId35" Type="http://schemas.openxmlformats.org/officeDocument/2006/relationships/slide" Target="slides/slide14.xml"/><Relationship Id="rId56" Type="http://schemas.openxmlformats.org/officeDocument/2006/relationships/slide" Target="slides/slide35.xml"/><Relationship Id="rId77" Type="http://schemas.openxmlformats.org/officeDocument/2006/relationships/slide" Target="slides/slide56.xml"/><Relationship Id="rId100" Type="http://schemas.openxmlformats.org/officeDocument/2006/relationships/slide" Target="slides/slide79.xml"/><Relationship Id="rId8" Type="http://schemas.openxmlformats.org/officeDocument/2006/relationships/slideMaster" Target="slideMasters/slideMaster4.xml"/><Relationship Id="rId98" Type="http://schemas.openxmlformats.org/officeDocument/2006/relationships/slide" Target="slides/slide77.xml"/><Relationship Id="rId121" Type="http://schemas.openxmlformats.org/officeDocument/2006/relationships/slide" Target="slides/slide100.xml"/><Relationship Id="rId142" Type="http://schemas.openxmlformats.org/officeDocument/2006/relationships/slide" Target="slides/slide121.xml"/><Relationship Id="rId163" Type="http://schemas.openxmlformats.org/officeDocument/2006/relationships/slide" Target="slides/slide142.xml"/><Relationship Id="rId184" Type="http://schemas.openxmlformats.org/officeDocument/2006/relationships/slide" Target="slides/slide163.xml"/><Relationship Id="rId219" Type="http://schemas.openxmlformats.org/officeDocument/2006/relationships/slide" Target="slides/slide198.xml"/><Relationship Id="rId230" Type="http://schemas.openxmlformats.org/officeDocument/2006/relationships/slide" Target="slides/slide209.xml"/><Relationship Id="rId251" Type="http://schemas.openxmlformats.org/officeDocument/2006/relationships/slide" Target="slides/slide230.xml"/><Relationship Id="rId25" Type="http://schemas.openxmlformats.org/officeDocument/2006/relationships/slide" Target="slides/slide4.xml"/><Relationship Id="rId46" Type="http://schemas.openxmlformats.org/officeDocument/2006/relationships/slide" Target="slides/slide25.xml"/><Relationship Id="rId67" Type="http://schemas.openxmlformats.org/officeDocument/2006/relationships/slide" Target="slides/slide46.xml"/><Relationship Id="rId272" Type="http://schemas.microsoft.com/office/2016/11/relationships/changesInfo" Target="changesInfos/changesInfo1.xml"/><Relationship Id="rId88" Type="http://schemas.openxmlformats.org/officeDocument/2006/relationships/slide" Target="slides/slide67.xml"/><Relationship Id="rId111" Type="http://schemas.openxmlformats.org/officeDocument/2006/relationships/slide" Target="slides/slide90.xml"/><Relationship Id="rId132" Type="http://schemas.openxmlformats.org/officeDocument/2006/relationships/slide" Target="slides/slide111.xml"/><Relationship Id="rId153" Type="http://schemas.openxmlformats.org/officeDocument/2006/relationships/slide" Target="slides/slide132.xml"/><Relationship Id="rId174" Type="http://schemas.openxmlformats.org/officeDocument/2006/relationships/slide" Target="slides/slide153.xml"/><Relationship Id="rId195" Type="http://schemas.openxmlformats.org/officeDocument/2006/relationships/slide" Target="slides/slide174.xml"/><Relationship Id="rId209" Type="http://schemas.openxmlformats.org/officeDocument/2006/relationships/slide" Target="slides/slide188.xml"/><Relationship Id="rId220" Type="http://schemas.openxmlformats.org/officeDocument/2006/relationships/slide" Target="slides/slide199.xml"/><Relationship Id="rId241" Type="http://schemas.openxmlformats.org/officeDocument/2006/relationships/slide" Target="slides/slide220.xml"/><Relationship Id="rId15" Type="http://schemas.openxmlformats.org/officeDocument/2006/relationships/slideMaster" Target="slideMasters/slideMaster11.xml"/><Relationship Id="rId36" Type="http://schemas.openxmlformats.org/officeDocument/2006/relationships/slide" Target="slides/slide15.xml"/><Relationship Id="rId57" Type="http://schemas.openxmlformats.org/officeDocument/2006/relationships/slide" Target="slides/slide36.xml"/><Relationship Id="rId262" Type="http://schemas.openxmlformats.org/officeDocument/2006/relationships/slide" Target="slides/slide241.xml"/><Relationship Id="rId78" Type="http://schemas.openxmlformats.org/officeDocument/2006/relationships/slide" Target="slides/slide57.xml"/><Relationship Id="rId99" Type="http://schemas.openxmlformats.org/officeDocument/2006/relationships/slide" Target="slides/slide78.xml"/><Relationship Id="rId101" Type="http://schemas.openxmlformats.org/officeDocument/2006/relationships/slide" Target="slides/slide80.xml"/><Relationship Id="rId122" Type="http://schemas.openxmlformats.org/officeDocument/2006/relationships/slide" Target="slides/slide101.xml"/><Relationship Id="rId143" Type="http://schemas.openxmlformats.org/officeDocument/2006/relationships/slide" Target="slides/slide122.xml"/><Relationship Id="rId164" Type="http://schemas.openxmlformats.org/officeDocument/2006/relationships/slide" Target="slides/slide143.xml"/><Relationship Id="rId185" Type="http://schemas.openxmlformats.org/officeDocument/2006/relationships/slide" Target="slides/slide164.xml"/><Relationship Id="rId9" Type="http://schemas.openxmlformats.org/officeDocument/2006/relationships/slideMaster" Target="slideMasters/slideMaster5.xml"/><Relationship Id="rId210" Type="http://schemas.openxmlformats.org/officeDocument/2006/relationships/slide" Target="slides/slide189.xml"/><Relationship Id="rId26" Type="http://schemas.openxmlformats.org/officeDocument/2006/relationships/slide" Target="slides/slide5.xml"/><Relationship Id="rId231" Type="http://schemas.openxmlformats.org/officeDocument/2006/relationships/slide" Target="slides/slide210.xml"/><Relationship Id="rId252" Type="http://schemas.openxmlformats.org/officeDocument/2006/relationships/slide" Target="slides/slide231.xml"/><Relationship Id="rId47" Type="http://schemas.openxmlformats.org/officeDocument/2006/relationships/slide" Target="slides/slide26.xml"/><Relationship Id="rId68" Type="http://schemas.openxmlformats.org/officeDocument/2006/relationships/slide" Target="slides/slide47.xml"/><Relationship Id="rId89" Type="http://schemas.openxmlformats.org/officeDocument/2006/relationships/slide" Target="slides/slide68.xml"/><Relationship Id="rId112" Type="http://schemas.openxmlformats.org/officeDocument/2006/relationships/slide" Target="slides/slide91.xml"/><Relationship Id="rId133" Type="http://schemas.openxmlformats.org/officeDocument/2006/relationships/slide" Target="slides/slide112.xml"/><Relationship Id="rId154" Type="http://schemas.openxmlformats.org/officeDocument/2006/relationships/slide" Target="slides/slide133.xml"/><Relationship Id="rId175" Type="http://schemas.openxmlformats.org/officeDocument/2006/relationships/slide" Target="slides/slide154.xml"/><Relationship Id="rId196" Type="http://schemas.openxmlformats.org/officeDocument/2006/relationships/slide" Target="slides/slide175.xml"/><Relationship Id="rId200" Type="http://schemas.openxmlformats.org/officeDocument/2006/relationships/slide" Target="slides/slide179.xml"/><Relationship Id="rId16" Type="http://schemas.openxmlformats.org/officeDocument/2006/relationships/slideMaster" Target="slideMasters/slideMaster12.xml"/><Relationship Id="rId221" Type="http://schemas.openxmlformats.org/officeDocument/2006/relationships/slide" Target="slides/slide200.xml"/><Relationship Id="rId242" Type="http://schemas.openxmlformats.org/officeDocument/2006/relationships/slide" Target="slides/slide221.xml"/><Relationship Id="rId263" Type="http://schemas.openxmlformats.org/officeDocument/2006/relationships/slide" Target="slides/slide242.xml"/><Relationship Id="rId37" Type="http://schemas.openxmlformats.org/officeDocument/2006/relationships/slide" Target="slides/slide16.xml"/><Relationship Id="rId58" Type="http://schemas.openxmlformats.org/officeDocument/2006/relationships/slide" Target="slides/slide37.xml"/><Relationship Id="rId79" Type="http://schemas.openxmlformats.org/officeDocument/2006/relationships/slide" Target="slides/slide58.xml"/><Relationship Id="rId102" Type="http://schemas.openxmlformats.org/officeDocument/2006/relationships/slide" Target="slides/slide81.xml"/><Relationship Id="rId123" Type="http://schemas.openxmlformats.org/officeDocument/2006/relationships/slide" Target="slides/slide102.xml"/><Relationship Id="rId144" Type="http://schemas.openxmlformats.org/officeDocument/2006/relationships/slide" Target="slides/slide123.xml"/><Relationship Id="rId90" Type="http://schemas.openxmlformats.org/officeDocument/2006/relationships/slide" Target="slides/slide69.xml"/><Relationship Id="rId165" Type="http://schemas.openxmlformats.org/officeDocument/2006/relationships/slide" Target="slides/slide144.xml"/><Relationship Id="rId186" Type="http://schemas.openxmlformats.org/officeDocument/2006/relationships/slide" Target="slides/slide165.xml"/><Relationship Id="rId211" Type="http://schemas.openxmlformats.org/officeDocument/2006/relationships/slide" Target="slides/slide190.xml"/><Relationship Id="rId232" Type="http://schemas.openxmlformats.org/officeDocument/2006/relationships/slide" Target="slides/slide211.xml"/><Relationship Id="rId253" Type="http://schemas.openxmlformats.org/officeDocument/2006/relationships/slide" Target="slides/slide232.xml"/><Relationship Id="rId27" Type="http://schemas.openxmlformats.org/officeDocument/2006/relationships/slide" Target="slides/slide6.xml"/><Relationship Id="rId48" Type="http://schemas.openxmlformats.org/officeDocument/2006/relationships/slide" Target="slides/slide27.xml"/><Relationship Id="rId69" Type="http://schemas.openxmlformats.org/officeDocument/2006/relationships/slide" Target="slides/slide48.xml"/><Relationship Id="rId113" Type="http://schemas.openxmlformats.org/officeDocument/2006/relationships/slide" Target="slides/slide92.xml"/><Relationship Id="rId134" Type="http://schemas.openxmlformats.org/officeDocument/2006/relationships/slide" Target="slides/slide113.xml"/><Relationship Id="rId80" Type="http://schemas.openxmlformats.org/officeDocument/2006/relationships/slide" Target="slides/slide59.xml"/><Relationship Id="rId155" Type="http://schemas.openxmlformats.org/officeDocument/2006/relationships/slide" Target="slides/slide134.xml"/><Relationship Id="rId176" Type="http://schemas.openxmlformats.org/officeDocument/2006/relationships/slide" Target="slides/slide155.xml"/><Relationship Id="rId197" Type="http://schemas.openxmlformats.org/officeDocument/2006/relationships/slide" Target="slides/slide176.xml"/><Relationship Id="rId201" Type="http://schemas.openxmlformats.org/officeDocument/2006/relationships/slide" Target="slides/slide180.xml"/><Relationship Id="rId222" Type="http://schemas.openxmlformats.org/officeDocument/2006/relationships/slide" Target="slides/slide201.xml"/><Relationship Id="rId243" Type="http://schemas.openxmlformats.org/officeDocument/2006/relationships/slide" Target="slides/slide222.xml"/><Relationship Id="rId264" Type="http://schemas.openxmlformats.org/officeDocument/2006/relationships/slide" Target="slides/slide243.xml"/><Relationship Id="rId17" Type="http://schemas.openxmlformats.org/officeDocument/2006/relationships/slideMaster" Target="slideMasters/slideMaster13.xml"/><Relationship Id="rId38" Type="http://schemas.openxmlformats.org/officeDocument/2006/relationships/slide" Target="slides/slide17.xml"/><Relationship Id="rId59" Type="http://schemas.openxmlformats.org/officeDocument/2006/relationships/slide" Target="slides/slide38.xml"/><Relationship Id="rId103" Type="http://schemas.openxmlformats.org/officeDocument/2006/relationships/slide" Target="slides/slide82.xml"/><Relationship Id="rId124" Type="http://schemas.openxmlformats.org/officeDocument/2006/relationships/slide" Target="slides/slide103.xml"/><Relationship Id="rId70" Type="http://schemas.openxmlformats.org/officeDocument/2006/relationships/slide" Target="slides/slide49.xml"/><Relationship Id="rId91" Type="http://schemas.openxmlformats.org/officeDocument/2006/relationships/slide" Target="slides/slide70.xml"/><Relationship Id="rId145" Type="http://schemas.openxmlformats.org/officeDocument/2006/relationships/slide" Target="slides/slide124.xml"/><Relationship Id="rId166" Type="http://schemas.openxmlformats.org/officeDocument/2006/relationships/slide" Target="slides/slide145.xml"/><Relationship Id="rId187" Type="http://schemas.openxmlformats.org/officeDocument/2006/relationships/slide" Target="slides/slide166.xml"/><Relationship Id="rId1" Type="http://schemas.openxmlformats.org/officeDocument/2006/relationships/customXml" Target="../customXml/item1.xml"/><Relationship Id="rId212" Type="http://schemas.openxmlformats.org/officeDocument/2006/relationships/slide" Target="slides/slide191.xml"/><Relationship Id="rId233" Type="http://schemas.openxmlformats.org/officeDocument/2006/relationships/slide" Target="slides/slide212.xml"/><Relationship Id="rId254" Type="http://schemas.openxmlformats.org/officeDocument/2006/relationships/slide" Target="slides/slide233.xml"/><Relationship Id="rId28" Type="http://schemas.openxmlformats.org/officeDocument/2006/relationships/slide" Target="slides/slide7.xml"/><Relationship Id="rId49" Type="http://schemas.openxmlformats.org/officeDocument/2006/relationships/slide" Target="slides/slide28.xml"/><Relationship Id="rId114" Type="http://schemas.openxmlformats.org/officeDocument/2006/relationships/slide" Target="slides/slide93.xml"/><Relationship Id="rId60" Type="http://schemas.openxmlformats.org/officeDocument/2006/relationships/slide" Target="slides/slide39.xml"/><Relationship Id="rId81" Type="http://schemas.openxmlformats.org/officeDocument/2006/relationships/slide" Target="slides/slide60.xml"/><Relationship Id="rId135" Type="http://schemas.openxmlformats.org/officeDocument/2006/relationships/slide" Target="slides/slide114.xml"/><Relationship Id="rId156" Type="http://schemas.openxmlformats.org/officeDocument/2006/relationships/slide" Target="slides/slide135.xml"/><Relationship Id="rId177" Type="http://schemas.openxmlformats.org/officeDocument/2006/relationships/slide" Target="slides/slide156.xml"/><Relationship Id="rId198" Type="http://schemas.openxmlformats.org/officeDocument/2006/relationships/slide" Target="slides/slide177.xml"/><Relationship Id="rId202" Type="http://schemas.openxmlformats.org/officeDocument/2006/relationships/slide" Target="slides/slide181.xml"/><Relationship Id="rId223" Type="http://schemas.openxmlformats.org/officeDocument/2006/relationships/slide" Target="slides/slide202.xml"/><Relationship Id="rId244" Type="http://schemas.openxmlformats.org/officeDocument/2006/relationships/slide" Target="slides/slide223.xml"/><Relationship Id="rId18" Type="http://schemas.openxmlformats.org/officeDocument/2006/relationships/slideMaster" Target="slideMasters/slideMaster14.xml"/><Relationship Id="rId39" Type="http://schemas.openxmlformats.org/officeDocument/2006/relationships/slide" Target="slides/slide18.xml"/><Relationship Id="rId265" Type="http://schemas.openxmlformats.org/officeDocument/2006/relationships/slide" Target="slides/slide244.xml"/><Relationship Id="rId50" Type="http://schemas.openxmlformats.org/officeDocument/2006/relationships/slide" Target="slides/slide29.xml"/><Relationship Id="rId104" Type="http://schemas.openxmlformats.org/officeDocument/2006/relationships/slide" Target="slides/slide83.xml"/><Relationship Id="rId125" Type="http://schemas.openxmlformats.org/officeDocument/2006/relationships/slide" Target="slides/slide104.xml"/><Relationship Id="rId146" Type="http://schemas.openxmlformats.org/officeDocument/2006/relationships/slide" Target="slides/slide125.xml"/><Relationship Id="rId167" Type="http://schemas.openxmlformats.org/officeDocument/2006/relationships/slide" Target="slides/slide146.xml"/><Relationship Id="rId188" Type="http://schemas.openxmlformats.org/officeDocument/2006/relationships/slide" Target="slides/slide167.xml"/><Relationship Id="rId71" Type="http://schemas.openxmlformats.org/officeDocument/2006/relationships/slide" Target="slides/slide50.xml"/><Relationship Id="rId92" Type="http://schemas.openxmlformats.org/officeDocument/2006/relationships/slide" Target="slides/slide71.xml"/><Relationship Id="rId213" Type="http://schemas.openxmlformats.org/officeDocument/2006/relationships/slide" Target="slides/slide192.xml"/><Relationship Id="rId234" Type="http://schemas.openxmlformats.org/officeDocument/2006/relationships/slide" Target="slides/slide213.xml"/><Relationship Id="rId2" Type="http://schemas.openxmlformats.org/officeDocument/2006/relationships/customXml" Target="../customXml/item2.xml"/><Relationship Id="rId29" Type="http://schemas.openxmlformats.org/officeDocument/2006/relationships/slide" Target="slides/slide8.xml"/><Relationship Id="rId255" Type="http://schemas.openxmlformats.org/officeDocument/2006/relationships/slide" Target="slides/slide234.xml"/><Relationship Id="rId40" Type="http://schemas.openxmlformats.org/officeDocument/2006/relationships/slide" Target="slides/slide19.xml"/><Relationship Id="rId115" Type="http://schemas.openxmlformats.org/officeDocument/2006/relationships/slide" Target="slides/slide94.xml"/><Relationship Id="rId136" Type="http://schemas.openxmlformats.org/officeDocument/2006/relationships/slide" Target="slides/slide115.xml"/><Relationship Id="rId157" Type="http://schemas.openxmlformats.org/officeDocument/2006/relationships/slide" Target="slides/slide136.xml"/><Relationship Id="rId178" Type="http://schemas.openxmlformats.org/officeDocument/2006/relationships/slide" Target="slides/slide157.xml"/><Relationship Id="rId61" Type="http://schemas.openxmlformats.org/officeDocument/2006/relationships/slide" Target="slides/slide40.xml"/><Relationship Id="rId82" Type="http://schemas.openxmlformats.org/officeDocument/2006/relationships/slide" Target="slides/slide61.xml"/><Relationship Id="rId199" Type="http://schemas.openxmlformats.org/officeDocument/2006/relationships/slide" Target="slides/slide178.xml"/><Relationship Id="rId203" Type="http://schemas.openxmlformats.org/officeDocument/2006/relationships/slide" Target="slides/slide182.xml"/><Relationship Id="rId19" Type="http://schemas.openxmlformats.org/officeDocument/2006/relationships/slideMaster" Target="slideMasters/slideMaster15.xml"/><Relationship Id="rId224" Type="http://schemas.openxmlformats.org/officeDocument/2006/relationships/slide" Target="slides/slide203.xml"/><Relationship Id="rId245" Type="http://schemas.openxmlformats.org/officeDocument/2006/relationships/slide" Target="slides/slide224.xml"/><Relationship Id="rId266" Type="http://schemas.openxmlformats.org/officeDocument/2006/relationships/notesMaster" Target="notesMasters/notesMaster1.xml"/><Relationship Id="rId30" Type="http://schemas.openxmlformats.org/officeDocument/2006/relationships/slide" Target="slides/slide9.xml"/><Relationship Id="rId105" Type="http://schemas.openxmlformats.org/officeDocument/2006/relationships/slide" Target="slides/slide84.xml"/><Relationship Id="rId126" Type="http://schemas.openxmlformats.org/officeDocument/2006/relationships/slide" Target="slides/slide105.xml"/><Relationship Id="rId147" Type="http://schemas.openxmlformats.org/officeDocument/2006/relationships/slide" Target="slides/slide126.xml"/><Relationship Id="rId168" Type="http://schemas.openxmlformats.org/officeDocument/2006/relationships/slide" Target="slides/slide147.xml"/><Relationship Id="rId51" Type="http://schemas.openxmlformats.org/officeDocument/2006/relationships/slide" Target="slides/slide30.xml"/><Relationship Id="rId72" Type="http://schemas.openxmlformats.org/officeDocument/2006/relationships/slide" Target="slides/slide51.xml"/><Relationship Id="rId93" Type="http://schemas.openxmlformats.org/officeDocument/2006/relationships/slide" Target="slides/slide72.xml"/><Relationship Id="rId189" Type="http://schemas.openxmlformats.org/officeDocument/2006/relationships/slide" Target="slides/slide168.xml"/><Relationship Id="rId3" Type="http://schemas.openxmlformats.org/officeDocument/2006/relationships/customXml" Target="../customXml/item3.xml"/><Relationship Id="rId214" Type="http://schemas.openxmlformats.org/officeDocument/2006/relationships/slide" Target="slides/slide193.xml"/><Relationship Id="rId235" Type="http://schemas.openxmlformats.org/officeDocument/2006/relationships/slide" Target="slides/slide214.xml"/><Relationship Id="rId256" Type="http://schemas.openxmlformats.org/officeDocument/2006/relationships/slide" Target="slides/slide235.xml"/><Relationship Id="rId116" Type="http://schemas.openxmlformats.org/officeDocument/2006/relationships/slide" Target="slides/slide95.xml"/><Relationship Id="rId137" Type="http://schemas.openxmlformats.org/officeDocument/2006/relationships/slide" Target="slides/slide116.xml"/><Relationship Id="rId158" Type="http://schemas.openxmlformats.org/officeDocument/2006/relationships/slide" Target="slides/slide137.xml"/><Relationship Id="rId20" Type="http://schemas.openxmlformats.org/officeDocument/2006/relationships/slideMaster" Target="slideMasters/slideMaster16.xml"/><Relationship Id="rId41" Type="http://schemas.openxmlformats.org/officeDocument/2006/relationships/slide" Target="slides/slide20.xml"/><Relationship Id="rId62" Type="http://schemas.openxmlformats.org/officeDocument/2006/relationships/slide" Target="slides/slide41.xml"/><Relationship Id="rId83" Type="http://schemas.openxmlformats.org/officeDocument/2006/relationships/slide" Target="slides/slide62.xml"/><Relationship Id="rId179" Type="http://schemas.openxmlformats.org/officeDocument/2006/relationships/slide" Target="slides/slide158.xml"/><Relationship Id="rId190" Type="http://schemas.openxmlformats.org/officeDocument/2006/relationships/slide" Target="slides/slide169.xml"/><Relationship Id="rId204" Type="http://schemas.openxmlformats.org/officeDocument/2006/relationships/slide" Target="slides/slide183.xml"/><Relationship Id="rId225" Type="http://schemas.openxmlformats.org/officeDocument/2006/relationships/slide" Target="slides/slide204.xml"/><Relationship Id="rId246" Type="http://schemas.openxmlformats.org/officeDocument/2006/relationships/slide" Target="slides/slide225.xml"/><Relationship Id="rId267" Type="http://schemas.openxmlformats.org/officeDocument/2006/relationships/commentAuthors" Target="commentAuthors.xml"/><Relationship Id="rId106" Type="http://schemas.openxmlformats.org/officeDocument/2006/relationships/slide" Target="slides/slide85.xml"/><Relationship Id="rId127" Type="http://schemas.openxmlformats.org/officeDocument/2006/relationships/slide" Target="slides/slide106.xml"/><Relationship Id="rId10" Type="http://schemas.openxmlformats.org/officeDocument/2006/relationships/slideMaster" Target="slideMasters/slideMaster6.xml"/><Relationship Id="rId31" Type="http://schemas.openxmlformats.org/officeDocument/2006/relationships/slide" Target="slides/slide10.xml"/><Relationship Id="rId52" Type="http://schemas.openxmlformats.org/officeDocument/2006/relationships/slide" Target="slides/slide31.xml"/><Relationship Id="rId73" Type="http://schemas.openxmlformats.org/officeDocument/2006/relationships/slide" Target="slides/slide52.xml"/><Relationship Id="rId94" Type="http://schemas.openxmlformats.org/officeDocument/2006/relationships/slide" Target="slides/slide73.xml"/><Relationship Id="rId148" Type="http://schemas.openxmlformats.org/officeDocument/2006/relationships/slide" Target="slides/slide127.xml"/><Relationship Id="rId169" Type="http://schemas.openxmlformats.org/officeDocument/2006/relationships/slide" Target="slides/slide148.xml"/><Relationship Id="rId4" Type="http://schemas.openxmlformats.org/officeDocument/2006/relationships/customXml" Target="../customXml/item4.xml"/><Relationship Id="rId180" Type="http://schemas.openxmlformats.org/officeDocument/2006/relationships/slide" Target="slides/slide159.xml"/><Relationship Id="rId215" Type="http://schemas.openxmlformats.org/officeDocument/2006/relationships/slide" Target="slides/slide194.xml"/><Relationship Id="rId236" Type="http://schemas.openxmlformats.org/officeDocument/2006/relationships/slide" Target="slides/slide215.xml"/><Relationship Id="rId257" Type="http://schemas.openxmlformats.org/officeDocument/2006/relationships/slide" Target="slides/slide236.xml"/><Relationship Id="rId42" Type="http://schemas.openxmlformats.org/officeDocument/2006/relationships/slide" Target="slides/slide21.xml"/><Relationship Id="rId84" Type="http://schemas.openxmlformats.org/officeDocument/2006/relationships/slide" Target="slides/slide63.xml"/><Relationship Id="rId138" Type="http://schemas.openxmlformats.org/officeDocument/2006/relationships/slide" Target="slides/slide117.xml"/><Relationship Id="rId191" Type="http://schemas.openxmlformats.org/officeDocument/2006/relationships/slide" Target="slides/slide170.xml"/><Relationship Id="rId205" Type="http://schemas.openxmlformats.org/officeDocument/2006/relationships/slide" Target="slides/slide184.xml"/><Relationship Id="rId247" Type="http://schemas.openxmlformats.org/officeDocument/2006/relationships/slide" Target="slides/slide226.xml"/><Relationship Id="rId107" Type="http://schemas.openxmlformats.org/officeDocument/2006/relationships/slide" Target="slides/slide86.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Zweimueller, Sally" userId="f649569d-8ee2-4724-a3fd-8ef967560e44" providerId="ADAL" clId="{987D1F19-D49B-41B1-82CE-DFF9AFFB5636}"/>
    <pc:docChg chg="custSel modSld">
      <pc:chgData name="Zweimueller, Sally" userId="f649569d-8ee2-4724-a3fd-8ef967560e44" providerId="ADAL" clId="{987D1F19-D49B-41B1-82CE-DFF9AFFB5636}" dt="2020-09-30T18:11:27.745" v="33" actId="478"/>
      <pc:docMkLst>
        <pc:docMk/>
      </pc:docMkLst>
      <pc:sldChg chg="delSp mod">
        <pc:chgData name="Zweimueller, Sally" userId="f649569d-8ee2-4724-a3fd-8ef967560e44" providerId="ADAL" clId="{987D1F19-D49B-41B1-82CE-DFF9AFFB5636}" dt="2020-09-30T18:08:29.534" v="0" actId="478"/>
        <pc:sldMkLst>
          <pc:docMk/>
          <pc:sldMk cId="2985193522" sldId="272"/>
        </pc:sldMkLst>
        <pc:spChg chg="del">
          <ac:chgData name="Zweimueller, Sally" userId="f649569d-8ee2-4724-a3fd-8ef967560e44" providerId="ADAL" clId="{987D1F19-D49B-41B1-82CE-DFF9AFFB5636}" dt="2020-09-30T18:08:29.534" v="0" actId="478"/>
          <ac:spMkLst>
            <pc:docMk/>
            <pc:sldMk cId="2985193522" sldId="272"/>
            <ac:spMk id="5" creationId="{00000000-0000-0000-0000-000000000000}"/>
          </ac:spMkLst>
        </pc:spChg>
        <pc:picChg chg="del">
          <ac:chgData name="Zweimueller, Sally" userId="f649569d-8ee2-4724-a3fd-8ef967560e44" providerId="ADAL" clId="{987D1F19-D49B-41B1-82CE-DFF9AFFB5636}" dt="2020-09-30T18:08:29.534" v="0" actId="478"/>
          <ac:picMkLst>
            <pc:docMk/>
            <pc:sldMk cId="2985193522" sldId="272"/>
            <ac:picMk id="4" creationId="{B84BBD49-55EF-48E3-B38B-6D1385D0937E}"/>
          </ac:picMkLst>
        </pc:picChg>
      </pc:sldChg>
      <pc:sldChg chg="delSp mod">
        <pc:chgData name="Zweimueller, Sally" userId="f649569d-8ee2-4724-a3fd-8ef967560e44" providerId="ADAL" clId="{987D1F19-D49B-41B1-82CE-DFF9AFFB5636}" dt="2020-09-30T18:08:35.289" v="1" actId="478"/>
        <pc:sldMkLst>
          <pc:docMk/>
          <pc:sldMk cId="2707084650" sldId="280"/>
        </pc:sldMkLst>
        <pc:spChg chg="del">
          <ac:chgData name="Zweimueller, Sally" userId="f649569d-8ee2-4724-a3fd-8ef967560e44" providerId="ADAL" clId="{987D1F19-D49B-41B1-82CE-DFF9AFFB5636}" dt="2020-09-30T18:08:35.289" v="1" actId="478"/>
          <ac:spMkLst>
            <pc:docMk/>
            <pc:sldMk cId="2707084650" sldId="280"/>
            <ac:spMk id="5" creationId="{00000000-0000-0000-0000-000000000000}"/>
          </ac:spMkLst>
        </pc:spChg>
        <pc:picChg chg="del">
          <ac:chgData name="Zweimueller, Sally" userId="f649569d-8ee2-4724-a3fd-8ef967560e44" providerId="ADAL" clId="{987D1F19-D49B-41B1-82CE-DFF9AFFB5636}" dt="2020-09-30T18:08:35.289" v="1" actId="478"/>
          <ac:picMkLst>
            <pc:docMk/>
            <pc:sldMk cId="2707084650" sldId="280"/>
            <ac:picMk id="4" creationId="{B84BBD49-55EF-48E3-B38B-6D1385D0937E}"/>
          </ac:picMkLst>
        </pc:picChg>
      </pc:sldChg>
      <pc:sldChg chg="delSp mod">
        <pc:chgData name="Zweimueller, Sally" userId="f649569d-8ee2-4724-a3fd-8ef967560e44" providerId="ADAL" clId="{987D1F19-D49B-41B1-82CE-DFF9AFFB5636}" dt="2020-09-30T18:08:40.979" v="2" actId="478"/>
        <pc:sldMkLst>
          <pc:docMk/>
          <pc:sldMk cId="4246165841" sldId="287"/>
        </pc:sldMkLst>
        <pc:spChg chg="del">
          <ac:chgData name="Zweimueller, Sally" userId="f649569d-8ee2-4724-a3fd-8ef967560e44" providerId="ADAL" clId="{987D1F19-D49B-41B1-82CE-DFF9AFFB5636}" dt="2020-09-30T18:08:40.979" v="2" actId="478"/>
          <ac:spMkLst>
            <pc:docMk/>
            <pc:sldMk cId="4246165841" sldId="287"/>
            <ac:spMk id="5" creationId="{00000000-0000-0000-0000-000000000000}"/>
          </ac:spMkLst>
        </pc:spChg>
        <pc:picChg chg="del">
          <ac:chgData name="Zweimueller, Sally" userId="f649569d-8ee2-4724-a3fd-8ef967560e44" providerId="ADAL" clId="{987D1F19-D49B-41B1-82CE-DFF9AFFB5636}" dt="2020-09-30T18:08:40.979" v="2" actId="478"/>
          <ac:picMkLst>
            <pc:docMk/>
            <pc:sldMk cId="4246165841" sldId="287"/>
            <ac:picMk id="4" creationId="{8919F1EB-9AFE-453D-9A77-F4CE0D5ADC11}"/>
          </ac:picMkLst>
        </pc:picChg>
      </pc:sldChg>
      <pc:sldChg chg="delSp mod">
        <pc:chgData name="Zweimueller, Sally" userId="f649569d-8ee2-4724-a3fd-8ef967560e44" providerId="ADAL" clId="{987D1F19-D49B-41B1-82CE-DFF9AFFB5636}" dt="2020-09-30T18:08:46.427" v="3" actId="478"/>
        <pc:sldMkLst>
          <pc:docMk/>
          <pc:sldMk cId="1429887204" sldId="294"/>
        </pc:sldMkLst>
        <pc:spChg chg="del">
          <ac:chgData name="Zweimueller, Sally" userId="f649569d-8ee2-4724-a3fd-8ef967560e44" providerId="ADAL" clId="{987D1F19-D49B-41B1-82CE-DFF9AFFB5636}" dt="2020-09-30T18:08:46.427" v="3" actId="478"/>
          <ac:spMkLst>
            <pc:docMk/>
            <pc:sldMk cId="1429887204" sldId="294"/>
            <ac:spMk id="5" creationId="{00000000-0000-0000-0000-000000000000}"/>
          </ac:spMkLst>
        </pc:spChg>
        <pc:picChg chg="del">
          <ac:chgData name="Zweimueller, Sally" userId="f649569d-8ee2-4724-a3fd-8ef967560e44" providerId="ADAL" clId="{987D1F19-D49B-41B1-82CE-DFF9AFFB5636}" dt="2020-09-30T18:08:46.427" v="3" actId="478"/>
          <ac:picMkLst>
            <pc:docMk/>
            <pc:sldMk cId="1429887204" sldId="294"/>
            <ac:picMk id="4" creationId="{8919F1EB-9AFE-453D-9A77-F4CE0D5ADC11}"/>
          </ac:picMkLst>
        </pc:picChg>
      </pc:sldChg>
      <pc:sldChg chg="delSp mod">
        <pc:chgData name="Zweimueller, Sally" userId="f649569d-8ee2-4724-a3fd-8ef967560e44" providerId="ADAL" clId="{987D1F19-D49B-41B1-82CE-DFF9AFFB5636}" dt="2020-09-30T18:08:55.828" v="4" actId="478"/>
        <pc:sldMkLst>
          <pc:docMk/>
          <pc:sldMk cId="2525618665" sldId="304"/>
        </pc:sldMkLst>
        <pc:spChg chg="del">
          <ac:chgData name="Zweimueller, Sally" userId="f649569d-8ee2-4724-a3fd-8ef967560e44" providerId="ADAL" clId="{987D1F19-D49B-41B1-82CE-DFF9AFFB5636}" dt="2020-09-30T18:08:55.828" v="4" actId="478"/>
          <ac:spMkLst>
            <pc:docMk/>
            <pc:sldMk cId="2525618665" sldId="304"/>
            <ac:spMk id="5" creationId="{00000000-0000-0000-0000-000000000000}"/>
          </ac:spMkLst>
        </pc:spChg>
        <pc:picChg chg="del">
          <ac:chgData name="Zweimueller, Sally" userId="f649569d-8ee2-4724-a3fd-8ef967560e44" providerId="ADAL" clId="{987D1F19-D49B-41B1-82CE-DFF9AFFB5636}" dt="2020-09-30T18:08:55.828" v="4" actId="478"/>
          <ac:picMkLst>
            <pc:docMk/>
            <pc:sldMk cId="2525618665" sldId="304"/>
            <ac:picMk id="4" creationId="{8919F1EB-9AFE-453D-9A77-F4CE0D5ADC11}"/>
          </ac:picMkLst>
        </pc:picChg>
      </pc:sldChg>
      <pc:sldChg chg="delSp mod">
        <pc:chgData name="Zweimueller, Sally" userId="f649569d-8ee2-4724-a3fd-8ef967560e44" providerId="ADAL" clId="{987D1F19-D49B-41B1-82CE-DFF9AFFB5636}" dt="2020-09-30T18:09:00.523" v="5" actId="478"/>
        <pc:sldMkLst>
          <pc:docMk/>
          <pc:sldMk cId="2528268875" sldId="310"/>
        </pc:sldMkLst>
        <pc:spChg chg="del">
          <ac:chgData name="Zweimueller, Sally" userId="f649569d-8ee2-4724-a3fd-8ef967560e44" providerId="ADAL" clId="{987D1F19-D49B-41B1-82CE-DFF9AFFB5636}" dt="2020-09-30T18:09:00.523" v="5" actId="478"/>
          <ac:spMkLst>
            <pc:docMk/>
            <pc:sldMk cId="2528268875" sldId="310"/>
            <ac:spMk id="5" creationId="{00000000-0000-0000-0000-000000000000}"/>
          </ac:spMkLst>
        </pc:spChg>
        <pc:picChg chg="del">
          <ac:chgData name="Zweimueller, Sally" userId="f649569d-8ee2-4724-a3fd-8ef967560e44" providerId="ADAL" clId="{987D1F19-D49B-41B1-82CE-DFF9AFFB5636}" dt="2020-09-30T18:09:00.523" v="5" actId="478"/>
          <ac:picMkLst>
            <pc:docMk/>
            <pc:sldMk cId="2528268875" sldId="310"/>
            <ac:picMk id="4" creationId="{85623A57-3720-4037-B932-5A4EB8B49765}"/>
          </ac:picMkLst>
        </pc:picChg>
      </pc:sldChg>
      <pc:sldChg chg="delSp mod">
        <pc:chgData name="Zweimueller, Sally" userId="f649569d-8ee2-4724-a3fd-8ef967560e44" providerId="ADAL" clId="{987D1F19-D49B-41B1-82CE-DFF9AFFB5636}" dt="2020-09-30T18:09:06.178" v="6" actId="478"/>
        <pc:sldMkLst>
          <pc:docMk/>
          <pc:sldMk cId="3424977553" sldId="318"/>
        </pc:sldMkLst>
        <pc:spChg chg="del">
          <ac:chgData name="Zweimueller, Sally" userId="f649569d-8ee2-4724-a3fd-8ef967560e44" providerId="ADAL" clId="{987D1F19-D49B-41B1-82CE-DFF9AFFB5636}" dt="2020-09-30T18:09:06.178" v="6" actId="478"/>
          <ac:spMkLst>
            <pc:docMk/>
            <pc:sldMk cId="3424977553" sldId="318"/>
            <ac:spMk id="5" creationId="{00000000-0000-0000-0000-000000000000}"/>
          </ac:spMkLst>
        </pc:spChg>
        <pc:picChg chg="del">
          <ac:chgData name="Zweimueller, Sally" userId="f649569d-8ee2-4724-a3fd-8ef967560e44" providerId="ADAL" clId="{987D1F19-D49B-41B1-82CE-DFF9AFFB5636}" dt="2020-09-30T18:09:06.178" v="6" actId="478"/>
          <ac:picMkLst>
            <pc:docMk/>
            <pc:sldMk cId="3424977553" sldId="318"/>
            <ac:picMk id="4" creationId="{85623A57-3720-4037-B932-5A4EB8B49765}"/>
          </ac:picMkLst>
        </pc:picChg>
      </pc:sldChg>
      <pc:sldChg chg="delSp mod">
        <pc:chgData name="Zweimueller, Sally" userId="f649569d-8ee2-4724-a3fd-8ef967560e44" providerId="ADAL" clId="{987D1F19-D49B-41B1-82CE-DFF9AFFB5636}" dt="2020-09-30T18:09:13.977" v="7" actId="478"/>
        <pc:sldMkLst>
          <pc:docMk/>
          <pc:sldMk cId="751475844" sldId="321"/>
        </pc:sldMkLst>
        <pc:spChg chg="del">
          <ac:chgData name="Zweimueller, Sally" userId="f649569d-8ee2-4724-a3fd-8ef967560e44" providerId="ADAL" clId="{987D1F19-D49B-41B1-82CE-DFF9AFFB5636}" dt="2020-09-30T18:09:13.977" v="7" actId="478"/>
          <ac:spMkLst>
            <pc:docMk/>
            <pc:sldMk cId="751475844" sldId="321"/>
            <ac:spMk id="5" creationId="{00000000-0000-0000-0000-000000000000}"/>
          </ac:spMkLst>
        </pc:spChg>
        <pc:picChg chg="del">
          <ac:chgData name="Zweimueller, Sally" userId="f649569d-8ee2-4724-a3fd-8ef967560e44" providerId="ADAL" clId="{987D1F19-D49B-41B1-82CE-DFF9AFFB5636}" dt="2020-09-30T18:09:13.977" v="7" actId="478"/>
          <ac:picMkLst>
            <pc:docMk/>
            <pc:sldMk cId="751475844" sldId="321"/>
            <ac:picMk id="4" creationId="{85623A57-3720-4037-B932-5A4EB8B49765}"/>
          </ac:picMkLst>
        </pc:picChg>
      </pc:sldChg>
      <pc:sldChg chg="delSp mod">
        <pc:chgData name="Zweimueller, Sally" userId="f649569d-8ee2-4724-a3fd-8ef967560e44" providerId="ADAL" clId="{987D1F19-D49B-41B1-82CE-DFF9AFFB5636}" dt="2020-09-30T18:09:18.762" v="8" actId="478"/>
        <pc:sldMkLst>
          <pc:docMk/>
          <pc:sldMk cId="2030419940" sldId="325"/>
        </pc:sldMkLst>
        <pc:spChg chg="del">
          <ac:chgData name="Zweimueller, Sally" userId="f649569d-8ee2-4724-a3fd-8ef967560e44" providerId="ADAL" clId="{987D1F19-D49B-41B1-82CE-DFF9AFFB5636}" dt="2020-09-30T18:09:18.762" v="8" actId="478"/>
          <ac:spMkLst>
            <pc:docMk/>
            <pc:sldMk cId="2030419940" sldId="325"/>
            <ac:spMk id="5" creationId="{00000000-0000-0000-0000-000000000000}"/>
          </ac:spMkLst>
        </pc:spChg>
        <pc:picChg chg="del">
          <ac:chgData name="Zweimueller, Sally" userId="f649569d-8ee2-4724-a3fd-8ef967560e44" providerId="ADAL" clId="{987D1F19-D49B-41B1-82CE-DFF9AFFB5636}" dt="2020-09-30T18:09:18.762" v="8" actId="478"/>
          <ac:picMkLst>
            <pc:docMk/>
            <pc:sldMk cId="2030419940" sldId="325"/>
            <ac:picMk id="4" creationId="{85623A57-3720-4037-B932-5A4EB8B49765}"/>
          </ac:picMkLst>
        </pc:picChg>
      </pc:sldChg>
      <pc:sldChg chg="delSp mod">
        <pc:chgData name="Zweimueller, Sally" userId="f649569d-8ee2-4724-a3fd-8ef967560e44" providerId="ADAL" clId="{987D1F19-D49B-41B1-82CE-DFF9AFFB5636}" dt="2020-09-30T18:09:24.474" v="9" actId="478"/>
        <pc:sldMkLst>
          <pc:docMk/>
          <pc:sldMk cId="2408450259" sldId="331"/>
        </pc:sldMkLst>
        <pc:spChg chg="del">
          <ac:chgData name="Zweimueller, Sally" userId="f649569d-8ee2-4724-a3fd-8ef967560e44" providerId="ADAL" clId="{987D1F19-D49B-41B1-82CE-DFF9AFFB5636}" dt="2020-09-30T18:09:24.474" v="9" actId="478"/>
          <ac:spMkLst>
            <pc:docMk/>
            <pc:sldMk cId="2408450259" sldId="331"/>
            <ac:spMk id="5" creationId="{00000000-0000-0000-0000-000000000000}"/>
          </ac:spMkLst>
        </pc:spChg>
        <pc:picChg chg="del">
          <ac:chgData name="Zweimueller, Sally" userId="f649569d-8ee2-4724-a3fd-8ef967560e44" providerId="ADAL" clId="{987D1F19-D49B-41B1-82CE-DFF9AFFB5636}" dt="2020-09-30T18:09:24.474" v="9" actId="478"/>
          <ac:picMkLst>
            <pc:docMk/>
            <pc:sldMk cId="2408450259" sldId="331"/>
            <ac:picMk id="6" creationId="{505D028B-2A13-4936-B7F7-16D59E542652}"/>
          </ac:picMkLst>
        </pc:picChg>
      </pc:sldChg>
      <pc:sldChg chg="delSp mod">
        <pc:chgData name="Zweimueller, Sally" userId="f649569d-8ee2-4724-a3fd-8ef967560e44" providerId="ADAL" clId="{987D1F19-D49B-41B1-82CE-DFF9AFFB5636}" dt="2020-09-30T18:09:29.202" v="10" actId="478"/>
        <pc:sldMkLst>
          <pc:docMk/>
          <pc:sldMk cId="2535299978" sldId="337"/>
        </pc:sldMkLst>
        <pc:spChg chg="del">
          <ac:chgData name="Zweimueller, Sally" userId="f649569d-8ee2-4724-a3fd-8ef967560e44" providerId="ADAL" clId="{987D1F19-D49B-41B1-82CE-DFF9AFFB5636}" dt="2020-09-30T18:09:29.202" v="10" actId="478"/>
          <ac:spMkLst>
            <pc:docMk/>
            <pc:sldMk cId="2535299978" sldId="337"/>
            <ac:spMk id="6" creationId="{7AD5BE5C-D831-4F21-A68F-94807F79A8FE}"/>
          </ac:spMkLst>
        </pc:spChg>
        <pc:picChg chg="del">
          <ac:chgData name="Zweimueller, Sally" userId="f649569d-8ee2-4724-a3fd-8ef967560e44" providerId="ADAL" clId="{987D1F19-D49B-41B1-82CE-DFF9AFFB5636}" dt="2020-09-30T18:09:29.202" v="10" actId="478"/>
          <ac:picMkLst>
            <pc:docMk/>
            <pc:sldMk cId="2535299978" sldId="337"/>
            <ac:picMk id="7" creationId="{3E9D797C-CF36-42C5-9241-5A04CE907276}"/>
          </ac:picMkLst>
        </pc:picChg>
      </pc:sldChg>
      <pc:sldChg chg="delSp mod">
        <pc:chgData name="Zweimueller, Sally" userId="f649569d-8ee2-4724-a3fd-8ef967560e44" providerId="ADAL" clId="{987D1F19-D49B-41B1-82CE-DFF9AFFB5636}" dt="2020-09-30T18:09:34.210" v="11" actId="478"/>
        <pc:sldMkLst>
          <pc:docMk/>
          <pc:sldMk cId="3902944368" sldId="342"/>
        </pc:sldMkLst>
        <pc:spChg chg="del">
          <ac:chgData name="Zweimueller, Sally" userId="f649569d-8ee2-4724-a3fd-8ef967560e44" providerId="ADAL" clId="{987D1F19-D49B-41B1-82CE-DFF9AFFB5636}" dt="2020-09-30T18:09:34.210" v="11" actId="478"/>
          <ac:spMkLst>
            <pc:docMk/>
            <pc:sldMk cId="3902944368" sldId="342"/>
            <ac:spMk id="6" creationId="{9E0CB8CA-43FC-41AE-94A3-922878B96A21}"/>
          </ac:spMkLst>
        </pc:spChg>
        <pc:picChg chg="del">
          <ac:chgData name="Zweimueller, Sally" userId="f649569d-8ee2-4724-a3fd-8ef967560e44" providerId="ADAL" clId="{987D1F19-D49B-41B1-82CE-DFF9AFFB5636}" dt="2020-09-30T18:09:34.210" v="11" actId="478"/>
          <ac:picMkLst>
            <pc:docMk/>
            <pc:sldMk cId="3902944368" sldId="342"/>
            <ac:picMk id="7" creationId="{67CBEBC2-D7A6-43EB-831E-855195B50324}"/>
          </ac:picMkLst>
        </pc:picChg>
      </pc:sldChg>
      <pc:sldChg chg="delSp mod">
        <pc:chgData name="Zweimueller, Sally" userId="f649569d-8ee2-4724-a3fd-8ef967560e44" providerId="ADAL" clId="{987D1F19-D49B-41B1-82CE-DFF9AFFB5636}" dt="2020-09-30T18:09:39.321" v="12" actId="478"/>
        <pc:sldMkLst>
          <pc:docMk/>
          <pc:sldMk cId="2525509712" sldId="347"/>
        </pc:sldMkLst>
        <pc:spChg chg="del">
          <ac:chgData name="Zweimueller, Sally" userId="f649569d-8ee2-4724-a3fd-8ef967560e44" providerId="ADAL" clId="{987D1F19-D49B-41B1-82CE-DFF9AFFB5636}" dt="2020-09-30T18:09:39.321" v="12" actId="478"/>
          <ac:spMkLst>
            <pc:docMk/>
            <pc:sldMk cId="2525509712" sldId="347"/>
            <ac:spMk id="5" creationId="{00000000-0000-0000-0000-000000000000}"/>
          </ac:spMkLst>
        </pc:spChg>
        <pc:picChg chg="del">
          <ac:chgData name="Zweimueller, Sally" userId="f649569d-8ee2-4724-a3fd-8ef967560e44" providerId="ADAL" clId="{987D1F19-D49B-41B1-82CE-DFF9AFFB5636}" dt="2020-09-30T18:09:39.321" v="12" actId="478"/>
          <ac:picMkLst>
            <pc:docMk/>
            <pc:sldMk cId="2525509712" sldId="347"/>
            <ac:picMk id="9" creationId="{F6BFBC4D-8966-454F-AEB1-ED83E4F47286}"/>
          </ac:picMkLst>
        </pc:picChg>
      </pc:sldChg>
      <pc:sldChg chg="delSp mod">
        <pc:chgData name="Zweimueller, Sally" userId="f649569d-8ee2-4724-a3fd-8ef967560e44" providerId="ADAL" clId="{987D1F19-D49B-41B1-82CE-DFF9AFFB5636}" dt="2020-09-30T18:09:46.809" v="13" actId="478"/>
        <pc:sldMkLst>
          <pc:docMk/>
          <pc:sldMk cId="919940704" sldId="356"/>
        </pc:sldMkLst>
        <pc:spChg chg="del">
          <ac:chgData name="Zweimueller, Sally" userId="f649569d-8ee2-4724-a3fd-8ef967560e44" providerId="ADAL" clId="{987D1F19-D49B-41B1-82CE-DFF9AFFB5636}" dt="2020-09-30T18:09:46.809" v="13" actId="478"/>
          <ac:spMkLst>
            <pc:docMk/>
            <pc:sldMk cId="919940704" sldId="356"/>
            <ac:spMk id="5" creationId="{00000000-0000-0000-0000-000000000000}"/>
          </ac:spMkLst>
        </pc:spChg>
        <pc:picChg chg="del">
          <ac:chgData name="Zweimueller, Sally" userId="f649569d-8ee2-4724-a3fd-8ef967560e44" providerId="ADAL" clId="{987D1F19-D49B-41B1-82CE-DFF9AFFB5636}" dt="2020-09-30T18:09:46.809" v="13" actId="478"/>
          <ac:picMkLst>
            <pc:docMk/>
            <pc:sldMk cId="919940704" sldId="356"/>
            <ac:picMk id="6" creationId="{5BA434EC-BCBD-4D99-9809-ED9182EAE671}"/>
          </ac:picMkLst>
        </pc:picChg>
      </pc:sldChg>
      <pc:sldChg chg="delSp mod">
        <pc:chgData name="Zweimueller, Sally" userId="f649569d-8ee2-4724-a3fd-8ef967560e44" providerId="ADAL" clId="{987D1F19-D49B-41B1-82CE-DFF9AFFB5636}" dt="2020-09-30T18:09:52.633" v="14" actId="478"/>
        <pc:sldMkLst>
          <pc:docMk/>
          <pc:sldMk cId="3838324066" sldId="364"/>
        </pc:sldMkLst>
        <pc:spChg chg="del">
          <ac:chgData name="Zweimueller, Sally" userId="f649569d-8ee2-4724-a3fd-8ef967560e44" providerId="ADAL" clId="{987D1F19-D49B-41B1-82CE-DFF9AFFB5636}" dt="2020-09-30T18:09:52.633" v="14" actId="478"/>
          <ac:spMkLst>
            <pc:docMk/>
            <pc:sldMk cId="3838324066" sldId="364"/>
            <ac:spMk id="5" creationId="{00000000-0000-0000-0000-000000000000}"/>
          </ac:spMkLst>
        </pc:spChg>
        <pc:picChg chg="del">
          <ac:chgData name="Zweimueller, Sally" userId="f649569d-8ee2-4724-a3fd-8ef967560e44" providerId="ADAL" clId="{987D1F19-D49B-41B1-82CE-DFF9AFFB5636}" dt="2020-09-30T18:09:52.633" v="14" actId="478"/>
          <ac:picMkLst>
            <pc:docMk/>
            <pc:sldMk cId="3838324066" sldId="364"/>
            <ac:picMk id="6" creationId="{CADDBE5A-33D7-4173-A7C3-BAB377EAACCE}"/>
          </ac:picMkLst>
        </pc:picChg>
      </pc:sldChg>
      <pc:sldChg chg="delSp mod">
        <pc:chgData name="Zweimueller, Sally" userId="f649569d-8ee2-4724-a3fd-8ef967560e44" providerId="ADAL" clId="{987D1F19-D49B-41B1-82CE-DFF9AFFB5636}" dt="2020-09-30T18:09:59.089" v="15" actId="478"/>
        <pc:sldMkLst>
          <pc:docMk/>
          <pc:sldMk cId="3757189402" sldId="375"/>
        </pc:sldMkLst>
        <pc:spChg chg="del">
          <ac:chgData name="Zweimueller, Sally" userId="f649569d-8ee2-4724-a3fd-8ef967560e44" providerId="ADAL" clId="{987D1F19-D49B-41B1-82CE-DFF9AFFB5636}" dt="2020-09-30T18:09:59.089" v="15" actId="478"/>
          <ac:spMkLst>
            <pc:docMk/>
            <pc:sldMk cId="3757189402" sldId="375"/>
            <ac:spMk id="6" creationId="{2449BB1F-9D6B-4074-BE59-60985E1E2EA0}"/>
          </ac:spMkLst>
        </pc:spChg>
        <pc:picChg chg="del">
          <ac:chgData name="Zweimueller, Sally" userId="f649569d-8ee2-4724-a3fd-8ef967560e44" providerId="ADAL" clId="{987D1F19-D49B-41B1-82CE-DFF9AFFB5636}" dt="2020-09-30T18:09:59.089" v="15" actId="478"/>
          <ac:picMkLst>
            <pc:docMk/>
            <pc:sldMk cId="3757189402" sldId="375"/>
            <ac:picMk id="7" creationId="{4F237ED2-190C-427B-9406-30B73705D0EA}"/>
          </ac:picMkLst>
        </pc:picChg>
      </pc:sldChg>
      <pc:sldChg chg="delSp mod">
        <pc:chgData name="Zweimueller, Sally" userId="f649569d-8ee2-4724-a3fd-8ef967560e44" providerId="ADAL" clId="{987D1F19-D49B-41B1-82CE-DFF9AFFB5636}" dt="2020-09-30T18:10:02.328" v="16" actId="478"/>
        <pc:sldMkLst>
          <pc:docMk/>
          <pc:sldMk cId="2867515391" sldId="377"/>
        </pc:sldMkLst>
        <pc:spChg chg="del">
          <ac:chgData name="Zweimueller, Sally" userId="f649569d-8ee2-4724-a3fd-8ef967560e44" providerId="ADAL" clId="{987D1F19-D49B-41B1-82CE-DFF9AFFB5636}" dt="2020-09-30T18:10:02.328" v="16" actId="478"/>
          <ac:spMkLst>
            <pc:docMk/>
            <pc:sldMk cId="2867515391" sldId="377"/>
            <ac:spMk id="6" creationId="{F96680FE-4527-4C9B-A133-44C9BF845BA2}"/>
          </ac:spMkLst>
        </pc:spChg>
        <pc:picChg chg="del">
          <ac:chgData name="Zweimueller, Sally" userId="f649569d-8ee2-4724-a3fd-8ef967560e44" providerId="ADAL" clId="{987D1F19-D49B-41B1-82CE-DFF9AFFB5636}" dt="2020-09-30T18:10:02.328" v="16" actId="478"/>
          <ac:picMkLst>
            <pc:docMk/>
            <pc:sldMk cId="2867515391" sldId="377"/>
            <ac:picMk id="7" creationId="{1B69E611-D8FF-4CA7-A002-87365DA9EA44}"/>
          </ac:picMkLst>
        </pc:picChg>
      </pc:sldChg>
      <pc:sldChg chg="delSp mod">
        <pc:chgData name="Zweimueller, Sally" userId="f649569d-8ee2-4724-a3fd-8ef967560e44" providerId="ADAL" clId="{987D1F19-D49B-41B1-82CE-DFF9AFFB5636}" dt="2020-09-30T18:10:07.803" v="17" actId="478"/>
        <pc:sldMkLst>
          <pc:docMk/>
          <pc:sldMk cId="4277108955" sldId="383"/>
        </pc:sldMkLst>
        <pc:spChg chg="del">
          <ac:chgData name="Zweimueller, Sally" userId="f649569d-8ee2-4724-a3fd-8ef967560e44" providerId="ADAL" clId="{987D1F19-D49B-41B1-82CE-DFF9AFFB5636}" dt="2020-09-30T18:10:07.803" v="17" actId="478"/>
          <ac:spMkLst>
            <pc:docMk/>
            <pc:sldMk cId="4277108955" sldId="383"/>
            <ac:spMk id="5" creationId="{00000000-0000-0000-0000-000000000000}"/>
          </ac:spMkLst>
        </pc:spChg>
        <pc:picChg chg="del">
          <ac:chgData name="Zweimueller, Sally" userId="f649569d-8ee2-4724-a3fd-8ef967560e44" providerId="ADAL" clId="{987D1F19-D49B-41B1-82CE-DFF9AFFB5636}" dt="2020-09-30T18:10:07.803" v="17" actId="478"/>
          <ac:picMkLst>
            <pc:docMk/>
            <pc:sldMk cId="4277108955" sldId="383"/>
            <ac:picMk id="4" creationId="{FDCFACEF-18F3-48CD-A588-4004BC163CBC}"/>
          </ac:picMkLst>
        </pc:picChg>
      </pc:sldChg>
      <pc:sldChg chg="delSp mod">
        <pc:chgData name="Zweimueller, Sally" userId="f649569d-8ee2-4724-a3fd-8ef967560e44" providerId="ADAL" clId="{987D1F19-D49B-41B1-82CE-DFF9AFFB5636}" dt="2020-09-30T18:10:12.522" v="18" actId="478"/>
        <pc:sldMkLst>
          <pc:docMk/>
          <pc:sldMk cId="700701415" sldId="390"/>
        </pc:sldMkLst>
        <pc:spChg chg="del">
          <ac:chgData name="Zweimueller, Sally" userId="f649569d-8ee2-4724-a3fd-8ef967560e44" providerId="ADAL" clId="{987D1F19-D49B-41B1-82CE-DFF9AFFB5636}" dt="2020-09-30T18:10:12.522" v="18" actId="478"/>
          <ac:spMkLst>
            <pc:docMk/>
            <pc:sldMk cId="700701415" sldId="390"/>
            <ac:spMk id="5" creationId="{00000000-0000-0000-0000-000000000000}"/>
          </ac:spMkLst>
        </pc:spChg>
        <pc:picChg chg="del">
          <ac:chgData name="Zweimueller, Sally" userId="f649569d-8ee2-4724-a3fd-8ef967560e44" providerId="ADAL" clId="{987D1F19-D49B-41B1-82CE-DFF9AFFB5636}" dt="2020-09-30T18:10:12.522" v="18" actId="478"/>
          <ac:picMkLst>
            <pc:docMk/>
            <pc:sldMk cId="700701415" sldId="390"/>
            <ac:picMk id="4" creationId="{FDCFACEF-18F3-48CD-A588-4004BC163CBC}"/>
          </ac:picMkLst>
        </pc:picChg>
      </pc:sldChg>
      <pc:sldChg chg="delSp mod">
        <pc:chgData name="Zweimueller, Sally" userId="f649569d-8ee2-4724-a3fd-8ef967560e44" providerId="ADAL" clId="{987D1F19-D49B-41B1-82CE-DFF9AFFB5636}" dt="2020-09-30T18:10:17.595" v="19" actId="478"/>
        <pc:sldMkLst>
          <pc:docMk/>
          <pc:sldMk cId="779487916" sldId="395"/>
        </pc:sldMkLst>
        <pc:spChg chg="del">
          <ac:chgData name="Zweimueller, Sally" userId="f649569d-8ee2-4724-a3fd-8ef967560e44" providerId="ADAL" clId="{987D1F19-D49B-41B1-82CE-DFF9AFFB5636}" dt="2020-09-30T18:10:17.595" v="19" actId="478"/>
          <ac:spMkLst>
            <pc:docMk/>
            <pc:sldMk cId="779487916" sldId="395"/>
            <ac:spMk id="5" creationId="{00000000-0000-0000-0000-000000000000}"/>
          </ac:spMkLst>
        </pc:spChg>
        <pc:picChg chg="del">
          <ac:chgData name="Zweimueller, Sally" userId="f649569d-8ee2-4724-a3fd-8ef967560e44" providerId="ADAL" clId="{987D1F19-D49B-41B1-82CE-DFF9AFFB5636}" dt="2020-09-30T18:10:17.595" v="19" actId="478"/>
          <ac:picMkLst>
            <pc:docMk/>
            <pc:sldMk cId="779487916" sldId="395"/>
            <ac:picMk id="4" creationId="{FDCFACEF-18F3-48CD-A588-4004BC163CBC}"/>
          </ac:picMkLst>
        </pc:picChg>
      </pc:sldChg>
      <pc:sldChg chg="delSp mod">
        <pc:chgData name="Zweimueller, Sally" userId="f649569d-8ee2-4724-a3fd-8ef967560e44" providerId="ADAL" clId="{987D1F19-D49B-41B1-82CE-DFF9AFFB5636}" dt="2020-09-30T18:10:20.933" v="20" actId="478"/>
        <pc:sldMkLst>
          <pc:docMk/>
          <pc:sldMk cId="3530576142" sldId="398"/>
        </pc:sldMkLst>
        <pc:spChg chg="del">
          <ac:chgData name="Zweimueller, Sally" userId="f649569d-8ee2-4724-a3fd-8ef967560e44" providerId="ADAL" clId="{987D1F19-D49B-41B1-82CE-DFF9AFFB5636}" dt="2020-09-30T18:10:20.933" v="20" actId="478"/>
          <ac:spMkLst>
            <pc:docMk/>
            <pc:sldMk cId="3530576142" sldId="398"/>
            <ac:spMk id="5" creationId="{00000000-0000-0000-0000-000000000000}"/>
          </ac:spMkLst>
        </pc:spChg>
        <pc:picChg chg="del">
          <ac:chgData name="Zweimueller, Sally" userId="f649569d-8ee2-4724-a3fd-8ef967560e44" providerId="ADAL" clId="{987D1F19-D49B-41B1-82CE-DFF9AFFB5636}" dt="2020-09-30T18:10:20.933" v="20" actId="478"/>
          <ac:picMkLst>
            <pc:docMk/>
            <pc:sldMk cId="3530576142" sldId="398"/>
            <ac:picMk id="4" creationId="{FDCFACEF-18F3-48CD-A588-4004BC163CBC}"/>
          </ac:picMkLst>
        </pc:picChg>
      </pc:sldChg>
      <pc:sldChg chg="delSp mod">
        <pc:chgData name="Zweimueller, Sally" userId="f649569d-8ee2-4724-a3fd-8ef967560e44" providerId="ADAL" clId="{987D1F19-D49B-41B1-82CE-DFF9AFFB5636}" dt="2020-09-30T18:10:26.833" v="21" actId="478"/>
        <pc:sldMkLst>
          <pc:docMk/>
          <pc:sldMk cId="1923831231" sldId="407"/>
        </pc:sldMkLst>
        <pc:spChg chg="del">
          <ac:chgData name="Zweimueller, Sally" userId="f649569d-8ee2-4724-a3fd-8ef967560e44" providerId="ADAL" clId="{987D1F19-D49B-41B1-82CE-DFF9AFFB5636}" dt="2020-09-30T18:10:26.833" v="21" actId="478"/>
          <ac:spMkLst>
            <pc:docMk/>
            <pc:sldMk cId="1923831231" sldId="407"/>
            <ac:spMk id="5" creationId="{00000000-0000-0000-0000-000000000000}"/>
          </ac:spMkLst>
        </pc:spChg>
        <pc:picChg chg="del">
          <ac:chgData name="Zweimueller, Sally" userId="f649569d-8ee2-4724-a3fd-8ef967560e44" providerId="ADAL" clId="{987D1F19-D49B-41B1-82CE-DFF9AFFB5636}" dt="2020-09-30T18:10:26.833" v="21" actId="478"/>
          <ac:picMkLst>
            <pc:docMk/>
            <pc:sldMk cId="1923831231" sldId="407"/>
            <ac:picMk id="4" creationId="{28E8CCD5-4875-4F7D-ADAB-AB5B2F31F465}"/>
          </ac:picMkLst>
        </pc:picChg>
      </pc:sldChg>
      <pc:sldChg chg="delSp mod">
        <pc:chgData name="Zweimueller, Sally" userId="f649569d-8ee2-4724-a3fd-8ef967560e44" providerId="ADAL" clId="{987D1F19-D49B-41B1-82CE-DFF9AFFB5636}" dt="2020-09-30T18:10:37.062" v="22" actId="478"/>
        <pc:sldMkLst>
          <pc:docMk/>
          <pc:sldMk cId="206029156" sldId="418"/>
        </pc:sldMkLst>
        <pc:spChg chg="del">
          <ac:chgData name="Zweimueller, Sally" userId="f649569d-8ee2-4724-a3fd-8ef967560e44" providerId="ADAL" clId="{987D1F19-D49B-41B1-82CE-DFF9AFFB5636}" dt="2020-09-30T18:10:37.062" v="22" actId="478"/>
          <ac:spMkLst>
            <pc:docMk/>
            <pc:sldMk cId="206029156" sldId="418"/>
            <ac:spMk id="5" creationId="{00000000-0000-0000-0000-000000000000}"/>
          </ac:spMkLst>
        </pc:spChg>
        <pc:picChg chg="del">
          <ac:chgData name="Zweimueller, Sally" userId="f649569d-8ee2-4724-a3fd-8ef967560e44" providerId="ADAL" clId="{987D1F19-D49B-41B1-82CE-DFF9AFFB5636}" dt="2020-09-30T18:10:37.062" v="22" actId="478"/>
          <ac:picMkLst>
            <pc:docMk/>
            <pc:sldMk cId="206029156" sldId="418"/>
            <ac:picMk id="4" creationId="{28E8CCD5-4875-4F7D-ADAB-AB5B2F31F465}"/>
          </ac:picMkLst>
        </pc:picChg>
      </pc:sldChg>
      <pc:sldChg chg="delSp mod">
        <pc:chgData name="Zweimueller, Sally" userId="f649569d-8ee2-4724-a3fd-8ef967560e44" providerId="ADAL" clId="{987D1F19-D49B-41B1-82CE-DFF9AFFB5636}" dt="2020-09-30T18:10:41.654" v="23" actId="478"/>
        <pc:sldMkLst>
          <pc:docMk/>
          <pc:sldMk cId="3197958941" sldId="421"/>
        </pc:sldMkLst>
        <pc:spChg chg="del">
          <ac:chgData name="Zweimueller, Sally" userId="f649569d-8ee2-4724-a3fd-8ef967560e44" providerId="ADAL" clId="{987D1F19-D49B-41B1-82CE-DFF9AFFB5636}" dt="2020-09-30T18:10:41.654" v="23" actId="478"/>
          <ac:spMkLst>
            <pc:docMk/>
            <pc:sldMk cId="3197958941" sldId="421"/>
            <ac:spMk id="5" creationId="{00000000-0000-0000-0000-000000000000}"/>
          </ac:spMkLst>
        </pc:spChg>
        <pc:picChg chg="del">
          <ac:chgData name="Zweimueller, Sally" userId="f649569d-8ee2-4724-a3fd-8ef967560e44" providerId="ADAL" clId="{987D1F19-D49B-41B1-82CE-DFF9AFFB5636}" dt="2020-09-30T18:10:41.654" v="23" actId="478"/>
          <ac:picMkLst>
            <pc:docMk/>
            <pc:sldMk cId="3197958941" sldId="421"/>
            <ac:picMk id="4" creationId="{28E8CCD5-4875-4F7D-ADAB-AB5B2F31F465}"/>
          </ac:picMkLst>
        </pc:picChg>
      </pc:sldChg>
      <pc:sldChg chg="delSp mod">
        <pc:chgData name="Zweimueller, Sally" userId="f649569d-8ee2-4724-a3fd-8ef967560e44" providerId="ADAL" clId="{987D1F19-D49B-41B1-82CE-DFF9AFFB5636}" dt="2020-09-30T18:10:46.897" v="24" actId="478"/>
        <pc:sldMkLst>
          <pc:docMk/>
          <pc:sldMk cId="2446407192" sldId="424"/>
        </pc:sldMkLst>
        <pc:spChg chg="del">
          <ac:chgData name="Zweimueller, Sally" userId="f649569d-8ee2-4724-a3fd-8ef967560e44" providerId="ADAL" clId="{987D1F19-D49B-41B1-82CE-DFF9AFFB5636}" dt="2020-09-30T18:10:46.897" v="24" actId="478"/>
          <ac:spMkLst>
            <pc:docMk/>
            <pc:sldMk cId="2446407192" sldId="424"/>
            <ac:spMk id="5" creationId="{00000000-0000-0000-0000-000000000000}"/>
          </ac:spMkLst>
        </pc:spChg>
        <pc:picChg chg="del">
          <ac:chgData name="Zweimueller, Sally" userId="f649569d-8ee2-4724-a3fd-8ef967560e44" providerId="ADAL" clId="{987D1F19-D49B-41B1-82CE-DFF9AFFB5636}" dt="2020-09-30T18:10:46.897" v="24" actId="478"/>
          <ac:picMkLst>
            <pc:docMk/>
            <pc:sldMk cId="2446407192" sldId="424"/>
            <ac:picMk id="4" creationId="{28E8CCD5-4875-4F7D-ADAB-AB5B2F31F465}"/>
          </ac:picMkLst>
        </pc:picChg>
      </pc:sldChg>
      <pc:sldChg chg="delSp mod">
        <pc:chgData name="Zweimueller, Sally" userId="f649569d-8ee2-4724-a3fd-8ef967560e44" providerId="ADAL" clId="{987D1F19-D49B-41B1-82CE-DFF9AFFB5636}" dt="2020-09-30T18:10:50.721" v="25" actId="478"/>
        <pc:sldMkLst>
          <pc:docMk/>
          <pc:sldMk cId="1504136081" sldId="429"/>
        </pc:sldMkLst>
        <pc:picChg chg="del">
          <ac:chgData name="Zweimueller, Sally" userId="f649569d-8ee2-4724-a3fd-8ef967560e44" providerId="ADAL" clId="{987D1F19-D49B-41B1-82CE-DFF9AFFB5636}" dt="2020-09-30T18:10:50.721" v="25" actId="478"/>
          <ac:picMkLst>
            <pc:docMk/>
            <pc:sldMk cId="1504136081" sldId="429"/>
            <ac:picMk id="4" creationId="{00000000-0000-0000-0000-000000000000}"/>
          </ac:picMkLst>
        </pc:picChg>
      </pc:sldChg>
      <pc:sldChg chg="delSp mod">
        <pc:chgData name="Zweimueller, Sally" userId="f649569d-8ee2-4724-a3fd-8ef967560e44" providerId="ADAL" clId="{987D1F19-D49B-41B1-82CE-DFF9AFFB5636}" dt="2020-09-30T18:10:54.145" v="26" actId="478"/>
        <pc:sldMkLst>
          <pc:docMk/>
          <pc:sldMk cId="3975721450" sldId="435"/>
        </pc:sldMkLst>
        <pc:picChg chg="del">
          <ac:chgData name="Zweimueller, Sally" userId="f649569d-8ee2-4724-a3fd-8ef967560e44" providerId="ADAL" clId="{987D1F19-D49B-41B1-82CE-DFF9AFFB5636}" dt="2020-09-30T18:10:54.145" v="26" actId="478"/>
          <ac:picMkLst>
            <pc:docMk/>
            <pc:sldMk cId="3975721450" sldId="435"/>
            <ac:picMk id="4" creationId="{00000000-0000-0000-0000-000000000000}"/>
          </ac:picMkLst>
        </pc:picChg>
      </pc:sldChg>
      <pc:sldChg chg="delSp mod">
        <pc:chgData name="Zweimueller, Sally" userId="f649569d-8ee2-4724-a3fd-8ef967560e44" providerId="ADAL" clId="{987D1F19-D49B-41B1-82CE-DFF9AFFB5636}" dt="2020-09-30T18:10:57.329" v="27" actId="478"/>
        <pc:sldMkLst>
          <pc:docMk/>
          <pc:sldMk cId="1953112822" sldId="440"/>
        </pc:sldMkLst>
        <pc:picChg chg="del">
          <ac:chgData name="Zweimueller, Sally" userId="f649569d-8ee2-4724-a3fd-8ef967560e44" providerId="ADAL" clId="{987D1F19-D49B-41B1-82CE-DFF9AFFB5636}" dt="2020-09-30T18:10:57.329" v="27" actId="478"/>
          <ac:picMkLst>
            <pc:docMk/>
            <pc:sldMk cId="1953112822" sldId="440"/>
            <ac:picMk id="4" creationId="{00000000-0000-0000-0000-000000000000}"/>
          </ac:picMkLst>
        </pc:picChg>
      </pc:sldChg>
      <pc:sldChg chg="delSp mod">
        <pc:chgData name="Zweimueller, Sally" userId="f649569d-8ee2-4724-a3fd-8ef967560e44" providerId="ADAL" clId="{987D1F19-D49B-41B1-82CE-DFF9AFFB5636}" dt="2020-09-30T18:11:00.385" v="28" actId="478"/>
        <pc:sldMkLst>
          <pc:docMk/>
          <pc:sldMk cId="1444352020" sldId="444"/>
        </pc:sldMkLst>
        <pc:picChg chg="del">
          <ac:chgData name="Zweimueller, Sally" userId="f649569d-8ee2-4724-a3fd-8ef967560e44" providerId="ADAL" clId="{987D1F19-D49B-41B1-82CE-DFF9AFFB5636}" dt="2020-09-30T18:11:00.385" v="28" actId="478"/>
          <ac:picMkLst>
            <pc:docMk/>
            <pc:sldMk cId="1444352020" sldId="444"/>
            <ac:picMk id="4" creationId="{00000000-0000-0000-0000-000000000000}"/>
          </ac:picMkLst>
        </pc:picChg>
      </pc:sldChg>
      <pc:sldChg chg="delSp mod">
        <pc:chgData name="Zweimueller, Sally" userId="f649569d-8ee2-4724-a3fd-8ef967560e44" providerId="ADAL" clId="{987D1F19-D49B-41B1-82CE-DFF9AFFB5636}" dt="2020-09-30T18:11:03.986" v="29" actId="478"/>
        <pc:sldMkLst>
          <pc:docMk/>
          <pc:sldMk cId="3275820382" sldId="451"/>
        </pc:sldMkLst>
        <pc:picChg chg="del">
          <ac:chgData name="Zweimueller, Sally" userId="f649569d-8ee2-4724-a3fd-8ef967560e44" providerId="ADAL" clId="{987D1F19-D49B-41B1-82CE-DFF9AFFB5636}" dt="2020-09-30T18:11:03.986" v="29" actId="478"/>
          <ac:picMkLst>
            <pc:docMk/>
            <pc:sldMk cId="3275820382" sldId="451"/>
            <ac:picMk id="4" creationId="{00000000-0000-0000-0000-000000000000}"/>
          </ac:picMkLst>
        </pc:picChg>
      </pc:sldChg>
      <pc:sldChg chg="delSp mod">
        <pc:chgData name="Zweimueller, Sally" userId="f649569d-8ee2-4724-a3fd-8ef967560e44" providerId="ADAL" clId="{987D1F19-D49B-41B1-82CE-DFF9AFFB5636}" dt="2020-09-30T18:11:12.547" v="30" actId="478"/>
        <pc:sldMkLst>
          <pc:docMk/>
          <pc:sldMk cId="3660504700" sldId="472"/>
        </pc:sldMkLst>
        <pc:spChg chg="del">
          <ac:chgData name="Zweimueller, Sally" userId="f649569d-8ee2-4724-a3fd-8ef967560e44" providerId="ADAL" clId="{987D1F19-D49B-41B1-82CE-DFF9AFFB5636}" dt="2020-09-30T18:11:12.547" v="30" actId="478"/>
          <ac:spMkLst>
            <pc:docMk/>
            <pc:sldMk cId="3660504700" sldId="472"/>
            <ac:spMk id="5" creationId="{00000000-0000-0000-0000-000000000000}"/>
          </ac:spMkLst>
        </pc:spChg>
        <pc:picChg chg="del">
          <ac:chgData name="Zweimueller, Sally" userId="f649569d-8ee2-4724-a3fd-8ef967560e44" providerId="ADAL" clId="{987D1F19-D49B-41B1-82CE-DFF9AFFB5636}" dt="2020-09-30T18:11:12.547" v="30" actId="478"/>
          <ac:picMkLst>
            <pc:docMk/>
            <pc:sldMk cId="3660504700" sldId="472"/>
            <ac:picMk id="4" creationId="{39D5056F-9241-4A7D-B723-788FCBB7AC80}"/>
          </ac:picMkLst>
        </pc:picChg>
      </pc:sldChg>
      <pc:sldChg chg="delSp mod">
        <pc:chgData name="Zweimueller, Sally" userId="f649569d-8ee2-4724-a3fd-8ef967560e44" providerId="ADAL" clId="{987D1F19-D49B-41B1-82CE-DFF9AFFB5636}" dt="2020-09-30T18:11:18.594" v="31" actId="478"/>
        <pc:sldMkLst>
          <pc:docMk/>
          <pc:sldMk cId="2200586558" sldId="477"/>
        </pc:sldMkLst>
        <pc:spChg chg="del">
          <ac:chgData name="Zweimueller, Sally" userId="f649569d-8ee2-4724-a3fd-8ef967560e44" providerId="ADAL" clId="{987D1F19-D49B-41B1-82CE-DFF9AFFB5636}" dt="2020-09-30T18:11:18.594" v="31" actId="478"/>
          <ac:spMkLst>
            <pc:docMk/>
            <pc:sldMk cId="2200586558" sldId="477"/>
            <ac:spMk id="5" creationId="{00000000-0000-0000-0000-000000000000}"/>
          </ac:spMkLst>
        </pc:spChg>
        <pc:picChg chg="del">
          <ac:chgData name="Zweimueller, Sally" userId="f649569d-8ee2-4724-a3fd-8ef967560e44" providerId="ADAL" clId="{987D1F19-D49B-41B1-82CE-DFF9AFFB5636}" dt="2020-09-30T18:11:18.594" v="31" actId="478"/>
          <ac:picMkLst>
            <pc:docMk/>
            <pc:sldMk cId="2200586558" sldId="477"/>
            <ac:picMk id="4" creationId="{39D5056F-9241-4A7D-B723-788FCBB7AC80}"/>
          </ac:picMkLst>
        </pc:picChg>
      </pc:sldChg>
      <pc:sldChg chg="delSp mod">
        <pc:chgData name="Zweimueller, Sally" userId="f649569d-8ee2-4724-a3fd-8ef967560e44" providerId="ADAL" clId="{987D1F19-D49B-41B1-82CE-DFF9AFFB5636}" dt="2020-09-30T18:11:23.809" v="32" actId="478"/>
        <pc:sldMkLst>
          <pc:docMk/>
          <pc:sldMk cId="274940836" sldId="481"/>
        </pc:sldMkLst>
        <pc:spChg chg="del">
          <ac:chgData name="Zweimueller, Sally" userId="f649569d-8ee2-4724-a3fd-8ef967560e44" providerId="ADAL" clId="{987D1F19-D49B-41B1-82CE-DFF9AFFB5636}" dt="2020-09-30T18:11:23.809" v="32" actId="478"/>
          <ac:spMkLst>
            <pc:docMk/>
            <pc:sldMk cId="274940836" sldId="481"/>
            <ac:spMk id="5" creationId="{00000000-0000-0000-0000-000000000000}"/>
          </ac:spMkLst>
        </pc:spChg>
        <pc:picChg chg="del">
          <ac:chgData name="Zweimueller, Sally" userId="f649569d-8ee2-4724-a3fd-8ef967560e44" providerId="ADAL" clId="{987D1F19-D49B-41B1-82CE-DFF9AFFB5636}" dt="2020-09-30T18:11:23.809" v="32" actId="478"/>
          <ac:picMkLst>
            <pc:docMk/>
            <pc:sldMk cId="274940836" sldId="481"/>
            <ac:picMk id="4" creationId="{39D5056F-9241-4A7D-B723-788FCBB7AC80}"/>
          </ac:picMkLst>
        </pc:picChg>
      </pc:sldChg>
      <pc:sldChg chg="delSp mod">
        <pc:chgData name="Zweimueller, Sally" userId="f649569d-8ee2-4724-a3fd-8ef967560e44" providerId="ADAL" clId="{987D1F19-D49B-41B1-82CE-DFF9AFFB5636}" dt="2020-09-30T18:11:27.745" v="33" actId="478"/>
        <pc:sldMkLst>
          <pc:docMk/>
          <pc:sldMk cId="363001419" sldId="484"/>
        </pc:sldMkLst>
        <pc:spChg chg="del">
          <ac:chgData name="Zweimueller, Sally" userId="f649569d-8ee2-4724-a3fd-8ef967560e44" providerId="ADAL" clId="{987D1F19-D49B-41B1-82CE-DFF9AFFB5636}" dt="2020-09-30T18:11:27.745" v="33" actId="478"/>
          <ac:spMkLst>
            <pc:docMk/>
            <pc:sldMk cId="363001419" sldId="484"/>
            <ac:spMk id="5" creationId="{00000000-0000-0000-0000-000000000000}"/>
          </ac:spMkLst>
        </pc:spChg>
        <pc:picChg chg="del">
          <ac:chgData name="Zweimueller, Sally" userId="f649569d-8ee2-4724-a3fd-8ef967560e44" providerId="ADAL" clId="{987D1F19-D49B-41B1-82CE-DFF9AFFB5636}" dt="2020-09-30T18:11:27.745" v="33" actId="478"/>
          <ac:picMkLst>
            <pc:docMk/>
            <pc:sldMk cId="363001419" sldId="484"/>
            <ac:picMk id="4" creationId="{39D5056F-9241-4A7D-B723-788FCBB7AC80}"/>
          </ac:picMkLst>
        </pc:picChg>
      </pc:sldChg>
    </pc:docChg>
  </pc:docChgLst>
</pc:chgInfo>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10.xml.rels><?xml version="1.0" encoding="UTF-8" standalone="yes"?>
<Relationships xmlns="http://schemas.openxmlformats.org/package/2006/relationships"><Relationship Id="rId3" Type="http://schemas.openxmlformats.org/officeDocument/2006/relationships/package" Target="../embeddings/Microsoft_Excel_Worksheet9.xlsx"/><Relationship Id="rId2" Type="http://schemas.microsoft.com/office/2011/relationships/chartColorStyle" Target="colors10.xml"/><Relationship Id="rId1" Type="http://schemas.microsoft.com/office/2011/relationships/chartStyle" Target="style10.xml"/></Relationships>
</file>

<file path=ppt/charts/_rels/chart100.xml.rels><?xml version="1.0" encoding="UTF-8" standalone="yes"?>
<Relationships xmlns="http://schemas.openxmlformats.org/package/2006/relationships"><Relationship Id="rId3" Type="http://schemas.openxmlformats.org/officeDocument/2006/relationships/themeOverride" Target="../theme/themeOverride78.xml"/><Relationship Id="rId2" Type="http://schemas.microsoft.com/office/2011/relationships/chartColorStyle" Target="colors100.xml"/><Relationship Id="rId1" Type="http://schemas.microsoft.com/office/2011/relationships/chartStyle" Target="style100.xml"/><Relationship Id="rId4" Type="http://schemas.openxmlformats.org/officeDocument/2006/relationships/package" Target="../embeddings/Microsoft_Excel_Worksheet99.xlsx"/></Relationships>
</file>

<file path=ppt/charts/_rels/chart101.xml.rels><?xml version="1.0" encoding="UTF-8" standalone="yes"?>
<Relationships xmlns="http://schemas.openxmlformats.org/package/2006/relationships"><Relationship Id="rId3" Type="http://schemas.openxmlformats.org/officeDocument/2006/relationships/themeOverride" Target="../theme/themeOverride79.xml"/><Relationship Id="rId2" Type="http://schemas.microsoft.com/office/2011/relationships/chartColorStyle" Target="colors101.xml"/><Relationship Id="rId1" Type="http://schemas.microsoft.com/office/2011/relationships/chartStyle" Target="style101.xml"/><Relationship Id="rId4" Type="http://schemas.openxmlformats.org/officeDocument/2006/relationships/package" Target="../embeddings/Microsoft_Excel_Worksheet100.xlsx"/></Relationships>
</file>

<file path=ppt/charts/_rels/chart102.xml.rels><?xml version="1.0" encoding="UTF-8" standalone="yes"?>
<Relationships xmlns="http://schemas.openxmlformats.org/package/2006/relationships"><Relationship Id="rId3" Type="http://schemas.openxmlformats.org/officeDocument/2006/relationships/themeOverride" Target="../theme/themeOverride80.xml"/><Relationship Id="rId2" Type="http://schemas.microsoft.com/office/2011/relationships/chartColorStyle" Target="colors102.xml"/><Relationship Id="rId1" Type="http://schemas.microsoft.com/office/2011/relationships/chartStyle" Target="style102.xml"/><Relationship Id="rId4" Type="http://schemas.openxmlformats.org/officeDocument/2006/relationships/package" Target="../embeddings/Microsoft_Excel_Worksheet101.xlsx"/></Relationships>
</file>

<file path=ppt/charts/_rels/chart103.xml.rels><?xml version="1.0" encoding="UTF-8" standalone="yes"?>
<Relationships xmlns="http://schemas.openxmlformats.org/package/2006/relationships"><Relationship Id="rId3" Type="http://schemas.openxmlformats.org/officeDocument/2006/relationships/themeOverride" Target="../theme/themeOverride81.xml"/><Relationship Id="rId2" Type="http://schemas.microsoft.com/office/2011/relationships/chartColorStyle" Target="colors103.xml"/><Relationship Id="rId1" Type="http://schemas.microsoft.com/office/2011/relationships/chartStyle" Target="style103.xml"/><Relationship Id="rId4" Type="http://schemas.openxmlformats.org/officeDocument/2006/relationships/package" Target="../embeddings/Microsoft_Excel_Worksheet102.xlsx"/></Relationships>
</file>

<file path=ppt/charts/_rels/chart104.xml.rels><?xml version="1.0" encoding="UTF-8" standalone="yes"?>
<Relationships xmlns="http://schemas.openxmlformats.org/package/2006/relationships"><Relationship Id="rId3" Type="http://schemas.openxmlformats.org/officeDocument/2006/relationships/themeOverride" Target="../theme/themeOverride82.xml"/><Relationship Id="rId2" Type="http://schemas.microsoft.com/office/2011/relationships/chartColorStyle" Target="colors104.xml"/><Relationship Id="rId1" Type="http://schemas.microsoft.com/office/2011/relationships/chartStyle" Target="style104.xml"/><Relationship Id="rId4" Type="http://schemas.openxmlformats.org/officeDocument/2006/relationships/package" Target="../embeddings/Microsoft_Excel_Worksheet103.xlsx"/></Relationships>
</file>

<file path=ppt/charts/_rels/chart105.xml.rels><?xml version="1.0" encoding="UTF-8" standalone="yes"?>
<Relationships xmlns="http://schemas.openxmlformats.org/package/2006/relationships"><Relationship Id="rId3" Type="http://schemas.openxmlformats.org/officeDocument/2006/relationships/themeOverride" Target="../theme/themeOverride83.xml"/><Relationship Id="rId2" Type="http://schemas.microsoft.com/office/2011/relationships/chartColorStyle" Target="colors105.xml"/><Relationship Id="rId1" Type="http://schemas.microsoft.com/office/2011/relationships/chartStyle" Target="style105.xml"/><Relationship Id="rId4" Type="http://schemas.openxmlformats.org/officeDocument/2006/relationships/package" Target="../embeddings/Microsoft_Excel_Worksheet104.xlsx"/></Relationships>
</file>

<file path=ppt/charts/_rels/chart106.xml.rels><?xml version="1.0" encoding="UTF-8" standalone="yes"?>
<Relationships xmlns="http://schemas.openxmlformats.org/package/2006/relationships"><Relationship Id="rId3" Type="http://schemas.openxmlformats.org/officeDocument/2006/relationships/themeOverride" Target="../theme/themeOverride84.xml"/><Relationship Id="rId2" Type="http://schemas.microsoft.com/office/2011/relationships/chartColorStyle" Target="colors106.xml"/><Relationship Id="rId1" Type="http://schemas.microsoft.com/office/2011/relationships/chartStyle" Target="style106.xml"/><Relationship Id="rId5" Type="http://schemas.openxmlformats.org/officeDocument/2006/relationships/chartUserShapes" Target="../drawings/drawing5.xml"/><Relationship Id="rId4" Type="http://schemas.openxmlformats.org/officeDocument/2006/relationships/package" Target="../embeddings/Microsoft_Excel_Worksheet105.xlsx"/></Relationships>
</file>

<file path=ppt/charts/_rels/chart107.xml.rels><?xml version="1.0" encoding="UTF-8" standalone="yes"?>
<Relationships xmlns="http://schemas.openxmlformats.org/package/2006/relationships"><Relationship Id="rId3" Type="http://schemas.openxmlformats.org/officeDocument/2006/relationships/themeOverride" Target="../theme/themeOverride85.xml"/><Relationship Id="rId2" Type="http://schemas.microsoft.com/office/2011/relationships/chartColorStyle" Target="colors107.xml"/><Relationship Id="rId1" Type="http://schemas.microsoft.com/office/2011/relationships/chartStyle" Target="style107.xml"/><Relationship Id="rId5" Type="http://schemas.openxmlformats.org/officeDocument/2006/relationships/chartUserShapes" Target="../drawings/drawing6.xml"/><Relationship Id="rId4" Type="http://schemas.openxmlformats.org/officeDocument/2006/relationships/package" Target="../embeddings/Microsoft_Excel_Worksheet106.xlsx"/></Relationships>
</file>

<file path=ppt/charts/_rels/chart108.xml.rels><?xml version="1.0" encoding="UTF-8" standalone="yes"?>
<Relationships xmlns="http://schemas.openxmlformats.org/package/2006/relationships"><Relationship Id="rId3" Type="http://schemas.openxmlformats.org/officeDocument/2006/relationships/themeOverride" Target="../theme/themeOverride86.xml"/><Relationship Id="rId2" Type="http://schemas.microsoft.com/office/2011/relationships/chartColorStyle" Target="colors108.xml"/><Relationship Id="rId1" Type="http://schemas.microsoft.com/office/2011/relationships/chartStyle" Target="style108.xml"/><Relationship Id="rId4" Type="http://schemas.openxmlformats.org/officeDocument/2006/relationships/package" Target="../embeddings/Microsoft_Excel_Worksheet107.xlsx"/></Relationships>
</file>

<file path=ppt/charts/_rels/chart109.xml.rels><?xml version="1.0" encoding="UTF-8" standalone="yes"?>
<Relationships xmlns="http://schemas.openxmlformats.org/package/2006/relationships"><Relationship Id="rId3" Type="http://schemas.openxmlformats.org/officeDocument/2006/relationships/themeOverride" Target="../theme/themeOverride87.xml"/><Relationship Id="rId2" Type="http://schemas.microsoft.com/office/2011/relationships/chartColorStyle" Target="colors109.xml"/><Relationship Id="rId1" Type="http://schemas.microsoft.com/office/2011/relationships/chartStyle" Target="style109.xml"/><Relationship Id="rId4" Type="http://schemas.openxmlformats.org/officeDocument/2006/relationships/package" Target="../embeddings/Microsoft_Excel_Worksheet108.xlsx"/></Relationships>
</file>

<file path=ppt/charts/_rels/chart11.xml.rels><?xml version="1.0" encoding="UTF-8" standalone="yes"?>
<Relationships xmlns="http://schemas.openxmlformats.org/package/2006/relationships"><Relationship Id="rId3" Type="http://schemas.openxmlformats.org/officeDocument/2006/relationships/package" Target="../embeddings/Microsoft_Excel_Worksheet10.xlsx"/><Relationship Id="rId2" Type="http://schemas.microsoft.com/office/2011/relationships/chartColorStyle" Target="colors11.xml"/><Relationship Id="rId1" Type="http://schemas.microsoft.com/office/2011/relationships/chartStyle" Target="style11.xml"/></Relationships>
</file>

<file path=ppt/charts/_rels/chart110.xml.rels><?xml version="1.0" encoding="UTF-8" standalone="yes"?>
<Relationships xmlns="http://schemas.openxmlformats.org/package/2006/relationships"><Relationship Id="rId3" Type="http://schemas.openxmlformats.org/officeDocument/2006/relationships/themeOverride" Target="../theme/themeOverride88.xml"/><Relationship Id="rId2" Type="http://schemas.microsoft.com/office/2011/relationships/chartColorStyle" Target="colors110.xml"/><Relationship Id="rId1" Type="http://schemas.microsoft.com/office/2011/relationships/chartStyle" Target="style110.xml"/><Relationship Id="rId4" Type="http://schemas.openxmlformats.org/officeDocument/2006/relationships/package" Target="../embeddings/Microsoft_Excel_Worksheet109.xlsx"/></Relationships>
</file>

<file path=ppt/charts/_rels/chart111.xml.rels><?xml version="1.0" encoding="UTF-8" standalone="yes"?>
<Relationships xmlns="http://schemas.openxmlformats.org/package/2006/relationships"><Relationship Id="rId3" Type="http://schemas.openxmlformats.org/officeDocument/2006/relationships/themeOverride" Target="../theme/themeOverride89.xml"/><Relationship Id="rId2" Type="http://schemas.microsoft.com/office/2011/relationships/chartColorStyle" Target="colors111.xml"/><Relationship Id="rId1" Type="http://schemas.microsoft.com/office/2011/relationships/chartStyle" Target="style111.xml"/><Relationship Id="rId4" Type="http://schemas.openxmlformats.org/officeDocument/2006/relationships/package" Target="../embeddings/Microsoft_Excel_Worksheet110.xlsx"/></Relationships>
</file>

<file path=ppt/charts/_rels/chart112.xml.rels><?xml version="1.0" encoding="UTF-8" standalone="yes"?>
<Relationships xmlns="http://schemas.openxmlformats.org/package/2006/relationships"><Relationship Id="rId3" Type="http://schemas.openxmlformats.org/officeDocument/2006/relationships/themeOverride" Target="../theme/themeOverride90.xml"/><Relationship Id="rId2" Type="http://schemas.microsoft.com/office/2011/relationships/chartColorStyle" Target="colors112.xml"/><Relationship Id="rId1" Type="http://schemas.microsoft.com/office/2011/relationships/chartStyle" Target="style112.xml"/><Relationship Id="rId4" Type="http://schemas.openxmlformats.org/officeDocument/2006/relationships/package" Target="../embeddings/Microsoft_Excel_Worksheet111.xlsx"/></Relationships>
</file>

<file path=ppt/charts/_rels/chart113.xml.rels><?xml version="1.0" encoding="UTF-8" standalone="yes"?>
<Relationships xmlns="http://schemas.openxmlformats.org/package/2006/relationships"><Relationship Id="rId3" Type="http://schemas.openxmlformats.org/officeDocument/2006/relationships/themeOverride" Target="../theme/themeOverride91.xml"/><Relationship Id="rId2" Type="http://schemas.microsoft.com/office/2011/relationships/chartColorStyle" Target="colors113.xml"/><Relationship Id="rId1" Type="http://schemas.microsoft.com/office/2011/relationships/chartStyle" Target="style113.xml"/><Relationship Id="rId4" Type="http://schemas.openxmlformats.org/officeDocument/2006/relationships/package" Target="../embeddings/Microsoft_Excel_Worksheet112.xlsx"/></Relationships>
</file>

<file path=ppt/charts/_rels/chart114.xml.rels><?xml version="1.0" encoding="UTF-8" standalone="yes"?>
<Relationships xmlns="http://schemas.openxmlformats.org/package/2006/relationships"><Relationship Id="rId3" Type="http://schemas.openxmlformats.org/officeDocument/2006/relationships/themeOverride" Target="../theme/themeOverride92.xml"/><Relationship Id="rId2" Type="http://schemas.microsoft.com/office/2011/relationships/chartColorStyle" Target="colors114.xml"/><Relationship Id="rId1" Type="http://schemas.microsoft.com/office/2011/relationships/chartStyle" Target="style114.xml"/><Relationship Id="rId5" Type="http://schemas.openxmlformats.org/officeDocument/2006/relationships/chartUserShapes" Target="../drawings/drawing7.xml"/><Relationship Id="rId4" Type="http://schemas.openxmlformats.org/officeDocument/2006/relationships/package" Target="../embeddings/Microsoft_Excel_Worksheet113.xlsx"/></Relationships>
</file>

<file path=ppt/charts/_rels/chart115.xml.rels><?xml version="1.0" encoding="UTF-8" standalone="yes"?>
<Relationships xmlns="http://schemas.openxmlformats.org/package/2006/relationships"><Relationship Id="rId3" Type="http://schemas.openxmlformats.org/officeDocument/2006/relationships/themeOverride" Target="../theme/themeOverride93.xml"/><Relationship Id="rId2" Type="http://schemas.microsoft.com/office/2011/relationships/chartColorStyle" Target="colors115.xml"/><Relationship Id="rId1" Type="http://schemas.microsoft.com/office/2011/relationships/chartStyle" Target="style115.xml"/><Relationship Id="rId4" Type="http://schemas.openxmlformats.org/officeDocument/2006/relationships/package" Target="../embeddings/Microsoft_Excel_Worksheet114.xlsx"/></Relationships>
</file>

<file path=ppt/charts/_rels/chart116.xml.rels><?xml version="1.0" encoding="UTF-8" standalone="yes"?>
<Relationships xmlns="http://schemas.openxmlformats.org/package/2006/relationships"><Relationship Id="rId3" Type="http://schemas.openxmlformats.org/officeDocument/2006/relationships/package" Target="../embeddings/Microsoft_Excel_Worksheet115.xlsx"/><Relationship Id="rId2" Type="http://schemas.microsoft.com/office/2011/relationships/chartColorStyle" Target="colors116.xml"/><Relationship Id="rId1" Type="http://schemas.microsoft.com/office/2011/relationships/chartStyle" Target="style116.xml"/></Relationships>
</file>

<file path=ppt/charts/_rels/chart117.xml.rels><?xml version="1.0" encoding="UTF-8" standalone="yes"?>
<Relationships xmlns="http://schemas.openxmlformats.org/package/2006/relationships"><Relationship Id="rId3" Type="http://schemas.openxmlformats.org/officeDocument/2006/relationships/themeOverride" Target="../theme/themeOverride94.xml"/><Relationship Id="rId2" Type="http://schemas.microsoft.com/office/2011/relationships/chartColorStyle" Target="colors117.xml"/><Relationship Id="rId1" Type="http://schemas.microsoft.com/office/2011/relationships/chartStyle" Target="style117.xml"/><Relationship Id="rId4" Type="http://schemas.openxmlformats.org/officeDocument/2006/relationships/package" Target="../embeddings/Microsoft_Excel_Worksheet116.xlsx"/></Relationships>
</file>

<file path=ppt/charts/_rels/chart118.xml.rels><?xml version="1.0" encoding="UTF-8" standalone="yes"?>
<Relationships xmlns="http://schemas.openxmlformats.org/package/2006/relationships"><Relationship Id="rId3" Type="http://schemas.openxmlformats.org/officeDocument/2006/relationships/themeOverride" Target="../theme/themeOverride95.xml"/><Relationship Id="rId2" Type="http://schemas.microsoft.com/office/2011/relationships/chartColorStyle" Target="colors118.xml"/><Relationship Id="rId1" Type="http://schemas.microsoft.com/office/2011/relationships/chartStyle" Target="style118.xml"/><Relationship Id="rId4" Type="http://schemas.openxmlformats.org/officeDocument/2006/relationships/package" Target="../embeddings/Microsoft_Excel_Worksheet117.xlsx"/></Relationships>
</file>

<file path=ppt/charts/_rels/chart119.xml.rels><?xml version="1.0" encoding="UTF-8" standalone="yes"?>
<Relationships xmlns="http://schemas.openxmlformats.org/package/2006/relationships"><Relationship Id="rId3" Type="http://schemas.openxmlformats.org/officeDocument/2006/relationships/themeOverride" Target="../theme/themeOverride96.xml"/><Relationship Id="rId2" Type="http://schemas.microsoft.com/office/2011/relationships/chartColorStyle" Target="colors119.xml"/><Relationship Id="rId1" Type="http://schemas.microsoft.com/office/2011/relationships/chartStyle" Target="style119.xml"/><Relationship Id="rId4" Type="http://schemas.openxmlformats.org/officeDocument/2006/relationships/package" Target="../embeddings/Microsoft_Excel_Worksheet118.xlsx"/></Relationships>
</file>

<file path=ppt/charts/_rels/chart12.xml.rels><?xml version="1.0" encoding="UTF-8" standalone="yes"?>
<Relationships xmlns="http://schemas.openxmlformats.org/package/2006/relationships"><Relationship Id="rId3" Type="http://schemas.openxmlformats.org/officeDocument/2006/relationships/package" Target="../embeddings/Microsoft_Excel_Worksheet11.xlsx"/><Relationship Id="rId2" Type="http://schemas.microsoft.com/office/2011/relationships/chartColorStyle" Target="colors12.xml"/><Relationship Id="rId1" Type="http://schemas.microsoft.com/office/2011/relationships/chartStyle" Target="style12.xml"/></Relationships>
</file>

<file path=ppt/charts/_rels/chart120.xml.rels><?xml version="1.0" encoding="UTF-8" standalone="yes"?>
<Relationships xmlns="http://schemas.openxmlformats.org/package/2006/relationships"><Relationship Id="rId3" Type="http://schemas.openxmlformats.org/officeDocument/2006/relationships/themeOverride" Target="../theme/themeOverride97.xml"/><Relationship Id="rId2" Type="http://schemas.microsoft.com/office/2011/relationships/chartColorStyle" Target="colors120.xml"/><Relationship Id="rId1" Type="http://schemas.microsoft.com/office/2011/relationships/chartStyle" Target="style120.xml"/><Relationship Id="rId4" Type="http://schemas.openxmlformats.org/officeDocument/2006/relationships/package" Target="../embeddings/Microsoft_Excel_Worksheet119.xlsx"/></Relationships>
</file>

<file path=ppt/charts/_rels/chart121.xml.rels><?xml version="1.0" encoding="UTF-8" standalone="yes"?>
<Relationships xmlns="http://schemas.openxmlformats.org/package/2006/relationships"><Relationship Id="rId3" Type="http://schemas.openxmlformats.org/officeDocument/2006/relationships/themeOverride" Target="../theme/themeOverride98.xml"/><Relationship Id="rId2" Type="http://schemas.microsoft.com/office/2011/relationships/chartColorStyle" Target="colors121.xml"/><Relationship Id="rId1" Type="http://schemas.microsoft.com/office/2011/relationships/chartStyle" Target="style121.xml"/><Relationship Id="rId5" Type="http://schemas.openxmlformats.org/officeDocument/2006/relationships/chartUserShapes" Target="../drawings/drawing8.xml"/><Relationship Id="rId4" Type="http://schemas.openxmlformats.org/officeDocument/2006/relationships/package" Target="../embeddings/Microsoft_Excel_Worksheet120.xlsx"/></Relationships>
</file>

<file path=ppt/charts/_rels/chart122.xml.rels><?xml version="1.0" encoding="UTF-8" standalone="yes"?>
<Relationships xmlns="http://schemas.openxmlformats.org/package/2006/relationships"><Relationship Id="rId3" Type="http://schemas.openxmlformats.org/officeDocument/2006/relationships/themeOverride" Target="../theme/themeOverride99.xml"/><Relationship Id="rId2" Type="http://schemas.microsoft.com/office/2011/relationships/chartColorStyle" Target="colors122.xml"/><Relationship Id="rId1" Type="http://schemas.microsoft.com/office/2011/relationships/chartStyle" Target="style122.xml"/><Relationship Id="rId4" Type="http://schemas.openxmlformats.org/officeDocument/2006/relationships/package" Target="../embeddings/Microsoft_Excel_Worksheet121.xlsx"/></Relationships>
</file>

<file path=ppt/charts/_rels/chart123.xml.rels><?xml version="1.0" encoding="UTF-8" standalone="yes"?>
<Relationships xmlns="http://schemas.openxmlformats.org/package/2006/relationships"><Relationship Id="rId3" Type="http://schemas.openxmlformats.org/officeDocument/2006/relationships/themeOverride" Target="../theme/themeOverride100.xml"/><Relationship Id="rId2" Type="http://schemas.microsoft.com/office/2011/relationships/chartColorStyle" Target="colors123.xml"/><Relationship Id="rId1" Type="http://schemas.microsoft.com/office/2011/relationships/chartStyle" Target="style123.xml"/><Relationship Id="rId4" Type="http://schemas.openxmlformats.org/officeDocument/2006/relationships/package" Target="../embeddings/Microsoft_Excel_Worksheet122.xlsx"/></Relationships>
</file>

<file path=ppt/charts/_rels/chart124.xml.rels><?xml version="1.0" encoding="UTF-8" standalone="yes"?>
<Relationships xmlns="http://schemas.openxmlformats.org/package/2006/relationships"><Relationship Id="rId3" Type="http://schemas.openxmlformats.org/officeDocument/2006/relationships/themeOverride" Target="../theme/themeOverride101.xml"/><Relationship Id="rId2" Type="http://schemas.microsoft.com/office/2011/relationships/chartColorStyle" Target="colors124.xml"/><Relationship Id="rId1" Type="http://schemas.microsoft.com/office/2011/relationships/chartStyle" Target="style124.xml"/><Relationship Id="rId4" Type="http://schemas.openxmlformats.org/officeDocument/2006/relationships/package" Target="../embeddings/Microsoft_Excel_Worksheet123.xlsx"/></Relationships>
</file>

<file path=ppt/charts/_rels/chart125.xml.rels><?xml version="1.0" encoding="UTF-8" standalone="yes"?>
<Relationships xmlns="http://schemas.openxmlformats.org/package/2006/relationships"><Relationship Id="rId3" Type="http://schemas.openxmlformats.org/officeDocument/2006/relationships/themeOverride" Target="../theme/themeOverride102.xml"/><Relationship Id="rId2" Type="http://schemas.microsoft.com/office/2011/relationships/chartColorStyle" Target="colors125.xml"/><Relationship Id="rId1" Type="http://schemas.microsoft.com/office/2011/relationships/chartStyle" Target="style125.xml"/><Relationship Id="rId5" Type="http://schemas.openxmlformats.org/officeDocument/2006/relationships/chartUserShapes" Target="../drawings/drawing9.xml"/><Relationship Id="rId4" Type="http://schemas.openxmlformats.org/officeDocument/2006/relationships/package" Target="../embeddings/Microsoft_Excel_Worksheet124.xlsx"/></Relationships>
</file>

<file path=ppt/charts/_rels/chart126.xml.rels><?xml version="1.0" encoding="UTF-8" standalone="yes"?>
<Relationships xmlns="http://schemas.openxmlformats.org/package/2006/relationships"><Relationship Id="rId3" Type="http://schemas.openxmlformats.org/officeDocument/2006/relationships/themeOverride" Target="../theme/themeOverride103.xml"/><Relationship Id="rId2" Type="http://schemas.microsoft.com/office/2011/relationships/chartColorStyle" Target="colors126.xml"/><Relationship Id="rId1" Type="http://schemas.microsoft.com/office/2011/relationships/chartStyle" Target="style126.xml"/><Relationship Id="rId4" Type="http://schemas.openxmlformats.org/officeDocument/2006/relationships/package" Target="../embeddings/Microsoft_Excel_Worksheet125.xlsx"/></Relationships>
</file>

<file path=ppt/charts/_rels/chart127.xml.rels><?xml version="1.0" encoding="UTF-8" standalone="yes"?>
<Relationships xmlns="http://schemas.openxmlformats.org/package/2006/relationships"><Relationship Id="rId3" Type="http://schemas.openxmlformats.org/officeDocument/2006/relationships/themeOverride" Target="../theme/themeOverride104.xml"/><Relationship Id="rId2" Type="http://schemas.microsoft.com/office/2011/relationships/chartColorStyle" Target="colors127.xml"/><Relationship Id="rId1" Type="http://schemas.microsoft.com/office/2011/relationships/chartStyle" Target="style127.xml"/><Relationship Id="rId4" Type="http://schemas.openxmlformats.org/officeDocument/2006/relationships/package" Target="../embeddings/Microsoft_Excel_Worksheet126.xlsx"/></Relationships>
</file>

<file path=ppt/charts/_rels/chart128.xml.rels><?xml version="1.0" encoding="UTF-8" standalone="yes"?>
<Relationships xmlns="http://schemas.openxmlformats.org/package/2006/relationships"><Relationship Id="rId3" Type="http://schemas.openxmlformats.org/officeDocument/2006/relationships/themeOverride" Target="../theme/themeOverride105.xml"/><Relationship Id="rId2" Type="http://schemas.microsoft.com/office/2011/relationships/chartColorStyle" Target="colors128.xml"/><Relationship Id="rId1" Type="http://schemas.microsoft.com/office/2011/relationships/chartStyle" Target="style128.xml"/><Relationship Id="rId4" Type="http://schemas.openxmlformats.org/officeDocument/2006/relationships/package" Target="../embeddings/Microsoft_Excel_Worksheet127.xlsx"/></Relationships>
</file>

<file path=ppt/charts/_rels/chart129.xml.rels><?xml version="1.0" encoding="UTF-8" standalone="yes"?>
<Relationships xmlns="http://schemas.openxmlformats.org/package/2006/relationships"><Relationship Id="rId3" Type="http://schemas.openxmlformats.org/officeDocument/2006/relationships/themeOverride" Target="../theme/themeOverride106.xml"/><Relationship Id="rId2" Type="http://schemas.microsoft.com/office/2011/relationships/chartColorStyle" Target="colors129.xml"/><Relationship Id="rId1" Type="http://schemas.microsoft.com/office/2011/relationships/chartStyle" Target="style129.xml"/><Relationship Id="rId4" Type="http://schemas.openxmlformats.org/officeDocument/2006/relationships/package" Target="../embeddings/Microsoft_Excel_Worksheet128.xlsx"/></Relationships>
</file>

<file path=ppt/charts/_rels/chart13.xml.rels><?xml version="1.0" encoding="UTF-8" standalone="yes"?>
<Relationships xmlns="http://schemas.openxmlformats.org/package/2006/relationships"><Relationship Id="rId3" Type="http://schemas.openxmlformats.org/officeDocument/2006/relationships/package" Target="../embeddings/Microsoft_Excel_Worksheet12.xlsx"/><Relationship Id="rId2" Type="http://schemas.microsoft.com/office/2011/relationships/chartColorStyle" Target="colors13.xml"/><Relationship Id="rId1" Type="http://schemas.microsoft.com/office/2011/relationships/chartStyle" Target="style13.xml"/></Relationships>
</file>

<file path=ppt/charts/_rels/chart130.xml.rels><?xml version="1.0" encoding="UTF-8" standalone="yes"?>
<Relationships xmlns="http://schemas.openxmlformats.org/package/2006/relationships"><Relationship Id="rId3" Type="http://schemas.openxmlformats.org/officeDocument/2006/relationships/themeOverride" Target="../theme/themeOverride107.xml"/><Relationship Id="rId2" Type="http://schemas.microsoft.com/office/2011/relationships/chartColorStyle" Target="colors130.xml"/><Relationship Id="rId1" Type="http://schemas.microsoft.com/office/2011/relationships/chartStyle" Target="style130.xml"/><Relationship Id="rId4" Type="http://schemas.openxmlformats.org/officeDocument/2006/relationships/package" Target="../embeddings/Microsoft_Excel_Worksheet129.xlsx"/></Relationships>
</file>

<file path=ppt/charts/_rels/chart131.xml.rels><?xml version="1.0" encoding="UTF-8" standalone="yes"?>
<Relationships xmlns="http://schemas.openxmlformats.org/package/2006/relationships"><Relationship Id="rId3" Type="http://schemas.openxmlformats.org/officeDocument/2006/relationships/themeOverride" Target="../theme/themeOverride108.xml"/><Relationship Id="rId2" Type="http://schemas.microsoft.com/office/2011/relationships/chartColorStyle" Target="colors131.xml"/><Relationship Id="rId1" Type="http://schemas.microsoft.com/office/2011/relationships/chartStyle" Target="style131.xml"/><Relationship Id="rId4" Type="http://schemas.openxmlformats.org/officeDocument/2006/relationships/package" Target="../embeddings/Microsoft_Excel_Worksheet130.xlsx"/></Relationships>
</file>

<file path=ppt/charts/_rels/chart132.xml.rels><?xml version="1.0" encoding="UTF-8" standalone="yes"?>
<Relationships xmlns="http://schemas.openxmlformats.org/package/2006/relationships"><Relationship Id="rId3" Type="http://schemas.openxmlformats.org/officeDocument/2006/relationships/themeOverride" Target="../theme/themeOverride109.xml"/><Relationship Id="rId2" Type="http://schemas.microsoft.com/office/2011/relationships/chartColorStyle" Target="colors132.xml"/><Relationship Id="rId1" Type="http://schemas.microsoft.com/office/2011/relationships/chartStyle" Target="style132.xml"/><Relationship Id="rId4" Type="http://schemas.openxmlformats.org/officeDocument/2006/relationships/package" Target="../embeddings/Microsoft_Excel_Worksheet131.xlsx"/></Relationships>
</file>

<file path=ppt/charts/_rels/chart133.xml.rels><?xml version="1.0" encoding="UTF-8" standalone="yes"?>
<Relationships xmlns="http://schemas.openxmlformats.org/package/2006/relationships"><Relationship Id="rId3" Type="http://schemas.openxmlformats.org/officeDocument/2006/relationships/themeOverride" Target="../theme/themeOverride110.xml"/><Relationship Id="rId2" Type="http://schemas.microsoft.com/office/2011/relationships/chartColorStyle" Target="colors133.xml"/><Relationship Id="rId1" Type="http://schemas.microsoft.com/office/2011/relationships/chartStyle" Target="style133.xml"/><Relationship Id="rId4" Type="http://schemas.openxmlformats.org/officeDocument/2006/relationships/package" Target="../embeddings/Microsoft_Excel_Worksheet132.xlsx"/></Relationships>
</file>

<file path=ppt/charts/_rels/chart134.xml.rels><?xml version="1.0" encoding="UTF-8" standalone="yes"?>
<Relationships xmlns="http://schemas.openxmlformats.org/package/2006/relationships"><Relationship Id="rId3" Type="http://schemas.openxmlformats.org/officeDocument/2006/relationships/themeOverride" Target="../theme/themeOverride111.xml"/><Relationship Id="rId2" Type="http://schemas.microsoft.com/office/2011/relationships/chartColorStyle" Target="colors134.xml"/><Relationship Id="rId1" Type="http://schemas.microsoft.com/office/2011/relationships/chartStyle" Target="style134.xml"/><Relationship Id="rId4" Type="http://schemas.openxmlformats.org/officeDocument/2006/relationships/package" Target="../embeddings/Microsoft_Excel_Worksheet133.xlsx"/></Relationships>
</file>

<file path=ppt/charts/_rels/chart135.xml.rels><?xml version="1.0" encoding="UTF-8" standalone="yes"?>
<Relationships xmlns="http://schemas.openxmlformats.org/package/2006/relationships"><Relationship Id="rId3" Type="http://schemas.openxmlformats.org/officeDocument/2006/relationships/themeOverride" Target="../theme/themeOverride112.xml"/><Relationship Id="rId2" Type="http://schemas.microsoft.com/office/2011/relationships/chartColorStyle" Target="colors135.xml"/><Relationship Id="rId1" Type="http://schemas.microsoft.com/office/2011/relationships/chartStyle" Target="style135.xml"/><Relationship Id="rId4" Type="http://schemas.openxmlformats.org/officeDocument/2006/relationships/package" Target="../embeddings/Microsoft_Excel_Worksheet134.xlsx"/></Relationships>
</file>

<file path=ppt/charts/_rels/chart136.xml.rels><?xml version="1.0" encoding="UTF-8" standalone="yes"?>
<Relationships xmlns="http://schemas.openxmlformats.org/package/2006/relationships"><Relationship Id="rId3" Type="http://schemas.openxmlformats.org/officeDocument/2006/relationships/themeOverride" Target="../theme/themeOverride113.xml"/><Relationship Id="rId2" Type="http://schemas.microsoft.com/office/2011/relationships/chartColorStyle" Target="colors136.xml"/><Relationship Id="rId1" Type="http://schemas.microsoft.com/office/2011/relationships/chartStyle" Target="style136.xml"/><Relationship Id="rId4" Type="http://schemas.openxmlformats.org/officeDocument/2006/relationships/package" Target="../embeddings/Microsoft_Excel_Worksheet135.xlsx"/></Relationships>
</file>

<file path=ppt/charts/_rels/chart137.xml.rels><?xml version="1.0" encoding="UTF-8" standalone="yes"?>
<Relationships xmlns="http://schemas.openxmlformats.org/package/2006/relationships"><Relationship Id="rId3" Type="http://schemas.openxmlformats.org/officeDocument/2006/relationships/themeOverride" Target="../theme/themeOverride114.xml"/><Relationship Id="rId2" Type="http://schemas.microsoft.com/office/2011/relationships/chartColorStyle" Target="colors137.xml"/><Relationship Id="rId1" Type="http://schemas.microsoft.com/office/2011/relationships/chartStyle" Target="style137.xml"/><Relationship Id="rId4" Type="http://schemas.openxmlformats.org/officeDocument/2006/relationships/package" Target="../embeddings/Microsoft_Excel_Worksheet136.xlsx"/></Relationships>
</file>

<file path=ppt/charts/_rels/chart138.xml.rels><?xml version="1.0" encoding="UTF-8" standalone="yes"?>
<Relationships xmlns="http://schemas.openxmlformats.org/package/2006/relationships"><Relationship Id="rId3" Type="http://schemas.openxmlformats.org/officeDocument/2006/relationships/themeOverride" Target="../theme/themeOverride115.xml"/><Relationship Id="rId2" Type="http://schemas.microsoft.com/office/2011/relationships/chartColorStyle" Target="colors138.xml"/><Relationship Id="rId1" Type="http://schemas.microsoft.com/office/2011/relationships/chartStyle" Target="style138.xml"/><Relationship Id="rId4" Type="http://schemas.openxmlformats.org/officeDocument/2006/relationships/package" Target="../embeddings/Microsoft_Excel_Worksheet137.xlsx"/></Relationships>
</file>

<file path=ppt/charts/_rels/chart139.xml.rels><?xml version="1.0" encoding="UTF-8" standalone="yes"?>
<Relationships xmlns="http://schemas.openxmlformats.org/package/2006/relationships"><Relationship Id="rId3" Type="http://schemas.openxmlformats.org/officeDocument/2006/relationships/themeOverride" Target="../theme/themeOverride116.xml"/><Relationship Id="rId2" Type="http://schemas.microsoft.com/office/2011/relationships/chartColorStyle" Target="colors139.xml"/><Relationship Id="rId1" Type="http://schemas.microsoft.com/office/2011/relationships/chartStyle" Target="style139.xml"/><Relationship Id="rId4" Type="http://schemas.openxmlformats.org/officeDocument/2006/relationships/package" Target="../embeddings/Microsoft_Excel_Worksheet138.xlsx"/></Relationships>
</file>

<file path=ppt/charts/_rels/chart14.xml.rels><?xml version="1.0" encoding="UTF-8" standalone="yes"?>
<Relationships xmlns="http://schemas.openxmlformats.org/package/2006/relationships"><Relationship Id="rId3" Type="http://schemas.openxmlformats.org/officeDocument/2006/relationships/package" Target="../embeddings/Microsoft_Excel_Worksheet13.xlsx"/><Relationship Id="rId2" Type="http://schemas.microsoft.com/office/2011/relationships/chartColorStyle" Target="colors14.xml"/><Relationship Id="rId1" Type="http://schemas.microsoft.com/office/2011/relationships/chartStyle" Target="style14.xml"/></Relationships>
</file>

<file path=ppt/charts/_rels/chart140.xml.rels><?xml version="1.0" encoding="UTF-8" standalone="yes"?>
<Relationships xmlns="http://schemas.openxmlformats.org/package/2006/relationships"><Relationship Id="rId3" Type="http://schemas.openxmlformats.org/officeDocument/2006/relationships/themeOverride" Target="../theme/themeOverride117.xml"/><Relationship Id="rId2" Type="http://schemas.microsoft.com/office/2011/relationships/chartColorStyle" Target="colors140.xml"/><Relationship Id="rId1" Type="http://schemas.microsoft.com/office/2011/relationships/chartStyle" Target="style140.xml"/><Relationship Id="rId4" Type="http://schemas.openxmlformats.org/officeDocument/2006/relationships/package" Target="../embeddings/Microsoft_Excel_Worksheet139.xlsx"/></Relationships>
</file>

<file path=ppt/charts/_rels/chart141.xml.rels><?xml version="1.0" encoding="UTF-8" standalone="yes"?>
<Relationships xmlns="http://schemas.openxmlformats.org/package/2006/relationships"><Relationship Id="rId3" Type="http://schemas.openxmlformats.org/officeDocument/2006/relationships/themeOverride" Target="../theme/themeOverride118.xml"/><Relationship Id="rId2" Type="http://schemas.microsoft.com/office/2011/relationships/chartColorStyle" Target="colors141.xml"/><Relationship Id="rId1" Type="http://schemas.microsoft.com/office/2011/relationships/chartStyle" Target="style141.xml"/><Relationship Id="rId4" Type="http://schemas.openxmlformats.org/officeDocument/2006/relationships/package" Target="../embeddings/Microsoft_Excel_Worksheet140.xlsx"/></Relationships>
</file>

<file path=ppt/charts/_rels/chart142.xml.rels><?xml version="1.0" encoding="UTF-8" standalone="yes"?>
<Relationships xmlns="http://schemas.openxmlformats.org/package/2006/relationships"><Relationship Id="rId3" Type="http://schemas.openxmlformats.org/officeDocument/2006/relationships/themeOverride" Target="../theme/themeOverride119.xml"/><Relationship Id="rId2" Type="http://schemas.microsoft.com/office/2011/relationships/chartColorStyle" Target="colors142.xml"/><Relationship Id="rId1" Type="http://schemas.microsoft.com/office/2011/relationships/chartStyle" Target="style142.xml"/><Relationship Id="rId4" Type="http://schemas.openxmlformats.org/officeDocument/2006/relationships/package" Target="../embeddings/Microsoft_Excel_Worksheet141.xlsx"/></Relationships>
</file>

<file path=ppt/charts/_rels/chart15.xml.rels><?xml version="1.0" encoding="UTF-8" standalone="yes"?>
<Relationships xmlns="http://schemas.openxmlformats.org/package/2006/relationships"><Relationship Id="rId3" Type="http://schemas.openxmlformats.org/officeDocument/2006/relationships/themeOverride" Target="../theme/themeOverride4.xml"/><Relationship Id="rId2" Type="http://schemas.microsoft.com/office/2011/relationships/chartColorStyle" Target="colors15.xml"/><Relationship Id="rId1" Type="http://schemas.microsoft.com/office/2011/relationships/chartStyle" Target="style15.xml"/><Relationship Id="rId4"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3" Type="http://schemas.openxmlformats.org/officeDocument/2006/relationships/package" Target="../embeddings/Microsoft_Excel_Worksheet15.xlsx"/><Relationship Id="rId2" Type="http://schemas.microsoft.com/office/2011/relationships/chartColorStyle" Target="colors16.xml"/><Relationship Id="rId1" Type="http://schemas.microsoft.com/office/2011/relationships/chartStyle" Target="style16.xml"/></Relationships>
</file>

<file path=ppt/charts/_rels/chart17.xml.rels><?xml version="1.0" encoding="UTF-8" standalone="yes"?>
<Relationships xmlns="http://schemas.openxmlformats.org/package/2006/relationships"><Relationship Id="rId3" Type="http://schemas.openxmlformats.org/officeDocument/2006/relationships/themeOverride" Target="../theme/themeOverride5.xml"/><Relationship Id="rId2" Type="http://schemas.microsoft.com/office/2011/relationships/chartColorStyle" Target="colors17.xml"/><Relationship Id="rId1" Type="http://schemas.microsoft.com/office/2011/relationships/chartStyle" Target="style17.xml"/><Relationship Id="rId4"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3" Type="http://schemas.openxmlformats.org/officeDocument/2006/relationships/themeOverride" Target="../theme/themeOverride6.xml"/><Relationship Id="rId2" Type="http://schemas.microsoft.com/office/2011/relationships/chartColorStyle" Target="colors18.xml"/><Relationship Id="rId1" Type="http://schemas.microsoft.com/office/2011/relationships/chartStyle" Target="style18.xml"/><Relationship Id="rId4"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3" Type="http://schemas.openxmlformats.org/officeDocument/2006/relationships/themeOverride" Target="../theme/themeOverride7.xml"/><Relationship Id="rId2" Type="http://schemas.microsoft.com/office/2011/relationships/chartColorStyle" Target="colors19.xml"/><Relationship Id="rId1" Type="http://schemas.microsoft.com/office/2011/relationships/chartStyle" Target="style19.xml"/><Relationship Id="rId4"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3" Type="http://schemas.openxmlformats.org/officeDocument/2006/relationships/themeOverride" Target="../theme/themeOverride1.xm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3" Type="http://schemas.openxmlformats.org/officeDocument/2006/relationships/themeOverride" Target="../theme/themeOverride8.xml"/><Relationship Id="rId2" Type="http://schemas.microsoft.com/office/2011/relationships/chartColorStyle" Target="colors20.xml"/><Relationship Id="rId1" Type="http://schemas.microsoft.com/office/2011/relationships/chartStyle" Target="style20.xml"/><Relationship Id="rId5" Type="http://schemas.openxmlformats.org/officeDocument/2006/relationships/chartUserShapes" Target="../drawings/drawing1.xml"/><Relationship Id="rId4"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3" Type="http://schemas.openxmlformats.org/officeDocument/2006/relationships/themeOverride" Target="../theme/themeOverride9.xml"/><Relationship Id="rId2" Type="http://schemas.microsoft.com/office/2011/relationships/chartColorStyle" Target="colors21.xml"/><Relationship Id="rId1" Type="http://schemas.microsoft.com/office/2011/relationships/chartStyle" Target="style21.xml"/><Relationship Id="rId5" Type="http://schemas.openxmlformats.org/officeDocument/2006/relationships/chartUserShapes" Target="../drawings/drawing2.xml"/><Relationship Id="rId4"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3" Type="http://schemas.openxmlformats.org/officeDocument/2006/relationships/themeOverride" Target="../theme/themeOverride10.xml"/><Relationship Id="rId2" Type="http://schemas.microsoft.com/office/2011/relationships/chartColorStyle" Target="colors22.xml"/><Relationship Id="rId1" Type="http://schemas.microsoft.com/office/2011/relationships/chartStyle" Target="style22.xml"/><Relationship Id="rId4"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3" Type="http://schemas.openxmlformats.org/officeDocument/2006/relationships/themeOverride" Target="../theme/themeOverride11.xml"/><Relationship Id="rId2" Type="http://schemas.microsoft.com/office/2011/relationships/chartColorStyle" Target="colors23.xml"/><Relationship Id="rId1" Type="http://schemas.microsoft.com/office/2011/relationships/chartStyle" Target="style23.xml"/><Relationship Id="rId4"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3" Type="http://schemas.openxmlformats.org/officeDocument/2006/relationships/package" Target="../embeddings/Microsoft_Excel_Worksheet23.xlsx"/><Relationship Id="rId2" Type="http://schemas.microsoft.com/office/2011/relationships/chartColorStyle" Target="colors24.xml"/><Relationship Id="rId1" Type="http://schemas.microsoft.com/office/2011/relationships/chartStyle" Target="style24.xml"/></Relationships>
</file>

<file path=ppt/charts/_rels/chart25.xml.rels><?xml version="1.0" encoding="UTF-8" standalone="yes"?>
<Relationships xmlns="http://schemas.openxmlformats.org/package/2006/relationships"><Relationship Id="rId3" Type="http://schemas.openxmlformats.org/officeDocument/2006/relationships/themeOverride" Target="../theme/themeOverride12.xml"/><Relationship Id="rId2" Type="http://schemas.microsoft.com/office/2011/relationships/chartColorStyle" Target="colors25.xml"/><Relationship Id="rId1" Type="http://schemas.microsoft.com/office/2011/relationships/chartStyle" Target="style25.xml"/><Relationship Id="rId4"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3" Type="http://schemas.openxmlformats.org/officeDocument/2006/relationships/package" Target="../embeddings/Microsoft_Excel_Worksheet25.xlsx"/><Relationship Id="rId2" Type="http://schemas.microsoft.com/office/2011/relationships/chartColorStyle" Target="colors26.xml"/><Relationship Id="rId1" Type="http://schemas.microsoft.com/office/2011/relationships/chartStyle" Target="style26.xml"/></Relationships>
</file>

<file path=ppt/charts/_rels/chart27.xml.rels><?xml version="1.0" encoding="UTF-8" standalone="yes"?>
<Relationships xmlns="http://schemas.openxmlformats.org/package/2006/relationships"><Relationship Id="rId3" Type="http://schemas.openxmlformats.org/officeDocument/2006/relationships/package" Target="../embeddings/Microsoft_Excel_Worksheet26.xlsx"/><Relationship Id="rId2" Type="http://schemas.microsoft.com/office/2011/relationships/chartColorStyle" Target="colors27.xml"/><Relationship Id="rId1" Type="http://schemas.microsoft.com/office/2011/relationships/chartStyle" Target="style27.xml"/></Relationships>
</file>

<file path=ppt/charts/_rels/chart28.xml.rels><?xml version="1.0" encoding="UTF-8" standalone="yes"?>
<Relationships xmlns="http://schemas.openxmlformats.org/package/2006/relationships"><Relationship Id="rId3" Type="http://schemas.openxmlformats.org/officeDocument/2006/relationships/package" Target="../embeddings/Microsoft_Excel_Worksheet27.xlsx"/><Relationship Id="rId2" Type="http://schemas.microsoft.com/office/2011/relationships/chartColorStyle" Target="colors28.xml"/><Relationship Id="rId1" Type="http://schemas.microsoft.com/office/2011/relationships/chartStyle" Target="style28.xml"/></Relationships>
</file>

<file path=ppt/charts/_rels/chart29.xml.rels><?xml version="1.0" encoding="UTF-8" standalone="yes"?>
<Relationships xmlns="http://schemas.openxmlformats.org/package/2006/relationships"><Relationship Id="rId3" Type="http://schemas.openxmlformats.org/officeDocument/2006/relationships/themeOverride" Target="../theme/themeOverride13.xml"/><Relationship Id="rId2" Type="http://schemas.microsoft.com/office/2011/relationships/chartColorStyle" Target="colors29.xml"/><Relationship Id="rId1" Type="http://schemas.microsoft.com/office/2011/relationships/chartStyle" Target="style29.xml"/><Relationship Id="rId4"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_rels/chart30.xml.rels><?xml version="1.0" encoding="UTF-8" standalone="yes"?>
<Relationships xmlns="http://schemas.openxmlformats.org/package/2006/relationships"><Relationship Id="rId3" Type="http://schemas.openxmlformats.org/officeDocument/2006/relationships/package" Target="../embeddings/Microsoft_Excel_Worksheet29.xlsx"/><Relationship Id="rId2" Type="http://schemas.microsoft.com/office/2011/relationships/chartColorStyle" Target="colors30.xml"/><Relationship Id="rId1" Type="http://schemas.microsoft.com/office/2011/relationships/chartStyle" Target="style30.xml"/></Relationships>
</file>

<file path=ppt/charts/_rels/chart31.xml.rels><?xml version="1.0" encoding="UTF-8" standalone="yes"?>
<Relationships xmlns="http://schemas.openxmlformats.org/package/2006/relationships"><Relationship Id="rId3" Type="http://schemas.openxmlformats.org/officeDocument/2006/relationships/themeOverride" Target="../theme/themeOverride14.xml"/><Relationship Id="rId2" Type="http://schemas.microsoft.com/office/2011/relationships/chartColorStyle" Target="colors31.xml"/><Relationship Id="rId1" Type="http://schemas.microsoft.com/office/2011/relationships/chartStyle" Target="style31.xml"/><Relationship Id="rId4"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3" Type="http://schemas.openxmlformats.org/officeDocument/2006/relationships/themeOverride" Target="../theme/themeOverride15.xml"/><Relationship Id="rId2" Type="http://schemas.microsoft.com/office/2011/relationships/chartColorStyle" Target="colors32.xml"/><Relationship Id="rId1" Type="http://schemas.microsoft.com/office/2011/relationships/chartStyle" Target="style32.xml"/><Relationship Id="rId4"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3" Type="http://schemas.openxmlformats.org/officeDocument/2006/relationships/package" Target="../embeddings/Microsoft_Excel_Worksheet32.xlsx"/><Relationship Id="rId2" Type="http://schemas.microsoft.com/office/2011/relationships/chartColorStyle" Target="colors33.xml"/><Relationship Id="rId1" Type="http://schemas.microsoft.com/office/2011/relationships/chartStyle" Target="style33.xml"/></Relationships>
</file>

<file path=ppt/charts/_rels/chart34.xml.rels><?xml version="1.0" encoding="UTF-8" standalone="yes"?>
<Relationships xmlns="http://schemas.openxmlformats.org/package/2006/relationships"><Relationship Id="rId3" Type="http://schemas.openxmlformats.org/officeDocument/2006/relationships/package" Target="../embeddings/Microsoft_Excel_Worksheet33.xlsx"/><Relationship Id="rId2" Type="http://schemas.microsoft.com/office/2011/relationships/chartColorStyle" Target="colors34.xml"/><Relationship Id="rId1" Type="http://schemas.microsoft.com/office/2011/relationships/chartStyle" Target="style34.xml"/></Relationships>
</file>

<file path=ppt/charts/_rels/chart35.xml.rels><?xml version="1.0" encoding="UTF-8" standalone="yes"?>
<Relationships xmlns="http://schemas.openxmlformats.org/package/2006/relationships"><Relationship Id="rId3" Type="http://schemas.openxmlformats.org/officeDocument/2006/relationships/themeOverride" Target="../theme/themeOverride16.xml"/><Relationship Id="rId2" Type="http://schemas.microsoft.com/office/2011/relationships/chartColorStyle" Target="colors35.xml"/><Relationship Id="rId1" Type="http://schemas.microsoft.com/office/2011/relationships/chartStyle" Target="style35.xml"/><Relationship Id="rId4"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3" Type="http://schemas.openxmlformats.org/officeDocument/2006/relationships/themeOverride" Target="../theme/themeOverride17.xml"/><Relationship Id="rId2" Type="http://schemas.microsoft.com/office/2011/relationships/chartColorStyle" Target="colors36.xml"/><Relationship Id="rId1" Type="http://schemas.microsoft.com/office/2011/relationships/chartStyle" Target="style36.xml"/><Relationship Id="rId5" Type="http://schemas.openxmlformats.org/officeDocument/2006/relationships/chartUserShapes" Target="../drawings/drawing3.xml"/><Relationship Id="rId4"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3" Type="http://schemas.openxmlformats.org/officeDocument/2006/relationships/package" Target="../embeddings/Microsoft_Excel_Worksheet36.xlsx"/><Relationship Id="rId2" Type="http://schemas.microsoft.com/office/2011/relationships/chartColorStyle" Target="colors37.xml"/><Relationship Id="rId1" Type="http://schemas.microsoft.com/office/2011/relationships/chartStyle" Target="style37.xml"/></Relationships>
</file>

<file path=ppt/charts/_rels/chart38.xml.rels><?xml version="1.0" encoding="UTF-8" standalone="yes"?>
<Relationships xmlns="http://schemas.openxmlformats.org/package/2006/relationships"><Relationship Id="rId3" Type="http://schemas.openxmlformats.org/officeDocument/2006/relationships/themeOverride" Target="../theme/themeOverride18.xml"/><Relationship Id="rId2" Type="http://schemas.microsoft.com/office/2011/relationships/chartColorStyle" Target="colors38.xml"/><Relationship Id="rId1" Type="http://schemas.microsoft.com/office/2011/relationships/chartStyle" Target="style38.xml"/><Relationship Id="rId4"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3" Type="http://schemas.openxmlformats.org/officeDocument/2006/relationships/themeOverride" Target="../theme/themeOverride19.xml"/><Relationship Id="rId2" Type="http://schemas.microsoft.com/office/2011/relationships/chartColorStyle" Target="colors39.xml"/><Relationship Id="rId1" Type="http://schemas.microsoft.com/office/2011/relationships/chartStyle" Target="style39.xml"/><Relationship Id="rId4"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3" Type="http://schemas.openxmlformats.org/officeDocument/2006/relationships/package" Target="../embeddings/Microsoft_Excel_Worksheet3.xlsx"/><Relationship Id="rId2" Type="http://schemas.microsoft.com/office/2011/relationships/chartColorStyle" Target="colors4.xml"/><Relationship Id="rId1" Type="http://schemas.microsoft.com/office/2011/relationships/chartStyle" Target="style4.xml"/></Relationships>
</file>

<file path=ppt/charts/_rels/chart40.xml.rels><?xml version="1.0" encoding="UTF-8" standalone="yes"?>
<Relationships xmlns="http://schemas.openxmlformats.org/package/2006/relationships"><Relationship Id="rId3" Type="http://schemas.openxmlformats.org/officeDocument/2006/relationships/themeOverride" Target="../theme/themeOverride20.xml"/><Relationship Id="rId2" Type="http://schemas.microsoft.com/office/2011/relationships/chartColorStyle" Target="colors40.xml"/><Relationship Id="rId1" Type="http://schemas.microsoft.com/office/2011/relationships/chartStyle" Target="style40.xml"/><Relationship Id="rId4" Type="http://schemas.openxmlformats.org/officeDocument/2006/relationships/package" Target="../embeddings/Microsoft_Excel_Worksheet39.xlsx"/></Relationships>
</file>

<file path=ppt/charts/_rels/chart41.xml.rels><?xml version="1.0" encoding="UTF-8" standalone="yes"?>
<Relationships xmlns="http://schemas.openxmlformats.org/package/2006/relationships"><Relationship Id="rId3" Type="http://schemas.openxmlformats.org/officeDocument/2006/relationships/themeOverride" Target="../theme/themeOverride21.xml"/><Relationship Id="rId2" Type="http://schemas.microsoft.com/office/2011/relationships/chartColorStyle" Target="colors41.xml"/><Relationship Id="rId1" Type="http://schemas.microsoft.com/office/2011/relationships/chartStyle" Target="style41.xml"/><Relationship Id="rId4" Type="http://schemas.openxmlformats.org/officeDocument/2006/relationships/package" Target="../embeddings/Microsoft_Excel_Worksheet40.xlsx"/></Relationships>
</file>

<file path=ppt/charts/_rels/chart42.xml.rels><?xml version="1.0" encoding="UTF-8" standalone="yes"?>
<Relationships xmlns="http://schemas.openxmlformats.org/package/2006/relationships"><Relationship Id="rId3" Type="http://schemas.openxmlformats.org/officeDocument/2006/relationships/themeOverride" Target="../theme/themeOverride22.xml"/><Relationship Id="rId2" Type="http://schemas.microsoft.com/office/2011/relationships/chartColorStyle" Target="colors42.xml"/><Relationship Id="rId1" Type="http://schemas.microsoft.com/office/2011/relationships/chartStyle" Target="style42.xml"/><Relationship Id="rId5" Type="http://schemas.openxmlformats.org/officeDocument/2006/relationships/chartUserShapes" Target="../drawings/drawing4.xml"/><Relationship Id="rId4" Type="http://schemas.openxmlformats.org/officeDocument/2006/relationships/package" Target="../embeddings/Microsoft_Excel_Worksheet41.xlsx"/></Relationships>
</file>

<file path=ppt/charts/_rels/chart43.xml.rels><?xml version="1.0" encoding="UTF-8" standalone="yes"?>
<Relationships xmlns="http://schemas.openxmlformats.org/package/2006/relationships"><Relationship Id="rId3" Type="http://schemas.openxmlformats.org/officeDocument/2006/relationships/themeOverride" Target="../theme/themeOverride23.xml"/><Relationship Id="rId2" Type="http://schemas.microsoft.com/office/2011/relationships/chartColorStyle" Target="colors43.xml"/><Relationship Id="rId1" Type="http://schemas.microsoft.com/office/2011/relationships/chartStyle" Target="style43.xml"/><Relationship Id="rId4" Type="http://schemas.openxmlformats.org/officeDocument/2006/relationships/package" Target="../embeddings/Microsoft_Excel_Worksheet42.xlsx"/></Relationships>
</file>

<file path=ppt/charts/_rels/chart44.xml.rels><?xml version="1.0" encoding="UTF-8" standalone="yes"?>
<Relationships xmlns="http://schemas.openxmlformats.org/package/2006/relationships"><Relationship Id="rId3" Type="http://schemas.openxmlformats.org/officeDocument/2006/relationships/themeOverride" Target="../theme/themeOverride24.xml"/><Relationship Id="rId2" Type="http://schemas.microsoft.com/office/2011/relationships/chartColorStyle" Target="colors44.xml"/><Relationship Id="rId1" Type="http://schemas.microsoft.com/office/2011/relationships/chartStyle" Target="style44.xml"/><Relationship Id="rId4" Type="http://schemas.openxmlformats.org/officeDocument/2006/relationships/package" Target="../embeddings/Microsoft_Excel_Worksheet43.xlsx"/></Relationships>
</file>

<file path=ppt/charts/_rels/chart45.xml.rels><?xml version="1.0" encoding="UTF-8" standalone="yes"?>
<Relationships xmlns="http://schemas.openxmlformats.org/package/2006/relationships"><Relationship Id="rId3" Type="http://schemas.openxmlformats.org/officeDocument/2006/relationships/themeOverride" Target="../theme/themeOverride25.xml"/><Relationship Id="rId2" Type="http://schemas.microsoft.com/office/2011/relationships/chartColorStyle" Target="colors45.xml"/><Relationship Id="rId1" Type="http://schemas.microsoft.com/office/2011/relationships/chartStyle" Target="style45.xml"/><Relationship Id="rId4" Type="http://schemas.openxmlformats.org/officeDocument/2006/relationships/package" Target="../embeddings/Microsoft_Excel_Worksheet44.xlsx"/></Relationships>
</file>

<file path=ppt/charts/_rels/chart46.xml.rels><?xml version="1.0" encoding="UTF-8" standalone="yes"?>
<Relationships xmlns="http://schemas.openxmlformats.org/package/2006/relationships"><Relationship Id="rId3" Type="http://schemas.openxmlformats.org/officeDocument/2006/relationships/themeOverride" Target="../theme/themeOverride26.xml"/><Relationship Id="rId2" Type="http://schemas.microsoft.com/office/2011/relationships/chartColorStyle" Target="colors46.xml"/><Relationship Id="rId1" Type="http://schemas.microsoft.com/office/2011/relationships/chartStyle" Target="style46.xml"/><Relationship Id="rId4" Type="http://schemas.openxmlformats.org/officeDocument/2006/relationships/package" Target="../embeddings/Microsoft_Excel_Worksheet45.xlsx"/></Relationships>
</file>

<file path=ppt/charts/_rels/chart47.xml.rels><?xml version="1.0" encoding="UTF-8" standalone="yes"?>
<Relationships xmlns="http://schemas.openxmlformats.org/package/2006/relationships"><Relationship Id="rId3" Type="http://schemas.openxmlformats.org/officeDocument/2006/relationships/themeOverride" Target="../theme/themeOverride27.xml"/><Relationship Id="rId2" Type="http://schemas.microsoft.com/office/2011/relationships/chartColorStyle" Target="colors47.xml"/><Relationship Id="rId1" Type="http://schemas.microsoft.com/office/2011/relationships/chartStyle" Target="style47.xml"/><Relationship Id="rId4" Type="http://schemas.openxmlformats.org/officeDocument/2006/relationships/package" Target="../embeddings/Microsoft_Excel_Worksheet46.xlsx"/></Relationships>
</file>

<file path=ppt/charts/_rels/chart48.xml.rels><?xml version="1.0" encoding="UTF-8" standalone="yes"?>
<Relationships xmlns="http://schemas.openxmlformats.org/package/2006/relationships"><Relationship Id="rId3" Type="http://schemas.openxmlformats.org/officeDocument/2006/relationships/themeOverride" Target="../theme/themeOverride28.xml"/><Relationship Id="rId2" Type="http://schemas.microsoft.com/office/2011/relationships/chartColorStyle" Target="colors48.xml"/><Relationship Id="rId1" Type="http://schemas.microsoft.com/office/2011/relationships/chartStyle" Target="style48.xml"/><Relationship Id="rId4" Type="http://schemas.openxmlformats.org/officeDocument/2006/relationships/package" Target="../embeddings/Microsoft_Excel_Worksheet47.xlsx"/></Relationships>
</file>

<file path=ppt/charts/_rels/chart49.xml.rels><?xml version="1.0" encoding="UTF-8" standalone="yes"?>
<Relationships xmlns="http://schemas.openxmlformats.org/package/2006/relationships"><Relationship Id="rId3" Type="http://schemas.openxmlformats.org/officeDocument/2006/relationships/themeOverride" Target="../theme/themeOverride29.xml"/><Relationship Id="rId2" Type="http://schemas.microsoft.com/office/2011/relationships/chartColorStyle" Target="colors49.xml"/><Relationship Id="rId1" Type="http://schemas.microsoft.com/office/2011/relationships/chartStyle" Target="style49.xml"/><Relationship Id="rId4" Type="http://schemas.openxmlformats.org/officeDocument/2006/relationships/package" Target="../embeddings/Microsoft_Excel_Worksheet48.xlsx"/></Relationships>
</file>

<file path=ppt/charts/_rels/chart5.xml.rels><?xml version="1.0" encoding="UTF-8" standalone="yes"?>
<Relationships xmlns="http://schemas.openxmlformats.org/package/2006/relationships"><Relationship Id="rId3" Type="http://schemas.openxmlformats.org/officeDocument/2006/relationships/themeOverride" Target="../theme/themeOverride2.xml"/><Relationship Id="rId2" Type="http://schemas.microsoft.com/office/2011/relationships/chartColorStyle" Target="colors5.xml"/><Relationship Id="rId1" Type="http://schemas.microsoft.com/office/2011/relationships/chartStyle" Target="style5.xml"/><Relationship Id="rId4" Type="http://schemas.openxmlformats.org/officeDocument/2006/relationships/package" Target="../embeddings/Microsoft_Excel_Worksheet4.xlsx"/></Relationships>
</file>

<file path=ppt/charts/_rels/chart50.xml.rels><?xml version="1.0" encoding="UTF-8" standalone="yes"?>
<Relationships xmlns="http://schemas.openxmlformats.org/package/2006/relationships"><Relationship Id="rId3" Type="http://schemas.openxmlformats.org/officeDocument/2006/relationships/themeOverride" Target="../theme/themeOverride30.xml"/><Relationship Id="rId2" Type="http://schemas.microsoft.com/office/2011/relationships/chartColorStyle" Target="colors50.xml"/><Relationship Id="rId1" Type="http://schemas.microsoft.com/office/2011/relationships/chartStyle" Target="style50.xml"/><Relationship Id="rId4" Type="http://schemas.openxmlformats.org/officeDocument/2006/relationships/package" Target="../embeddings/Microsoft_Excel_Worksheet49.xlsx"/></Relationships>
</file>

<file path=ppt/charts/_rels/chart51.xml.rels><?xml version="1.0" encoding="UTF-8" standalone="yes"?>
<Relationships xmlns="http://schemas.openxmlformats.org/package/2006/relationships"><Relationship Id="rId3" Type="http://schemas.openxmlformats.org/officeDocument/2006/relationships/themeOverride" Target="../theme/themeOverride31.xml"/><Relationship Id="rId2" Type="http://schemas.microsoft.com/office/2011/relationships/chartColorStyle" Target="colors51.xml"/><Relationship Id="rId1" Type="http://schemas.microsoft.com/office/2011/relationships/chartStyle" Target="style51.xml"/><Relationship Id="rId4" Type="http://schemas.openxmlformats.org/officeDocument/2006/relationships/package" Target="../embeddings/Microsoft_Excel_Worksheet50.xlsx"/></Relationships>
</file>

<file path=ppt/charts/_rels/chart52.xml.rels><?xml version="1.0" encoding="UTF-8" standalone="yes"?>
<Relationships xmlns="http://schemas.openxmlformats.org/package/2006/relationships"><Relationship Id="rId3" Type="http://schemas.openxmlformats.org/officeDocument/2006/relationships/themeOverride" Target="../theme/themeOverride32.xml"/><Relationship Id="rId2" Type="http://schemas.microsoft.com/office/2011/relationships/chartColorStyle" Target="colors52.xml"/><Relationship Id="rId1" Type="http://schemas.microsoft.com/office/2011/relationships/chartStyle" Target="style52.xml"/><Relationship Id="rId4" Type="http://schemas.openxmlformats.org/officeDocument/2006/relationships/package" Target="../embeddings/Microsoft_Excel_Worksheet51.xlsx"/></Relationships>
</file>

<file path=ppt/charts/_rels/chart53.xml.rels><?xml version="1.0" encoding="UTF-8" standalone="yes"?>
<Relationships xmlns="http://schemas.openxmlformats.org/package/2006/relationships"><Relationship Id="rId3" Type="http://schemas.openxmlformats.org/officeDocument/2006/relationships/themeOverride" Target="../theme/themeOverride33.xml"/><Relationship Id="rId2" Type="http://schemas.microsoft.com/office/2011/relationships/chartColorStyle" Target="colors53.xml"/><Relationship Id="rId1" Type="http://schemas.microsoft.com/office/2011/relationships/chartStyle" Target="style53.xml"/><Relationship Id="rId4" Type="http://schemas.openxmlformats.org/officeDocument/2006/relationships/package" Target="../embeddings/Microsoft_Excel_Worksheet52.xlsx"/></Relationships>
</file>

<file path=ppt/charts/_rels/chart54.xml.rels><?xml version="1.0" encoding="UTF-8" standalone="yes"?>
<Relationships xmlns="http://schemas.openxmlformats.org/package/2006/relationships"><Relationship Id="rId3" Type="http://schemas.openxmlformats.org/officeDocument/2006/relationships/themeOverride" Target="../theme/themeOverride34.xml"/><Relationship Id="rId2" Type="http://schemas.microsoft.com/office/2011/relationships/chartColorStyle" Target="colors54.xml"/><Relationship Id="rId1" Type="http://schemas.microsoft.com/office/2011/relationships/chartStyle" Target="style54.xml"/><Relationship Id="rId4" Type="http://schemas.openxmlformats.org/officeDocument/2006/relationships/package" Target="../embeddings/Microsoft_Excel_Worksheet53.xlsx"/></Relationships>
</file>

<file path=ppt/charts/_rels/chart55.xml.rels><?xml version="1.0" encoding="UTF-8" standalone="yes"?>
<Relationships xmlns="http://schemas.openxmlformats.org/package/2006/relationships"><Relationship Id="rId3" Type="http://schemas.openxmlformats.org/officeDocument/2006/relationships/themeOverride" Target="../theme/themeOverride35.xml"/><Relationship Id="rId2" Type="http://schemas.microsoft.com/office/2011/relationships/chartColorStyle" Target="colors55.xml"/><Relationship Id="rId1" Type="http://schemas.microsoft.com/office/2011/relationships/chartStyle" Target="style55.xml"/><Relationship Id="rId4" Type="http://schemas.openxmlformats.org/officeDocument/2006/relationships/package" Target="../embeddings/Microsoft_Excel_Worksheet54.xlsx"/></Relationships>
</file>

<file path=ppt/charts/_rels/chart56.xml.rels><?xml version="1.0" encoding="UTF-8" standalone="yes"?>
<Relationships xmlns="http://schemas.openxmlformats.org/package/2006/relationships"><Relationship Id="rId3" Type="http://schemas.openxmlformats.org/officeDocument/2006/relationships/themeOverride" Target="../theme/themeOverride36.xml"/><Relationship Id="rId2" Type="http://schemas.microsoft.com/office/2011/relationships/chartColorStyle" Target="colors56.xml"/><Relationship Id="rId1" Type="http://schemas.microsoft.com/office/2011/relationships/chartStyle" Target="style56.xml"/><Relationship Id="rId4" Type="http://schemas.openxmlformats.org/officeDocument/2006/relationships/package" Target="../embeddings/Microsoft_Excel_Worksheet55.xlsx"/></Relationships>
</file>

<file path=ppt/charts/_rels/chart57.xml.rels><?xml version="1.0" encoding="UTF-8" standalone="yes"?>
<Relationships xmlns="http://schemas.openxmlformats.org/package/2006/relationships"><Relationship Id="rId3" Type="http://schemas.openxmlformats.org/officeDocument/2006/relationships/themeOverride" Target="../theme/themeOverride37.xml"/><Relationship Id="rId2" Type="http://schemas.microsoft.com/office/2011/relationships/chartColorStyle" Target="colors57.xml"/><Relationship Id="rId1" Type="http://schemas.microsoft.com/office/2011/relationships/chartStyle" Target="style57.xml"/><Relationship Id="rId4" Type="http://schemas.openxmlformats.org/officeDocument/2006/relationships/package" Target="../embeddings/Microsoft_Excel_Worksheet56.xlsx"/></Relationships>
</file>

<file path=ppt/charts/_rels/chart58.xml.rels><?xml version="1.0" encoding="UTF-8" standalone="yes"?>
<Relationships xmlns="http://schemas.openxmlformats.org/package/2006/relationships"><Relationship Id="rId3" Type="http://schemas.openxmlformats.org/officeDocument/2006/relationships/themeOverride" Target="../theme/themeOverride38.xml"/><Relationship Id="rId2" Type="http://schemas.microsoft.com/office/2011/relationships/chartColorStyle" Target="colors58.xml"/><Relationship Id="rId1" Type="http://schemas.microsoft.com/office/2011/relationships/chartStyle" Target="style58.xml"/><Relationship Id="rId4" Type="http://schemas.openxmlformats.org/officeDocument/2006/relationships/package" Target="../embeddings/Microsoft_Excel_Worksheet57.xlsx"/></Relationships>
</file>

<file path=ppt/charts/_rels/chart59.xml.rels><?xml version="1.0" encoding="UTF-8" standalone="yes"?>
<Relationships xmlns="http://schemas.openxmlformats.org/package/2006/relationships"><Relationship Id="rId3" Type="http://schemas.openxmlformats.org/officeDocument/2006/relationships/themeOverride" Target="../theme/themeOverride39.xml"/><Relationship Id="rId2" Type="http://schemas.microsoft.com/office/2011/relationships/chartColorStyle" Target="colors59.xml"/><Relationship Id="rId1" Type="http://schemas.microsoft.com/office/2011/relationships/chartStyle" Target="style59.xml"/><Relationship Id="rId4" Type="http://schemas.openxmlformats.org/officeDocument/2006/relationships/package" Target="../embeddings/Microsoft_Excel_Worksheet58.xlsx"/></Relationships>
</file>

<file path=ppt/charts/_rels/chart6.xml.rels><?xml version="1.0" encoding="UTF-8" standalone="yes"?>
<Relationships xmlns="http://schemas.openxmlformats.org/package/2006/relationships"><Relationship Id="rId3" Type="http://schemas.openxmlformats.org/officeDocument/2006/relationships/package" Target="../embeddings/Microsoft_Excel_Worksheet5.xlsx"/><Relationship Id="rId2" Type="http://schemas.microsoft.com/office/2011/relationships/chartColorStyle" Target="colors6.xml"/><Relationship Id="rId1" Type="http://schemas.microsoft.com/office/2011/relationships/chartStyle" Target="style6.xml"/></Relationships>
</file>

<file path=ppt/charts/_rels/chart60.xml.rels><?xml version="1.0" encoding="UTF-8" standalone="yes"?>
<Relationships xmlns="http://schemas.openxmlformats.org/package/2006/relationships"><Relationship Id="rId3" Type="http://schemas.openxmlformats.org/officeDocument/2006/relationships/themeOverride" Target="../theme/themeOverride40.xml"/><Relationship Id="rId2" Type="http://schemas.microsoft.com/office/2011/relationships/chartColorStyle" Target="colors60.xml"/><Relationship Id="rId1" Type="http://schemas.microsoft.com/office/2011/relationships/chartStyle" Target="style60.xml"/><Relationship Id="rId4" Type="http://schemas.openxmlformats.org/officeDocument/2006/relationships/package" Target="../embeddings/Microsoft_Excel_Worksheet59.xlsx"/></Relationships>
</file>

<file path=ppt/charts/_rels/chart61.xml.rels><?xml version="1.0" encoding="UTF-8" standalone="yes"?>
<Relationships xmlns="http://schemas.openxmlformats.org/package/2006/relationships"><Relationship Id="rId3" Type="http://schemas.openxmlformats.org/officeDocument/2006/relationships/themeOverride" Target="../theme/themeOverride41.xml"/><Relationship Id="rId2" Type="http://schemas.microsoft.com/office/2011/relationships/chartColorStyle" Target="colors61.xml"/><Relationship Id="rId1" Type="http://schemas.microsoft.com/office/2011/relationships/chartStyle" Target="style61.xml"/><Relationship Id="rId4" Type="http://schemas.openxmlformats.org/officeDocument/2006/relationships/package" Target="../embeddings/Microsoft_Excel_Worksheet60.xlsx"/></Relationships>
</file>

<file path=ppt/charts/_rels/chart62.xml.rels><?xml version="1.0" encoding="UTF-8" standalone="yes"?>
<Relationships xmlns="http://schemas.openxmlformats.org/package/2006/relationships"><Relationship Id="rId3" Type="http://schemas.openxmlformats.org/officeDocument/2006/relationships/themeOverride" Target="../theme/themeOverride42.xml"/><Relationship Id="rId2" Type="http://schemas.microsoft.com/office/2011/relationships/chartColorStyle" Target="colors62.xml"/><Relationship Id="rId1" Type="http://schemas.microsoft.com/office/2011/relationships/chartStyle" Target="style62.xml"/><Relationship Id="rId4" Type="http://schemas.openxmlformats.org/officeDocument/2006/relationships/package" Target="../embeddings/Microsoft_Excel_Worksheet61.xlsx"/></Relationships>
</file>

<file path=ppt/charts/_rels/chart63.xml.rels><?xml version="1.0" encoding="UTF-8" standalone="yes"?>
<Relationships xmlns="http://schemas.openxmlformats.org/package/2006/relationships"><Relationship Id="rId3" Type="http://schemas.openxmlformats.org/officeDocument/2006/relationships/themeOverride" Target="../theme/themeOverride43.xml"/><Relationship Id="rId2" Type="http://schemas.microsoft.com/office/2011/relationships/chartColorStyle" Target="colors63.xml"/><Relationship Id="rId1" Type="http://schemas.microsoft.com/office/2011/relationships/chartStyle" Target="style63.xml"/><Relationship Id="rId4" Type="http://schemas.openxmlformats.org/officeDocument/2006/relationships/package" Target="../embeddings/Microsoft_Excel_Worksheet62.xlsx"/></Relationships>
</file>

<file path=ppt/charts/_rels/chart64.xml.rels><?xml version="1.0" encoding="UTF-8" standalone="yes"?>
<Relationships xmlns="http://schemas.openxmlformats.org/package/2006/relationships"><Relationship Id="rId3" Type="http://schemas.openxmlformats.org/officeDocument/2006/relationships/themeOverride" Target="../theme/themeOverride44.xml"/><Relationship Id="rId2" Type="http://schemas.microsoft.com/office/2011/relationships/chartColorStyle" Target="colors64.xml"/><Relationship Id="rId1" Type="http://schemas.microsoft.com/office/2011/relationships/chartStyle" Target="style64.xml"/><Relationship Id="rId4" Type="http://schemas.openxmlformats.org/officeDocument/2006/relationships/package" Target="../embeddings/Microsoft_Excel_Worksheet63.xlsx"/></Relationships>
</file>

<file path=ppt/charts/_rels/chart65.xml.rels><?xml version="1.0" encoding="UTF-8" standalone="yes"?>
<Relationships xmlns="http://schemas.openxmlformats.org/package/2006/relationships"><Relationship Id="rId3" Type="http://schemas.openxmlformats.org/officeDocument/2006/relationships/themeOverride" Target="../theme/themeOverride45.xml"/><Relationship Id="rId2" Type="http://schemas.microsoft.com/office/2011/relationships/chartColorStyle" Target="colors65.xml"/><Relationship Id="rId1" Type="http://schemas.microsoft.com/office/2011/relationships/chartStyle" Target="style65.xml"/><Relationship Id="rId4" Type="http://schemas.openxmlformats.org/officeDocument/2006/relationships/package" Target="../embeddings/Microsoft_Excel_Worksheet64.xlsx"/></Relationships>
</file>

<file path=ppt/charts/_rels/chart66.xml.rels><?xml version="1.0" encoding="UTF-8" standalone="yes"?>
<Relationships xmlns="http://schemas.openxmlformats.org/package/2006/relationships"><Relationship Id="rId3" Type="http://schemas.openxmlformats.org/officeDocument/2006/relationships/themeOverride" Target="../theme/themeOverride46.xml"/><Relationship Id="rId2" Type="http://schemas.microsoft.com/office/2011/relationships/chartColorStyle" Target="colors66.xml"/><Relationship Id="rId1" Type="http://schemas.microsoft.com/office/2011/relationships/chartStyle" Target="style66.xml"/><Relationship Id="rId4" Type="http://schemas.openxmlformats.org/officeDocument/2006/relationships/package" Target="../embeddings/Microsoft_Excel_Worksheet65.xlsx"/></Relationships>
</file>

<file path=ppt/charts/_rels/chart67.xml.rels><?xml version="1.0" encoding="UTF-8" standalone="yes"?>
<Relationships xmlns="http://schemas.openxmlformats.org/package/2006/relationships"><Relationship Id="rId3" Type="http://schemas.openxmlformats.org/officeDocument/2006/relationships/package" Target="../embeddings/Microsoft_Excel_Worksheet66.xlsx"/><Relationship Id="rId2" Type="http://schemas.microsoft.com/office/2011/relationships/chartColorStyle" Target="colors67.xml"/><Relationship Id="rId1" Type="http://schemas.microsoft.com/office/2011/relationships/chartStyle" Target="style67.xml"/></Relationships>
</file>

<file path=ppt/charts/_rels/chart68.xml.rels><?xml version="1.0" encoding="UTF-8" standalone="yes"?>
<Relationships xmlns="http://schemas.openxmlformats.org/package/2006/relationships"><Relationship Id="rId3" Type="http://schemas.openxmlformats.org/officeDocument/2006/relationships/themeOverride" Target="../theme/themeOverride47.xml"/><Relationship Id="rId2" Type="http://schemas.microsoft.com/office/2011/relationships/chartColorStyle" Target="colors68.xml"/><Relationship Id="rId1" Type="http://schemas.microsoft.com/office/2011/relationships/chartStyle" Target="style68.xml"/><Relationship Id="rId4" Type="http://schemas.openxmlformats.org/officeDocument/2006/relationships/package" Target="../embeddings/Microsoft_Excel_Worksheet67.xlsx"/></Relationships>
</file>

<file path=ppt/charts/_rels/chart69.xml.rels><?xml version="1.0" encoding="UTF-8" standalone="yes"?>
<Relationships xmlns="http://schemas.openxmlformats.org/package/2006/relationships"><Relationship Id="rId3" Type="http://schemas.openxmlformats.org/officeDocument/2006/relationships/themeOverride" Target="../theme/themeOverride48.xml"/><Relationship Id="rId2" Type="http://schemas.microsoft.com/office/2011/relationships/chartColorStyle" Target="colors69.xml"/><Relationship Id="rId1" Type="http://schemas.microsoft.com/office/2011/relationships/chartStyle" Target="style69.xml"/><Relationship Id="rId4" Type="http://schemas.openxmlformats.org/officeDocument/2006/relationships/package" Target="../embeddings/Microsoft_Excel_Worksheet68.xlsx"/></Relationships>
</file>

<file path=ppt/charts/_rels/chart7.xml.rels><?xml version="1.0" encoding="UTF-8" standalone="yes"?>
<Relationships xmlns="http://schemas.openxmlformats.org/package/2006/relationships"><Relationship Id="rId3" Type="http://schemas.openxmlformats.org/officeDocument/2006/relationships/themeOverride" Target="../theme/themeOverride3.xml"/><Relationship Id="rId2" Type="http://schemas.microsoft.com/office/2011/relationships/chartColorStyle" Target="colors7.xml"/><Relationship Id="rId1" Type="http://schemas.microsoft.com/office/2011/relationships/chartStyle" Target="style7.xml"/><Relationship Id="rId4" Type="http://schemas.openxmlformats.org/officeDocument/2006/relationships/package" Target="../embeddings/Microsoft_Excel_Worksheet6.xlsx"/></Relationships>
</file>

<file path=ppt/charts/_rels/chart70.xml.rels><?xml version="1.0" encoding="UTF-8" standalone="yes"?>
<Relationships xmlns="http://schemas.openxmlformats.org/package/2006/relationships"><Relationship Id="rId3" Type="http://schemas.openxmlformats.org/officeDocument/2006/relationships/themeOverride" Target="../theme/themeOverride49.xml"/><Relationship Id="rId2" Type="http://schemas.microsoft.com/office/2011/relationships/chartColorStyle" Target="colors70.xml"/><Relationship Id="rId1" Type="http://schemas.microsoft.com/office/2011/relationships/chartStyle" Target="style70.xml"/><Relationship Id="rId4" Type="http://schemas.openxmlformats.org/officeDocument/2006/relationships/package" Target="../embeddings/Microsoft_Excel_Worksheet69.xlsx"/></Relationships>
</file>

<file path=ppt/charts/_rels/chart71.xml.rels><?xml version="1.0" encoding="UTF-8" standalone="yes"?>
<Relationships xmlns="http://schemas.openxmlformats.org/package/2006/relationships"><Relationship Id="rId3" Type="http://schemas.openxmlformats.org/officeDocument/2006/relationships/themeOverride" Target="../theme/themeOverride50.xml"/><Relationship Id="rId2" Type="http://schemas.microsoft.com/office/2011/relationships/chartColorStyle" Target="colors71.xml"/><Relationship Id="rId1" Type="http://schemas.microsoft.com/office/2011/relationships/chartStyle" Target="style71.xml"/><Relationship Id="rId4" Type="http://schemas.openxmlformats.org/officeDocument/2006/relationships/package" Target="../embeddings/Microsoft_Excel_Worksheet70.xlsx"/></Relationships>
</file>

<file path=ppt/charts/_rels/chart72.xml.rels><?xml version="1.0" encoding="UTF-8" standalone="yes"?>
<Relationships xmlns="http://schemas.openxmlformats.org/package/2006/relationships"><Relationship Id="rId3" Type="http://schemas.openxmlformats.org/officeDocument/2006/relationships/themeOverride" Target="../theme/themeOverride51.xml"/><Relationship Id="rId2" Type="http://schemas.microsoft.com/office/2011/relationships/chartColorStyle" Target="colors72.xml"/><Relationship Id="rId1" Type="http://schemas.microsoft.com/office/2011/relationships/chartStyle" Target="style72.xml"/><Relationship Id="rId4" Type="http://schemas.openxmlformats.org/officeDocument/2006/relationships/package" Target="../embeddings/Microsoft_Excel_Worksheet71.xlsx"/></Relationships>
</file>

<file path=ppt/charts/_rels/chart73.xml.rels><?xml version="1.0" encoding="UTF-8" standalone="yes"?>
<Relationships xmlns="http://schemas.openxmlformats.org/package/2006/relationships"><Relationship Id="rId3" Type="http://schemas.openxmlformats.org/officeDocument/2006/relationships/themeOverride" Target="../theme/themeOverride52.xml"/><Relationship Id="rId2" Type="http://schemas.microsoft.com/office/2011/relationships/chartColorStyle" Target="colors73.xml"/><Relationship Id="rId1" Type="http://schemas.microsoft.com/office/2011/relationships/chartStyle" Target="style73.xml"/><Relationship Id="rId4" Type="http://schemas.openxmlformats.org/officeDocument/2006/relationships/package" Target="../embeddings/Microsoft_Excel_Worksheet72.xlsx"/></Relationships>
</file>

<file path=ppt/charts/_rels/chart74.xml.rels><?xml version="1.0" encoding="UTF-8" standalone="yes"?>
<Relationships xmlns="http://schemas.openxmlformats.org/package/2006/relationships"><Relationship Id="rId3" Type="http://schemas.openxmlformats.org/officeDocument/2006/relationships/themeOverride" Target="../theme/themeOverride53.xml"/><Relationship Id="rId2" Type="http://schemas.microsoft.com/office/2011/relationships/chartColorStyle" Target="colors74.xml"/><Relationship Id="rId1" Type="http://schemas.microsoft.com/office/2011/relationships/chartStyle" Target="style74.xml"/><Relationship Id="rId4" Type="http://schemas.openxmlformats.org/officeDocument/2006/relationships/package" Target="../embeddings/Microsoft_Excel_Worksheet73.xlsx"/></Relationships>
</file>

<file path=ppt/charts/_rels/chart75.xml.rels><?xml version="1.0" encoding="UTF-8" standalone="yes"?>
<Relationships xmlns="http://schemas.openxmlformats.org/package/2006/relationships"><Relationship Id="rId3" Type="http://schemas.openxmlformats.org/officeDocument/2006/relationships/themeOverride" Target="../theme/themeOverride54.xml"/><Relationship Id="rId2" Type="http://schemas.microsoft.com/office/2011/relationships/chartColorStyle" Target="colors75.xml"/><Relationship Id="rId1" Type="http://schemas.microsoft.com/office/2011/relationships/chartStyle" Target="style75.xml"/><Relationship Id="rId4" Type="http://schemas.openxmlformats.org/officeDocument/2006/relationships/package" Target="../embeddings/Microsoft_Excel_Worksheet74.xlsx"/></Relationships>
</file>

<file path=ppt/charts/_rels/chart76.xml.rels><?xml version="1.0" encoding="UTF-8" standalone="yes"?>
<Relationships xmlns="http://schemas.openxmlformats.org/package/2006/relationships"><Relationship Id="rId3" Type="http://schemas.openxmlformats.org/officeDocument/2006/relationships/themeOverride" Target="../theme/themeOverride55.xml"/><Relationship Id="rId2" Type="http://schemas.microsoft.com/office/2011/relationships/chartColorStyle" Target="colors76.xml"/><Relationship Id="rId1" Type="http://schemas.microsoft.com/office/2011/relationships/chartStyle" Target="style76.xml"/><Relationship Id="rId4" Type="http://schemas.openxmlformats.org/officeDocument/2006/relationships/package" Target="../embeddings/Microsoft_Excel_Worksheet75.xlsx"/></Relationships>
</file>

<file path=ppt/charts/_rels/chart77.xml.rels><?xml version="1.0" encoding="UTF-8" standalone="yes"?>
<Relationships xmlns="http://schemas.openxmlformats.org/package/2006/relationships"><Relationship Id="rId3" Type="http://schemas.openxmlformats.org/officeDocument/2006/relationships/themeOverride" Target="../theme/themeOverride56.xml"/><Relationship Id="rId2" Type="http://schemas.microsoft.com/office/2011/relationships/chartColorStyle" Target="colors77.xml"/><Relationship Id="rId1" Type="http://schemas.microsoft.com/office/2011/relationships/chartStyle" Target="style77.xml"/><Relationship Id="rId4" Type="http://schemas.openxmlformats.org/officeDocument/2006/relationships/package" Target="../embeddings/Microsoft_Excel_Worksheet76.xlsx"/></Relationships>
</file>

<file path=ppt/charts/_rels/chart78.xml.rels><?xml version="1.0" encoding="UTF-8" standalone="yes"?>
<Relationships xmlns="http://schemas.openxmlformats.org/package/2006/relationships"><Relationship Id="rId3" Type="http://schemas.openxmlformats.org/officeDocument/2006/relationships/themeOverride" Target="../theme/themeOverride57.xml"/><Relationship Id="rId2" Type="http://schemas.microsoft.com/office/2011/relationships/chartColorStyle" Target="colors78.xml"/><Relationship Id="rId1" Type="http://schemas.microsoft.com/office/2011/relationships/chartStyle" Target="style78.xml"/><Relationship Id="rId4" Type="http://schemas.openxmlformats.org/officeDocument/2006/relationships/package" Target="../embeddings/Microsoft_Excel_Worksheet77.xlsx"/></Relationships>
</file>

<file path=ppt/charts/_rels/chart79.xml.rels><?xml version="1.0" encoding="UTF-8" standalone="yes"?>
<Relationships xmlns="http://schemas.openxmlformats.org/package/2006/relationships"><Relationship Id="rId3" Type="http://schemas.openxmlformats.org/officeDocument/2006/relationships/themeOverride" Target="../theme/themeOverride58.xml"/><Relationship Id="rId2" Type="http://schemas.microsoft.com/office/2011/relationships/chartColorStyle" Target="colors79.xml"/><Relationship Id="rId1" Type="http://schemas.microsoft.com/office/2011/relationships/chartStyle" Target="style79.xml"/><Relationship Id="rId4" Type="http://schemas.openxmlformats.org/officeDocument/2006/relationships/package" Target="../embeddings/Microsoft_Excel_Worksheet78.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8.xml"/><Relationship Id="rId1" Type="http://schemas.microsoft.com/office/2011/relationships/chartStyle" Target="style8.xml"/></Relationships>
</file>

<file path=ppt/charts/_rels/chart80.xml.rels><?xml version="1.0" encoding="UTF-8" standalone="yes"?>
<Relationships xmlns="http://schemas.openxmlformats.org/package/2006/relationships"><Relationship Id="rId3" Type="http://schemas.openxmlformats.org/officeDocument/2006/relationships/themeOverride" Target="../theme/themeOverride59.xml"/><Relationship Id="rId2" Type="http://schemas.microsoft.com/office/2011/relationships/chartColorStyle" Target="colors80.xml"/><Relationship Id="rId1" Type="http://schemas.microsoft.com/office/2011/relationships/chartStyle" Target="style80.xml"/><Relationship Id="rId4" Type="http://schemas.openxmlformats.org/officeDocument/2006/relationships/package" Target="../embeddings/Microsoft_Excel_Worksheet79.xlsx"/></Relationships>
</file>

<file path=ppt/charts/_rels/chart81.xml.rels><?xml version="1.0" encoding="UTF-8" standalone="yes"?>
<Relationships xmlns="http://schemas.openxmlformats.org/package/2006/relationships"><Relationship Id="rId3" Type="http://schemas.openxmlformats.org/officeDocument/2006/relationships/package" Target="../embeddings/Microsoft_Excel_Worksheet80.xlsx"/><Relationship Id="rId2" Type="http://schemas.microsoft.com/office/2011/relationships/chartColorStyle" Target="colors81.xml"/><Relationship Id="rId1" Type="http://schemas.microsoft.com/office/2011/relationships/chartStyle" Target="style81.xml"/></Relationships>
</file>

<file path=ppt/charts/_rels/chart82.xml.rels><?xml version="1.0" encoding="UTF-8" standalone="yes"?>
<Relationships xmlns="http://schemas.openxmlformats.org/package/2006/relationships"><Relationship Id="rId3" Type="http://schemas.openxmlformats.org/officeDocument/2006/relationships/themeOverride" Target="../theme/themeOverride60.xml"/><Relationship Id="rId2" Type="http://schemas.microsoft.com/office/2011/relationships/chartColorStyle" Target="colors82.xml"/><Relationship Id="rId1" Type="http://schemas.microsoft.com/office/2011/relationships/chartStyle" Target="style82.xml"/><Relationship Id="rId4" Type="http://schemas.openxmlformats.org/officeDocument/2006/relationships/package" Target="../embeddings/Microsoft_Excel_Worksheet81.xlsx"/></Relationships>
</file>

<file path=ppt/charts/_rels/chart83.xml.rels><?xml version="1.0" encoding="UTF-8" standalone="yes"?>
<Relationships xmlns="http://schemas.openxmlformats.org/package/2006/relationships"><Relationship Id="rId3" Type="http://schemas.openxmlformats.org/officeDocument/2006/relationships/themeOverride" Target="../theme/themeOverride61.xml"/><Relationship Id="rId2" Type="http://schemas.microsoft.com/office/2011/relationships/chartColorStyle" Target="colors83.xml"/><Relationship Id="rId1" Type="http://schemas.microsoft.com/office/2011/relationships/chartStyle" Target="style83.xml"/><Relationship Id="rId4" Type="http://schemas.openxmlformats.org/officeDocument/2006/relationships/package" Target="../embeddings/Microsoft_Excel_Worksheet82.xlsx"/></Relationships>
</file>

<file path=ppt/charts/_rels/chart84.xml.rels><?xml version="1.0" encoding="UTF-8" standalone="yes"?>
<Relationships xmlns="http://schemas.openxmlformats.org/package/2006/relationships"><Relationship Id="rId3" Type="http://schemas.openxmlformats.org/officeDocument/2006/relationships/themeOverride" Target="../theme/themeOverride62.xml"/><Relationship Id="rId2" Type="http://schemas.microsoft.com/office/2011/relationships/chartColorStyle" Target="colors84.xml"/><Relationship Id="rId1" Type="http://schemas.microsoft.com/office/2011/relationships/chartStyle" Target="style84.xml"/><Relationship Id="rId4" Type="http://schemas.openxmlformats.org/officeDocument/2006/relationships/package" Target="../embeddings/Microsoft_Excel_Worksheet83.xlsx"/></Relationships>
</file>

<file path=ppt/charts/_rels/chart85.xml.rels><?xml version="1.0" encoding="UTF-8" standalone="yes"?>
<Relationships xmlns="http://schemas.openxmlformats.org/package/2006/relationships"><Relationship Id="rId3" Type="http://schemas.openxmlformats.org/officeDocument/2006/relationships/themeOverride" Target="../theme/themeOverride63.xml"/><Relationship Id="rId2" Type="http://schemas.microsoft.com/office/2011/relationships/chartColorStyle" Target="colors85.xml"/><Relationship Id="rId1" Type="http://schemas.microsoft.com/office/2011/relationships/chartStyle" Target="style85.xml"/><Relationship Id="rId4" Type="http://schemas.openxmlformats.org/officeDocument/2006/relationships/package" Target="../embeddings/Microsoft_Excel_Worksheet84.xlsx"/></Relationships>
</file>

<file path=ppt/charts/_rels/chart86.xml.rels><?xml version="1.0" encoding="UTF-8" standalone="yes"?>
<Relationships xmlns="http://schemas.openxmlformats.org/package/2006/relationships"><Relationship Id="rId3" Type="http://schemas.openxmlformats.org/officeDocument/2006/relationships/themeOverride" Target="../theme/themeOverride64.xml"/><Relationship Id="rId2" Type="http://schemas.microsoft.com/office/2011/relationships/chartColorStyle" Target="colors86.xml"/><Relationship Id="rId1" Type="http://schemas.microsoft.com/office/2011/relationships/chartStyle" Target="style86.xml"/><Relationship Id="rId4" Type="http://schemas.openxmlformats.org/officeDocument/2006/relationships/package" Target="../embeddings/Microsoft_Excel_Worksheet85.xlsx"/></Relationships>
</file>

<file path=ppt/charts/_rels/chart87.xml.rels><?xml version="1.0" encoding="UTF-8" standalone="yes"?>
<Relationships xmlns="http://schemas.openxmlformats.org/package/2006/relationships"><Relationship Id="rId3" Type="http://schemas.openxmlformats.org/officeDocument/2006/relationships/themeOverride" Target="../theme/themeOverride65.xml"/><Relationship Id="rId2" Type="http://schemas.microsoft.com/office/2011/relationships/chartColorStyle" Target="colors87.xml"/><Relationship Id="rId1" Type="http://schemas.microsoft.com/office/2011/relationships/chartStyle" Target="style87.xml"/><Relationship Id="rId4" Type="http://schemas.openxmlformats.org/officeDocument/2006/relationships/package" Target="../embeddings/Microsoft_Excel_Worksheet86.xlsx"/></Relationships>
</file>

<file path=ppt/charts/_rels/chart88.xml.rels><?xml version="1.0" encoding="UTF-8" standalone="yes"?>
<Relationships xmlns="http://schemas.openxmlformats.org/package/2006/relationships"><Relationship Id="rId3" Type="http://schemas.openxmlformats.org/officeDocument/2006/relationships/themeOverride" Target="../theme/themeOverride66.xml"/><Relationship Id="rId2" Type="http://schemas.microsoft.com/office/2011/relationships/chartColorStyle" Target="colors88.xml"/><Relationship Id="rId1" Type="http://schemas.microsoft.com/office/2011/relationships/chartStyle" Target="style88.xml"/><Relationship Id="rId4" Type="http://schemas.openxmlformats.org/officeDocument/2006/relationships/package" Target="../embeddings/Microsoft_Excel_Worksheet87.xlsx"/></Relationships>
</file>

<file path=ppt/charts/_rels/chart89.xml.rels><?xml version="1.0" encoding="UTF-8" standalone="yes"?>
<Relationships xmlns="http://schemas.openxmlformats.org/package/2006/relationships"><Relationship Id="rId3" Type="http://schemas.openxmlformats.org/officeDocument/2006/relationships/themeOverride" Target="../theme/themeOverride67.xml"/><Relationship Id="rId2" Type="http://schemas.microsoft.com/office/2011/relationships/chartColorStyle" Target="colors89.xml"/><Relationship Id="rId1" Type="http://schemas.microsoft.com/office/2011/relationships/chartStyle" Target="style89.xml"/><Relationship Id="rId4" Type="http://schemas.openxmlformats.org/officeDocument/2006/relationships/package" Target="../embeddings/Microsoft_Excel_Worksheet88.xlsx"/></Relationships>
</file>

<file path=ppt/charts/_rels/chart9.xml.rels><?xml version="1.0" encoding="UTF-8" standalone="yes"?>
<Relationships xmlns="http://schemas.openxmlformats.org/package/2006/relationships"><Relationship Id="rId3" Type="http://schemas.openxmlformats.org/officeDocument/2006/relationships/package" Target="../embeddings/Microsoft_Excel_Worksheet8.xlsx"/><Relationship Id="rId2" Type="http://schemas.microsoft.com/office/2011/relationships/chartColorStyle" Target="colors9.xml"/><Relationship Id="rId1" Type="http://schemas.microsoft.com/office/2011/relationships/chartStyle" Target="style9.xml"/></Relationships>
</file>

<file path=ppt/charts/_rels/chart90.xml.rels><?xml version="1.0" encoding="UTF-8" standalone="yes"?>
<Relationships xmlns="http://schemas.openxmlformats.org/package/2006/relationships"><Relationship Id="rId3" Type="http://schemas.openxmlformats.org/officeDocument/2006/relationships/themeOverride" Target="../theme/themeOverride68.xml"/><Relationship Id="rId2" Type="http://schemas.microsoft.com/office/2011/relationships/chartColorStyle" Target="colors90.xml"/><Relationship Id="rId1" Type="http://schemas.microsoft.com/office/2011/relationships/chartStyle" Target="style90.xml"/><Relationship Id="rId4" Type="http://schemas.openxmlformats.org/officeDocument/2006/relationships/package" Target="../embeddings/Microsoft_Excel_Worksheet89.xlsx"/></Relationships>
</file>

<file path=ppt/charts/_rels/chart91.xml.rels><?xml version="1.0" encoding="UTF-8" standalone="yes"?>
<Relationships xmlns="http://schemas.openxmlformats.org/package/2006/relationships"><Relationship Id="rId3" Type="http://schemas.openxmlformats.org/officeDocument/2006/relationships/themeOverride" Target="../theme/themeOverride69.xml"/><Relationship Id="rId2" Type="http://schemas.microsoft.com/office/2011/relationships/chartColorStyle" Target="colors91.xml"/><Relationship Id="rId1" Type="http://schemas.microsoft.com/office/2011/relationships/chartStyle" Target="style91.xml"/><Relationship Id="rId4" Type="http://schemas.openxmlformats.org/officeDocument/2006/relationships/package" Target="../embeddings/Microsoft_Excel_Worksheet90.xlsx"/></Relationships>
</file>

<file path=ppt/charts/_rels/chart92.xml.rels><?xml version="1.0" encoding="UTF-8" standalone="yes"?>
<Relationships xmlns="http://schemas.openxmlformats.org/package/2006/relationships"><Relationship Id="rId3" Type="http://schemas.openxmlformats.org/officeDocument/2006/relationships/themeOverride" Target="../theme/themeOverride70.xml"/><Relationship Id="rId2" Type="http://schemas.microsoft.com/office/2011/relationships/chartColorStyle" Target="colors92.xml"/><Relationship Id="rId1" Type="http://schemas.microsoft.com/office/2011/relationships/chartStyle" Target="style92.xml"/><Relationship Id="rId4" Type="http://schemas.openxmlformats.org/officeDocument/2006/relationships/package" Target="../embeddings/Microsoft_Excel_Worksheet91.xlsx"/></Relationships>
</file>

<file path=ppt/charts/_rels/chart93.xml.rels><?xml version="1.0" encoding="UTF-8" standalone="yes"?>
<Relationships xmlns="http://schemas.openxmlformats.org/package/2006/relationships"><Relationship Id="rId3" Type="http://schemas.openxmlformats.org/officeDocument/2006/relationships/themeOverride" Target="../theme/themeOverride71.xml"/><Relationship Id="rId2" Type="http://schemas.microsoft.com/office/2011/relationships/chartColorStyle" Target="colors93.xml"/><Relationship Id="rId1" Type="http://schemas.microsoft.com/office/2011/relationships/chartStyle" Target="style93.xml"/><Relationship Id="rId4" Type="http://schemas.openxmlformats.org/officeDocument/2006/relationships/package" Target="../embeddings/Microsoft_Excel_Worksheet92.xlsx"/></Relationships>
</file>

<file path=ppt/charts/_rels/chart94.xml.rels><?xml version="1.0" encoding="UTF-8" standalone="yes"?>
<Relationships xmlns="http://schemas.openxmlformats.org/package/2006/relationships"><Relationship Id="rId3" Type="http://schemas.openxmlformats.org/officeDocument/2006/relationships/themeOverride" Target="../theme/themeOverride72.xml"/><Relationship Id="rId2" Type="http://schemas.microsoft.com/office/2011/relationships/chartColorStyle" Target="colors94.xml"/><Relationship Id="rId1" Type="http://schemas.microsoft.com/office/2011/relationships/chartStyle" Target="style94.xml"/><Relationship Id="rId4" Type="http://schemas.openxmlformats.org/officeDocument/2006/relationships/package" Target="../embeddings/Microsoft_Excel_Worksheet93.xlsx"/></Relationships>
</file>

<file path=ppt/charts/_rels/chart95.xml.rels><?xml version="1.0" encoding="UTF-8" standalone="yes"?>
<Relationships xmlns="http://schemas.openxmlformats.org/package/2006/relationships"><Relationship Id="rId3" Type="http://schemas.openxmlformats.org/officeDocument/2006/relationships/themeOverride" Target="../theme/themeOverride73.xml"/><Relationship Id="rId2" Type="http://schemas.microsoft.com/office/2011/relationships/chartColorStyle" Target="colors95.xml"/><Relationship Id="rId1" Type="http://schemas.microsoft.com/office/2011/relationships/chartStyle" Target="style95.xml"/><Relationship Id="rId4" Type="http://schemas.openxmlformats.org/officeDocument/2006/relationships/package" Target="../embeddings/Microsoft_Excel_Worksheet94.xlsx"/></Relationships>
</file>

<file path=ppt/charts/_rels/chart96.xml.rels><?xml version="1.0" encoding="UTF-8" standalone="yes"?>
<Relationships xmlns="http://schemas.openxmlformats.org/package/2006/relationships"><Relationship Id="rId3" Type="http://schemas.openxmlformats.org/officeDocument/2006/relationships/themeOverride" Target="../theme/themeOverride74.xml"/><Relationship Id="rId2" Type="http://schemas.microsoft.com/office/2011/relationships/chartColorStyle" Target="colors96.xml"/><Relationship Id="rId1" Type="http://schemas.microsoft.com/office/2011/relationships/chartStyle" Target="style96.xml"/><Relationship Id="rId4" Type="http://schemas.openxmlformats.org/officeDocument/2006/relationships/package" Target="../embeddings/Microsoft_Excel_Worksheet95.xlsx"/></Relationships>
</file>

<file path=ppt/charts/_rels/chart97.xml.rels><?xml version="1.0" encoding="UTF-8" standalone="yes"?>
<Relationships xmlns="http://schemas.openxmlformats.org/package/2006/relationships"><Relationship Id="rId3" Type="http://schemas.openxmlformats.org/officeDocument/2006/relationships/themeOverride" Target="../theme/themeOverride75.xml"/><Relationship Id="rId2" Type="http://schemas.microsoft.com/office/2011/relationships/chartColorStyle" Target="colors97.xml"/><Relationship Id="rId1" Type="http://schemas.microsoft.com/office/2011/relationships/chartStyle" Target="style97.xml"/><Relationship Id="rId4" Type="http://schemas.openxmlformats.org/officeDocument/2006/relationships/package" Target="../embeddings/Microsoft_Excel_Worksheet96.xlsx"/></Relationships>
</file>

<file path=ppt/charts/_rels/chart98.xml.rels><?xml version="1.0" encoding="UTF-8" standalone="yes"?>
<Relationships xmlns="http://schemas.openxmlformats.org/package/2006/relationships"><Relationship Id="rId3" Type="http://schemas.openxmlformats.org/officeDocument/2006/relationships/themeOverride" Target="../theme/themeOverride76.xml"/><Relationship Id="rId2" Type="http://schemas.microsoft.com/office/2011/relationships/chartColorStyle" Target="colors98.xml"/><Relationship Id="rId1" Type="http://schemas.microsoft.com/office/2011/relationships/chartStyle" Target="style98.xml"/><Relationship Id="rId4" Type="http://schemas.openxmlformats.org/officeDocument/2006/relationships/package" Target="../embeddings/Microsoft_Excel_Worksheet97.xlsx"/></Relationships>
</file>

<file path=ppt/charts/_rels/chart99.xml.rels><?xml version="1.0" encoding="UTF-8" standalone="yes"?>
<Relationships xmlns="http://schemas.openxmlformats.org/package/2006/relationships"><Relationship Id="rId3" Type="http://schemas.openxmlformats.org/officeDocument/2006/relationships/themeOverride" Target="../theme/themeOverride77.xml"/><Relationship Id="rId2" Type="http://schemas.microsoft.com/office/2011/relationships/chartColorStyle" Target="colors99.xml"/><Relationship Id="rId1" Type="http://schemas.microsoft.com/office/2011/relationships/chartStyle" Target="style99.xml"/><Relationship Id="rId4" Type="http://schemas.openxmlformats.org/officeDocument/2006/relationships/package" Target="../embeddings/Microsoft_Excel_Worksheet9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percentStacked"/>
        <c:varyColors val="0"/>
        <c:ser>
          <c:idx val="0"/>
          <c:order val="0"/>
          <c:tx>
            <c:strRef>
              <c:f>Sheet1!$B$1</c:f>
              <c:strCache>
                <c:ptCount val="1"/>
                <c:pt idx="0">
                  <c:v>Improved</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72</c:v>
                </c:pt>
                <c:pt idx="1">
                  <c:v>92</c:v>
                </c:pt>
                <c:pt idx="2">
                  <c:v>58</c:v>
                </c:pt>
              </c:numCache>
            </c:numRef>
          </c:val>
          <c:extLst>
            <c:ext xmlns:c16="http://schemas.microsoft.com/office/drawing/2014/chart" uri="{C3380CC4-5D6E-409C-BE32-E72D297353CC}">
              <c16:uniqueId val="{00000000-6426-4BA9-8B27-51C185612B20}"/>
            </c:ext>
          </c:extLst>
        </c:ser>
        <c:ser>
          <c:idx val="1"/>
          <c:order val="1"/>
          <c:tx>
            <c:strRef>
              <c:f>Sheet1!$C$1</c:f>
              <c:strCache>
                <c:ptCount val="1"/>
                <c:pt idx="0">
                  <c:v>Unimproved</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28</c:v>
                </c:pt>
                <c:pt idx="1">
                  <c:v>8</c:v>
                </c:pt>
                <c:pt idx="2">
                  <c:v>42</c:v>
                </c:pt>
              </c:numCache>
            </c:numRef>
          </c:val>
          <c:extLst>
            <c:ext xmlns:c16="http://schemas.microsoft.com/office/drawing/2014/chart" uri="{C3380CC4-5D6E-409C-BE32-E72D297353CC}">
              <c16:uniqueId val="{00000001-6426-4BA9-8B27-51C185612B20}"/>
            </c:ext>
          </c:extLst>
        </c:ser>
        <c:dLbls>
          <c:dLblPos val="ctr"/>
          <c:showLegendKey val="0"/>
          <c:showVal val="1"/>
          <c:showCatName val="0"/>
          <c:showSerName val="0"/>
          <c:showPercent val="0"/>
          <c:showBubbleSize val="0"/>
        </c:dLbls>
        <c:gapWidth val="100"/>
        <c:overlap val="100"/>
        <c:axId val="176259952"/>
        <c:axId val="176259560"/>
      </c:barChart>
      <c:catAx>
        <c:axId val="1762599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76259560"/>
        <c:crosses val="autoZero"/>
        <c:auto val="1"/>
        <c:lblAlgn val="ctr"/>
        <c:lblOffset val="100"/>
        <c:noMultiLvlLbl val="0"/>
      </c:catAx>
      <c:valAx>
        <c:axId val="176259560"/>
        <c:scaling>
          <c:orientation val="minMax"/>
        </c:scaling>
        <c:delete val="1"/>
        <c:axPos val="l"/>
        <c:numFmt formatCode="0%" sourceLinked="1"/>
        <c:majorTickMark val="none"/>
        <c:minorTickMark val="none"/>
        <c:tickLblPos val="nextTo"/>
        <c:crossAx val="17625995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FAC9-4CAD-86E4-8EAFAF8CF285}"/>
              </c:ext>
            </c:extLst>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FAC9-4CAD-86E4-8EAFAF8CF28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Higher</c:v>
                </c:pt>
              </c:strCache>
            </c:strRef>
          </c:cat>
          <c:val>
            <c:numRef>
              <c:f>Sheet1!$B$2:$B$5</c:f>
              <c:numCache>
                <c:formatCode>0.0</c:formatCode>
                <c:ptCount val="4"/>
                <c:pt idx="0">
                  <c:v>6.4</c:v>
                </c:pt>
                <c:pt idx="1">
                  <c:v>5.6</c:v>
                </c:pt>
                <c:pt idx="2">
                  <c:v>3.7</c:v>
                </c:pt>
                <c:pt idx="3">
                  <c:v>2.4</c:v>
                </c:pt>
              </c:numCache>
            </c:numRef>
          </c:val>
          <c:extLst>
            <c:ext xmlns:c16="http://schemas.microsoft.com/office/drawing/2014/chart" uri="{C3380CC4-5D6E-409C-BE32-E72D297353CC}">
              <c16:uniqueId val="{00000004-FAC9-4CAD-86E4-8EAFAF8CF285}"/>
            </c:ext>
          </c:extLst>
        </c:ser>
        <c:dLbls>
          <c:showLegendKey val="0"/>
          <c:showVal val="0"/>
          <c:showCatName val="0"/>
          <c:showSerName val="0"/>
          <c:showPercent val="0"/>
          <c:showBubbleSize val="0"/>
        </c:dLbls>
        <c:gapWidth val="100"/>
        <c:axId val="519715576"/>
        <c:axId val="519715968"/>
      </c:barChart>
      <c:catAx>
        <c:axId val="5197155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715968"/>
        <c:crosses val="autoZero"/>
        <c:auto val="1"/>
        <c:lblAlgn val="ctr"/>
        <c:lblOffset val="100"/>
        <c:noMultiLvlLbl val="0"/>
      </c:catAx>
      <c:valAx>
        <c:axId val="519715968"/>
        <c:scaling>
          <c:orientation val="minMax"/>
          <c:max val="10"/>
        </c:scaling>
        <c:delete val="1"/>
        <c:axPos val="l"/>
        <c:numFmt formatCode="0.0" sourceLinked="1"/>
        <c:majorTickMark val="out"/>
        <c:minorTickMark val="none"/>
        <c:tickLblPos val="nextTo"/>
        <c:crossAx val="5197155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0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38145231847E-2"/>
          <c:y val="4.8367593712212817E-2"/>
          <c:w val="0.96616035172886816"/>
          <c:h val="0.85029829856515837"/>
        </c:manualLayout>
      </c:layout>
      <c:lineChart>
        <c:grouping val="standard"/>
        <c:varyColors val="0"/>
        <c:ser>
          <c:idx val="0"/>
          <c:order val="0"/>
          <c:tx>
            <c:strRef>
              <c:f>Sheet1!$B$1</c:f>
              <c:strCache>
                <c:ptCount val="1"/>
                <c:pt idx="0">
                  <c:v>Women</c:v>
                </c:pt>
              </c:strCache>
            </c:strRef>
          </c:tx>
          <c:spPr>
            <a:ln w="63500" cap="rnd">
              <a:solidFill>
                <a:srgbClr val="ED7E23"/>
              </a:solidFill>
              <a:round/>
            </a:ln>
            <a:effectLst/>
          </c:spPr>
          <c:marker>
            <c:symbol val="circle"/>
            <c:size val="5"/>
            <c:spPr>
              <a:solidFill>
                <a:srgbClr val="ED7E23"/>
              </a:solidFill>
              <a:ln w="63500" cap="rnd">
                <a:solidFill>
                  <a:srgbClr val="ED7E23"/>
                </a:solidFill>
              </a:ln>
              <a:effectLst/>
              <a:scene3d>
                <a:camera prst="orthographicFront"/>
                <a:lightRig rig="threePt" dir="t">
                  <a:rot lat="0" lon="0" rev="1200000"/>
                </a:lightRig>
              </a:scene3d>
            </c:spPr>
          </c:marker>
          <c:dLbls>
            <c:dLbl>
              <c:idx val="0"/>
              <c:layout>
                <c:manualLayout>
                  <c:x val="-4.6701443569553809E-2"/>
                  <c:y val="-1.931676013291576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5E9-4DA9-9A2B-0EAC8E0828FC}"/>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2007 ZDHS</c:v>
                </c:pt>
                <c:pt idx="1">
                  <c:v>2013-14 ZDHS</c:v>
                </c:pt>
                <c:pt idx="2">
                  <c:v>2018 ZDHS</c:v>
                </c:pt>
              </c:strCache>
            </c:strRef>
          </c:cat>
          <c:val>
            <c:numRef>
              <c:f>Sheet1!$B$2:$B$4</c:f>
              <c:numCache>
                <c:formatCode>General</c:formatCode>
                <c:ptCount val="3"/>
                <c:pt idx="0">
                  <c:v>19</c:v>
                </c:pt>
                <c:pt idx="1">
                  <c:v>46</c:v>
                </c:pt>
                <c:pt idx="2">
                  <c:v>64</c:v>
                </c:pt>
              </c:numCache>
            </c:numRef>
          </c:val>
          <c:smooth val="0"/>
          <c:extLst>
            <c:ext xmlns:c16="http://schemas.microsoft.com/office/drawing/2014/chart" uri="{C3380CC4-5D6E-409C-BE32-E72D297353CC}">
              <c16:uniqueId val="{00000000-27AD-4616-B766-84FFDF484DEA}"/>
            </c:ext>
          </c:extLst>
        </c:ser>
        <c:ser>
          <c:idx val="1"/>
          <c:order val="1"/>
          <c:tx>
            <c:strRef>
              <c:f>Sheet1!$C$1</c:f>
              <c:strCache>
                <c:ptCount val="1"/>
                <c:pt idx="0">
                  <c:v>Men</c:v>
                </c:pt>
              </c:strCache>
            </c:strRef>
          </c:tx>
          <c:spPr>
            <a:ln w="63500" cap="rnd">
              <a:solidFill>
                <a:srgbClr val="DD2526"/>
              </a:solidFill>
              <a:round/>
            </a:ln>
            <a:effectLst/>
          </c:spPr>
          <c:marker>
            <c:symbol val="circle"/>
            <c:size val="5"/>
            <c:spPr>
              <a:solidFill>
                <a:srgbClr val="DD2526"/>
              </a:solidFill>
              <a:ln w="63500">
                <a:solidFill>
                  <a:srgbClr val="DD2526"/>
                </a:solidFill>
              </a:ln>
              <a:effectLst/>
              <a:scene3d>
                <a:camera prst="orthographicFront"/>
                <a:lightRig rig="threePt" dir="t">
                  <a:rot lat="0" lon="0" rev="1200000"/>
                </a:lightRig>
              </a:scene3d>
            </c:spPr>
          </c:marker>
          <c:dLbls>
            <c:dLbl>
              <c:idx val="0"/>
              <c:layout>
                <c:manualLayout>
                  <c:x val="-4.2534776902887136E-2"/>
                  <c:y val="-2.388102333641185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5E9-4DA9-9A2B-0EAC8E0828FC}"/>
                </c:ext>
              </c:extLst>
            </c:dLbl>
            <c:dLbl>
              <c:idx val="1"/>
              <c:layout>
                <c:manualLayout>
                  <c:x val="-2.4479221347331583E-2"/>
                  <c:y val="-4.35005569890221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75E9-4DA9-9A2B-0EAC8E0828FC}"/>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2007 ZDHS</c:v>
                </c:pt>
                <c:pt idx="1">
                  <c:v>2013-14 ZDHS</c:v>
                </c:pt>
                <c:pt idx="2">
                  <c:v>2018 ZDHS</c:v>
                </c:pt>
              </c:strCache>
            </c:strRef>
          </c:cat>
          <c:val>
            <c:numRef>
              <c:f>Sheet1!$C$2:$C$4</c:f>
              <c:numCache>
                <c:formatCode>General</c:formatCode>
                <c:ptCount val="3"/>
                <c:pt idx="0">
                  <c:v>12</c:v>
                </c:pt>
                <c:pt idx="1">
                  <c:v>37</c:v>
                </c:pt>
                <c:pt idx="2">
                  <c:v>52</c:v>
                </c:pt>
              </c:numCache>
            </c:numRef>
          </c:val>
          <c:smooth val="0"/>
          <c:extLst>
            <c:ext xmlns:c16="http://schemas.microsoft.com/office/drawing/2014/chart" uri="{C3380CC4-5D6E-409C-BE32-E72D297353CC}">
              <c16:uniqueId val="{00000001-27AD-4616-B766-84FFDF484DEA}"/>
            </c:ext>
          </c:extLst>
        </c:ser>
        <c:dLbls>
          <c:dLblPos val="t"/>
          <c:showLegendKey val="0"/>
          <c:showVal val="1"/>
          <c:showCatName val="0"/>
          <c:showSerName val="0"/>
          <c:showPercent val="0"/>
          <c:showBubbleSize val="0"/>
        </c:dLbls>
        <c:marker val="1"/>
        <c:smooth val="0"/>
        <c:axId val="333469456"/>
        <c:axId val="292415080"/>
      </c:lineChart>
      <c:catAx>
        <c:axId val="3334694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2415080"/>
        <c:crosses val="autoZero"/>
        <c:auto val="1"/>
        <c:lblAlgn val="ctr"/>
        <c:lblOffset val="100"/>
        <c:noMultiLvlLbl val="0"/>
      </c:catAx>
      <c:valAx>
        <c:axId val="292415080"/>
        <c:scaling>
          <c:orientation val="minMax"/>
          <c:max val="100"/>
        </c:scaling>
        <c:delete val="1"/>
        <c:axPos val="l"/>
        <c:numFmt formatCode="General" sourceLinked="1"/>
        <c:majorTickMark val="out"/>
        <c:minorTickMark val="none"/>
        <c:tickLblPos val="nextTo"/>
        <c:crossAx val="333469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32E-2"/>
          <c:w val="0.96616035172886816"/>
          <c:h val="0.78276476020908514"/>
        </c:manualLayout>
      </c:layout>
      <c:barChart>
        <c:barDir val="col"/>
        <c:grouping val="clustered"/>
        <c:varyColors val="0"/>
        <c:ser>
          <c:idx val="0"/>
          <c:order val="0"/>
          <c:tx>
            <c:strRef>
              <c:f>Sheet1!$B$1</c:f>
              <c:strCache>
                <c:ptCount val="1"/>
                <c:pt idx="0">
                  <c:v>Total</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5400-48C4-A1B0-F42DFA4059E8}"/>
              </c:ext>
            </c:extLst>
          </c:dPt>
          <c:dPt>
            <c:idx val="2"/>
            <c:invertIfNegative val="0"/>
            <c:bubble3D val="0"/>
            <c:extLst>
              <c:ext xmlns:c16="http://schemas.microsoft.com/office/drawing/2014/chart" uri="{C3380CC4-5D6E-409C-BE32-E72D297353CC}">
                <c16:uniqueId val="{00000001-5400-48C4-A1B0-F42DFA4059E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counselling during ANC</c:v>
                </c:pt>
                <c:pt idx="1">
                  <c:v>HIV counselling, testing, and received results during ANC</c:v>
                </c:pt>
              </c:strCache>
            </c:strRef>
          </c:cat>
          <c:val>
            <c:numRef>
              <c:f>Sheet1!$B$2:$B$3</c:f>
              <c:numCache>
                <c:formatCode>General</c:formatCode>
                <c:ptCount val="2"/>
                <c:pt idx="0">
                  <c:v>84</c:v>
                </c:pt>
                <c:pt idx="1">
                  <c:v>82</c:v>
                </c:pt>
              </c:numCache>
            </c:numRef>
          </c:val>
          <c:extLst>
            <c:ext xmlns:c16="http://schemas.microsoft.com/office/drawing/2014/chart" uri="{C3380CC4-5D6E-409C-BE32-E72D297353CC}">
              <c16:uniqueId val="{00000002-5400-48C4-A1B0-F42DFA4059E8}"/>
            </c:ext>
          </c:extLst>
        </c:ser>
        <c:ser>
          <c:idx val="1"/>
          <c:order val="1"/>
          <c:tx>
            <c:strRef>
              <c:f>Sheet1!$C$1</c:f>
              <c:strCache>
                <c:ptCount val="1"/>
                <c:pt idx="0">
                  <c:v>Urban</c:v>
                </c:pt>
              </c:strCache>
            </c:strRef>
          </c:tx>
          <c:spPr>
            <a:solidFill>
              <a:srgbClr val="FEDB0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counselling during ANC</c:v>
                </c:pt>
                <c:pt idx="1">
                  <c:v>HIV counselling, testing, and received results during ANC</c:v>
                </c:pt>
              </c:strCache>
            </c:strRef>
          </c:cat>
          <c:val>
            <c:numRef>
              <c:f>Sheet1!$C$2:$C$3</c:f>
              <c:numCache>
                <c:formatCode>General</c:formatCode>
                <c:ptCount val="2"/>
                <c:pt idx="0">
                  <c:v>90</c:v>
                </c:pt>
                <c:pt idx="1">
                  <c:v>89</c:v>
                </c:pt>
              </c:numCache>
            </c:numRef>
          </c:val>
          <c:extLst>
            <c:ext xmlns:c16="http://schemas.microsoft.com/office/drawing/2014/chart" uri="{C3380CC4-5D6E-409C-BE32-E72D297353CC}">
              <c16:uniqueId val="{00000003-5400-48C4-A1B0-F42DFA4059E8}"/>
            </c:ext>
          </c:extLst>
        </c:ser>
        <c:ser>
          <c:idx val="2"/>
          <c:order val="2"/>
          <c:tx>
            <c:strRef>
              <c:f>Sheet1!$D$1</c:f>
              <c:strCache>
                <c:ptCount val="1"/>
                <c:pt idx="0">
                  <c:v>Rural</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counselling during ANC</c:v>
                </c:pt>
                <c:pt idx="1">
                  <c:v>HIV counselling, testing, and received results during ANC</c:v>
                </c:pt>
              </c:strCache>
            </c:strRef>
          </c:cat>
          <c:val>
            <c:numRef>
              <c:f>Sheet1!$D$2:$D$3</c:f>
              <c:numCache>
                <c:formatCode>General</c:formatCode>
                <c:ptCount val="2"/>
                <c:pt idx="0">
                  <c:v>80</c:v>
                </c:pt>
                <c:pt idx="1">
                  <c:v>78</c:v>
                </c:pt>
              </c:numCache>
            </c:numRef>
          </c:val>
          <c:extLst>
            <c:ext xmlns:c16="http://schemas.microsoft.com/office/drawing/2014/chart" uri="{C3380CC4-5D6E-409C-BE32-E72D297353CC}">
              <c16:uniqueId val="{00000004-5400-48C4-A1B0-F42DFA4059E8}"/>
            </c:ext>
          </c:extLst>
        </c:ser>
        <c:dLbls>
          <c:dLblPos val="outEnd"/>
          <c:showLegendKey val="0"/>
          <c:showVal val="1"/>
          <c:showCatName val="0"/>
          <c:showSerName val="0"/>
          <c:showPercent val="0"/>
          <c:showBubbleSize val="0"/>
        </c:dLbls>
        <c:gapWidth val="150"/>
        <c:axId val="343877184"/>
        <c:axId val="337756064"/>
      </c:barChart>
      <c:catAx>
        <c:axId val="3438771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7756064"/>
        <c:crosses val="autoZero"/>
        <c:auto val="1"/>
        <c:lblAlgn val="ctr"/>
        <c:lblOffset val="100"/>
        <c:noMultiLvlLbl val="0"/>
      </c:catAx>
      <c:valAx>
        <c:axId val="337756064"/>
        <c:scaling>
          <c:orientation val="minMax"/>
          <c:max val="100"/>
        </c:scaling>
        <c:delete val="1"/>
        <c:axPos val="l"/>
        <c:numFmt formatCode="General" sourceLinked="1"/>
        <c:majorTickMark val="out"/>
        <c:minorTickMark val="none"/>
        <c:tickLblPos val="nextTo"/>
        <c:crossAx val="34387718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90604175989488622"/>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1ECB-4B59-8CBE-24E2F427C5BB}"/>
              </c:ext>
            </c:extLst>
          </c:dPt>
          <c:dPt>
            <c:idx val="1"/>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1ECB-4B59-8CBE-24E2F427C5BB}"/>
              </c:ext>
            </c:extLst>
          </c:dPt>
          <c:dPt>
            <c:idx val="2"/>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1ECB-4B59-8CBE-24E2F427C5B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32</c:v>
                </c:pt>
                <c:pt idx="1">
                  <c:v>40</c:v>
                </c:pt>
                <c:pt idx="2">
                  <c:v>25</c:v>
                </c:pt>
              </c:numCache>
            </c:numRef>
          </c:val>
          <c:extLst>
            <c:ext xmlns:c16="http://schemas.microsoft.com/office/drawing/2014/chart" uri="{C3380CC4-5D6E-409C-BE32-E72D297353CC}">
              <c16:uniqueId val="{00000006-1ECB-4B59-8CBE-24E2F427C5BB}"/>
            </c:ext>
          </c:extLst>
        </c:ser>
        <c:dLbls>
          <c:dLblPos val="outEnd"/>
          <c:showLegendKey val="0"/>
          <c:showVal val="1"/>
          <c:showCatName val="0"/>
          <c:showSerName val="0"/>
          <c:showPercent val="0"/>
          <c:showBubbleSize val="0"/>
        </c:dLbls>
        <c:gapWidth val="100"/>
        <c:axId val="333148528"/>
        <c:axId val="333148920"/>
      </c:barChart>
      <c:catAx>
        <c:axId val="3331485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3148920"/>
        <c:crosses val="autoZero"/>
        <c:auto val="1"/>
        <c:lblAlgn val="ctr"/>
        <c:lblOffset val="100"/>
        <c:noMultiLvlLbl val="0"/>
      </c:catAx>
      <c:valAx>
        <c:axId val="333148920"/>
        <c:scaling>
          <c:orientation val="minMax"/>
          <c:max val="100"/>
        </c:scaling>
        <c:delete val="1"/>
        <c:axPos val="l"/>
        <c:numFmt formatCode="General" sourceLinked="1"/>
        <c:majorTickMark val="out"/>
        <c:minorTickMark val="none"/>
        <c:tickLblPos val="nextTo"/>
        <c:crossAx val="333148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6EE-40C4-9F35-27032F97772B}"/>
              </c:ext>
            </c:extLst>
          </c:dPt>
          <c:dPt>
            <c:idx val="1"/>
            <c:bubble3D val="0"/>
            <c:spPr>
              <a:solidFill>
                <a:srgbClr val="ED7E2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6EE-40C4-9F35-27032F97772B}"/>
              </c:ext>
            </c:extLst>
          </c:dPt>
          <c:dPt>
            <c:idx val="2"/>
            <c:bubble3D val="0"/>
            <c:spPr>
              <a:solidFill>
                <a:srgbClr val="444F6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A6EE-40C4-9F35-27032F97772B}"/>
              </c:ext>
            </c:extLst>
          </c:dPt>
          <c:dPt>
            <c:idx val="3"/>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A6EE-40C4-9F35-27032F97772B}"/>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A6EE-40C4-9F35-27032F97772B}"/>
              </c:ext>
            </c:extLst>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A6EE-40C4-9F35-27032F97772B}"/>
              </c:ext>
            </c:extLst>
          </c:dPt>
          <c:dLbls>
            <c:dLbl>
              <c:idx val="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A6EE-40C4-9F35-27032F97772B}"/>
                </c:ext>
              </c:extLst>
            </c:dLbl>
            <c:dLbl>
              <c:idx val="2"/>
              <c:layout>
                <c:manualLayout>
                  <c:x val="1.9387611370170265E-2"/>
                  <c:y val="8.0517761761037435E-2"/>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5-A6EE-40C4-9F35-27032F97772B}"/>
                </c:ext>
              </c:extLst>
            </c:dLbl>
            <c:dLbl>
              <c:idx val="3"/>
              <c:layout>
                <c:manualLayout>
                  <c:x val="0.20558894371245648"/>
                  <c:y val="-0.33695798303325747"/>
                </c:manualLayout>
              </c:layout>
              <c:tx>
                <c:rich>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fld id="{D4DC1252-CB2E-4A3D-ABA5-73F6EF56809D}" type="CATEGORYNAME">
                      <a:rPr lang="en-US">
                        <a:solidFill>
                          <a:schemeClr val="bg1"/>
                        </a:solidFill>
                      </a:rPr>
                      <a:pPr>
                        <a:defRPr sz="1800" b="1">
                          <a:solidFill>
                            <a:schemeClr val="bg1"/>
                          </a:solidFill>
                        </a:defRPr>
                      </a:pPr>
                      <a:t>[CATEGORY NAME]</a:t>
                    </a:fld>
                    <a:r>
                      <a:rPr lang="en-US" baseline="0">
                        <a:solidFill>
                          <a:schemeClr val="bg1"/>
                        </a:solidFill>
                      </a:rPr>
                      <a:t>
68%</a:t>
                    </a:r>
                  </a:p>
                </c:rich>
              </c:tx>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15:dlblFieldTable/>
                  <c15:showDataLabelsRange val="0"/>
                </c:ext>
                <c:ext xmlns:c16="http://schemas.microsoft.com/office/drawing/2014/chart" uri="{C3380CC4-5D6E-409C-BE32-E72D297353CC}">
                  <c16:uniqueId val="{00000007-A6EE-40C4-9F35-27032F97772B}"/>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Health worker/ professional</c:v>
                </c:pt>
                <c:pt idx="1">
                  <c:v>Traditional practitioner/ family/friend</c:v>
                </c:pt>
                <c:pt idx="2">
                  <c:v>Other/don't know</c:v>
                </c:pt>
                <c:pt idx="3">
                  <c:v>Not circumcised</c:v>
                </c:pt>
              </c:strCache>
            </c:strRef>
          </c:cat>
          <c:val>
            <c:numRef>
              <c:f>Sheet1!$B$2:$B$5</c:f>
              <c:numCache>
                <c:formatCode>General</c:formatCode>
                <c:ptCount val="4"/>
                <c:pt idx="0">
                  <c:v>25</c:v>
                </c:pt>
                <c:pt idx="1">
                  <c:v>7</c:v>
                </c:pt>
                <c:pt idx="2">
                  <c:v>1</c:v>
                </c:pt>
                <c:pt idx="3">
                  <c:v>68</c:v>
                </c:pt>
              </c:numCache>
            </c:numRef>
          </c:val>
          <c:extLst>
            <c:ext xmlns:c16="http://schemas.microsoft.com/office/drawing/2014/chart" uri="{C3380CC4-5D6E-409C-BE32-E72D297353CC}">
              <c16:uniqueId val="{0000000C-A6EE-40C4-9F35-27032F97772B}"/>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89624751259176039"/>
        </c:manualLayout>
      </c:layout>
      <c:lineChart>
        <c:grouping val="standard"/>
        <c:varyColors val="0"/>
        <c:ser>
          <c:idx val="0"/>
          <c:order val="0"/>
          <c:tx>
            <c:strRef>
              <c:f>Sheet1!$B$1</c:f>
              <c:strCache>
                <c:ptCount val="1"/>
                <c:pt idx="0">
                  <c:v>Series 1</c:v>
                </c:pt>
              </c:strCache>
            </c:strRef>
          </c:tx>
          <c:spPr>
            <a:ln w="63500" cap="rnd">
              <a:solidFill>
                <a:srgbClr val="4E8542"/>
              </a:solidFill>
              <a:round/>
            </a:ln>
            <a:effectLst/>
          </c:spPr>
          <c:marker>
            <c:symbol val="circle"/>
            <c:size val="5"/>
            <c:spPr>
              <a:solidFill>
                <a:srgbClr val="4E8542"/>
              </a:solidFill>
              <a:ln w="63500" cap="rnd">
                <a:solidFill>
                  <a:srgbClr val="4E8542"/>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2007 ZDHS</c:v>
                </c:pt>
                <c:pt idx="1">
                  <c:v>2013-14 ZDHS</c:v>
                </c:pt>
                <c:pt idx="2">
                  <c:v>2018 ZDHS</c:v>
                </c:pt>
              </c:strCache>
            </c:strRef>
          </c:cat>
          <c:val>
            <c:numRef>
              <c:f>Sheet1!$B$2:$B$4</c:f>
              <c:numCache>
                <c:formatCode>General</c:formatCode>
                <c:ptCount val="3"/>
                <c:pt idx="0">
                  <c:v>13</c:v>
                </c:pt>
                <c:pt idx="1">
                  <c:v>22</c:v>
                </c:pt>
                <c:pt idx="2">
                  <c:v>32</c:v>
                </c:pt>
              </c:numCache>
            </c:numRef>
          </c:val>
          <c:smooth val="0"/>
          <c:extLst>
            <c:ext xmlns:c16="http://schemas.microsoft.com/office/drawing/2014/chart" uri="{C3380CC4-5D6E-409C-BE32-E72D297353CC}">
              <c16:uniqueId val="{00000000-9DDE-4777-A0E5-419134CD28B5}"/>
            </c:ext>
          </c:extLst>
        </c:ser>
        <c:dLbls>
          <c:dLblPos val="t"/>
          <c:showLegendKey val="0"/>
          <c:showVal val="1"/>
          <c:showCatName val="0"/>
          <c:showSerName val="0"/>
          <c:showPercent val="0"/>
          <c:showBubbleSize val="0"/>
        </c:dLbls>
        <c:marker val="1"/>
        <c:smooth val="0"/>
        <c:axId val="375800208"/>
        <c:axId val="290506256"/>
      </c:lineChart>
      <c:catAx>
        <c:axId val="3758002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0506256"/>
        <c:crosses val="autoZero"/>
        <c:auto val="1"/>
        <c:lblAlgn val="ctr"/>
        <c:lblOffset val="100"/>
        <c:noMultiLvlLbl val="0"/>
      </c:catAx>
      <c:valAx>
        <c:axId val="290506256"/>
        <c:scaling>
          <c:orientation val="minMax"/>
          <c:max val="100"/>
        </c:scaling>
        <c:delete val="1"/>
        <c:axPos val="l"/>
        <c:numFmt formatCode="General" sourceLinked="1"/>
        <c:majorTickMark val="out"/>
        <c:minorTickMark val="none"/>
        <c:tickLblPos val="nextTo"/>
        <c:crossAx val="3758002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1368850010427248E-3"/>
          <c:w val="0.96616035172886816"/>
          <c:h val="0.89392996240537936"/>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3B9E-4B91-89CF-C168635D12E1}"/>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3B9E-4B91-89CF-C168635D12E1}"/>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43</c:v>
                </c:pt>
                <c:pt idx="1">
                  <c:v>52</c:v>
                </c:pt>
                <c:pt idx="2">
                  <c:v>35</c:v>
                </c:pt>
              </c:numCache>
            </c:numRef>
          </c:val>
          <c:extLst>
            <c:ext xmlns:c16="http://schemas.microsoft.com/office/drawing/2014/chart" uri="{C3380CC4-5D6E-409C-BE32-E72D297353CC}">
              <c16:uniqueId val="{00000004-3B9E-4B91-89CF-C168635D12E1}"/>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41</c:v>
                </c:pt>
                <c:pt idx="1">
                  <c:v>47</c:v>
                </c:pt>
                <c:pt idx="2">
                  <c:v>35</c:v>
                </c:pt>
              </c:numCache>
            </c:numRef>
          </c:val>
          <c:extLst>
            <c:ext xmlns:c16="http://schemas.microsoft.com/office/drawing/2014/chart" uri="{C3380CC4-5D6E-409C-BE32-E72D297353CC}">
              <c16:uniqueId val="{00000005-3B9E-4B91-89CF-C168635D12E1}"/>
            </c:ext>
          </c:extLst>
        </c:ser>
        <c:dLbls>
          <c:dLblPos val="outEnd"/>
          <c:showLegendKey val="0"/>
          <c:showVal val="1"/>
          <c:showCatName val="0"/>
          <c:showSerName val="0"/>
          <c:showPercent val="0"/>
          <c:showBubbleSize val="0"/>
        </c:dLbls>
        <c:gapWidth val="100"/>
        <c:axId val="340514728"/>
        <c:axId val="340515120"/>
      </c:barChart>
      <c:catAx>
        <c:axId val="3405147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40515120"/>
        <c:crosses val="autoZero"/>
        <c:auto val="1"/>
        <c:lblAlgn val="ctr"/>
        <c:lblOffset val="100"/>
        <c:noMultiLvlLbl val="0"/>
      </c:catAx>
      <c:valAx>
        <c:axId val="340515120"/>
        <c:scaling>
          <c:orientation val="minMax"/>
          <c:max val="100"/>
        </c:scaling>
        <c:delete val="1"/>
        <c:axPos val="l"/>
        <c:numFmt formatCode="General" sourceLinked="1"/>
        <c:majorTickMark val="out"/>
        <c:minorTickMark val="none"/>
        <c:tickLblPos val="nextTo"/>
        <c:crossAx val="34051472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7E-2"/>
          <c:y val="9.3205788400930273E-2"/>
          <c:w val="0.96616035172886816"/>
          <c:h val="0.76277618084254528"/>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CC24-4954-960E-74DB5F4BF591}"/>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CC24-4954-960E-74DB5F4BF591}"/>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 sexual partners in past 12 months</c:v>
                </c:pt>
                <c:pt idx="1">
                  <c:v>Reported using a condom at last sexual intercourse</c:v>
                </c:pt>
              </c:strCache>
            </c:strRef>
          </c:cat>
          <c:val>
            <c:numRef>
              <c:f>Sheet1!$B$2:$B$3</c:f>
              <c:numCache>
                <c:formatCode>General</c:formatCode>
                <c:ptCount val="2"/>
                <c:pt idx="0">
                  <c:v>2</c:v>
                </c:pt>
                <c:pt idx="1">
                  <c:v>39</c:v>
                </c:pt>
              </c:numCache>
            </c:numRef>
          </c:val>
          <c:extLst>
            <c:ext xmlns:c16="http://schemas.microsoft.com/office/drawing/2014/chart" uri="{C3380CC4-5D6E-409C-BE32-E72D297353CC}">
              <c16:uniqueId val="{00000004-CC24-4954-960E-74DB5F4BF591}"/>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2+ sexual partners in past 12 months</c:v>
                </c:pt>
                <c:pt idx="1">
                  <c:v>Reported using a condom at last sexual intercourse</c:v>
                </c:pt>
              </c:strCache>
            </c:strRef>
          </c:cat>
          <c:val>
            <c:numRef>
              <c:f>Sheet1!$C$2:$C$3</c:f>
              <c:numCache>
                <c:formatCode>General</c:formatCode>
                <c:ptCount val="2"/>
                <c:pt idx="0">
                  <c:v>11</c:v>
                </c:pt>
                <c:pt idx="1">
                  <c:v>41</c:v>
                </c:pt>
              </c:numCache>
            </c:numRef>
          </c:val>
          <c:extLst>
            <c:ext xmlns:c16="http://schemas.microsoft.com/office/drawing/2014/chart" uri="{C3380CC4-5D6E-409C-BE32-E72D297353CC}">
              <c16:uniqueId val="{00000005-CC24-4954-960E-74DB5F4BF591}"/>
            </c:ext>
          </c:extLst>
        </c:ser>
        <c:dLbls>
          <c:dLblPos val="outEnd"/>
          <c:showLegendKey val="0"/>
          <c:showVal val="1"/>
          <c:showCatName val="0"/>
          <c:showSerName val="0"/>
          <c:showPercent val="0"/>
          <c:showBubbleSize val="0"/>
        </c:dLbls>
        <c:gapWidth val="100"/>
        <c:axId val="336023536"/>
        <c:axId val="336023928"/>
      </c:barChart>
      <c:catAx>
        <c:axId val="3360235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6023928"/>
        <c:crosses val="autoZero"/>
        <c:auto val="1"/>
        <c:lblAlgn val="ctr"/>
        <c:lblOffset val="100"/>
        <c:noMultiLvlLbl val="0"/>
      </c:catAx>
      <c:valAx>
        <c:axId val="336023928"/>
        <c:scaling>
          <c:orientation val="minMax"/>
          <c:max val="100"/>
        </c:scaling>
        <c:delete val="1"/>
        <c:axPos val="l"/>
        <c:numFmt formatCode="General" sourceLinked="1"/>
        <c:majorTickMark val="out"/>
        <c:minorTickMark val="none"/>
        <c:tickLblPos val="nextTo"/>
        <c:crossAx val="33602353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0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7E-2"/>
          <c:y val="0.11290559981358429"/>
          <c:w val="0.96616035172886816"/>
          <c:h val="0.74842806535442596"/>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C41-4D35-B5CC-4F2DCE442806}"/>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C41-4D35-B5CC-4F2DCE44280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Had sexual intercourse with a non-marital, non-cohabitating partner</c:v>
                </c:pt>
                <c:pt idx="1">
                  <c:v>Reported using a condom at last sexual intercourse with non-marital, non-cohabitating partner</c:v>
                </c:pt>
              </c:strCache>
            </c:strRef>
          </c:cat>
          <c:val>
            <c:numRef>
              <c:f>Sheet1!$B$2:$B$3</c:f>
              <c:numCache>
                <c:formatCode>General</c:formatCode>
                <c:ptCount val="2"/>
                <c:pt idx="0">
                  <c:v>27</c:v>
                </c:pt>
                <c:pt idx="1">
                  <c:v>34</c:v>
                </c:pt>
              </c:numCache>
            </c:numRef>
          </c:val>
          <c:extLst>
            <c:ext xmlns:c16="http://schemas.microsoft.com/office/drawing/2014/chart" uri="{C3380CC4-5D6E-409C-BE32-E72D297353CC}">
              <c16:uniqueId val="{00000004-9C41-4D35-B5CC-4F2DCE442806}"/>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Had sexual intercourse with a non-marital, non-cohabitating partner</c:v>
                </c:pt>
                <c:pt idx="1">
                  <c:v>Reported using a condom at last sexual intercourse with non-marital, non-cohabitating partner</c:v>
                </c:pt>
              </c:strCache>
            </c:strRef>
          </c:cat>
          <c:val>
            <c:numRef>
              <c:f>Sheet1!$C$2:$C$3</c:f>
              <c:numCache>
                <c:formatCode>General</c:formatCode>
                <c:ptCount val="2"/>
                <c:pt idx="0">
                  <c:v>42</c:v>
                </c:pt>
                <c:pt idx="1">
                  <c:v>49</c:v>
                </c:pt>
              </c:numCache>
            </c:numRef>
          </c:val>
          <c:extLst>
            <c:ext xmlns:c16="http://schemas.microsoft.com/office/drawing/2014/chart" uri="{C3380CC4-5D6E-409C-BE32-E72D297353CC}">
              <c16:uniqueId val="{00000005-9C41-4D35-B5CC-4F2DCE442806}"/>
            </c:ext>
          </c:extLst>
        </c:ser>
        <c:dLbls>
          <c:dLblPos val="outEnd"/>
          <c:showLegendKey val="0"/>
          <c:showVal val="1"/>
          <c:showCatName val="0"/>
          <c:showSerName val="0"/>
          <c:showPercent val="0"/>
          <c:showBubbleSize val="0"/>
        </c:dLbls>
        <c:gapWidth val="100"/>
        <c:axId val="372938976"/>
        <c:axId val="454467000"/>
      </c:barChart>
      <c:catAx>
        <c:axId val="3729389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454467000"/>
        <c:crosses val="autoZero"/>
        <c:auto val="1"/>
        <c:lblAlgn val="ctr"/>
        <c:lblOffset val="100"/>
        <c:noMultiLvlLbl val="0"/>
      </c:catAx>
      <c:valAx>
        <c:axId val="454467000"/>
        <c:scaling>
          <c:orientation val="minMax"/>
          <c:max val="100"/>
        </c:scaling>
        <c:delete val="1"/>
        <c:axPos val="l"/>
        <c:numFmt formatCode="General" sourceLinked="1"/>
        <c:majorTickMark val="out"/>
        <c:minorTickMark val="none"/>
        <c:tickLblPos val="nextTo"/>
        <c:crossAx val="37293897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0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2101475160850402E-3"/>
          <c:w val="0.96616035172886816"/>
          <c:h val="0.90324992597409082"/>
        </c:manualLayout>
      </c:layout>
      <c:barChart>
        <c:barDir val="col"/>
        <c:grouping val="clustered"/>
        <c:varyColors val="0"/>
        <c:ser>
          <c:idx val="0"/>
          <c:order val="0"/>
          <c:tx>
            <c:strRef>
              <c:f>Sheet1!$B$1</c:f>
              <c:strCache>
                <c:ptCount val="1"/>
                <c:pt idx="0">
                  <c:v>Column1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0D3-4E5B-8A9D-C1B3BD8F50CC}"/>
              </c:ext>
            </c:extLst>
          </c:dPt>
          <c:dPt>
            <c:idx val="1"/>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0D3-4E5B-8A9D-C1B3BD8F50CC}"/>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20D3-4E5B-8A9D-C1B3BD8F50C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72</c:v>
                </c:pt>
                <c:pt idx="1">
                  <c:v>54</c:v>
                </c:pt>
              </c:numCache>
            </c:numRef>
          </c:val>
          <c:extLst>
            <c:ext xmlns:c16="http://schemas.microsoft.com/office/drawing/2014/chart" uri="{C3380CC4-5D6E-409C-BE32-E72D297353CC}">
              <c16:uniqueId val="{00000006-20D3-4E5B-8A9D-C1B3BD8F50CC}"/>
            </c:ext>
          </c:extLst>
        </c:ser>
        <c:dLbls>
          <c:dLblPos val="outEnd"/>
          <c:showLegendKey val="0"/>
          <c:showVal val="1"/>
          <c:showCatName val="0"/>
          <c:showSerName val="0"/>
          <c:showPercent val="0"/>
          <c:showBubbleSize val="0"/>
        </c:dLbls>
        <c:gapWidth val="100"/>
        <c:axId val="454467784"/>
        <c:axId val="454468176"/>
      </c:barChart>
      <c:catAx>
        <c:axId val="4544677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54468176"/>
        <c:crosses val="autoZero"/>
        <c:auto val="1"/>
        <c:lblAlgn val="ctr"/>
        <c:lblOffset val="100"/>
        <c:noMultiLvlLbl val="0"/>
      </c:catAx>
      <c:valAx>
        <c:axId val="454468176"/>
        <c:scaling>
          <c:orientation val="minMax"/>
          <c:max val="100"/>
        </c:scaling>
        <c:delete val="1"/>
        <c:axPos val="l"/>
        <c:numFmt formatCode="General" sourceLinked="1"/>
        <c:majorTickMark val="out"/>
        <c:minorTickMark val="none"/>
        <c:tickLblPos val="nextTo"/>
        <c:crossAx val="4544677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0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2551390568319227E-3"/>
          <c:w val="0.96616035172886816"/>
          <c:h val="0.90120500052366492"/>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B704-446D-9F8C-6D051FCE47A3}"/>
              </c:ext>
            </c:extLst>
          </c:dPt>
          <c:dPt>
            <c:idx val="1"/>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B704-446D-9F8C-6D051FCE47A3}"/>
              </c:ext>
            </c:extLst>
          </c:dPt>
          <c:dPt>
            <c:idx val="2"/>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B704-446D-9F8C-6D051FCE47A3}"/>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Sheet1!$B$2:$B$4</c:f>
              <c:numCache>
                <c:formatCode>General</c:formatCode>
                <c:ptCount val="3"/>
                <c:pt idx="0">
                  <c:v>90</c:v>
                </c:pt>
                <c:pt idx="1">
                  <c:v>93</c:v>
                </c:pt>
                <c:pt idx="2">
                  <c:v>87</c:v>
                </c:pt>
              </c:numCache>
            </c:numRef>
          </c:val>
          <c:extLst>
            <c:ext xmlns:c16="http://schemas.microsoft.com/office/drawing/2014/chart" uri="{C3380CC4-5D6E-409C-BE32-E72D297353CC}">
              <c16:uniqueId val="{00000006-B704-446D-9F8C-6D051FCE47A3}"/>
            </c:ext>
          </c:extLst>
        </c:ser>
        <c:dLbls>
          <c:dLblPos val="outEnd"/>
          <c:showLegendKey val="0"/>
          <c:showVal val="1"/>
          <c:showCatName val="0"/>
          <c:showSerName val="0"/>
          <c:showPercent val="0"/>
          <c:showBubbleSize val="0"/>
        </c:dLbls>
        <c:gapWidth val="100"/>
        <c:axId val="523145384"/>
        <c:axId val="523145776"/>
      </c:barChart>
      <c:catAx>
        <c:axId val="5231453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145776"/>
        <c:crosses val="autoZero"/>
        <c:auto val="1"/>
        <c:lblAlgn val="ctr"/>
        <c:lblOffset val="100"/>
        <c:noMultiLvlLbl val="0"/>
      </c:catAx>
      <c:valAx>
        <c:axId val="523145776"/>
        <c:scaling>
          <c:orientation val="minMax"/>
          <c:max val="100"/>
          <c:min val="0"/>
        </c:scaling>
        <c:delete val="1"/>
        <c:axPos val="l"/>
        <c:numFmt formatCode="General" sourceLinked="1"/>
        <c:majorTickMark val="out"/>
        <c:minorTickMark val="none"/>
        <c:tickLblPos val="nextTo"/>
        <c:crossAx val="5231453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7.0951618702819533E-4"/>
          <c:w val="1"/>
          <c:h val="0.89998711803575804"/>
        </c:manualLayout>
      </c:layout>
      <c:barChart>
        <c:barDir val="col"/>
        <c:grouping val="clustered"/>
        <c:varyColors val="0"/>
        <c:ser>
          <c:idx val="0"/>
          <c:order val="0"/>
          <c:tx>
            <c:strRef>
              <c:f>Sheet1!$B$1</c:f>
              <c:strCache>
                <c:ptCount val="1"/>
                <c:pt idx="0">
                  <c:v>Series 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4"/>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D3A-4E05-BF69-10EFBF5C81F7}"/>
              </c:ext>
            </c:extLst>
          </c:dPt>
          <c:dPt>
            <c:idx val="2"/>
            <c:invertIfNegative val="0"/>
            <c:bubble3D val="0"/>
            <c:spPr>
              <a:solidFill>
                <a:schemeClr val="accent4"/>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D3A-4E05-BF69-10EFBF5C81F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0.0</c:formatCode>
                <c:ptCount val="5"/>
                <c:pt idx="0">
                  <c:v>6.7</c:v>
                </c:pt>
                <c:pt idx="1">
                  <c:v>5.9</c:v>
                </c:pt>
                <c:pt idx="2">
                  <c:v>4.9000000000000004</c:v>
                </c:pt>
                <c:pt idx="3">
                  <c:v>3.7</c:v>
                </c:pt>
                <c:pt idx="4">
                  <c:v>3</c:v>
                </c:pt>
              </c:numCache>
            </c:numRef>
          </c:val>
          <c:extLst>
            <c:ext xmlns:c16="http://schemas.microsoft.com/office/drawing/2014/chart" uri="{C3380CC4-5D6E-409C-BE32-E72D297353CC}">
              <c16:uniqueId val="{00000004-2D3A-4E05-BF69-10EFBF5C81F7}"/>
            </c:ext>
          </c:extLst>
        </c:ser>
        <c:dLbls>
          <c:showLegendKey val="0"/>
          <c:showVal val="0"/>
          <c:showCatName val="0"/>
          <c:showSerName val="0"/>
          <c:showPercent val="0"/>
          <c:showBubbleSize val="0"/>
        </c:dLbls>
        <c:gapWidth val="100"/>
        <c:axId val="518355672"/>
        <c:axId val="519717144"/>
      </c:barChart>
      <c:catAx>
        <c:axId val="518355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717144"/>
        <c:crosses val="autoZero"/>
        <c:auto val="1"/>
        <c:lblAlgn val="ctr"/>
        <c:lblOffset val="100"/>
        <c:noMultiLvlLbl val="0"/>
      </c:catAx>
      <c:valAx>
        <c:axId val="519717144"/>
        <c:scaling>
          <c:orientation val="minMax"/>
          <c:max val="10"/>
        </c:scaling>
        <c:delete val="1"/>
        <c:axPos val="l"/>
        <c:numFmt formatCode="0.0" sourceLinked="1"/>
        <c:majorTickMark val="out"/>
        <c:minorTickMark val="none"/>
        <c:tickLblPos val="nextTo"/>
        <c:crossAx val="518355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Total</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F29B-4BAA-B493-645EBE1D6598}"/>
              </c:ext>
            </c:extLst>
          </c:dPt>
          <c:dPt>
            <c:idx val="2"/>
            <c:invertIfNegative val="0"/>
            <c:bubble3D val="0"/>
            <c:extLst>
              <c:ext xmlns:c16="http://schemas.microsoft.com/office/drawing/2014/chart" uri="{C3380CC4-5D6E-409C-BE32-E72D297353CC}">
                <c16:uniqueId val="{00000001-F29B-4BAA-B493-645EBE1D659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Sheet1!$B$2:$B$4</c:f>
              <c:numCache>
                <c:formatCode>0.0</c:formatCode>
                <c:ptCount val="3"/>
                <c:pt idx="0">
                  <c:v>11.1</c:v>
                </c:pt>
                <c:pt idx="1">
                  <c:v>14.2</c:v>
                </c:pt>
                <c:pt idx="2">
                  <c:v>7.5</c:v>
                </c:pt>
              </c:numCache>
            </c:numRef>
          </c:val>
          <c:extLst>
            <c:ext xmlns:c16="http://schemas.microsoft.com/office/drawing/2014/chart" uri="{C3380CC4-5D6E-409C-BE32-E72D297353CC}">
              <c16:uniqueId val="{00000002-F29B-4BAA-B493-645EBE1D6598}"/>
            </c:ext>
          </c:extLst>
        </c:ser>
        <c:ser>
          <c:idx val="1"/>
          <c:order val="1"/>
          <c:tx>
            <c:strRef>
              <c:f>Sheet1!$C$1</c:f>
              <c:strCache>
                <c:ptCount val="1"/>
                <c:pt idx="0">
                  <c:v>Urban</c:v>
                </c:pt>
              </c:strCache>
            </c:strRef>
          </c:tx>
          <c:spPr>
            <a:solidFill>
              <a:srgbClr val="FEDB0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Sheet1!$C$2:$C$4</c:f>
              <c:numCache>
                <c:formatCode>0.0</c:formatCode>
                <c:ptCount val="3"/>
                <c:pt idx="0">
                  <c:v>15.9</c:v>
                </c:pt>
                <c:pt idx="1">
                  <c:v>20.3</c:v>
                </c:pt>
                <c:pt idx="2">
                  <c:v>10.6</c:v>
                </c:pt>
              </c:numCache>
            </c:numRef>
          </c:val>
          <c:extLst>
            <c:ext xmlns:c16="http://schemas.microsoft.com/office/drawing/2014/chart" uri="{C3380CC4-5D6E-409C-BE32-E72D297353CC}">
              <c16:uniqueId val="{00000003-F29B-4BAA-B493-645EBE1D6598}"/>
            </c:ext>
          </c:extLst>
        </c:ser>
        <c:ser>
          <c:idx val="2"/>
          <c:order val="2"/>
          <c:tx>
            <c:strRef>
              <c:f>Sheet1!$D$1</c:f>
              <c:strCache>
                <c:ptCount val="1"/>
                <c:pt idx="0">
                  <c:v>Rural</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Sheet1!$D$2:$D$4</c:f>
              <c:numCache>
                <c:formatCode>0.0</c:formatCode>
                <c:ptCount val="3"/>
                <c:pt idx="0">
                  <c:v>7.1</c:v>
                </c:pt>
                <c:pt idx="1">
                  <c:v>8.9</c:v>
                </c:pt>
                <c:pt idx="2">
                  <c:v>5</c:v>
                </c:pt>
              </c:numCache>
            </c:numRef>
          </c:val>
          <c:extLst>
            <c:ext xmlns:c16="http://schemas.microsoft.com/office/drawing/2014/chart" uri="{C3380CC4-5D6E-409C-BE32-E72D297353CC}">
              <c16:uniqueId val="{00000004-F29B-4BAA-B493-645EBE1D6598}"/>
            </c:ext>
          </c:extLst>
        </c:ser>
        <c:dLbls>
          <c:dLblPos val="outEnd"/>
          <c:showLegendKey val="0"/>
          <c:showVal val="1"/>
          <c:showCatName val="0"/>
          <c:showSerName val="0"/>
          <c:showPercent val="0"/>
          <c:showBubbleSize val="0"/>
        </c:dLbls>
        <c:gapWidth val="150"/>
        <c:axId val="523146560"/>
        <c:axId val="523146952"/>
      </c:barChart>
      <c:catAx>
        <c:axId val="52314656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146952"/>
        <c:crosses val="autoZero"/>
        <c:auto val="1"/>
        <c:lblAlgn val="ctr"/>
        <c:lblOffset val="100"/>
        <c:noMultiLvlLbl val="0"/>
      </c:catAx>
      <c:valAx>
        <c:axId val="523146952"/>
        <c:scaling>
          <c:orientation val="minMax"/>
          <c:max val="50"/>
        </c:scaling>
        <c:delete val="1"/>
        <c:axPos val="l"/>
        <c:numFmt formatCode="0.0" sourceLinked="1"/>
        <c:majorTickMark val="out"/>
        <c:minorTickMark val="none"/>
        <c:tickLblPos val="nextTo"/>
        <c:crossAx val="523146560"/>
        <c:crosses val="autoZero"/>
        <c:crossBetween val="between"/>
      </c:valAx>
      <c:spPr>
        <a:noFill/>
        <a:ln>
          <a:noFill/>
        </a:ln>
        <a:effectLst/>
      </c:spPr>
    </c:plotArea>
    <c:legend>
      <c:legendPos val="t"/>
      <c:legendEntry>
        <c:idx val="2"/>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Entry>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329689895171806"/>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2F2C-4344-B29B-2A6D35691BD7}"/>
              </c:ext>
            </c:extLst>
          </c:dPt>
          <c:dPt>
            <c:idx val="2"/>
            <c:invertIfNegative val="0"/>
            <c:bubble3D val="0"/>
            <c:extLst>
              <c:ext xmlns:c16="http://schemas.microsoft.com/office/drawing/2014/chart" uri="{C3380CC4-5D6E-409C-BE32-E72D297353CC}">
                <c16:uniqueId val="{00000001-2F2C-4344-B29B-2A6D35691BD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Higher</c:v>
                </c:pt>
              </c:strCache>
            </c:strRef>
          </c:cat>
          <c:val>
            <c:numRef>
              <c:f>Sheet1!$B$2:$B$5</c:f>
              <c:numCache>
                <c:formatCode>0.0</c:formatCode>
                <c:ptCount val="4"/>
                <c:pt idx="0">
                  <c:v>10.8</c:v>
                </c:pt>
                <c:pt idx="1">
                  <c:v>13.7</c:v>
                </c:pt>
                <c:pt idx="2">
                  <c:v>15.2</c:v>
                </c:pt>
                <c:pt idx="3">
                  <c:v>15.5</c:v>
                </c:pt>
              </c:numCache>
            </c:numRef>
          </c:val>
          <c:extLst>
            <c:ext xmlns:c16="http://schemas.microsoft.com/office/drawing/2014/chart" uri="{C3380CC4-5D6E-409C-BE32-E72D297353CC}">
              <c16:uniqueId val="{00000002-2F2C-4344-B29B-2A6D35691BD7}"/>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Higher</c:v>
                </c:pt>
              </c:strCache>
            </c:strRef>
          </c:cat>
          <c:val>
            <c:numRef>
              <c:f>Sheet1!$C$2:$C$5</c:f>
              <c:numCache>
                <c:formatCode>0.0</c:formatCode>
                <c:ptCount val="4"/>
                <c:pt idx="0">
                  <c:v>5.8</c:v>
                </c:pt>
                <c:pt idx="1">
                  <c:v>6.9</c:v>
                </c:pt>
                <c:pt idx="2">
                  <c:v>7.2</c:v>
                </c:pt>
                <c:pt idx="3">
                  <c:v>12.9</c:v>
                </c:pt>
              </c:numCache>
            </c:numRef>
          </c:val>
          <c:extLst>
            <c:ext xmlns:c16="http://schemas.microsoft.com/office/drawing/2014/chart" uri="{C3380CC4-5D6E-409C-BE32-E72D297353CC}">
              <c16:uniqueId val="{00000003-2F2C-4344-B29B-2A6D35691BD7}"/>
            </c:ext>
          </c:extLst>
        </c:ser>
        <c:dLbls>
          <c:dLblPos val="outEnd"/>
          <c:showLegendKey val="0"/>
          <c:showVal val="1"/>
          <c:showCatName val="0"/>
          <c:showSerName val="0"/>
          <c:showPercent val="0"/>
          <c:showBubbleSize val="0"/>
        </c:dLbls>
        <c:gapWidth val="100"/>
        <c:axId val="521257752"/>
        <c:axId val="521258144"/>
      </c:barChart>
      <c:catAx>
        <c:axId val="5212577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258144"/>
        <c:crosses val="autoZero"/>
        <c:auto val="1"/>
        <c:lblAlgn val="ctr"/>
        <c:lblOffset val="100"/>
        <c:noMultiLvlLbl val="0"/>
      </c:catAx>
      <c:valAx>
        <c:axId val="521258144"/>
        <c:scaling>
          <c:orientation val="minMax"/>
          <c:max val="50"/>
        </c:scaling>
        <c:delete val="1"/>
        <c:axPos val="l"/>
        <c:numFmt formatCode="0.0" sourceLinked="1"/>
        <c:majorTickMark val="out"/>
        <c:minorTickMark val="none"/>
        <c:tickLblPos val="nextTo"/>
        <c:crossAx val="52125775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3.3295864207013247E-4"/>
          <c:w val="0.96616035172886816"/>
          <c:h val="0.89093777260142903"/>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1300-487B-97C8-1D7DB0A531BA}"/>
              </c:ext>
            </c:extLst>
          </c:dPt>
          <c:dPt>
            <c:idx val="2"/>
            <c:invertIfNegative val="0"/>
            <c:bubble3D val="0"/>
            <c:extLst>
              <c:ext xmlns:c16="http://schemas.microsoft.com/office/drawing/2014/chart" uri="{C3380CC4-5D6E-409C-BE32-E72D297353CC}">
                <c16:uniqueId val="{00000001-1300-487B-97C8-1D7DB0A531B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0.0</c:formatCode>
                <c:ptCount val="5"/>
                <c:pt idx="0">
                  <c:v>6.7</c:v>
                </c:pt>
                <c:pt idx="1">
                  <c:v>9.3000000000000007</c:v>
                </c:pt>
                <c:pt idx="2">
                  <c:v>13.4</c:v>
                </c:pt>
                <c:pt idx="3">
                  <c:v>21.4</c:v>
                </c:pt>
                <c:pt idx="4">
                  <c:v>17.2</c:v>
                </c:pt>
              </c:numCache>
            </c:numRef>
          </c:val>
          <c:extLst>
            <c:ext xmlns:c16="http://schemas.microsoft.com/office/drawing/2014/chart" uri="{C3380CC4-5D6E-409C-BE32-E72D297353CC}">
              <c16:uniqueId val="{00000002-1300-487B-97C8-1D7DB0A531BA}"/>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Sheet1!$C$2:$C$6</c:f>
              <c:numCache>
                <c:formatCode>0.0</c:formatCode>
                <c:ptCount val="5"/>
                <c:pt idx="0">
                  <c:v>3.8</c:v>
                </c:pt>
                <c:pt idx="1">
                  <c:v>5.7</c:v>
                </c:pt>
                <c:pt idx="2">
                  <c:v>6.6</c:v>
                </c:pt>
                <c:pt idx="3">
                  <c:v>10.1</c:v>
                </c:pt>
                <c:pt idx="4">
                  <c:v>9.6999999999999993</c:v>
                </c:pt>
              </c:numCache>
            </c:numRef>
          </c:val>
          <c:extLst>
            <c:ext xmlns:c16="http://schemas.microsoft.com/office/drawing/2014/chart" uri="{C3380CC4-5D6E-409C-BE32-E72D297353CC}">
              <c16:uniqueId val="{00000003-1300-487B-97C8-1D7DB0A531BA}"/>
            </c:ext>
          </c:extLst>
        </c:ser>
        <c:dLbls>
          <c:dLblPos val="outEnd"/>
          <c:showLegendKey val="0"/>
          <c:showVal val="1"/>
          <c:showCatName val="0"/>
          <c:showSerName val="0"/>
          <c:showPercent val="0"/>
          <c:showBubbleSize val="0"/>
        </c:dLbls>
        <c:gapWidth val="100"/>
        <c:axId val="521258928"/>
        <c:axId val="521259320"/>
      </c:barChart>
      <c:catAx>
        <c:axId val="5212589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259320"/>
        <c:crosses val="autoZero"/>
        <c:auto val="1"/>
        <c:lblAlgn val="ctr"/>
        <c:lblOffset val="100"/>
        <c:noMultiLvlLbl val="0"/>
      </c:catAx>
      <c:valAx>
        <c:axId val="521259320"/>
        <c:scaling>
          <c:orientation val="minMax"/>
          <c:max val="50"/>
        </c:scaling>
        <c:delete val="1"/>
        <c:axPos val="l"/>
        <c:numFmt formatCode="0.0" sourceLinked="1"/>
        <c:majorTickMark val="out"/>
        <c:minorTickMark val="none"/>
        <c:tickLblPos val="nextTo"/>
        <c:crossAx val="52125892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376400817815117"/>
        </c:manualLayout>
      </c:layout>
      <c:lineChart>
        <c:grouping val="standard"/>
        <c:varyColors val="0"/>
        <c:ser>
          <c:idx val="0"/>
          <c:order val="0"/>
          <c:tx>
            <c:strRef>
              <c:f>Sheet1!$B$1</c:f>
              <c:strCache>
                <c:ptCount val="1"/>
                <c:pt idx="0">
                  <c:v>Women</c:v>
                </c:pt>
              </c:strCache>
            </c:strRef>
          </c:tx>
          <c:spPr>
            <a:ln w="63500" cap="rnd">
              <a:solidFill>
                <a:srgbClr val="ED7E23"/>
              </a:solidFill>
              <a:round/>
            </a:ln>
            <a:effectLst/>
          </c:spPr>
          <c:marker>
            <c:symbol val="circle"/>
            <c:size val="5"/>
            <c:spPr>
              <a:solidFill>
                <a:srgbClr val="ED7E23"/>
              </a:solidFill>
              <a:ln w="63500" cap="rnd">
                <a:solidFill>
                  <a:srgbClr val="ED7E2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15-19</c:v>
                </c:pt>
                <c:pt idx="1">
                  <c:v>20-24</c:v>
                </c:pt>
                <c:pt idx="2">
                  <c:v>25-29</c:v>
                </c:pt>
                <c:pt idx="3">
                  <c:v>30-34</c:v>
                </c:pt>
                <c:pt idx="4">
                  <c:v>35-39</c:v>
                </c:pt>
                <c:pt idx="5">
                  <c:v>40-44</c:v>
                </c:pt>
                <c:pt idx="6">
                  <c:v>45-49</c:v>
                </c:pt>
              </c:strCache>
            </c:strRef>
          </c:cat>
          <c:val>
            <c:numRef>
              <c:f>Sheet1!$B$2:$B$8</c:f>
              <c:numCache>
                <c:formatCode>0.0</c:formatCode>
                <c:ptCount val="7"/>
                <c:pt idx="0">
                  <c:v>2.6</c:v>
                </c:pt>
                <c:pt idx="1">
                  <c:v>8.9</c:v>
                </c:pt>
                <c:pt idx="2">
                  <c:v>14.2</c:v>
                </c:pt>
                <c:pt idx="3">
                  <c:v>21.1</c:v>
                </c:pt>
                <c:pt idx="4">
                  <c:v>21.9</c:v>
                </c:pt>
                <c:pt idx="5">
                  <c:v>27</c:v>
                </c:pt>
                <c:pt idx="6">
                  <c:v>22.7</c:v>
                </c:pt>
              </c:numCache>
            </c:numRef>
          </c:val>
          <c:smooth val="0"/>
          <c:extLst>
            <c:ext xmlns:c16="http://schemas.microsoft.com/office/drawing/2014/chart" uri="{C3380CC4-5D6E-409C-BE32-E72D297353CC}">
              <c16:uniqueId val="{00000000-93CE-4D60-9680-6C442B1C9A5E}"/>
            </c:ext>
          </c:extLst>
        </c:ser>
        <c:ser>
          <c:idx val="1"/>
          <c:order val="1"/>
          <c:tx>
            <c:strRef>
              <c:f>Sheet1!$C$1</c:f>
              <c:strCache>
                <c:ptCount val="1"/>
                <c:pt idx="0">
                  <c:v>Men</c:v>
                </c:pt>
              </c:strCache>
            </c:strRef>
          </c:tx>
          <c:spPr>
            <a:ln w="63500" cap="rnd">
              <a:solidFill>
                <a:srgbClr val="DD2526"/>
              </a:solidFill>
              <a:round/>
            </a:ln>
            <a:effectLst/>
          </c:spPr>
          <c:marker>
            <c:symbol val="circle"/>
            <c:size val="5"/>
            <c:spPr>
              <a:solidFill>
                <a:srgbClr val="DD2526"/>
              </a:solidFill>
              <a:ln w="63500">
                <a:solidFill>
                  <a:srgbClr val="DD2526"/>
                </a:solidFill>
              </a:ln>
              <a:effectLst/>
              <a:scene3d>
                <a:camera prst="orthographicFront"/>
                <a:lightRig rig="threePt" dir="t">
                  <a:rot lat="0" lon="0" rev="1200000"/>
                </a:lightRig>
              </a:scene3d>
            </c:spPr>
          </c:marker>
          <c:dLbls>
            <c:dLbl>
              <c:idx val="0"/>
              <c:layout>
                <c:manualLayout>
                  <c:x val="-6.3236118026697069E-2"/>
                  <c:y val="-1.6006249175122778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5.2861116892073151E-2"/>
                      <c:h val="6.6765430913756627E-2"/>
                    </c:manualLayout>
                  </c15:layout>
                </c:ext>
                <c:ext xmlns:c16="http://schemas.microsoft.com/office/drawing/2014/chart" uri="{C3380CC4-5D6E-409C-BE32-E72D297353CC}">
                  <c16:uniqueId val="{00000000-3C65-4518-BBD7-6B32656B385F}"/>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15-19</c:v>
                </c:pt>
                <c:pt idx="1">
                  <c:v>20-24</c:v>
                </c:pt>
                <c:pt idx="2">
                  <c:v>25-29</c:v>
                </c:pt>
                <c:pt idx="3">
                  <c:v>30-34</c:v>
                </c:pt>
                <c:pt idx="4">
                  <c:v>35-39</c:v>
                </c:pt>
                <c:pt idx="5">
                  <c:v>40-44</c:v>
                </c:pt>
                <c:pt idx="6">
                  <c:v>45-49</c:v>
                </c:pt>
              </c:strCache>
            </c:strRef>
          </c:cat>
          <c:val>
            <c:numRef>
              <c:f>Sheet1!$C$2:$C$8</c:f>
              <c:numCache>
                <c:formatCode>0.0</c:formatCode>
                <c:ptCount val="7"/>
                <c:pt idx="0">
                  <c:v>1.2</c:v>
                </c:pt>
                <c:pt idx="1">
                  <c:v>2.5</c:v>
                </c:pt>
                <c:pt idx="2">
                  <c:v>5.7</c:v>
                </c:pt>
                <c:pt idx="3">
                  <c:v>11</c:v>
                </c:pt>
                <c:pt idx="4">
                  <c:v>14.1</c:v>
                </c:pt>
                <c:pt idx="5">
                  <c:v>16.899999999999999</c:v>
                </c:pt>
                <c:pt idx="6">
                  <c:v>16.600000000000001</c:v>
                </c:pt>
              </c:numCache>
            </c:numRef>
          </c:val>
          <c:smooth val="0"/>
          <c:extLst>
            <c:ext xmlns:c16="http://schemas.microsoft.com/office/drawing/2014/chart" uri="{C3380CC4-5D6E-409C-BE32-E72D297353CC}">
              <c16:uniqueId val="{00000001-93CE-4D60-9680-6C442B1C9A5E}"/>
            </c:ext>
          </c:extLst>
        </c:ser>
        <c:dLbls>
          <c:dLblPos val="t"/>
          <c:showLegendKey val="0"/>
          <c:showVal val="1"/>
          <c:showCatName val="0"/>
          <c:showSerName val="0"/>
          <c:showPercent val="0"/>
          <c:showBubbleSize val="0"/>
        </c:dLbls>
        <c:marker val="1"/>
        <c:smooth val="0"/>
        <c:axId val="521259712"/>
        <c:axId val="521261280"/>
      </c:lineChart>
      <c:catAx>
        <c:axId val="521259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261280"/>
        <c:crosses val="autoZero"/>
        <c:auto val="1"/>
        <c:lblAlgn val="ctr"/>
        <c:lblOffset val="100"/>
        <c:noMultiLvlLbl val="0"/>
      </c:catAx>
      <c:valAx>
        <c:axId val="521261280"/>
        <c:scaling>
          <c:orientation val="minMax"/>
          <c:max val="50"/>
        </c:scaling>
        <c:delete val="1"/>
        <c:axPos val="l"/>
        <c:numFmt formatCode="0.0" sourceLinked="1"/>
        <c:majorTickMark val="out"/>
        <c:minorTickMark val="none"/>
        <c:tickLblPos val="nextTo"/>
        <c:crossAx val="521259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4142061914048766E-2"/>
          <c:y val="9.0155110533577831E-2"/>
          <c:w val="0.96616035172886816"/>
          <c:h val="0.76483600428336673"/>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246F-47C8-8090-765620D0F4A6}"/>
              </c:ext>
            </c:extLst>
          </c:dPt>
          <c:dPt>
            <c:idx val="2"/>
            <c:invertIfNegative val="0"/>
            <c:bubble3D val="0"/>
            <c:extLst>
              <c:ext xmlns:c16="http://schemas.microsoft.com/office/drawing/2014/chart" uri="{C3380CC4-5D6E-409C-BE32-E72D297353CC}">
                <c16:uniqueId val="{00000001-246F-47C8-8090-765620D0F4A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Never married</c:v>
                </c:pt>
                <c:pt idx="1">
                  <c:v>Married/living together</c:v>
                </c:pt>
                <c:pt idx="2">
                  <c:v>Divorced or separated</c:v>
                </c:pt>
                <c:pt idx="3">
                  <c:v>Widowed</c:v>
                </c:pt>
              </c:strCache>
            </c:strRef>
          </c:cat>
          <c:val>
            <c:numRef>
              <c:f>Sheet1!$B$2:$B$5</c:f>
              <c:numCache>
                <c:formatCode>0.0</c:formatCode>
                <c:ptCount val="4"/>
                <c:pt idx="0">
                  <c:v>7</c:v>
                </c:pt>
                <c:pt idx="1">
                  <c:v>14.1</c:v>
                </c:pt>
                <c:pt idx="2">
                  <c:v>29.1</c:v>
                </c:pt>
                <c:pt idx="3">
                  <c:v>43.5</c:v>
                </c:pt>
              </c:numCache>
            </c:numRef>
          </c:val>
          <c:extLst>
            <c:ext xmlns:c16="http://schemas.microsoft.com/office/drawing/2014/chart" uri="{C3380CC4-5D6E-409C-BE32-E72D297353CC}">
              <c16:uniqueId val="{00000002-246F-47C8-8090-765620D0F4A6}"/>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Never married</c:v>
                </c:pt>
                <c:pt idx="1">
                  <c:v>Married/living together</c:v>
                </c:pt>
                <c:pt idx="2">
                  <c:v>Divorced or separated</c:v>
                </c:pt>
                <c:pt idx="3">
                  <c:v>Widowed</c:v>
                </c:pt>
              </c:strCache>
            </c:strRef>
          </c:cat>
          <c:val>
            <c:numRef>
              <c:f>Sheet1!$C$2:$C$5</c:f>
              <c:numCache>
                <c:formatCode>0.0</c:formatCode>
                <c:ptCount val="4"/>
                <c:pt idx="0">
                  <c:v>2.8</c:v>
                </c:pt>
                <c:pt idx="1">
                  <c:v>10.6</c:v>
                </c:pt>
                <c:pt idx="2">
                  <c:v>22.6</c:v>
                </c:pt>
                <c:pt idx="3">
                  <c:v>37.200000000000003</c:v>
                </c:pt>
              </c:numCache>
            </c:numRef>
          </c:val>
          <c:extLst>
            <c:ext xmlns:c16="http://schemas.microsoft.com/office/drawing/2014/chart" uri="{C3380CC4-5D6E-409C-BE32-E72D297353CC}">
              <c16:uniqueId val="{00000003-246F-47C8-8090-765620D0F4A6}"/>
            </c:ext>
          </c:extLst>
        </c:ser>
        <c:dLbls>
          <c:dLblPos val="outEnd"/>
          <c:showLegendKey val="0"/>
          <c:showVal val="1"/>
          <c:showCatName val="0"/>
          <c:showSerName val="0"/>
          <c:showPercent val="0"/>
          <c:showBubbleSize val="0"/>
        </c:dLbls>
        <c:gapWidth val="100"/>
        <c:axId val="520140856"/>
        <c:axId val="520141640"/>
      </c:barChart>
      <c:catAx>
        <c:axId val="520140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141640"/>
        <c:crosses val="autoZero"/>
        <c:auto val="1"/>
        <c:lblAlgn val="ctr"/>
        <c:lblOffset val="100"/>
        <c:noMultiLvlLbl val="0"/>
      </c:catAx>
      <c:valAx>
        <c:axId val="520141640"/>
        <c:scaling>
          <c:orientation val="minMax"/>
          <c:max val="50"/>
        </c:scaling>
        <c:delete val="1"/>
        <c:axPos val="l"/>
        <c:numFmt formatCode="0.0" sourceLinked="1"/>
        <c:majorTickMark val="out"/>
        <c:minorTickMark val="none"/>
        <c:tickLblPos val="nextTo"/>
        <c:crossAx val="520140856"/>
        <c:crosses val="autoZero"/>
        <c:crossBetween val="between"/>
      </c:valAx>
      <c:spPr>
        <a:noFill/>
        <a:ln>
          <a:noFill/>
        </a:ln>
        <a:effectLst/>
      </c:spPr>
    </c:plotArea>
    <c:legend>
      <c:legendPos val="t"/>
      <c:layout>
        <c:manualLayout>
          <c:xMode val="edge"/>
          <c:yMode val="edge"/>
          <c:x val="0.3785000993752019"/>
          <c:y val="3.1752149376265471E-2"/>
          <c:w val="0.2429996801341765"/>
          <c:h val="6.7791319720104132E-2"/>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0133010882708582E-2"/>
          <c:w val="0.96616035172886816"/>
          <c:h val="0.83832712869778825"/>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3B50-4F4B-ACF5-508A390230AB}"/>
              </c:ext>
            </c:extLst>
          </c:dPt>
          <c:dPt>
            <c:idx val="2"/>
            <c:invertIfNegative val="0"/>
            <c:bubble3D val="0"/>
            <c:extLst>
              <c:ext xmlns:c16="http://schemas.microsoft.com/office/drawing/2014/chart" uri="{C3380CC4-5D6E-409C-BE32-E72D297353CC}">
                <c16:uniqueId val="{00000001-3B50-4F4B-ACF5-508A390230A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c:v>
                </c:pt>
                <c:pt idx="1">
                  <c:v>2</c:v>
                </c:pt>
                <c:pt idx="2">
                  <c:v>3-4</c:v>
                </c:pt>
                <c:pt idx="3">
                  <c:v>5-9</c:v>
                </c:pt>
                <c:pt idx="4">
                  <c:v>10+</c:v>
                </c:pt>
              </c:strCache>
            </c:strRef>
          </c:cat>
          <c:val>
            <c:numRef>
              <c:f>Sheet1!$B$2:$B$6</c:f>
              <c:numCache>
                <c:formatCode>0.0</c:formatCode>
                <c:ptCount val="5"/>
                <c:pt idx="0">
                  <c:v>7.8</c:v>
                </c:pt>
                <c:pt idx="1">
                  <c:v>16.3</c:v>
                </c:pt>
                <c:pt idx="2">
                  <c:v>25</c:v>
                </c:pt>
                <c:pt idx="3">
                  <c:v>32.9</c:v>
                </c:pt>
                <c:pt idx="4">
                  <c:v>31.9</c:v>
                </c:pt>
              </c:numCache>
            </c:numRef>
          </c:val>
          <c:extLst>
            <c:ext xmlns:c16="http://schemas.microsoft.com/office/drawing/2014/chart" uri="{C3380CC4-5D6E-409C-BE32-E72D297353CC}">
              <c16:uniqueId val="{00000002-3B50-4F4B-ACF5-508A390230AB}"/>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1</c:v>
                </c:pt>
                <c:pt idx="1">
                  <c:v>2</c:v>
                </c:pt>
                <c:pt idx="2">
                  <c:v>3-4</c:v>
                </c:pt>
                <c:pt idx="3">
                  <c:v>5-9</c:v>
                </c:pt>
                <c:pt idx="4">
                  <c:v>10+</c:v>
                </c:pt>
              </c:strCache>
            </c:strRef>
          </c:cat>
          <c:val>
            <c:numRef>
              <c:f>Sheet1!$C$2:$C$6</c:f>
              <c:numCache>
                <c:formatCode>0.0</c:formatCode>
                <c:ptCount val="5"/>
                <c:pt idx="0">
                  <c:v>1.8</c:v>
                </c:pt>
                <c:pt idx="1">
                  <c:v>4.4000000000000004</c:v>
                </c:pt>
                <c:pt idx="2">
                  <c:v>9.1</c:v>
                </c:pt>
                <c:pt idx="3">
                  <c:v>11.3</c:v>
                </c:pt>
                <c:pt idx="4">
                  <c:v>12.8</c:v>
                </c:pt>
              </c:numCache>
            </c:numRef>
          </c:val>
          <c:extLst>
            <c:ext xmlns:c16="http://schemas.microsoft.com/office/drawing/2014/chart" uri="{C3380CC4-5D6E-409C-BE32-E72D297353CC}">
              <c16:uniqueId val="{00000003-3B50-4F4B-ACF5-508A390230AB}"/>
            </c:ext>
          </c:extLst>
        </c:ser>
        <c:dLbls>
          <c:dLblPos val="outEnd"/>
          <c:showLegendKey val="0"/>
          <c:showVal val="1"/>
          <c:showCatName val="0"/>
          <c:showSerName val="0"/>
          <c:showPercent val="0"/>
          <c:showBubbleSize val="0"/>
        </c:dLbls>
        <c:gapWidth val="100"/>
        <c:axId val="520142424"/>
        <c:axId val="520142032"/>
      </c:barChart>
      <c:catAx>
        <c:axId val="5201424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142032"/>
        <c:crosses val="autoZero"/>
        <c:auto val="1"/>
        <c:lblAlgn val="ctr"/>
        <c:lblOffset val="100"/>
        <c:noMultiLvlLbl val="0"/>
      </c:catAx>
      <c:valAx>
        <c:axId val="520142032"/>
        <c:scaling>
          <c:orientation val="minMax"/>
          <c:max val="50"/>
        </c:scaling>
        <c:delete val="1"/>
        <c:axPos val="l"/>
        <c:numFmt formatCode="0.0" sourceLinked="1"/>
        <c:majorTickMark val="out"/>
        <c:minorTickMark val="none"/>
        <c:tickLblPos val="nextTo"/>
        <c:crossAx val="52014242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6.8080617009736846E-2"/>
          <c:y val="4.4594110812656899E-2"/>
          <c:w val="0.91018615599857922"/>
          <c:h val="0.74320692101408059"/>
        </c:manualLayout>
      </c:layout>
      <c:stockChart>
        <c:ser>
          <c:idx val="0"/>
          <c:order val="0"/>
          <c:tx>
            <c:strRef>
              <c:f>Sheet1!$B$1</c:f>
              <c:strCache>
                <c:ptCount val="1"/>
                <c:pt idx="0">
                  <c:v>High</c:v>
                </c:pt>
              </c:strCache>
            </c:strRef>
          </c:tx>
          <c:spPr>
            <a:ln w="19050" cap="rnd">
              <a:noFill/>
              <a:round/>
            </a:ln>
            <a:effectLst/>
          </c:spPr>
          <c:marker>
            <c:symbol val="none"/>
          </c:marker>
          <c:cat>
            <c:strRef>
              <c:f>Sheet1!$A$2:$A$15</c:f>
              <c:strCache>
                <c:ptCount val="14"/>
                <c:pt idx="0">
                  <c:v>2001-02</c:v>
                </c:pt>
                <c:pt idx="1">
                  <c:v>2007</c:v>
                </c:pt>
                <c:pt idx="2">
                  <c:v>2013-14</c:v>
                </c:pt>
                <c:pt idx="3">
                  <c:v>2018</c:v>
                </c:pt>
                <c:pt idx="5">
                  <c:v>2001-02</c:v>
                </c:pt>
                <c:pt idx="6">
                  <c:v>2007</c:v>
                </c:pt>
                <c:pt idx="7">
                  <c:v>2013-14</c:v>
                </c:pt>
                <c:pt idx="8">
                  <c:v>2018</c:v>
                </c:pt>
                <c:pt idx="10">
                  <c:v>2001-02</c:v>
                </c:pt>
                <c:pt idx="11">
                  <c:v>2007</c:v>
                </c:pt>
                <c:pt idx="12">
                  <c:v>2013-14</c:v>
                </c:pt>
                <c:pt idx="13">
                  <c:v>2018</c:v>
                </c:pt>
              </c:strCache>
            </c:strRef>
          </c:cat>
          <c:val>
            <c:numRef>
              <c:f>Sheet1!$B$2:$B$15</c:f>
              <c:numCache>
                <c:formatCode>0.0</c:formatCode>
                <c:ptCount val="14"/>
                <c:pt idx="0">
                  <c:v>20.100000000000001</c:v>
                </c:pt>
                <c:pt idx="1">
                  <c:v>15.6</c:v>
                </c:pt>
                <c:pt idx="2">
                  <c:v>14.2</c:v>
                </c:pt>
                <c:pt idx="3">
                  <c:v>11.9</c:v>
                </c:pt>
                <c:pt idx="5">
                  <c:v>22.7</c:v>
                </c:pt>
                <c:pt idx="6">
                  <c:v>17.7</c:v>
                </c:pt>
                <c:pt idx="7">
                  <c:v>16.100000000000001</c:v>
                </c:pt>
                <c:pt idx="8">
                  <c:v>15.3</c:v>
                </c:pt>
                <c:pt idx="10">
                  <c:v>17.3</c:v>
                </c:pt>
                <c:pt idx="11">
                  <c:v>13.6</c:v>
                </c:pt>
                <c:pt idx="12">
                  <c:v>12.3</c:v>
                </c:pt>
                <c:pt idx="13">
                  <c:v>8.1999999999999993</c:v>
                </c:pt>
              </c:numCache>
            </c:numRef>
          </c:val>
          <c:smooth val="0"/>
          <c:extLst>
            <c:ext xmlns:c16="http://schemas.microsoft.com/office/drawing/2014/chart" uri="{C3380CC4-5D6E-409C-BE32-E72D297353CC}">
              <c16:uniqueId val="{00000000-5FC7-48A4-932F-70C95EC17234}"/>
            </c:ext>
          </c:extLst>
        </c:ser>
        <c:ser>
          <c:idx val="1"/>
          <c:order val="1"/>
          <c:tx>
            <c:strRef>
              <c:f>Sheet1!$C$1</c:f>
              <c:strCache>
                <c:ptCount val="1"/>
                <c:pt idx="0">
                  <c:v>Low</c:v>
                </c:pt>
              </c:strCache>
            </c:strRef>
          </c:tx>
          <c:spPr>
            <a:ln w="19050" cap="rnd">
              <a:noFill/>
              <a:round/>
            </a:ln>
            <a:effectLst/>
          </c:spPr>
          <c:marker>
            <c:symbol val="none"/>
          </c:marker>
          <c:cat>
            <c:strRef>
              <c:f>Sheet1!$A$2:$A$15</c:f>
              <c:strCache>
                <c:ptCount val="14"/>
                <c:pt idx="0">
                  <c:v>2001-02</c:v>
                </c:pt>
                <c:pt idx="1">
                  <c:v>2007</c:v>
                </c:pt>
                <c:pt idx="2">
                  <c:v>2013-14</c:v>
                </c:pt>
                <c:pt idx="3">
                  <c:v>2018</c:v>
                </c:pt>
                <c:pt idx="5">
                  <c:v>2001-02</c:v>
                </c:pt>
                <c:pt idx="6">
                  <c:v>2007</c:v>
                </c:pt>
                <c:pt idx="7">
                  <c:v>2013-14</c:v>
                </c:pt>
                <c:pt idx="8">
                  <c:v>2018</c:v>
                </c:pt>
                <c:pt idx="10">
                  <c:v>2001-02</c:v>
                </c:pt>
                <c:pt idx="11">
                  <c:v>2007</c:v>
                </c:pt>
                <c:pt idx="12">
                  <c:v>2013-14</c:v>
                </c:pt>
                <c:pt idx="13">
                  <c:v>2018</c:v>
                </c:pt>
              </c:strCache>
            </c:strRef>
          </c:cat>
          <c:val>
            <c:numRef>
              <c:f>Sheet1!$C$2:$C$15</c:f>
              <c:numCache>
                <c:formatCode>0.0</c:formatCode>
                <c:ptCount val="14"/>
                <c:pt idx="0">
                  <c:v>11</c:v>
                </c:pt>
                <c:pt idx="1">
                  <c:v>12.9</c:v>
                </c:pt>
                <c:pt idx="2">
                  <c:v>12.4</c:v>
                </c:pt>
                <c:pt idx="3">
                  <c:v>10.3</c:v>
                </c:pt>
                <c:pt idx="5">
                  <c:v>12.8</c:v>
                </c:pt>
                <c:pt idx="6">
                  <c:v>14.4</c:v>
                </c:pt>
                <c:pt idx="7">
                  <c:v>14</c:v>
                </c:pt>
                <c:pt idx="8">
                  <c:v>13.1</c:v>
                </c:pt>
                <c:pt idx="10">
                  <c:v>8.6</c:v>
                </c:pt>
                <c:pt idx="11">
                  <c:v>10.9</c:v>
                </c:pt>
                <c:pt idx="12">
                  <c:v>10.3</c:v>
                </c:pt>
                <c:pt idx="13">
                  <c:v>6.8</c:v>
                </c:pt>
              </c:numCache>
            </c:numRef>
          </c:val>
          <c:smooth val="0"/>
          <c:extLst>
            <c:ext xmlns:c16="http://schemas.microsoft.com/office/drawing/2014/chart" uri="{C3380CC4-5D6E-409C-BE32-E72D297353CC}">
              <c16:uniqueId val="{00000001-5FC7-48A4-932F-70C95EC17234}"/>
            </c:ext>
          </c:extLst>
        </c:ser>
        <c:ser>
          <c:idx val="2"/>
          <c:order val="2"/>
          <c:tx>
            <c:strRef>
              <c:f>Sheet1!$D$1</c:f>
              <c:strCache>
                <c:ptCount val="1"/>
                <c:pt idx="0">
                  <c:v>Close</c:v>
                </c:pt>
              </c:strCache>
            </c:strRef>
          </c:tx>
          <c:spPr>
            <a:ln w="19050" cap="rnd">
              <a:noFill/>
              <a:round/>
            </a:ln>
            <a:effectLst/>
          </c:spPr>
          <c:marker>
            <c:symbol val="circle"/>
            <c:size val="10"/>
            <c:spPr>
              <a:solidFill>
                <a:schemeClr val="accent5"/>
              </a:solidFill>
              <a:ln w="9525">
                <a:solidFill>
                  <a:schemeClr val="accent5"/>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Sheet1!$A$2:$A$15</c:f>
              <c:strCache>
                <c:ptCount val="14"/>
                <c:pt idx="0">
                  <c:v>2001-02</c:v>
                </c:pt>
                <c:pt idx="1">
                  <c:v>2007</c:v>
                </c:pt>
                <c:pt idx="2">
                  <c:v>2013-14</c:v>
                </c:pt>
                <c:pt idx="3">
                  <c:v>2018</c:v>
                </c:pt>
                <c:pt idx="5">
                  <c:v>2001-02</c:v>
                </c:pt>
                <c:pt idx="6">
                  <c:v>2007</c:v>
                </c:pt>
                <c:pt idx="7">
                  <c:v>2013-14</c:v>
                </c:pt>
                <c:pt idx="8">
                  <c:v>2018</c:v>
                </c:pt>
                <c:pt idx="10">
                  <c:v>2001-02</c:v>
                </c:pt>
                <c:pt idx="11">
                  <c:v>2007</c:v>
                </c:pt>
                <c:pt idx="12">
                  <c:v>2013-14</c:v>
                </c:pt>
                <c:pt idx="13">
                  <c:v>2018</c:v>
                </c:pt>
              </c:strCache>
            </c:strRef>
          </c:cat>
          <c:val>
            <c:numRef>
              <c:f>Sheet1!$D$2:$D$15</c:f>
              <c:numCache>
                <c:formatCode>0.0</c:formatCode>
                <c:ptCount val="14"/>
                <c:pt idx="0">
                  <c:v>15.6</c:v>
                </c:pt>
                <c:pt idx="1">
                  <c:v>14.3</c:v>
                </c:pt>
                <c:pt idx="2">
                  <c:v>13.3</c:v>
                </c:pt>
                <c:pt idx="3">
                  <c:v>11.1</c:v>
                </c:pt>
                <c:pt idx="5">
                  <c:v>17.8</c:v>
                </c:pt>
                <c:pt idx="6">
                  <c:v>16.100000000000001</c:v>
                </c:pt>
                <c:pt idx="7">
                  <c:v>15.1</c:v>
                </c:pt>
                <c:pt idx="8">
                  <c:v>14.2</c:v>
                </c:pt>
                <c:pt idx="10">
                  <c:v>12.9</c:v>
                </c:pt>
                <c:pt idx="11">
                  <c:v>12.3</c:v>
                </c:pt>
                <c:pt idx="12">
                  <c:v>11.3</c:v>
                </c:pt>
                <c:pt idx="13">
                  <c:v>7.5</c:v>
                </c:pt>
              </c:numCache>
            </c:numRef>
          </c:val>
          <c:smooth val="0"/>
          <c:extLst>
            <c:ext xmlns:c16="http://schemas.microsoft.com/office/drawing/2014/chart" uri="{C3380CC4-5D6E-409C-BE32-E72D297353CC}">
              <c16:uniqueId val="{00000002-5FC7-48A4-932F-70C95EC17234}"/>
            </c:ext>
          </c:extLst>
        </c:ser>
        <c:dLbls>
          <c:showLegendKey val="0"/>
          <c:showVal val="0"/>
          <c:showCatName val="0"/>
          <c:showSerName val="0"/>
          <c:showPercent val="0"/>
          <c:showBubbleSize val="0"/>
        </c:dLbls>
        <c:hiLowLines>
          <c:spPr>
            <a:ln w="38100" cap="flat" cmpd="sng" algn="ctr">
              <a:solidFill>
                <a:schemeClr val="tx1"/>
              </a:solidFill>
              <a:round/>
            </a:ln>
            <a:effectLst/>
          </c:spPr>
        </c:hiLowLines>
        <c:axId val="522781736"/>
        <c:axId val="522782128"/>
      </c:stockChart>
      <c:catAx>
        <c:axId val="52278173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22782128"/>
        <c:crosses val="autoZero"/>
        <c:auto val="1"/>
        <c:lblAlgn val="ctr"/>
        <c:lblOffset val="100"/>
        <c:noMultiLvlLbl val="0"/>
      </c:catAx>
      <c:valAx>
        <c:axId val="522782128"/>
        <c:scaling>
          <c:orientation val="minMax"/>
          <c:max val="25"/>
        </c:scaling>
        <c:delete val="0"/>
        <c:axPos val="l"/>
        <c:majorGridlines>
          <c:spPr>
            <a:ln w="9525" cap="flat" cmpd="sng" algn="ctr">
              <a:solidFill>
                <a:schemeClr val="tx1">
                  <a:lumMod val="15000"/>
                  <a:lumOff val="85000"/>
                </a:schemeClr>
              </a:solidFill>
              <a:round/>
            </a:ln>
            <a:effectLst/>
          </c:spPr>
        </c:majorGridlines>
        <c:numFmt formatCode="0.0" sourceLinked="1"/>
        <c:majorTickMark val="none"/>
        <c:minorTickMark val="none"/>
        <c:tickLblPos val="nextTo"/>
        <c:spPr>
          <a:noFill/>
          <a:ln>
            <a:noFill/>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227817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Total</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30C8-4214-B2C7-9C4A98BA8C72}"/>
              </c:ext>
            </c:extLst>
          </c:dPt>
          <c:dPt>
            <c:idx val="2"/>
            <c:invertIfNegative val="0"/>
            <c:bubble3D val="0"/>
            <c:extLst>
              <c:ext xmlns:c16="http://schemas.microsoft.com/office/drawing/2014/chart" uri="{C3380CC4-5D6E-409C-BE32-E72D297353CC}">
                <c16:uniqueId val="{00000001-30C8-4214-B2C7-9C4A98BA8C7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Sheet1!$B$2:$B$4</c:f>
              <c:numCache>
                <c:formatCode>0.0</c:formatCode>
                <c:ptCount val="3"/>
                <c:pt idx="0">
                  <c:v>3.8</c:v>
                </c:pt>
                <c:pt idx="1">
                  <c:v>5.6</c:v>
                </c:pt>
                <c:pt idx="2">
                  <c:v>1.8</c:v>
                </c:pt>
              </c:numCache>
            </c:numRef>
          </c:val>
          <c:extLst>
            <c:ext xmlns:c16="http://schemas.microsoft.com/office/drawing/2014/chart" uri="{C3380CC4-5D6E-409C-BE32-E72D297353CC}">
              <c16:uniqueId val="{00000002-30C8-4214-B2C7-9C4A98BA8C72}"/>
            </c:ext>
          </c:extLst>
        </c:ser>
        <c:ser>
          <c:idx val="1"/>
          <c:order val="1"/>
          <c:tx>
            <c:strRef>
              <c:f>Sheet1!$C$1</c:f>
              <c:strCache>
                <c:ptCount val="1"/>
                <c:pt idx="0">
                  <c:v>Urban</c:v>
                </c:pt>
              </c:strCache>
            </c:strRef>
          </c:tx>
          <c:spPr>
            <a:solidFill>
              <a:srgbClr val="FEDB0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Sheet1!$C$2:$C$4</c:f>
              <c:numCache>
                <c:formatCode>0.0</c:formatCode>
                <c:ptCount val="3"/>
                <c:pt idx="0">
                  <c:v>5.3</c:v>
                </c:pt>
                <c:pt idx="1">
                  <c:v>7.5</c:v>
                </c:pt>
                <c:pt idx="2">
                  <c:v>2.7</c:v>
                </c:pt>
              </c:numCache>
            </c:numRef>
          </c:val>
          <c:extLst>
            <c:ext xmlns:c16="http://schemas.microsoft.com/office/drawing/2014/chart" uri="{C3380CC4-5D6E-409C-BE32-E72D297353CC}">
              <c16:uniqueId val="{00000003-30C8-4214-B2C7-9C4A98BA8C72}"/>
            </c:ext>
          </c:extLst>
        </c:ser>
        <c:ser>
          <c:idx val="2"/>
          <c:order val="2"/>
          <c:tx>
            <c:strRef>
              <c:f>Sheet1!$D$1</c:f>
              <c:strCache>
                <c:ptCount val="1"/>
                <c:pt idx="0">
                  <c:v>Rural</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Sheet1!$D$2:$D$4</c:f>
              <c:numCache>
                <c:formatCode>0.0</c:formatCode>
                <c:ptCount val="3"/>
                <c:pt idx="0">
                  <c:v>2.6</c:v>
                </c:pt>
                <c:pt idx="1">
                  <c:v>4</c:v>
                </c:pt>
                <c:pt idx="2">
                  <c:v>1</c:v>
                </c:pt>
              </c:numCache>
            </c:numRef>
          </c:val>
          <c:extLst>
            <c:ext xmlns:c16="http://schemas.microsoft.com/office/drawing/2014/chart" uri="{C3380CC4-5D6E-409C-BE32-E72D297353CC}">
              <c16:uniqueId val="{00000004-30C8-4214-B2C7-9C4A98BA8C72}"/>
            </c:ext>
          </c:extLst>
        </c:ser>
        <c:dLbls>
          <c:dLblPos val="outEnd"/>
          <c:showLegendKey val="0"/>
          <c:showVal val="1"/>
          <c:showCatName val="0"/>
          <c:showSerName val="0"/>
          <c:showPercent val="0"/>
          <c:showBubbleSize val="0"/>
        </c:dLbls>
        <c:gapWidth val="150"/>
        <c:axId val="522782912"/>
        <c:axId val="522783304"/>
      </c:barChart>
      <c:catAx>
        <c:axId val="5227829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2783304"/>
        <c:crosses val="autoZero"/>
        <c:auto val="1"/>
        <c:lblAlgn val="ctr"/>
        <c:lblOffset val="100"/>
        <c:noMultiLvlLbl val="0"/>
      </c:catAx>
      <c:valAx>
        <c:axId val="522783304"/>
        <c:scaling>
          <c:orientation val="minMax"/>
          <c:max val="50"/>
        </c:scaling>
        <c:delete val="1"/>
        <c:axPos val="l"/>
        <c:numFmt formatCode="0.0" sourceLinked="1"/>
        <c:majorTickMark val="out"/>
        <c:minorTickMark val="none"/>
        <c:tickLblPos val="nextTo"/>
        <c:crossAx val="5227829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1307193411E-2"/>
          <c:y val="0"/>
          <c:w val="0.96616035172886816"/>
          <c:h val="0.90376400817815117"/>
        </c:manualLayout>
      </c:layout>
      <c:lineChart>
        <c:grouping val="standard"/>
        <c:varyColors val="0"/>
        <c:ser>
          <c:idx val="0"/>
          <c:order val="0"/>
          <c:tx>
            <c:strRef>
              <c:f>Sheet1!$B$1</c:f>
              <c:strCache>
                <c:ptCount val="1"/>
                <c:pt idx="0">
                  <c:v>Women</c:v>
                </c:pt>
              </c:strCache>
            </c:strRef>
          </c:tx>
          <c:spPr>
            <a:ln w="63500" cap="rnd">
              <a:solidFill>
                <a:srgbClr val="ED7E23"/>
              </a:solidFill>
              <a:round/>
            </a:ln>
            <a:effectLst/>
          </c:spPr>
          <c:marker>
            <c:symbol val="circle"/>
            <c:size val="5"/>
            <c:spPr>
              <a:solidFill>
                <a:srgbClr val="ED7E23"/>
              </a:solidFill>
              <a:ln w="63500" cap="rnd">
                <a:solidFill>
                  <a:srgbClr val="ED7E2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15-17</c:v>
                </c:pt>
                <c:pt idx="1">
                  <c:v>18-19</c:v>
                </c:pt>
                <c:pt idx="2">
                  <c:v>20-22</c:v>
                </c:pt>
                <c:pt idx="3">
                  <c:v>23-24</c:v>
                </c:pt>
              </c:strCache>
            </c:strRef>
          </c:cat>
          <c:val>
            <c:numRef>
              <c:f>Sheet1!$B$2:$B$5</c:f>
              <c:numCache>
                <c:formatCode>0.0</c:formatCode>
                <c:ptCount val="4"/>
                <c:pt idx="0">
                  <c:v>1.7</c:v>
                </c:pt>
                <c:pt idx="1">
                  <c:v>3.8</c:v>
                </c:pt>
                <c:pt idx="2">
                  <c:v>7.2</c:v>
                </c:pt>
                <c:pt idx="3">
                  <c:v>11.9</c:v>
                </c:pt>
              </c:numCache>
            </c:numRef>
          </c:val>
          <c:smooth val="0"/>
          <c:extLst>
            <c:ext xmlns:c16="http://schemas.microsoft.com/office/drawing/2014/chart" uri="{C3380CC4-5D6E-409C-BE32-E72D297353CC}">
              <c16:uniqueId val="{00000000-F585-4453-91BA-F3E7E9F571BA}"/>
            </c:ext>
          </c:extLst>
        </c:ser>
        <c:ser>
          <c:idx val="1"/>
          <c:order val="1"/>
          <c:tx>
            <c:strRef>
              <c:f>Sheet1!$C$1</c:f>
              <c:strCache>
                <c:ptCount val="1"/>
                <c:pt idx="0">
                  <c:v>Men</c:v>
                </c:pt>
              </c:strCache>
            </c:strRef>
          </c:tx>
          <c:spPr>
            <a:ln w="63500" cap="rnd">
              <a:solidFill>
                <a:srgbClr val="DD2526"/>
              </a:solidFill>
              <a:round/>
            </a:ln>
            <a:effectLst/>
          </c:spPr>
          <c:marker>
            <c:symbol val="circle"/>
            <c:size val="5"/>
            <c:spPr>
              <a:solidFill>
                <a:srgbClr val="DD2526"/>
              </a:solidFill>
              <a:ln w="63500">
                <a:solidFill>
                  <a:srgbClr val="DD2526"/>
                </a:solidFill>
              </a:ln>
              <a:effectLst/>
              <a:scene3d>
                <a:camera prst="orthographicFront"/>
                <a:lightRig rig="threePt" dir="t">
                  <a:rot lat="0" lon="0" rev="1200000"/>
                </a:lightRig>
              </a:scene3d>
            </c:spPr>
          </c:marker>
          <c:dLbls>
            <c:dLbl>
              <c:idx val="0"/>
              <c:layout>
                <c:manualLayout>
                  <c:x val="-7.7411578628161004E-2"/>
                  <c:y val="5.3800413285853103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5C4A-43D6-AF09-1397C8F53C52}"/>
                </c:ext>
              </c:extLst>
            </c:dLbl>
            <c:dLbl>
              <c:idx val="1"/>
              <c:layout>
                <c:manualLayout>
                  <c:x val="-3.0992482908696075E-2"/>
                  <c:y val="-2.6699394426976868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C4A-43D6-AF09-1397C8F53C52}"/>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15-17</c:v>
                </c:pt>
                <c:pt idx="1">
                  <c:v>18-19</c:v>
                </c:pt>
                <c:pt idx="2">
                  <c:v>20-22</c:v>
                </c:pt>
                <c:pt idx="3">
                  <c:v>23-24</c:v>
                </c:pt>
              </c:strCache>
            </c:strRef>
          </c:cat>
          <c:val>
            <c:numRef>
              <c:f>Sheet1!$C$2:$C$5</c:f>
              <c:numCache>
                <c:formatCode>0.0</c:formatCode>
                <c:ptCount val="4"/>
                <c:pt idx="0">
                  <c:v>1.4</c:v>
                </c:pt>
                <c:pt idx="1">
                  <c:v>0.9</c:v>
                </c:pt>
                <c:pt idx="2">
                  <c:v>1.9</c:v>
                </c:pt>
                <c:pt idx="3">
                  <c:v>3.7</c:v>
                </c:pt>
              </c:numCache>
            </c:numRef>
          </c:val>
          <c:smooth val="0"/>
          <c:extLst>
            <c:ext xmlns:c16="http://schemas.microsoft.com/office/drawing/2014/chart" uri="{C3380CC4-5D6E-409C-BE32-E72D297353CC}">
              <c16:uniqueId val="{00000001-F585-4453-91BA-F3E7E9F571BA}"/>
            </c:ext>
          </c:extLst>
        </c:ser>
        <c:dLbls>
          <c:dLblPos val="t"/>
          <c:showLegendKey val="0"/>
          <c:showVal val="1"/>
          <c:showCatName val="0"/>
          <c:showSerName val="0"/>
          <c:showPercent val="0"/>
          <c:showBubbleSize val="0"/>
        </c:dLbls>
        <c:marker val="1"/>
        <c:smooth val="0"/>
        <c:axId val="522784088"/>
        <c:axId val="522784480"/>
      </c:lineChart>
      <c:catAx>
        <c:axId val="522784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2784480"/>
        <c:crosses val="autoZero"/>
        <c:auto val="1"/>
        <c:lblAlgn val="ctr"/>
        <c:lblOffset val="100"/>
        <c:noMultiLvlLbl val="0"/>
      </c:catAx>
      <c:valAx>
        <c:axId val="522784480"/>
        <c:scaling>
          <c:orientation val="minMax"/>
          <c:max val="50"/>
        </c:scaling>
        <c:delete val="1"/>
        <c:axPos val="l"/>
        <c:numFmt formatCode="0.0" sourceLinked="1"/>
        <c:majorTickMark val="out"/>
        <c:minorTickMark val="none"/>
        <c:tickLblPos val="nextTo"/>
        <c:crossAx val="5227840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4627903566870309E-2"/>
          <c:y val="3.8694074969770252E-2"/>
          <c:w val="0.6276350814906686"/>
          <c:h val="0.8769004751068753"/>
        </c:manualLayout>
      </c:layout>
      <c:barChart>
        <c:barDir val="col"/>
        <c:grouping val="percentStacked"/>
        <c:varyColors val="0"/>
        <c:ser>
          <c:idx val="0"/>
          <c:order val="0"/>
          <c:tx>
            <c:strRef>
              <c:f>Sheet1!$B$1</c:f>
              <c:strCache>
                <c:ptCount val="1"/>
                <c:pt idx="0">
                  <c:v>Tested in last 12 months &amp; received most recent result</c:v>
                </c:pt>
              </c:strCache>
            </c:strRef>
          </c:tx>
          <c:spPr>
            <a:solidFill>
              <a:srgbClr val="1F8B43">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Sheet1!$B$2:$B$4</c:f>
              <c:numCache>
                <c:formatCode>General</c:formatCode>
                <c:ptCount val="3"/>
                <c:pt idx="0">
                  <c:v>56</c:v>
                </c:pt>
                <c:pt idx="1">
                  <c:v>58</c:v>
                </c:pt>
                <c:pt idx="2">
                  <c:v>50</c:v>
                </c:pt>
              </c:numCache>
            </c:numRef>
          </c:val>
          <c:extLst>
            <c:ext xmlns:c16="http://schemas.microsoft.com/office/drawing/2014/chart" uri="{C3380CC4-5D6E-409C-BE32-E72D297353CC}">
              <c16:uniqueId val="{00000000-DAF7-4A3A-9F8B-E594B8237624}"/>
            </c:ext>
          </c:extLst>
        </c:ser>
        <c:ser>
          <c:idx val="1"/>
          <c:order val="1"/>
          <c:tx>
            <c:strRef>
              <c:f>Sheet1!$C$1</c:f>
              <c:strCache>
                <c:ptCount val="1"/>
                <c:pt idx="0">
                  <c:v>Tested 12+ months &amp; received most recent result</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Sheet1!$C$2:$C$4</c:f>
              <c:numCache>
                <c:formatCode>General</c:formatCode>
                <c:ptCount val="3"/>
                <c:pt idx="0">
                  <c:v>35</c:v>
                </c:pt>
                <c:pt idx="1">
                  <c:v>35</c:v>
                </c:pt>
                <c:pt idx="2">
                  <c:v>36</c:v>
                </c:pt>
              </c:numCache>
            </c:numRef>
          </c:val>
          <c:extLst>
            <c:ext xmlns:c16="http://schemas.microsoft.com/office/drawing/2014/chart" uri="{C3380CC4-5D6E-409C-BE32-E72D297353CC}">
              <c16:uniqueId val="{00000001-DAF7-4A3A-9F8B-E594B8237624}"/>
            </c:ext>
          </c:extLst>
        </c:ser>
        <c:ser>
          <c:idx val="2"/>
          <c:order val="2"/>
          <c:tx>
            <c:strRef>
              <c:f>Sheet1!$D$1</c:f>
              <c:strCache>
                <c:ptCount val="1"/>
                <c:pt idx="0">
                  <c:v>Ever tested &amp; did not receive result of most recent test</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dLbl>
              <c:idx val="1"/>
              <c:layout>
                <c:manualLayout>
                  <c:x val="0"/>
                  <c:y val="7.2551390568319175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1DAB-49D7-9644-D82C8ADE36F3}"/>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Sheet1!$D$2:$D$4</c:f>
              <c:numCache>
                <c:formatCode>General</c:formatCode>
                <c:ptCount val="3"/>
                <c:pt idx="0">
                  <c:v>2</c:v>
                </c:pt>
                <c:pt idx="1">
                  <c:v>2</c:v>
                </c:pt>
                <c:pt idx="2">
                  <c:v>3</c:v>
                </c:pt>
              </c:numCache>
            </c:numRef>
          </c:val>
          <c:extLst>
            <c:ext xmlns:c16="http://schemas.microsoft.com/office/drawing/2014/chart" uri="{C3380CC4-5D6E-409C-BE32-E72D297353CC}">
              <c16:uniqueId val="{00000002-DAF7-4A3A-9F8B-E594B8237624}"/>
            </c:ext>
          </c:extLst>
        </c:ser>
        <c:ser>
          <c:idx val="3"/>
          <c:order val="3"/>
          <c:tx>
            <c:strRef>
              <c:f>Sheet1!$E$1</c:f>
              <c:strCache>
                <c:ptCount val="1"/>
                <c:pt idx="0">
                  <c:v>Not previously tested</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dLbl>
              <c:idx val="0"/>
              <c:layout>
                <c:manualLayout>
                  <c:x val="-2.6817513407725587E-17"/>
                  <c:y val="-5.411648211446368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1DAB-49D7-9644-D82C8ADE36F3}"/>
                </c:ext>
              </c:extLst>
            </c:dLbl>
            <c:dLbl>
              <c:idx val="1"/>
              <c:layout>
                <c:manualLayout>
                  <c:x val="-2.9255807133740618E-3"/>
                  <c:y val="-2.4183796856106408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51D3-47E0-96E2-F1D4BF36420B}"/>
                </c:ext>
              </c:extLst>
            </c:dLbl>
            <c:dLbl>
              <c:idx val="2"/>
              <c:layout>
                <c:manualLayout>
                  <c:x val="-1.0727005363090235E-16"/>
                  <c:y val="2.2629940302202247E-3"/>
                </c:manualLayout>
              </c:layout>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1DAB-49D7-9644-D82C8ADE36F3}"/>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Women</c:v>
                </c:pt>
                <c:pt idx="2">
                  <c:v>Men</c:v>
                </c:pt>
              </c:strCache>
            </c:strRef>
          </c:cat>
          <c:val>
            <c:numRef>
              <c:f>Sheet1!$E$2:$E$4</c:f>
              <c:numCache>
                <c:formatCode>General</c:formatCode>
                <c:ptCount val="3"/>
                <c:pt idx="0">
                  <c:v>6</c:v>
                </c:pt>
                <c:pt idx="1">
                  <c:v>5</c:v>
                </c:pt>
                <c:pt idx="2">
                  <c:v>11</c:v>
                </c:pt>
              </c:numCache>
            </c:numRef>
          </c:val>
          <c:extLst>
            <c:ext xmlns:c16="http://schemas.microsoft.com/office/drawing/2014/chart" uri="{C3380CC4-5D6E-409C-BE32-E72D297353CC}">
              <c16:uniqueId val="{00000003-DAF7-4A3A-9F8B-E594B8237624}"/>
            </c:ext>
          </c:extLst>
        </c:ser>
        <c:dLbls>
          <c:dLblPos val="ctr"/>
          <c:showLegendKey val="0"/>
          <c:showVal val="1"/>
          <c:showCatName val="0"/>
          <c:showSerName val="0"/>
          <c:showPercent val="0"/>
          <c:showBubbleSize val="0"/>
        </c:dLbls>
        <c:gapWidth val="100"/>
        <c:overlap val="100"/>
        <c:axId val="521260888"/>
        <c:axId val="525864960"/>
      </c:barChart>
      <c:catAx>
        <c:axId val="5212608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5864960"/>
        <c:crosses val="autoZero"/>
        <c:auto val="1"/>
        <c:lblAlgn val="ctr"/>
        <c:lblOffset val="100"/>
        <c:noMultiLvlLbl val="0"/>
      </c:catAx>
      <c:valAx>
        <c:axId val="525864960"/>
        <c:scaling>
          <c:orientation val="minMax"/>
        </c:scaling>
        <c:delete val="1"/>
        <c:axPos val="l"/>
        <c:numFmt formatCode="0%" sourceLinked="1"/>
        <c:majorTickMark val="none"/>
        <c:minorTickMark val="none"/>
        <c:tickLblPos val="nextTo"/>
        <c:crossAx val="52126088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592103133420299"/>
        </c:manualLayout>
      </c:layout>
      <c:barChart>
        <c:barDir val="col"/>
        <c:grouping val="clustered"/>
        <c:varyColors val="0"/>
        <c:ser>
          <c:idx val="0"/>
          <c:order val="0"/>
          <c:tx>
            <c:strRef>
              <c:f>Sheet1!$B$1</c:f>
              <c:strCache>
                <c:ptCount val="1"/>
                <c:pt idx="0">
                  <c:v>Series 1</c:v>
                </c:pt>
              </c:strCache>
            </c:strRef>
          </c:tx>
          <c:spPr>
            <a:solidFill>
              <a:schemeClr val="accent5">
                <a:lumMod val="60000"/>
                <a:lumOff val="40000"/>
              </a:schemeClr>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lumMod val="60000"/>
                  <a:lumOff val="40000"/>
                </a:scheme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4C08-4BC8-8B31-DBD98D63B88A}"/>
              </c:ext>
            </c:extLst>
          </c:dPt>
          <c:dPt>
            <c:idx val="2"/>
            <c:invertIfNegative val="0"/>
            <c:bubble3D val="0"/>
            <c:spPr>
              <a:solidFill>
                <a:schemeClr val="accent5">
                  <a:lumMod val="60000"/>
                  <a:lumOff val="40000"/>
                </a:scheme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4C08-4BC8-8B31-DBD98D63B88A}"/>
              </c:ext>
            </c:extLst>
          </c:dPt>
          <c:dPt>
            <c:idx val="5"/>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D850-4BE0-A808-6270361E1D2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Sheet1!$B$2:$B$7</c:f>
              <c:numCache>
                <c:formatCode>0.0</c:formatCode>
                <c:ptCount val="6"/>
                <c:pt idx="0">
                  <c:v>6.5</c:v>
                </c:pt>
                <c:pt idx="1">
                  <c:v>6.1</c:v>
                </c:pt>
                <c:pt idx="2">
                  <c:v>5.9</c:v>
                </c:pt>
                <c:pt idx="3">
                  <c:v>6.2</c:v>
                </c:pt>
                <c:pt idx="4">
                  <c:v>5.3</c:v>
                </c:pt>
                <c:pt idx="5">
                  <c:v>4.7</c:v>
                </c:pt>
              </c:numCache>
            </c:numRef>
          </c:val>
          <c:extLst>
            <c:ext xmlns:c16="http://schemas.microsoft.com/office/drawing/2014/chart" uri="{C3380CC4-5D6E-409C-BE32-E72D297353CC}">
              <c16:uniqueId val="{00000006-4C08-4BC8-8B31-DBD98D63B88A}"/>
            </c:ext>
          </c:extLst>
        </c:ser>
        <c:dLbls>
          <c:showLegendKey val="0"/>
          <c:showVal val="0"/>
          <c:showCatName val="0"/>
          <c:showSerName val="0"/>
          <c:showPercent val="0"/>
          <c:showBubbleSize val="0"/>
        </c:dLbls>
        <c:gapWidth val="100"/>
        <c:axId val="518357632"/>
        <c:axId val="518356848"/>
      </c:barChart>
      <c:catAx>
        <c:axId val="518357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8356848"/>
        <c:crosses val="autoZero"/>
        <c:auto val="1"/>
        <c:lblAlgn val="ctr"/>
        <c:lblOffset val="100"/>
        <c:noMultiLvlLbl val="0"/>
      </c:catAx>
      <c:valAx>
        <c:axId val="518356848"/>
        <c:scaling>
          <c:orientation val="minMax"/>
          <c:max val="10"/>
        </c:scaling>
        <c:delete val="1"/>
        <c:axPos val="l"/>
        <c:numFmt formatCode="0.0" sourceLinked="1"/>
        <c:majorTickMark val="out"/>
        <c:minorTickMark val="none"/>
        <c:tickLblPos val="nextTo"/>
        <c:crossAx val="518357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8310719896409563"/>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FF28-4629-B915-E69006EBDAD5}"/>
              </c:ext>
            </c:extLst>
          </c:dPt>
          <c:dPt>
            <c:idx val="2"/>
            <c:invertIfNegative val="0"/>
            <c:bubble3D val="0"/>
            <c:extLst>
              <c:ext xmlns:c16="http://schemas.microsoft.com/office/drawing/2014/chart" uri="{C3380CC4-5D6E-409C-BE32-E72D297353CC}">
                <c16:uniqueId val="{00000001-FF28-4629-B915-E69006EBDAD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Circumcised by health worker</c:v>
                </c:pt>
                <c:pt idx="1">
                  <c:v>Circumcised by traditional practitioner/family/friend</c:v>
                </c:pt>
                <c:pt idx="2">
                  <c:v>Not circumcised</c:v>
                </c:pt>
              </c:strCache>
            </c:strRef>
          </c:cat>
          <c:val>
            <c:numRef>
              <c:f>Sheet1!$B$2:$B$4</c:f>
              <c:numCache>
                <c:formatCode>0.0</c:formatCode>
                <c:ptCount val="3"/>
                <c:pt idx="0">
                  <c:v>5.7</c:v>
                </c:pt>
                <c:pt idx="1">
                  <c:v>6.5</c:v>
                </c:pt>
                <c:pt idx="2">
                  <c:v>8.3000000000000007</c:v>
                </c:pt>
              </c:numCache>
            </c:numRef>
          </c:val>
          <c:extLst>
            <c:ext xmlns:c16="http://schemas.microsoft.com/office/drawing/2014/chart" uri="{C3380CC4-5D6E-409C-BE32-E72D297353CC}">
              <c16:uniqueId val="{00000002-FF28-4629-B915-E69006EBDAD5}"/>
            </c:ext>
          </c:extLst>
        </c:ser>
        <c:dLbls>
          <c:dLblPos val="outEnd"/>
          <c:showLegendKey val="0"/>
          <c:showVal val="1"/>
          <c:showCatName val="0"/>
          <c:showSerName val="0"/>
          <c:showPercent val="0"/>
          <c:showBubbleSize val="0"/>
        </c:dLbls>
        <c:gapWidth val="100"/>
        <c:axId val="525865744"/>
        <c:axId val="525866136"/>
      </c:barChart>
      <c:catAx>
        <c:axId val="5258657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5866136"/>
        <c:crosses val="autoZero"/>
        <c:auto val="1"/>
        <c:lblAlgn val="ctr"/>
        <c:lblOffset val="100"/>
        <c:noMultiLvlLbl val="0"/>
      </c:catAx>
      <c:valAx>
        <c:axId val="525866136"/>
        <c:scaling>
          <c:orientation val="minMax"/>
          <c:max val="50"/>
        </c:scaling>
        <c:delete val="1"/>
        <c:axPos val="l"/>
        <c:numFmt formatCode="0.0" sourceLinked="1"/>
        <c:majorTickMark val="out"/>
        <c:minorTickMark val="none"/>
        <c:tickLblPos val="nextTo"/>
        <c:crossAx val="5258657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1F8B43"/>
            </a:solidFill>
            <a:ln>
              <a:noFill/>
            </a:ln>
            <a:scene3d>
              <a:camera prst="orthographicFront"/>
              <a:lightRig rig="threePt" dir="t">
                <a:rot lat="0" lon="0" rev="1200000"/>
              </a:lightRig>
            </a:scene3d>
            <a:sp3d>
              <a:bevelT w="63500" h="25400"/>
            </a:sp3d>
          </c:spPr>
          <c:dPt>
            <c:idx val="0"/>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634-49DF-A747-AC5E67759835}"/>
              </c:ext>
            </c:extLst>
          </c:dPt>
          <c:dPt>
            <c:idx val="1"/>
            <c:bubble3D val="0"/>
            <c:spPr>
              <a:solidFill>
                <a:srgbClr val="444F6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634-49DF-A747-AC5E67759835}"/>
              </c:ext>
            </c:extLst>
          </c:dPt>
          <c:dPt>
            <c:idx val="2"/>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A634-49DF-A747-AC5E67759835}"/>
              </c:ext>
            </c:extLst>
          </c:dPt>
          <c:dPt>
            <c:idx val="3"/>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A634-49DF-A747-AC5E67759835}"/>
              </c:ext>
            </c:extLst>
          </c:dPt>
          <c:dPt>
            <c:idx val="4"/>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A634-49DF-A747-AC5E67759835}"/>
              </c:ext>
            </c:extLst>
          </c:dPt>
          <c:dPt>
            <c:idx val="5"/>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A634-49DF-A747-AC5E67759835}"/>
              </c:ext>
            </c:extLst>
          </c:dPt>
          <c:dLbls>
            <c:dLbl>
              <c:idx val="2"/>
              <c:delete val="1"/>
              <c:extLst>
                <c:ext xmlns:c15="http://schemas.microsoft.com/office/drawing/2012/chart" uri="{CE6537A1-D6FC-4f65-9D91-7224C49458BB}"/>
                <c:ext xmlns:c16="http://schemas.microsoft.com/office/drawing/2014/chart" uri="{C3380CC4-5D6E-409C-BE32-E72D297353CC}">
                  <c16:uniqueId val="{00000005-A634-49DF-A747-AC5E67759835}"/>
                </c:ext>
              </c:extLst>
            </c:dLbl>
            <c:dLbl>
              <c:idx val="3"/>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A634-49DF-A747-AC5E67759835}"/>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Both HIV positive</c:v>
                </c:pt>
                <c:pt idx="1">
                  <c:v>HIV discordant</c:v>
                </c:pt>
                <c:pt idx="2">
                  <c:v>Both HIV negative</c:v>
                </c:pt>
              </c:strCache>
            </c:strRef>
          </c:cat>
          <c:val>
            <c:numRef>
              <c:f>Sheet1!$B$2:$B$4</c:f>
              <c:numCache>
                <c:formatCode>General</c:formatCode>
                <c:ptCount val="3"/>
                <c:pt idx="0">
                  <c:v>8</c:v>
                </c:pt>
                <c:pt idx="1">
                  <c:v>8</c:v>
                </c:pt>
                <c:pt idx="2">
                  <c:v>85</c:v>
                </c:pt>
              </c:numCache>
            </c:numRef>
          </c:val>
          <c:extLst>
            <c:ext xmlns:c16="http://schemas.microsoft.com/office/drawing/2014/chart" uri="{C3380CC4-5D6E-409C-BE32-E72D297353CC}">
              <c16:uniqueId val="{0000000C-A634-49DF-A747-AC5E6775983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4788318631653644E-2"/>
          <c:w val="0.96616035172886816"/>
          <c:h val="0.84367193697641962"/>
        </c:manualLayout>
      </c:layout>
      <c:barChart>
        <c:barDir val="col"/>
        <c:grouping val="clustered"/>
        <c:varyColors val="0"/>
        <c:ser>
          <c:idx val="0"/>
          <c:order val="0"/>
          <c:tx>
            <c:strRef>
              <c:f>Sheet1!$B$1</c:f>
              <c:strCache>
                <c:ptCount val="1"/>
                <c:pt idx="0">
                  <c:v>Series 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34D5-4D93-B531-93345DE6E901}"/>
              </c:ext>
            </c:extLst>
          </c:dPt>
          <c:dPt>
            <c:idx val="1"/>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34D5-4D93-B531-93345DE6E901}"/>
              </c:ext>
            </c:extLst>
          </c:dPt>
          <c:dPt>
            <c:idx val="2"/>
            <c:invertIfNegative val="0"/>
            <c:bubble3D val="0"/>
            <c:extLst>
              <c:ext xmlns:c16="http://schemas.microsoft.com/office/drawing/2014/chart" uri="{C3380CC4-5D6E-409C-BE32-E72D297353CC}">
                <c16:uniqueId val="{00000004-34D5-4D93-B531-93345DE6E901}"/>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59</c:v>
                </c:pt>
                <c:pt idx="1">
                  <c:v>97</c:v>
                </c:pt>
              </c:numCache>
            </c:numRef>
          </c:val>
          <c:extLst>
            <c:ext xmlns:c16="http://schemas.microsoft.com/office/drawing/2014/chart" uri="{C3380CC4-5D6E-409C-BE32-E72D297353CC}">
              <c16:uniqueId val="{00000005-34D5-4D93-B531-93345DE6E901}"/>
            </c:ext>
          </c:extLst>
        </c:ser>
        <c:dLbls>
          <c:dLblPos val="outEnd"/>
          <c:showLegendKey val="0"/>
          <c:showVal val="1"/>
          <c:showCatName val="0"/>
          <c:showSerName val="0"/>
          <c:showPercent val="0"/>
          <c:showBubbleSize val="0"/>
        </c:dLbls>
        <c:gapWidth val="100"/>
        <c:axId val="519826712"/>
        <c:axId val="519825928"/>
      </c:barChart>
      <c:catAx>
        <c:axId val="519826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825928"/>
        <c:crosses val="autoZero"/>
        <c:auto val="1"/>
        <c:lblAlgn val="ctr"/>
        <c:lblOffset val="100"/>
        <c:noMultiLvlLbl val="0"/>
      </c:catAx>
      <c:valAx>
        <c:axId val="519825928"/>
        <c:scaling>
          <c:orientation val="minMax"/>
          <c:max val="100"/>
        </c:scaling>
        <c:delete val="1"/>
        <c:axPos val="l"/>
        <c:numFmt formatCode="General" sourceLinked="1"/>
        <c:majorTickMark val="out"/>
        <c:minorTickMark val="none"/>
        <c:tickLblPos val="nextTo"/>
        <c:crossAx val="519826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Cash only</c:v>
                </c:pt>
              </c:strCache>
            </c:strRef>
          </c:tx>
          <c:spPr>
            <a:solidFill>
              <a:srgbClr val="1F8B43">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General</c:formatCode>
                <c:ptCount val="2"/>
                <c:pt idx="0">
                  <c:v>62</c:v>
                </c:pt>
                <c:pt idx="1">
                  <c:v>68</c:v>
                </c:pt>
              </c:numCache>
            </c:numRef>
          </c:val>
          <c:extLst>
            <c:ext xmlns:c16="http://schemas.microsoft.com/office/drawing/2014/chart" uri="{C3380CC4-5D6E-409C-BE32-E72D297353CC}">
              <c16:uniqueId val="{00000000-D0EC-494B-A966-8AB9B2EEDEF8}"/>
            </c:ext>
          </c:extLst>
        </c:ser>
        <c:ser>
          <c:idx val="1"/>
          <c:order val="1"/>
          <c:tx>
            <c:strRef>
              <c:f>Sheet1!$C$1</c:f>
              <c:strCache>
                <c:ptCount val="1"/>
                <c:pt idx="0">
                  <c:v>Cash and in-kind</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General</c:formatCode>
                <c:ptCount val="2"/>
                <c:pt idx="0">
                  <c:v>19</c:v>
                </c:pt>
                <c:pt idx="1">
                  <c:v>20</c:v>
                </c:pt>
              </c:numCache>
            </c:numRef>
          </c:val>
          <c:extLst>
            <c:ext xmlns:c16="http://schemas.microsoft.com/office/drawing/2014/chart" uri="{C3380CC4-5D6E-409C-BE32-E72D297353CC}">
              <c16:uniqueId val="{00000001-D0EC-494B-A966-8AB9B2EEDEF8}"/>
            </c:ext>
          </c:extLst>
        </c:ser>
        <c:ser>
          <c:idx val="2"/>
          <c:order val="2"/>
          <c:tx>
            <c:strRef>
              <c:f>Sheet1!$D$1</c:f>
              <c:strCache>
                <c:ptCount val="1"/>
                <c:pt idx="0">
                  <c:v>In-kind only</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General</c:formatCode>
                <c:ptCount val="2"/>
                <c:pt idx="0">
                  <c:v>2</c:v>
                </c:pt>
                <c:pt idx="1">
                  <c:v>1</c:v>
                </c:pt>
              </c:numCache>
            </c:numRef>
          </c:val>
          <c:extLst>
            <c:ext xmlns:c16="http://schemas.microsoft.com/office/drawing/2014/chart" uri="{C3380CC4-5D6E-409C-BE32-E72D297353CC}">
              <c16:uniqueId val="{00000002-D0EC-494B-A966-8AB9B2EEDEF8}"/>
            </c:ext>
          </c:extLst>
        </c:ser>
        <c:ser>
          <c:idx val="3"/>
          <c:order val="3"/>
          <c:tx>
            <c:strRef>
              <c:f>Sheet1!$E$1</c:f>
              <c:strCache>
                <c:ptCount val="1"/>
                <c:pt idx="0">
                  <c:v>Not paid</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General</c:formatCode>
                <c:ptCount val="2"/>
                <c:pt idx="0">
                  <c:v>17</c:v>
                </c:pt>
                <c:pt idx="1">
                  <c:v>11</c:v>
                </c:pt>
              </c:numCache>
            </c:numRef>
          </c:val>
          <c:extLst>
            <c:ext xmlns:c16="http://schemas.microsoft.com/office/drawing/2014/chart" uri="{C3380CC4-5D6E-409C-BE32-E72D297353CC}">
              <c16:uniqueId val="{00000003-D0EC-494B-A966-8AB9B2EEDEF8}"/>
            </c:ext>
          </c:extLst>
        </c:ser>
        <c:dLbls>
          <c:dLblPos val="ctr"/>
          <c:showLegendKey val="0"/>
          <c:showVal val="1"/>
          <c:showCatName val="0"/>
          <c:showSerName val="0"/>
          <c:showPercent val="0"/>
          <c:showBubbleSize val="0"/>
        </c:dLbls>
        <c:gapWidth val="100"/>
        <c:overlap val="100"/>
        <c:axId val="519829064"/>
        <c:axId val="355717320"/>
      </c:barChart>
      <c:catAx>
        <c:axId val="5198290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55717320"/>
        <c:crosses val="autoZero"/>
        <c:auto val="1"/>
        <c:lblAlgn val="ctr"/>
        <c:lblOffset val="100"/>
        <c:noMultiLvlLbl val="0"/>
      </c:catAx>
      <c:valAx>
        <c:axId val="355717320"/>
        <c:scaling>
          <c:orientation val="minMax"/>
        </c:scaling>
        <c:delete val="1"/>
        <c:axPos val="l"/>
        <c:numFmt formatCode="0%" sourceLinked="1"/>
        <c:majorTickMark val="none"/>
        <c:minorTickMark val="none"/>
        <c:tickLblPos val="nextTo"/>
        <c:crossAx val="51982906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1F8B43"/>
            </a:solidFill>
            <a:ln>
              <a:noFill/>
            </a:ln>
            <a:scene3d>
              <a:camera prst="orthographicFront"/>
              <a:lightRig rig="threePt" dir="t">
                <a:rot lat="0" lon="0" rev="1200000"/>
              </a:lightRig>
            </a:scene3d>
            <a:sp3d>
              <a:bevelT w="63500" h="25400"/>
            </a:sp3d>
          </c:spPr>
          <c:dPt>
            <c:idx val="0"/>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2BC-44FA-B6EE-6BD14B0069D1}"/>
              </c:ext>
            </c:extLst>
          </c:dPt>
          <c:dPt>
            <c:idx val="1"/>
            <c:bubble3D val="0"/>
            <c:spPr>
              <a:solidFill>
                <a:srgbClr val="ED7E2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2BC-44FA-B6EE-6BD14B0069D1}"/>
              </c:ext>
            </c:extLst>
          </c:dPt>
          <c:dPt>
            <c:idx val="2"/>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92BC-44FA-B6EE-6BD14B0069D1}"/>
              </c:ext>
            </c:extLst>
          </c:dPt>
          <c:dPt>
            <c:idx val="3"/>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92BC-44FA-B6EE-6BD14B0069D1}"/>
              </c:ext>
            </c:extLst>
          </c:dPt>
          <c:dPt>
            <c:idx val="4"/>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92BC-44FA-B6EE-6BD14B0069D1}"/>
              </c:ext>
            </c:extLst>
          </c:dPt>
          <c:dPt>
            <c:idx val="5"/>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92BC-44FA-B6EE-6BD14B0069D1}"/>
              </c:ext>
            </c:extLst>
          </c:dPt>
          <c:dLbls>
            <c:dLbl>
              <c:idx val="1"/>
              <c:layout>
                <c:manualLayout>
                  <c:x val="0.15655663774874534"/>
                  <c:y val="-0.21235903712739004"/>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3-92BC-44FA-B6EE-6BD14B0069D1}"/>
                </c:ext>
              </c:extLst>
            </c:dLbl>
            <c:dLbl>
              <c:idx val="3"/>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92BC-44FA-B6EE-6BD14B0069D1}"/>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Mainly wife</c:v>
                </c:pt>
                <c:pt idx="1">
                  <c:v>Wife and husband jointly</c:v>
                </c:pt>
                <c:pt idx="2">
                  <c:v>Mainly husband</c:v>
                </c:pt>
              </c:strCache>
            </c:strRef>
          </c:cat>
          <c:val>
            <c:numRef>
              <c:f>Sheet1!$B$2:$B$4</c:f>
              <c:numCache>
                <c:formatCode>General</c:formatCode>
                <c:ptCount val="3"/>
                <c:pt idx="0">
                  <c:v>31</c:v>
                </c:pt>
                <c:pt idx="1">
                  <c:v>51</c:v>
                </c:pt>
                <c:pt idx="2">
                  <c:v>18</c:v>
                </c:pt>
              </c:numCache>
            </c:numRef>
          </c:val>
          <c:extLst>
            <c:ext xmlns:c16="http://schemas.microsoft.com/office/drawing/2014/chart" uri="{C3380CC4-5D6E-409C-BE32-E72D297353CC}">
              <c16:uniqueId val="{0000000C-92BC-44FA-B6EE-6BD14B0069D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DD2526"/>
            </a:solidFill>
            <a:ln>
              <a:noFill/>
            </a:ln>
            <a:scene3d>
              <a:camera prst="orthographicFront"/>
              <a:lightRig rig="threePt" dir="t">
                <a:rot lat="0" lon="0" rev="1200000"/>
              </a:lightRig>
            </a:scene3d>
            <a:sp3d>
              <a:bevelT w="63500" h="25400"/>
            </a:sp3d>
          </c:spPr>
          <c:dPt>
            <c:idx val="0"/>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E-1006-47C5-AE8A-B063BCF9F4A2}"/>
              </c:ext>
            </c:extLst>
          </c:dPt>
          <c:dPt>
            <c:idx val="1"/>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10-1006-47C5-AE8A-B063BCF9F4A2}"/>
              </c:ext>
            </c:extLst>
          </c:dPt>
          <c:dPt>
            <c:idx val="2"/>
            <c:bubble3D val="0"/>
            <c:spPr>
              <a:solidFill>
                <a:srgbClr val="ED7E2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12-1006-47C5-AE8A-B063BCF9F4A2}"/>
              </c:ext>
            </c:extLst>
          </c:dPt>
          <c:dPt>
            <c:idx val="3"/>
            <c:bubble3D val="0"/>
            <c:spPr>
              <a:solidFill>
                <a:srgbClr val="444F6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14-1006-47C5-AE8A-B063BCF9F4A2}"/>
              </c:ext>
            </c:extLst>
          </c:dPt>
          <c:dPt>
            <c:idx val="4"/>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16-1006-47C5-AE8A-B063BCF9F4A2}"/>
              </c:ext>
            </c:extLst>
          </c:dPt>
          <c:dPt>
            <c:idx val="5"/>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18-1006-47C5-AE8A-B063BCF9F4A2}"/>
              </c:ext>
            </c:extLst>
          </c:dPt>
          <c:dLbls>
            <c:dLbl>
              <c:idx val="1"/>
              <c:delete val="1"/>
              <c:extLst>
                <c:ext xmlns:c15="http://schemas.microsoft.com/office/drawing/2012/chart" uri="{CE6537A1-D6FC-4f65-9D91-7224C49458BB}"/>
                <c:ext xmlns:c16="http://schemas.microsoft.com/office/drawing/2014/chart" uri="{C3380CC4-5D6E-409C-BE32-E72D297353CC}">
                  <c16:uniqueId val="{00000010-1006-47C5-AE8A-B063BCF9F4A2}"/>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14-1006-47C5-AE8A-B063BCF9F4A2}"/>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More</c:v>
                </c:pt>
                <c:pt idx="1">
                  <c:v>Less</c:v>
                </c:pt>
                <c:pt idx="2">
                  <c:v>About the same</c:v>
                </c:pt>
                <c:pt idx="3">
                  <c:v>Husband has no earnings/don't know</c:v>
                </c:pt>
              </c:strCache>
            </c:strRef>
          </c:cat>
          <c:val>
            <c:numRef>
              <c:f>Sheet1!$B$2:$B$5</c:f>
              <c:numCache>
                <c:formatCode>General</c:formatCode>
                <c:ptCount val="4"/>
                <c:pt idx="0">
                  <c:v>10</c:v>
                </c:pt>
                <c:pt idx="1">
                  <c:v>69</c:v>
                </c:pt>
                <c:pt idx="2">
                  <c:v>16</c:v>
                </c:pt>
                <c:pt idx="3">
                  <c:v>4</c:v>
                </c:pt>
              </c:numCache>
            </c:numRef>
          </c:val>
          <c:extLst>
            <c:ext xmlns:c16="http://schemas.microsoft.com/office/drawing/2014/chart" uri="{C3380CC4-5D6E-409C-BE32-E72D297353CC}">
              <c16:uniqueId val="{00000019-1006-47C5-AE8A-B063BCF9F4A2}"/>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1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2877871825876661E-2"/>
          <c:w val="0.96616035172886816"/>
          <c:h val="0.8455822677546202"/>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6EA2-4F5B-BAFB-257152A322C6}"/>
              </c:ext>
            </c:extLst>
          </c:dPt>
          <c:dPt>
            <c:idx val="2"/>
            <c:invertIfNegative val="0"/>
            <c:bubble3D val="0"/>
            <c:extLst>
              <c:ext xmlns:c16="http://schemas.microsoft.com/office/drawing/2014/chart" uri="{C3380CC4-5D6E-409C-BE32-E72D297353CC}">
                <c16:uniqueId val="{00000001-6EA2-4F5B-BAFB-257152A322C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Sheet1!$B$2:$B$3</c:f>
              <c:numCache>
                <c:formatCode>General</c:formatCode>
                <c:ptCount val="2"/>
                <c:pt idx="0">
                  <c:v>35</c:v>
                </c:pt>
                <c:pt idx="1">
                  <c:v>26</c:v>
                </c:pt>
              </c:numCache>
            </c:numRef>
          </c:val>
          <c:extLst>
            <c:ext xmlns:c16="http://schemas.microsoft.com/office/drawing/2014/chart" uri="{C3380CC4-5D6E-409C-BE32-E72D297353CC}">
              <c16:uniqueId val="{00000002-6EA2-4F5B-BAFB-257152A322C6}"/>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Own a house alone or jointly</c:v>
                </c:pt>
                <c:pt idx="1">
                  <c:v>Own land alone or jointly</c:v>
                </c:pt>
              </c:strCache>
            </c:strRef>
          </c:cat>
          <c:val>
            <c:numRef>
              <c:f>Sheet1!$C$2:$C$3</c:f>
              <c:numCache>
                <c:formatCode>General</c:formatCode>
                <c:ptCount val="2"/>
                <c:pt idx="0">
                  <c:v>38</c:v>
                </c:pt>
                <c:pt idx="1">
                  <c:v>32</c:v>
                </c:pt>
              </c:numCache>
            </c:numRef>
          </c:val>
          <c:extLst>
            <c:ext xmlns:c16="http://schemas.microsoft.com/office/drawing/2014/chart" uri="{C3380CC4-5D6E-409C-BE32-E72D297353CC}">
              <c16:uniqueId val="{00000003-6EA2-4F5B-BAFB-257152A322C6}"/>
            </c:ext>
          </c:extLst>
        </c:ser>
        <c:dLbls>
          <c:dLblPos val="outEnd"/>
          <c:showLegendKey val="0"/>
          <c:showVal val="1"/>
          <c:showCatName val="0"/>
          <c:showSerName val="0"/>
          <c:showPercent val="0"/>
          <c:showBubbleSize val="0"/>
        </c:dLbls>
        <c:gapWidth val="100"/>
        <c:axId val="354994352"/>
        <c:axId val="354993960"/>
      </c:barChart>
      <c:catAx>
        <c:axId val="354994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54993960"/>
        <c:crosses val="autoZero"/>
        <c:auto val="1"/>
        <c:lblAlgn val="ctr"/>
        <c:lblOffset val="100"/>
        <c:noMultiLvlLbl val="0"/>
      </c:catAx>
      <c:valAx>
        <c:axId val="354993960"/>
        <c:scaling>
          <c:orientation val="minMax"/>
          <c:max val="100"/>
        </c:scaling>
        <c:delete val="1"/>
        <c:axPos val="l"/>
        <c:numFmt formatCode="General" sourceLinked="1"/>
        <c:majorTickMark val="out"/>
        <c:minorTickMark val="none"/>
        <c:tickLblPos val="nextTo"/>
        <c:crossAx val="35499435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2877871825876661E-2"/>
          <c:w val="0.96616035172886816"/>
          <c:h val="0.8455822677546202"/>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6EA2-4F5B-BAFB-257152A322C6}"/>
              </c:ext>
            </c:extLst>
          </c:dPt>
          <c:dPt>
            <c:idx val="2"/>
            <c:invertIfNegative val="0"/>
            <c:bubble3D val="0"/>
            <c:extLst>
              <c:ext xmlns:c16="http://schemas.microsoft.com/office/drawing/2014/chart" uri="{C3380CC4-5D6E-409C-BE32-E72D297353CC}">
                <c16:uniqueId val="{00000001-6EA2-4F5B-BAFB-257152A322C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Name is on title or deed</c:v>
                </c:pt>
                <c:pt idx="1">
                  <c:v>Name is not on title or deed</c:v>
                </c:pt>
              </c:strCache>
            </c:strRef>
          </c:cat>
          <c:val>
            <c:numRef>
              <c:f>Sheet1!$B$2:$B$3</c:f>
              <c:numCache>
                <c:formatCode>General</c:formatCode>
                <c:ptCount val="2"/>
                <c:pt idx="0">
                  <c:v>10</c:v>
                </c:pt>
                <c:pt idx="1">
                  <c:v>8</c:v>
                </c:pt>
              </c:numCache>
            </c:numRef>
          </c:val>
          <c:extLst>
            <c:ext xmlns:c16="http://schemas.microsoft.com/office/drawing/2014/chart" uri="{C3380CC4-5D6E-409C-BE32-E72D297353CC}">
              <c16:uniqueId val="{00000002-6EA2-4F5B-BAFB-257152A322C6}"/>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Name is on title or deed</c:v>
                </c:pt>
                <c:pt idx="1">
                  <c:v>Name is not on title or deed</c:v>
                </c:pt>
              </c:strCache>
            </c:strRef>
          </c:cat>
          <c:val>
            <c:numRef>
              <c:f>Sheet1!$C$2:$C$3</c:f>
              <c:numCache>
                <c:formatCode>General</c:formatCode>
                <c:ptCount val="2"/>
                <c:pt idx="0">
                  <c:v>7</c:v>
                </c:pt>
                <c:pt idx="1">
                  <c:v>3</c:v>
                </c:pt>
              </c:numCache>
            </c:numRef>
          </c:val>
          <c:extLst>
            <c:ext xmlns:c16="http://schemas.microsoft.com/office/drawing/2014/chart" uri="{C3380CC4-5D6E-409C-BE32-E72D297353CC}">
              <c16:uniqueId val="{00000003-6EA2-4F5B-BAFB-257152A322C6}"/>
            </c:ext>
          </c:extLst>
        </c:ser>
        <c:dLbls>
          <c:dLblPos val="outEnd"/>
          <c:showLegendKey val="0"/>
          <c:showVal val="1"/>
          <c:showCatName val="0"/>
          <c:showSerName val="0"/>
          <c:showPercent val="0"/>
          <c:showBubbleSize val="0"/>
        </c:dLbls>
        <c:gapWidth val="100"/>
        <c:axId val="354994352"/>
        <c:axId val="354993960"/>
      </c:barChart>
      <c:catAx>
        <c:axId val="354994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54993960"/>
        <c:crosses val="autoZero"/>
        <c:auto val="1"/>
        <c:lblAlgn val="ctr"/>
        <c:lblOffset val="100"/>
        <c:noMultiLvlLbl val="0"/>
      </c:catAx>
      <c:valAx>
        <c:axId val="354993960"/>
        <c:scaling>
          <c:orientation val="minMax"/>
          <c:max val="100"/>
        </c:scaling>
        <c:delete val="1"/>
        <c:axPos val="l"/>
        <c:numFmt formatCode="General" sourceLinked="1"/>
        <c:majorTickMark val="out"/>
        <c:minorTickMark val="none"/>
        <c:tickLblPos val="nextTo"/>
        <c:crossAx val="35499435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7404674528806069"/>
          <c:w val="0.96616035172886816"/>
          <c:h val="0.70511454733316703"/>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9F2B-4219-8F85-5C0B78BD486F}"/>
              </c:ext>
            </c:extLst>
          </c:dPt>
          <c:dPt>
            <c:idx val="2"/>
            <c:invertIfNegative val="0"/>
            <c:bubble3D val="0"/>
            <c:extLst>
              <c:ext xmlns:c16="http://schemas.microsoft.com/office/drawing/2014/chart" uri="{C3380CC4-5D6E-409C-BE32-E72D297353CC}">
                <c16:uniqueId val="{00000001-9F2B-4219-8F85-5C0B78BD486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Have and use a bank account</c:v>
                </c:pt>
                <c:pt idx="1">
                  <c:v>Own a mobile phone</c:v>
                </c:pt>
                <c:pt idx="3">
                  <c:v>Use a mobile phone for financial transactions</c:v>
                </c:pt>
              </c:strCache>
            </c:strRef>
          </c:cat>
          <c:val>
            <c:numRef>
              <c:f>Sheet1!$B$2:$B$5</c:f>
              <c:numCache>
                <c:formatCode>General</c:formatCode>
                <c:ptCount val="4"/>
                <c:pt idx="0">
                  <c:v>11</c:v>
                </c:pt>
                <c:pt idx="1">
                  <c:v>53</c:v>
                </c:pt>
                <c:pt idx="3">
                  <c:v>53</c:v>
                </c:pt>
              </c:numCache>
            </c:numRef>
          </c:val>
          <c:extLst>
            <c:ext xmlns:c16="http://schemas.microsoft.com/office/drawing/2014/chart" uri="{C3380CC4-5D6E-409C-BE32-E72D297353CC}">
              <c16:uniqueId val="{00000002-9F2B-4219-8F85-5C0B78BD486F}"/>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Have and use a bank account</c:v>
                </c:pt>
                <c:pt idx="1">
                  <c:v>Own a mobile phone</c:v>
                </c:pt>
                <c:pt idx="3">
                  <c:v>Use a mobile phone for financial transactions</c:v>
                </c:pt>
              </c:strCache>
            </c:strRef>
          </c:cat>
          <c:val>
            <c:numRef>
              <c:f>Sheet1!$C$2:$C$5</c:f>
              <c:numCache>
                <c:formatCode>General</c:formatCode>
                <c:ptCount val="4"/>
                <c:pt idx="0">
                  <c:v>18</c:v>
                </c:pt>
                <c:pt idx="1">
                  <c:v>66</c:v>
                </c:pt>
                <c:pt idx="3">
                  <c:v>53</c:v>
                </c:pt>
              </c:numCache>
            </c:numRef>
          </c:val>
          <c:extLst>
            <c:ext xmlns:c16="http://schemas.microsoft.com/office/drawing/2014/chart" uri="{C3380CC4-5D6E-409C-BE32-E72D297353CC}">
              <c16:uniqueId val="{00000003-9F2B-4219-8F85-5C0B78BD486F}"/>
            </c:ext>
          </c:extLst>
        </c:ser>
        <c:dLbls>
          <c:dLblPos val="outEnd"/>
          <c:showLegendKey val="0"/>
          <c:showVal val="1"/>
          <c:showCatName val="0"/>
          <c:showSerName val="0"/>
          <c:showPercent val="0"/>
          <c:showBubbleSize val="0"/>
        </c:dLbls>
        <c:gapWidth val="100"/>
        <c:axId val="520410064"/>
        <c:axId val="520410456"/>
      </c:barChart>
      <c:catAx>
        <c:axId val="5204100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20410456"/>
        <c:crosses val="autoZero"/>
        <c:auto val="1"/>
        <c:lblAlgn val="ctr"/>
        <c:lblOffset val="100"/>
        <c:noMultiLvlLbl val="0"/>
      </c:catAx>
      <c:valAx>
        <c:axId val="520410456"/>
        <c:scaling>
          <c:orientation val="minMax"/>
          <c:max val="100"/>
        </c:scaling>
        <c:delete val="1"/>
        <c:axPos val="l"/>
        <c:numFmt formatCode="General" sourceLinked="1"/>
        <c:majorTickMark val="out"/>
        <c:minorTickMark val="none"/>
        <c:tickLblPos val="nextTo"/>
        <c:crossAx val="5204100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0893008324239151E-2"/>
          <c:w val="0.96616035172886816"/>
          <c:h val="0.77564663335666006"/>
        </c:manualLayout>
      </c:layout>
      <c:barChart>
        <c:barDir val="col"/>
        <c:grouping val="clustered"/>
        <c:varyColors val="0"/>
        <c:ser>
          <c:idx val="0"/>
          <c:order val="0"/>
          <c:tx>
            <c:strRef>
              <c:f>Sheet1!$B$1</c:f>
              <c:strCache>
                <c:ptCount val="1"/>
                <c:pt idx="0">
                  <c:v>Series 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4347-4EBD-83D0-30A4D46B2317}"/>
              </c:ext>
            </c:extLst>
          </c:dPt>
          <c:dPt>
            <c:idx val="3"/>
            <c:invertIfNegative val="0"/>
            <c:bubble3D val="0"/>
            <c:extLst>
              <c:ext xmlns:c16="http://schemas.microsoft.com/office/drawing/2014/chart" uri="{C3380CC4-5D6E-409C-BE32-E72D297353CC}">
                <c16:uniqueId val="{00000003-4347-4EBD-83D0-30A4D46B2317}"/>
              </c:ext>
            </c:extLst>
          </c:dPt>
          <c:dPt>
            <c:idx val="4"/>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4347-4EBD-83D0-30A4D46B2317}"/>
              </c:ext>
            </c:extLst>
          </c:dPt>
          <c:dPt>
            <c:idx val="5"/>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D8B1-4E5A-B02D-0E55BACA6A41}"/>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Own health care</c:v>
                </c:pt>
                <c:pt idx="1">
                  <c:v>Daily household purchases</c:v>
                </c:pt>
                <c:pt idx="2">
                  <c:v>Major household purchases</c:v>
                </c:pt>
                <c:pt idx="3">
                  <c:v>Visits to her family or friends</c:v>
                </c:pt>
                <c:pt idx="4">
                  <c:v>Participates in all 4 decisions</c:v>
                </c:pt>
                <c:pt idx="5">
                  <c:v>Participates in none of the decisions</c:v>
                </c:pt>
              </c:strCache>
            </c:strRef>
          </c:cat>
          <c:val>
            <c:numRef>
              <c:f>Sheet1!$B$2:$B$7</c:f>
              <c:numCache>
                <c:formatCode>General</c:formatCode>
                <c:ptCount val="6"/>
                <c:pt idx="0">
                  <c:v>81</c:v>
                </c:pt>
                <c:pt idx="1">
                  <c:v>86</c:v>
                </c:pt>
                <c:pt idx="2">
                  <c:v>68</c:v>
                </c:pt>
                <c:pt idx="3">
                  <c:v>77</c:v>
                </c:pt>
                <c:pt idx="4">
                  <c:v>57</c:v>
                </c:pt>
                <c:pt idx="5">
                  <c:v>6</c:v>
                </c:pt>
              </c:numCache>
            </c:numRef>
          </c:val>
          <c:extLst>
            <c:ext xmlns:c16="http://schemas.microsoft.com/office/drawing/2014/chart" uri="{C3380CC4-5D6E-409C-BE32-E72D297353CC}">
              <c16:uniqueId val="{00000006-4347-4EBD-83D0-30A4D46B2317}"/>
            </c:ext>
          </c:extLst>
        </c:ser>
        <c:dLbls>
          <c:dLblPos val="outEnd"/>
          <c:showLegendKey val="0"/>
          <c:showVal val="1"/>
          <c:showCatName val="0"/>
          <c:showSerName val="0"/>
          <c:showPercent val="0"/>
          <c:showBubbleSize val="0"/>
        </c:dLbls>
        <c:gapWidth val="100"/>
        <c:axId val="520411240"/>
        <c:axId val="520411632"/>
      </c:barChart>
      <c:catAx>
        <c:axId val="5204112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20411632"/>
        <c:crosses val="autoZero"/>
        <c:auto val="1"/>
        <c:lblAlgn val="ctr"/>
        <c:lblOffset val="100"/>
        <c:noMultiLvlLbl val="0"/>
      </c:catAx>
      <c:valAx>
        <c:axId val="520411632"/>
        <c:scaling>
          <c:orientation val="minMax"/>
          <c:max val="100"/>
        </c:scaling>
        <c:delete val="1"/>
        <c:axPos val="l"/>
        <c:numFmt formatCode="General" sourceLinked="1"/>
        <c:majorTickMark val="out"/>
        <c:minorTickMark val="none"/>
        <c:tickLblPos val="nextTo"/>
        <c:crossAx val="520411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30970275590551188"/>
          <c:y val="2.6602176541717048E-2"/>
          <c:w val="0.67501946631671039"/>
          <c:h val="0.94679564691656593"/>
        </c:manualLayout>
      </c:layout>
      <c:barChart>
        <c:barDir val="bar"/>
        <c:grouping val="clustered"/>
        <c:varyColors val="0"/>
        <c:ser>
          <c:idx val="0"/>
          <c:order val="0"/>
          <c:tx>
            <c:strRef>
              <c:f>Sheet1!$B$1</c:f>
              <c:strCache>
                <c:ptCount val="1"/>
                <c:pt idx="0">
                  <c:v>Series 1</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3"/>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811D-4019-BACA-A65EDFD398BA}"/>
              </c:ext>
            </c:extLst>
          </c:dPt>
          <c:dPt>
            <c:idx val="5"/>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E836-457E-8BB8-D9688DF40069}"/>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2016 South Africa DHS</c:v>
                </c:pt>
                <c:pt idx="1">
                  <c:v>2015 Zimbabwe DHS</c:v>
                </c:pt>
                <c:pt idx="2">
                  <c:v>2015-16 Malawi DHS</c:v>
                </c:pt>
                <c:pt idx="3">
                  <c:v>2018 Zambia DHS</c:v>
                </c:pt>
                <c:pt idx="4">
                  <c:v>2015-16 Tanzania DHS-MIS</c:v>
                </c:pt>
                <c:pt idx="5">
                  <c:v>2015 Mozambique DHS</c:v>
                </c:pt>
                <c:pt idx="6">
                  <c:v>2015-16 Angola DHS</c:v>
                </c:pt>
                <c:pt idx="7">
                  <c:v>2013-14 DRC DHS</c:v>
                </c:pt>
              </c:strCache>
            </c:strRef>
          </c:cat>
          <c:val>
            <c:numRef>
              <c:f>Sheet1!$B$2:$B$9</c:f>
              <c:numCache>
                <c:formatCode>0.0</c:formatCode>
                <c:ptCount val="8"/>
                <c:pt idx="0">
                  <c:v>2.6</c:v>
                </c:pt>
                <c:pt idx="1">
                  <c:v>4</c:v>
                </c:pt>
                <c:pt idx="2">
                  <c:v>4.4000000000000004</c:v>
                </c:pt>
                <c:pt idx="3">
                  <c:v>4.7</c:v>
                </c:pt>
                <c:pt idx="4">
                  <c:v>5.2</c:v>
                </c:pt>
                <c:pt idx="5">
                  <c:v>5.3</c:v>
                </c:pt>
                <c:pt idx="6">
                  <c:v>6.2</c:v>
                </c:pt>
                <c:pt idx="7">
                  <c:v>6.6</c:v>
                </c:pt>
              </c:numCache>
            </c:numRef>
          </c:val>
          <c:extLst>
            <c:ext xmlns:c16="http://schemas.microsoft.com/office/drawing/2014/chart" uri="{C3380CC4-5D6E-409C-BE32-E72D297353CC}">
              <c16:uniqueId val="{00000002-3811-489B-832C-3299090148F4}"/>
            </c:ext>
          </c:extLst>
        </c:ser>
        <c:dLbls>
          <c:dLblPos val="outEnd"/>
          <c:showLegendKey val="0"/>
          <c:showVal val="1"/>
          <c:showCatName val="0"/>
          <c:showSerName val="0"/>
          <c:showPercent val="0"/>
          <c:showBubbleSize val="0"/>
        </c:dLbls>
        <c:gapWidth val="100"/>
        <c:axId val="518356456"/>
        <c:axId val="518354888"/>
      </c:barChart>
      <c:catAx>
        <c:axId val="518356456"/>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8354888"/>
        <c:crosses val="autoZero"/>
        <c:auto val="1"/>
        <c:lblAlgn val="ctr"/>
        <c:lblOffset val="100"/>
        <c:noMultiLvlLbl val="0"/>
      </c:catAx>
      <c:valAx>
        <c:axId val="518354888"/>
        <c:scaling>
          <c:orientation val="minMax"/>
          <c:max val="10"/>
        </c:scaling>
        <c:delete val="1"/>
        <c:axPos val="b"/>
        <c:numFmt formatCode="0.0" sourceLinked="1"/>
        <c:majorTickMark val="out"/>
        <c:minorTickMark val="none"/>
        <c:tickLblPos val="nextTo"/>
        <c:crossAx val="5183564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078597339782346E-2"/>
          <c:w val="1"/>
          <c:h val="0.75628331222805123"/>
        </c:manualLayout>
      </c:layout>
      <c:barChart>
        <c:barDir val="col"/>
        <c:grouping val="clustered"/>
        <c:varyColors val="0"/>
        <c:ser>
          <c:idx val="0"/>
          <c:order val="0"/>
          <c:tx>
            <c:strRef>
              <c:f>Sheet1!$B$1</c:f>
              <c:strCache>
                <c:ptCount val="1"/>
                <c:pt idx="0">
                  <c:v>Series 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F1C1-4F88-ADCD-7B731C6D217F}"/>
              </c:ext>
            </c:extLst>
          </c:dPt>
          <c:dPt>
            <c:idx val="3"/>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F1C1-4F88-ADCD-7B731C6D217F}"/>
              </c:ext>
            </c:extLst>
          </c:dPt>
          <c:dPt>
            <c:idx val="4"/>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CB2A-4785-8881-6CA34CEE60B4}"/>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Own health care</c:v>
                </c:pt>
                <c:pt idx="1">
                  <c:v>Daily household purchases</c:v>
                </c:pt>
                <c:pt idx="2">
                  <c:v>Major household purchases</c:v>
                </c:pt>
                <c:pt idx="3">
                  <c:v>Participates in all three decisions</c:v>
                </c:pt>
                <c:pt idx="4">
                  <c:v>Participates in neither of the decisions</c:v>
                </c:pt>
              </c:strCache>
            </c:strRef>
          </c:cat>
          <c:val>
            <c:numRef>
              <c:f>Sheet1!$B$2:$B$6</c:f>
              <c:numCache>
                <c:formatCode>General</c:formatCode>
                <c:ptCount val="5"/>
                <c:pt idx="0">
                  <c:v>82</c:v>
                </c:pt>
                <c:pt idx="1">
                  <c:v>45</c:v>
                </c:pt>
                <c:pt idx="2">
                  <c:v>87</c:v>
                </c:pt>
                <c:pt idx="3">
                  <c:v>39</c:v>
                </c:pt>
                <c:pt idx="4">
                  <c:v>5</c:v>
                </c:pt>
              </c:numCache>
            </c:numRef>
          </c:val>
          <c:extLst>
            <c:ext xmlns:c16="http://schemas.microsoft.com/office/drawing/2014/chart" uri="{C3380CC4-5D6E-409C-BE32-E72D297353CC}">
              <c16:uniqueId val="{00000005-F1C1-4F88-ADCD-7B731C6D217F}"/>
            </c:ext>
          </c:extLst>
        </c:ser>
        <c:dLbls>
          <c:dLblPos val="outEnd"/>
          <c:showLegendKey val="0"/>
          <c:showVal val="1"/>
          <c:showCatName val="0"/>
          <c:showSerName val="0"/>
          <c:showPercent val="0"/>
          <c:showBubbleSize val="0"/>
        </c:dLbls>
        <c:gapWidth val="100"/>
        <c:axId val="523179512"/>
        <c:axId val="523179904"/>
      </c:barChart>
      <c:catAx>
        <c:axId val="5231795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179904"/>
        <c:crosses val="autoZero"/>
        <c:auto val="1"/>
        <c:lblAlgn val="ctr"/>
        <c:lblOffset val="100"/>
        <c:noMultiLvlLbl val="0"/>
      </c:catAx>
      <c:valAx>
        <c:axId val="523179904"/>
        <c:scaling>
          <c:orientation val="minMax"/>
          <c:max val="100"/>
        </c:scaling>
        <c:delete val="1"/>
        <c:axPos val="l"/>
        <c:numFmt formatCode="General" sourceLinked="1"/>
        <c:majorTickMark val="out"/>
        <c:minorTickMark val="none"/>
        <c:tickLblPos val="nextTo"/>
        <c:crossAx val="5231795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7847408136482941"/>
          <c:y val="0"/>
          <c:w val="0.62152591863517059"/>
          <c:h val="1"/>
        </c:manualLayout>
      </c:layout>
      <c:barChart>
        <c:barDir val="bar"/>
        <c:grouping val="clustered"/>
        <c:varyColors val="0"/>
        <c:ser>
          <c:idx val="0"/>
          <c:order val="0"/>
          <c:tx>
            <c:strRef>
              <c:f>Sheet1!$B$1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At least one reason</c:v>
                </c:pt>
                <c:pt idx="1">
                  <c:v>Argues with him</c:v>
                </c:pt>
                <c:pt idx="2">
                  <c:v>Neglects the children</c:v>
                </c:pt>
                <c:pt idx="3">
                  <c:v>Refuses to have sex with him</c:v>
                </c:pt>
                <c:pt idx="4">
                  <c:v>Makes major household purchases without telling him</c:v>
                </c:pt>
                <c:pt idx="5">
                  <c:v>Goes out without telling him</c:v>
                </c:pt>
                <c:pt idx="6">
                  <c:v>Burns the food</c:v>
                </c:pt>
              </c:strCache>
            </c:strRef>
          </c:cat>
          <c:val>
            <c:numRef>
              <c:f>Sheet1!$B$2:$B$8</c:f>
              <c:numCache>
                <c:formatCode>General</c:formatCode>
                <c:ptCount val="7"/>
                <c:pt idx="0">
                  <c:v>26</c:v>
                </c:pt>
                <c:pt idx="1">
                  <c:v>14</c:v>
                </c:pt>
                <c:pt idx="2">
                  <c:v>16</c:v>
                </c:pt>
                <c:pt idx="3">
                  <c:v>10</c:v>
                </c:pt>
                <c:pt idx="4">
                  <c:v>10</c:v>
                </c:pt>
                <c:pt idx="5">
                  <c:v>12</c:v>
                </c:pt>
                <c:pt idx="6">
                  <c:v>6</c:v>
                </c:pt>
              </c:numCache>
            </c:numRef>
          </c:val>
          <c:extLst>
            <c:ext xmlns:c16="http://schemas.microsoft.com/office/drawing/2014/chart" uri="{C3380CC4-5D6E-409C-BE32-E72D297353CC}">
              <c16:uniqueId val="{00000000-C0BF-4F9A-9594-45BCD6039590}"/>
            </c:ext>
          </c:extLst>
        </c:ser>
        <c:ser>
          <c:idx val="1"/>
          <c:order val="1"/>
          <c:tx>
            <c:strRef>
              <c:f>Sheet1!$C$1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At least one reason</c:v>
                </c:pt>
                <c:pt idx="1">
                  <c:v>Argues with him</c:v>
                </c:pt>
                <c:pt idx="2">
                  <c:v>Neglects the children</c:v>
                </c:pt>
                <c:pt idx="3">
                  <c:v>Refuses to have sex with him</c:v>
                </c:pt>
                <c:pt idx="4">
                  <c:v>Makes major household purchases without telling him</c:v>
                </c:pt>
                <c:pt idx="5">
                  <c:v>Goes out without telling him</c:v>
                </c:pt>
                <c:pt idx="6">
                  <c:v>Burns the food</c:v>
                </c:pt>
              </c:strCache>
            </c:strRef>
          </c:cat>
          <c:val>
            <c:numRef>
              <c:f>Sheet1!$C$2:$C$8</c:f>
              <c:numCache>
                <c:formatCode>General</c:formatCode>
                <c:ptCount val="7"/>
                <c:pt idx="0">
                  <c:v>46</c:v>
                </c:pt>
                <c:pt idx="1">
                  <c:v>32</c:v>
                </c:pt>
                <c:pt idx="2">
                  <c:v>31</c:v>
                </c:pt>
                <c:pt idx="3">
                  <c:v>30</c:v>
                </c:pt>
                <c:pt idx="4">
                  <c:v>28</c:v>
                </c:pt>
                <c:pt idx="5">
                  <c:v>26</c:v>
                </c:pt>
                <c:pt idx="6">
                  <c:v>21</c:v>
                </c:pt>
              </c:numCache>
            </c:numRef>
          </c:val>
          <c:extLst>
            <c:ext xmlns:c16="http://schemas.microsoft.com/office/drawing/2014/chart" uri="{C3380CC4-5D6E-409C-BE32-E72D297353CC}">
              <c16:uniqueId val="{00000001-C0BF-4F9A-9594-45BCD6039590}"/>
            </c:ext>
          </c:extLst>
        </c:ser>
        <c:dLbls>
          <c:showLegendKey val="0"/>
          <c:showVal val="0"/>
          <c:showCatName val="0"/>
          <c:showSerName val="0"/>
          <c:showPercent val="0"/>
          <c:showBubbleSize val="0"/>
        </c:dLbls>
        <c:gapWidth val="100"/>
        <c:axId val="523180688"/>
        <c:axId val="523181080"/>
      </c:barChart>
      <c:catAx>
        <c:axId val="52318068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181080"/>
        <c:crosses val="autoZero"/>
        <c:auto val="1"/>
        <c:lblAlgn val="ctr"/>
        <c:lblOffset val="100"/>
        <c:noMultiLvlLbl val="0"/>
      </c:catAx>
      <c:valAx>
        <c:axId val="523181080"/>
        <c:scaling>
          <c:orientation val="minMax"/>
          <c:max val="100"/>
        </c:scaling>
        <c:delete val="1"/>
        <c:axPos val="b"/>
        <c:numFmt formatCode="General" sourceLinked="1"/>
        <c:majorTickMark val="none"/>
        <c:minorTickMark val="none"/>
        <c:tickLblPos val="nextTo"/>
        <c:crossAx val="52318068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33941101981353"/>
        </c:manualLayout>
      </c:layout>
      <c:lineChart>
        <c:grouping val="standard"/>
        <c:varyColors val="0"/>
        <c:ser>
          <c:idx val="0"/>
          <c:order val="0"/>
          <c:tx>
            <c:strRef>
              <c:f>Sheet1!$B$1</c:f>
              <c:strCache>
                <c:ptCount val="1"/>
                <c:pt idx="0">
                  <c:v>CPR</c:v>
                </c:pt>
              </c:strCache>
            </c:strRef>
          </c:tx>
          <c:spPr>
            <a:ln w="63500" cap="rnd">
              <a:solidFill>
                <a:srgbClr val="ED7E23"/>
              </a:solidFill>
              <a:round/>
            </a:ln>
            <a:effectLst/>
          </c:spPr>
          <c:marker>
            <c:symbol val="circle"/>
            <c:size val="5"/>
            <c:spPr>
              <a:solidFill>
                <a:srgbClr val="ED7E23"/>
              </a:solidFill>
              <a:ln w="63500" cap="rnd">
                <a:solidFill>
                  <a:srgbClr val="ED7E2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2001-02 ZDHS</c:v>
                </c:pt>
                <c:pt idx="1">
                  <c:v>2007 ZDHS</c:v>
                </c:pt>
                <c:pt idx="2">
                  <c:v>2013-14 ZDHS</c:v>
                </c:pt>
                <c:pt idx="3">
                  <c:v>2018 ZDHS</c:v>
                </c:pt>
              </c:strCache>
            </c:strRef>
          </c:cat>
          <c:val>
            <c:numRef>
              <c:f>Sheet1!$B$2:$B$5</c:f>
              <c:numCache>
                <c:formatCode>General</c:formatCode>
                <c:ptCount val="4"/>
                <c:pt idx="0">
                  <c:v>85</c:v>
                </c:pt>
                <c:pt idx="1">
                  <c:v>62</c:v>
                </c:pt>
                <c:pt idx="2">
                  <c:v>47</c:v>
                </c:pt>
                <c:pt idx="3">
                  <c:v>46</c:v>
                </c:pt>
              </c:numCache>
            </c:numRef>
          </c:val>
          <c:smooth val="0"/>
          <c:extLst>
            <c:ext xmlns:c16="http://schemas.microsoft.com/office/drawing/2014/chart" uri="{C3380CC4-5D6E-409C-BE32-E72D297353CC}">
              <c16:uniqueId val="{00000000-4267-47E4-82DA-F41F5973D22B}"/>
            </c:ext>
          </c:extLst>
        </c:ser>
        <c:ser>
          <c:idx val="1"/>
          <c:order val="1"/>
          <c:tx>
            <c:strRef>
              <c:f>Sheet1!$C$1</c:f>
              <c:strCache>
                <c:ptCount val="1"/>
                <c:pt idx="0">
                  <c:v>mCPR</c:v>
                </c:pt>
              </c:strCache>
            </c:strRef>
          </c:tx>
          <c:spPr>
            <a:ln w="63500" cap="rnd">
              <a:solidFill>
                <a:srgbClr val="DD2526"/>
              </a:solidFill>
              <a:round/>
            </a:ln>
            <a:effectLst/>
          </c:spPr>
          <c:marker>
            <c:symbol val="circle"/>
            <c:size val="5"/>
            <c:spPr>
              <a:solidFill>
                <a:srgbClr val="DD2526"/>
              </a:solidFill>
              <a:ln w="63500">
                <a:solidFill>
                  <a:srgbClr val="DD2526"/>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2001-02 ZDHS</c:v>
                </c:pt>
                <c:pt idx="1">
                  <c:v>2007 ZDHS</c:v>
                </c:pt>
                <c:pt idx="2">
                  <c:v>2013-14 ZDHS</c:v>
                </c:pt>
                <c:pt idx="3">
                  <c:v>2018 ZDHS</c:v>
                </c:pt>
              </c:strCache>
            </c:strRef>
          </c:cat>
          <c:val>
            <c:numRef>
              <c:f>Sheet1!$C$2:$C$5</c:f>
              <c:numCache>
                <c:formatCode>General</c:formatCode>
                <c:ptCount val="4"/>
                <c:pt idx="0">
                  <c:v>70</c:v>
                </c:pt>
                <c:pt idx="1">
                  <c:v>49</c:v>
                </c:pt>
                <c:pt idx="2">
                  <c:v>32</c:v>
                </c:pt>
                <c:pt idx="3">
                  <c:v>26</c:v>
                </c:pt>
              </c:numCache>
            </c:numRef>
          </c:val>
          <c:smooth val="0"/>
          <c:extLst>
            <c:ext xmlns:c16="http://schemas.microsoft.com/office/drawing/2014/chart" uri="{C3380CC4-5D6E-409C-BE32-E72D297353CC}">
              <c16:uniqueId val="{00000001-4267-47E4-82DA-F41F5973D22B}"/>
            </c:ext>
          </c:extLst>
        </c:ser>
        <c:dLbls>
          <c:dLblPos val="t"/>
          <c:showLegendKey val="0"/>
          <c:showVal val="1"/>
          <c:showCatName val="0"/>
          <c:showSerName val="0"/>
          <c:showPercent val="0"/>
          <c:showBubbleSize val="0"/>
        </c:dLbls>
        <c:marker val="1"/>
        <c:smooth val="0"/>
        <c:axId val="243007584"/>
        <c:axId val="243007976"/>
      </c:lineChart>
      <c:catAx>
        <c:axId val="2430075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3007976"/>
        <c:crosses val="autoZero"/>
        <c:auto val="1"/>
        <c:lblAlgn val="ctr"/>
        <c:lblOffset val="100"/>
        <c:noMultiLvlLbl val="0"/>
      </c:catAx>
      <c:valAx>
        <c:axId val="243007976"/>
        <c:scaling>
          <c:orientation val="minMax"/>
          <c:max val="100"/>
        </c:scaling>
        <c:delete val="1"/>
        <c:axPos val="l"/>
        <c:numFmt formatCode="General" sourceLinked="1"/>
        <c:majorTickMark val="out"/>
        <c:minorTickMark val="none"/>
        <c:tickLblPos val="nextTo"/>
        <c:crossAx val="2430075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1087851926610741"/>
        </c:manualLayout>
      </c:layout>
      <c:barChart>
        <c:barDir val="col"/>
        <c:grouping val="clustered"/>
        <c:varyColors val="0"/>
        <c:ser>
          <c:idx val="0"/>
          <c:order val="0"/>
          <c:tx>
            <c:strRef>
              <c:f>Sheet1!$B$1</c:f>
              <c:strCache>
                <c:ptCount val="1"/>
                <c:pt idx="0">
                  <c:v>Series 1</c:v>
                </c:pt>
              </c:strCache>
            </c:strRef>
          </c:tx>
          <c:spPr>
            <a:solidFill>
              <a:srgbClr val="1B587C"/>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0-2639-4ADA-BB95-77DAC76EFC9F}"/>
              </c:ext>
            </c:extLst>
          </c:dPt>
          <c:dPt>
            <c:idx val="1"/>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6E6D-46FF-B981-D4F48819A8C2}"/>
              </c:ext>
            </c:extLst>
          </c:dPt>
          <c:dPt>
            <c:idx val="2"/>
            <c:invertIfNegative val="0"/>
            <c:bubble3D val="0"/>
            <c:extLst>
              <c:ext xmlns:c16="http://schemas.microsoft.com/office/drawing/2014/chart" uri="{C3380CC4-5D6E-409C-BE32-E72D297353CC}">
                <c16:uniqueId val="{00000001-2639-4ADA-BB95-77DAC76EFC9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Since age 15</c:v>
                </c:pt>
                <c:pt idx="1">
                  <c:v>In the past 12 months</c:v>
                </c:pt>
              </c:strCache>
            </c:strRef>
          </c:cat>
          <c:val>
            <c:numRef>
              <c:f>Sheet1!$B$2:$B$3</c:f>
              <c:numCache>
                <c:formatCode>General</c:formatCode>
                <c:ptCount val="2"/>
                <c:pt idx="0">
                  <c:v>36</c:v>
                </c:pt>
                <c:pt idx="1">
                  <c:v>18</c:v>
                </c:pt>
              </c:numCache>
            </c:numRef>
          </c:val>
          <c:extLst>
            <c:ext xmlns:c16="http://schemas.microsoft.com/office/drawing/2014/chart" uri="{C3380CC4-5D6E-409C-BE32-E72D297353CC}">
              <c16:uniqueId val="{00000002-2639-4ADA-BB95-77DAC76EFC9F}"/>
            </c:ext>
          </c:extLst>
        </c:ser>
        <c:dLbls>
          <c:dLblPos val="outEnd"/>
          <c:showLegendKey val="0"/>
          <c:showVal val="1"/>
          <c:showCatName val="0"/>
          <c:showSerName val="0"/>
          <c:showPercent val="0"/>
          <c:showBubbleSize val="0"/>
        </c:dLbls>
        <c:gapWidth val="100"/>
        <c:axId val="351329856"/>
        <c:axId val="351329464"/>
      </c:barChart>
      <c:catAx>
        <c:axId val="351329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51329464"/>
        <c:crosses val="autoZero"/>
        <c:auto val="1"/>
        <c:lblAlgn val="ctr"/>
        <c:lblOffset val="100"/>
        <c:noMultiLvlLbl val="0"/>
      </c:catAx>
      <c:valAx>
        <c:axId val="351329464"/>
        <c:scaling>
          <c:orientation val="minMax"/>
          <c:max val="100"/>
        </c:scaling>
        <c:delete val="1"/>
        <c:axPos val="l"/>
        <c:numFmt formatCode="General" sourceLinked="1"/>
        <c:majorTickMark val="out"/>
        <c:minorTickMark val="none"/>
        <c:tickLblPos val="nextTo"/>
        <c:crossAx val="3513298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4462136398924198E-2"/>
          <c:y val="0.22064830313386335"/>
          <c:w val="0.97708674268551854"/>
          <c:h val="0.6342958697295864"/>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084E-4EFA-9F73-7120452D633C}"/>
              </c:ext>
            </c:extLst>
          </c:dPt>
          <c:dPt>
            <c:idx val="2"/>
            <c:invertIfNegative val="0"/>
            <c:bubble3D val="0"/>
            <c:extLst>
              <c:ext xmlns:c16="http://schemas.microsoft.com/office/drawing/2014/chart" uri="{C3380CC4-5D6E-409C-BE32-E72D297353CC}">
                <c16:uniqueId val="{00000001-084E-4EFA-9F73-7120452D633C}"/>
              </c:ext>
            </c:extLst>
          </c:dPt>
          <c:dPt>
            <c:idx val="3"/>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084E-4EFA-9F73-7120452D633C}"/>
              </c:ext>
            </c:extLst>
          </c:dPt>
          <c:dPt>
            <c:idx val="4"/>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084E-4EFA-9F73-7120452D633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Current husband/partner</c:v>
                </c:pt>
                <c:pt idx="1">
                  <c:v>Former husband/partner</c:v>
                </c:pt>
                <c:pt idx="3">
                  <c:v>Mother/stepmother</c:v>
                </c:pt>
                <c:pt idx="4">
                  <c:v>Father/stepfather</c:v>
                </c:pt>
              </c:strCache>
            </c:strRef>
          </c:cat>
          <c:val>
            <c:numRef>
              <c:f>Sheet1!$B$2:$B$6</c:f>
              <c:numCache>
                <c:formatCode>General</c:formatCode>
                <c:ptCount val="5"/>
                <c:pt idx="0">
                  <c:v>65</c:v>
                </c:pt>
                <c:pt idx="1">
                  <c:v>29</c:v>
                </c:pt>
                <c:pt idx="3">
                  <c:v>27</c:v>
                </c:pt>
                <c:pt idx="4">
                  <c:v>19</c:v>
                </c:pt>
              </c:numCache>
            </c:numRef>
          </c:val>
          <c:extLst>
            <c:ext xmlns:c16="http://schemas.microsoft.com/office/drawing/2014/chart" uri="{C3380CC4-5D6E-409C-BE32-E72D297353CC}">
              <c16:uniqueId val="{00000006-084E-4EFA-9F73-7120452D633C}"/>
            </c:ext>
          </c:extLst>
        </c:ser>
        <c:dLbls>
          <c:dLblPos val="outEnd"/>
          <c:showLegendKey val="0"/>
          <c:showVal val="1"/>
          <c:showCatName val="0"/>
          <c:showSerName val="0"/>
          <c:showPercent val="0"/>
          <c:showBubbleSize val="0"/>
        </c:dLbls>
        <c:gapWidth val="100"/>
        <c:axId val="353606528"/>
        <c:axId val="353606920"/>
      </c:barChart>
      <c:catAx>
        <c:axId val="3536065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353606920"/>
        <c:crosses val="autoZero"/>
        <c:auto val="1"/>
        <c:lblAlgn val="ctr"/>
        <c:lblOffset val="100"/>
        <c:noMultiLvlLbl val="0"/>
      </c:catAx>
      <c:valAx>
        <c:axId val="353606920"/>
        <c:scaling>
          <c:orientation val="minMax"/>
          <c:max val="100"/>
        </c:scaling>
        <c:delete val="1"/>
        <c:axPos val="l"/>
        <c:numFmt formatCode="General" sourceLinked="1"/>
        <c:majorTickMark val="out"/>
        <c:minorTickMark val="none"/>
        <c:tickLblPos val="nextTo"/>
        <c:crossAx val="353606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078597339782346E-2"/>
          <c:w val="1"/>
          <c:h val="0.85767416618267334"/>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1735-4B69-A108-2362DBB515AE}"/>
              </c:ext>
            </c:extLst>
          </c:dPt>
          <c:dPt>
            <c:idx val="1"/>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00DF-4D5F-BE14-DD1D929E48EC}"/>
              </c:ext>
            </c:extLst>
          </c:dPt>
          <c:dPt>
            <c:idx val="2"/>
            <c:invertIfNegative val="0"/>
            <c:bubble3D val="0"/>
            <c:extLst>
              <c:ext xmlns:c16="http://schemas.microsoft.com/office/drawing/2014/chart" uri="{C3380CC4-5D6E-409C-BE32-E72D297353CC}">
                <c16:uniqueId val="{00000001-1735-4B69-A108-2362DBB515A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c:v>
                </c:pt>
                <c:pt idx="1">
                  <c:v>In the past 12 months</c:v>
                </c:pt>
              </c:strCache>
            </c:strRef>
          </c:cat>
          <c:val>
            <c:numRef>
              <c:f>Sheet1!$B$2:$B$3</c:f>
              <c:numCache>
                <c:formatCode>General</c:formatCode>
                <c:ptCount val="2"/>
                <c:pt idx="0">
                  <c:v>14</c:v>
                </c:pt>
                <c:pt idx="1">
                  <c:v>8</c:v>
                </c:pt>
              </c:numCache>
            </c:numRef>
          </c:val>
          <c:extLst>
            <c:ext xmlns:c16="http://schemas.microsoft.com/office/drawing/2014/chart" uri="{C3380CC4-5D6E-409C-BE32-E72D297353CC}">
              <c16:uniqueId val="{00000002-1735-4B69-A108-2362DBB515AE}"/>
            </c:ext>
          </c:extLst>
        </c:ser>
        <c:dLbls>
          <c:dLblPos val="outEnd"/>
          <c:showLegendKey val="0"/>
          <c:showVal val="1"/>
          <c:showCatName val="0"/>
          <c:showSerName val="0"/>
          <c:showPercent val="0"/>
          <c:showBubbleSize val="0"/>
        </c:dLbls>
        <c:gapWidth val="100"/>
        <c:axId val="354839464"/>
        <c:axId val="518214392"/>
      </c:barChart>
      <c:catAx>
        <c:axId val="3548394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8214392"/>
        <c:crosses val="autoZero"/>
        <c:auto val="1"/>
        <c:lblAlgn val="ctr"/>
        <c:lblOffset val="100"/>
        <c:noMultiLvlLbl val="0"/>
      </c:catAx>
      <c:valAx>
        <c:axId val="518214392"/>
        <c:scaling>
          <c:orientation val="minMax"/>
          <c:max val="100"/>
        </c:scaling>
        <c:delete val="1"/>
        <c:axPos val="l"/>
        <c:numFmt formatCode="General" sourceLinked="1"/>
        <c:majorTickMark val="out"/>
        <c:minorTickMark val="none"/>
        <c:tickLblPos val="nextTo"/>
        <c:crossAx val="3548394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23038955216525148"/>
          <c:w val="0.96616035172886816"/>
          <c:h val="0.62455462069819823"/>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DAA9-4B55-8B39-55F533BE4F91}"/>
              </c:ext>
            </c:extLst>
          </c:dPt>
          <c:dPt>
            <c:idx val="2"/>
            <c:invertIfNegative val="0"/>
            <c:bubble3D val="0"/>
            <c:extLst>
              <c:ext xmlns:c16="http://schemas.microsoft.com/office/drawing/2014/chart" uri="{C3380CC4-5D6E-409C-BE32-E72D297353CC}">
                <c16:uniqueId val="{00000001-DAA9-4B55-8B39-55F533BE4F91}"/>
              </c:ext>
            </c:extLst>
          </c:dPt>
          <c:dPt>
            <c:idx val="3"/>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DAA9-4B55-8B39-55F533BE4F91}"/>
              </c:ext>
            </c:extLst>
          </c:dPt>
          <c:dPt>
            <c:idx val="4"/>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DAA9-4B55-8B39-55F533BE4F91}"/>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Current husband/partner</c:v>
                </c:pt>
                <c:pt idx="1">
                  <c:v>Former husband/parnter</c:v>
                </c:pt>
                <c:pt idx="3">
                  <c:v>Current/former boyfriend</c:v>
                </c:pt>
                <c:pt idx="4">
                  <c:v>Other relative</c:v>
                </c:pt>
              </c:strCache>
            </c:strRef>
          </c:cat>
          <c:val>
            <c:numRef>
              <c:f>Sheet1!$B$2:$B$6</c:f>
              <c:numCache>
                <c:formatCode>General</c:formatCode>
                <c:ptCount val="5"/>
                <c:pt idx="0">
                  <c:v>65</c:v>
                </c:pt>
                <c:pt idx="1">
                  <c:v>31</c:v>
                </c:pt>
                <c:pt idx="3">
                  <c:v>30</c:v>
                </c:pt>
                <c:pt idx="4">
                  <c:v>24</c:v>
                </c:pt>
              </c:numCache>
            </c:numRef>
          </c:val>
          <c:extLst>
            <c:ext xmlns:c16="http://schemas.microsoft.com/office/drawing/2014/chart" uri="{C3380CC4-5D6E-409C-BE32-E72D297353CC}">
              <c16:uniqueId val="{00000006-DAA9-4B55-8B39-55F533BE4F91}"/>
            </c:ext>
          </c:extLst>
        </c:ser>
        <c:dLbls>
          <c:dLblPos val="outEnd"/>
          <c:showLegendKey val="0"/>
          <c:showVal val="1"/>
          <c:showCatName val="0"/>
          <c:showSerName val="0"/>
          <c:showPercent val="0"/>
          <c:showBubbleSize val="0"/>
        </c:dLbls>
        <c:gapWidth val="100"/>
        <c:axId val="518216352"/>
        <c:axId val="518216744"/>
      </c:barChart>
      <c:catAx>
        <c:axId val="518216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8216744"/>
        <c:crosses val="autoZero"/>
        <c:auto val="1"/>
        <c:lblAlgn val="ctr"/>
        <c:lblOffset val="100"/>
        <c:noMultiLvlLbl val="0"/>
      </c:catAx>
      <c:valAx>
        <c:axId val="518216744"/>
        <c:scaling>
          <c:orientation val="minMax"/>
          <c:max val="100"/>
        </c:scaling>
        <c:delete val="1"/>
        <c:axPos val="l"/>
        <c:numFmt formatCode="General" sourceLinked="1"/>
        <c:majorTickMark val="out"/>
        <c:minorTickMark val="none"/>
        <c:tickLblPos val="nextTo"/>
        <c:crossAx val="518216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679413236248539E-3"/>
          <c:y val="4.5305820568877435E-2"/>
          <c:w val="0.99490960010182972"/>
          <c:h val="0.8161816719933529"/>
        </c:manualLayout>
      </c:layout>
      <c:barChart>
        <c:barDir val="col"/>
        <c:grouping val="clustered"/>
        <c:varyColors val="0"/>
        <c:ser>
          <c:idx val="0"/>
          <c:order val="0"/>
          <c:tx>
            <c:strRef>
              <c:f>Sheet1!$B$1</c:f>
              <c:strCache>
                <c:ptCount val="1"/>
                <c:pt idx="0">
                  <c:v>Series 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313-483E-AA3D-6E617B8C7990}"/>
              </c:ext>
            </c:extLst>
          </c:dPt>
          <c:dPt>
            <c:idx val="2"/>
            <c:invertIfNegative val="0"/>
            <c:bubble3D val="0"/>
            <c:extLst>
              <c:ext xmlns:c16="http://schemas.microsoft.com/office/drawing/2014/chart" uri="{C3380CC4-5D6E-409C-BE32-E72D297353CC}">
                <c16:uniqueId val="{00000002-6313-483E-AA3D-6E617B8C799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Total</c:v>
                </c:pt>
                <c:pt idx="1">
                  <c:v>Never married</c:v>
                </c:pt>
                <c:pt idx="2">
                  <c:v>Married/ living together</c:v>
                </c:pt>
                <c:pt idx="3">
                  <c:v>Divorced/separated/ widowed</c:v>
                </c:pt>
              </c:strCache>
            </c:strRef>
          </c:cat>
          <c:val>
            <c:numRef>
              <c:f>Sheet1!$B$2:$B$5</c:f>
              <c:numCache>
                <c:formatCode>General</c:formatCode>
                <c:ptCount val="4"/>
                <c:pt idx="0">
                  <c:v>6</c:v>
                </c:pt>
                <c:pt idx="1">
                  <c:v>4</c:v>
                </c:pt>
                <c:pt idx="2">
                  <c:v>5</c:v>
                </c:pt>
                <c:pt idx="3">
                  <c:v>7</c:v>
                </c:pt>
              </c:numCache>
            </c:numRef>
          </c:val>
          <c:extLst>
            <c:ext xmlns:c16="http://schemas.microsoft.com/office/drawing/2014/chart" uri="{C3380CC4-5D6E-409C-BE32-E72D297353CC}">
              <c16:uniqueId val="{00000003-6313-483E-AA3D-6E617B8C7990}"/>
            </c:ext>
          </c:extLst>
        </c:ser>
        <c:dLbls>
          <c:dLblPos val="outEnd"/>
          <c:showLegendKey val="0"/>
          <c:showVal val="1"/>
          <c:showCatName val="0"/>
          <c:showSerName val="0"/>
          <c:showPercent val="0"/>
          <c:showBubbleSize val="0"/>
        </c:dLbls>
        <c:gapWidth val="100"/>
        <c:axId val="354838288"/>
        <c:axId val="354839072"/>
      </c:barChart>
      <c:catAx>
        <c:axId val="3548382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54839072"/>
        <c:crosses val="autoZero"/>
        <c:auto val="1"/>
        <c:lblAlgn val="ctr"/>
        <c:lblOffset val="100"/>
        <c:noMultiLvlLbl val="0"/>
      </c:catAx>
      <c:valAx>
        <c:axId val="354839072"/>
        <c:scaling>
          <c:orientation val="minMax"/>
          <c:max val="100"/>
        </c:scaling>
        <c:delete val="1"/>
        <c:axPos val="l"/>
        <c:numFmt formatCode="General" sourceLinked="1"/>
        <c:majorTickMark val="out"/>
        <c:minorTickMark val="none"/>
        <c:tickLblPos val="nextTo"/>
        <c:crossAx val="3548382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8886942257217846"/>
          <c:y val="0"/>
          <c:w val="0.67833847331583552"/>
          <c:h val="1"/>
        </c:manualLayout>
      </c:layout>
      <c:barChart>
        <c:barDir val="bar"/>
        <c:grouping val="clustered"/>
        <c:varyColors val="0"/>
        <c:ser>
          <c:idx val="0"/>
          <c:order val="0"/>
          <c:tx>
            <c:strRef>
              <c:f>Sheet1!$B$1</c:f>
              <c:strCache>
                <c:ptCount val="1"/>
                <c:pt idx="0">
                  <c:v>Series 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B650-4854-8EB4-75C20CEB8889}"/>
              </c:ext>
            </c:extLst>
          </c:dPt>
          <c:dPt>
            <c:idx val="1"/>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B650-4854-8EB4-75C20CEB8889}"/>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Displays none of the behaviours</c:v>
                </c:pt>
                <c:pt idx="1">
                  <c:v>Displays 3+ behaviours</c:v>
                </c:pt>
                <c:pt idx="2">
                  <c:v>Is jealous or angry if she talks to other men</c:v>
                </c:pt>
                <c:pt idx="3">
                  <c:v>Insists on knowing where she is at all times</c:v>
                </c:pt>
                <c:pt idx="4">
                  <c:v>Frequently accuses her of being unfaithful</c:v>
                </c:pt>
                <c:pt idx="5">
                  <c:v>Does not permit her to meet her female friends</c:v>
                </c:pt>
                <c:pt idx="6">
                  <c:v>Tries to limit her contact with her family</c:v>
                </c:pt>
              </c:strCache>
            </c:strRef>
          </c:cat>
          <c:val>
            <c:numRef>
              <c:f>Sheet1!$B$2:$B$8</c:f>
              <c:numCache>
                <c:formatCode>General</c:formatCode>
                <c:ptCount val="7"/>
                <c:pt idx="0">
                  <c:v>30</c:v>
                </c:pt>
                <c:pt idx="1">
                  <c:v>32</c:v>
                </c:pt>
                <c:pt idx="2">
                  <c:v>57</c:v>
                </c:pt>
                <c:pt idx="3">
                  <c:v>52</c:v>
                </c:pt>
                <c:pt idx="4">
                  <c:v>30</c:v>
                </c:pt>
                <c:pt idx="5">
                  <c:v>19</c:v>
                </c:pt>
                <c:pt idx="6">
                  <c:v>15</c:v>
                </c:pt>
              </c:numCache>
            </c:numRef>
          </c:val>
          <c:extLst>
            <c:ext xmlns:c16="http://schemas.microsoft.com/office/drawing/2014/chart" uri="{C3380CC4-5D6E-409C-BE32-E72D297353CC}">
              <c16:uniqueId val="{00000004-B650-4854-8EB4-75C20CEB8889}"/>
            </c:ext>
          </c:extLst>
        </c:ser>
        <c:dLbls>
          <c:showLegendKey val="0"/>
          <c:showVal val="0"/>
          <c:showCatName val="0"/>
          <c:showSerName val="0"/>
          <c:showPercent val="0"/>
          <c:showBubbleSize val="0"/>
        </c:dLbls>
        <c:gapWidth val="100"/>
        <c:axId val="518217528"/>
        <c:axId val="518217920"/>
      </c:barChart>
      <c:catAx>
        <c:axId val="51821752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8217920"/>
        <c:crosses val="autoZero"/>
        <c:auto val="1"/>
        <c:lblAlgn val="ctr"/>
        <c:lblOffset val="100"/>
        <c:noMultiLvlLbl val="0"/>
      </c:catAx>
      <c:valAx>
        <c:axId val="518217920"/>
        <c:scaling>
          <c:orientation val="minMax"/>
          <c:max val="100"/>
        </c:scaling>
        <c:delete val="1"/>
        <c:axPos val="b"/>
        <c:numFmt formatCode="General" sourceLinked="1"/>
        <c:majorTickMark val="none"/>
        <c:minorTickMark val="none"/>
        <c:tickLblPos val="nextTo"/>
        <c:crossAx val="5182175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9400192178735798E-2"/>
          <c:w val="0.96616035172886816"/>
          <c:h val="0.72202789794009015"/>
        </c:manualLayout>
      </c:layout>
      <c:barChart>
        <c:barDir val="col"/>
        <c:grouping val="clustered"/>
        <c:varyColors val="0"/>
        <c:ser>
          <c:idx val="0"/>
          <c:order val="0"/>
          <c:tx>
            <c:strRef>
              <c:f>Sheet1!$B$1</c:f>
              <c:strCache>
                <c:ptCount val="1"/>
                <c:pt idx="0">
                  <c:v>Ever</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0FCD-44DB-80C5-8F4B9A06591A}"/>
              </c:ext>
            </c:extLst>
          </c:dPt>
          <c:dPt>
            <c:idx val="2"/>
            <c:invertIfNegative val="0"/>
            <c:bubble3D val="0"/>
            <c:extLst>
              <c:ext xmlns:c16="http://schemas.microsoft.com/office/drawing/2014/chart" uri="{C3380CC4-5D6E-409C-BE32-E72D297353CC}">
                <c16:uniqueId val="{00000001-0FCD-44DB-80C5-8F4B9A06591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Sheet1!$B$2:$B$6</c:f>
              <c:numCache>
                <c:formatCode>General</c:formatCode>
                <c:ptCount val="5"/>
                <c:pt idx="0">
                  <c:v>37</c:v>
                </c:pt>
                <c:pt idx="1">
                  <c:v>15</c:v>
                </c:pt>
                <c:pt idx="2">
                  <c:v>31</c:v>
                </c:pt>
                <c:pt idx="3">
                  <c:v>40</c:v>
                </c:pt>
                <c:pt idx="4">
                  <c:v>47</c:v>
                </c:pt>
              </c:numCache>
            </c:numRef>
          </c:val>
          <c:extLst>
            <c:ext xmlns:c16="http://schemas.microsoft.com/office/drawing/2014/chart" uri="{C3380CC4-5D6E-409C-BE32-E72D297353CC}">
              <c16:uniqueId val="{00000002-0FCD-44DB-80C5-8F4B9A06591A}"/>
            </c:ext>
          </c:extLst>
        </c:ser>
        <c:ser>
          <c:idx val="1"/>
          <c:order val="1"/>
          <c:tx>
            <c:strRef>
              <c:f>Sheet1!$C$1</c:f>
              <c:strCache>
                <c:ptCount val="1"/>
                <c:pt idx="0">
                  <c:v>In the past 12 months</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Sheet1!$C$2:$C$6</c:f>
              <c:numCache>
                <c:formatCode>General</c:formatCode>
                <c:ptCount val="5"/>
                <c:pt idx="0">
                  <c:v>21</c:v>
                </c:pt>
                <c:pt idx="1">
                  <c:v>11</c:v>
                </c:pt>
                <c:pt idx="2">
                  <c:v>23</c:v>
                </c:pt>
                <c:pt idx="3">
                  <c:v>25</c:v>
                </c:pt>
                <c:pt idx="4">
                  <c:v>32</c:v>
                </c:pt>
              </c:numCache>
            </c:numRef>
          </c:val>
          <c:extLst>
            <c:ext xmlns:c16="http://schemas.microsoft.com/office/drawing/2014/chart" uri="{C3380CC4-5D6E-409C-BE32-E72D297353CC}">
              <c16:uniqueId val="{00000003-0FCD-44DB-80C5-8F4B9A06591A}"/>
            </c:ext>
          </c:extLst>
        </c:ser>
        <c:dLbls>
          <c:dLblPos val="outEnd"/>
          <c:showLegendKey val="0"/>
          <c:showVal val="1"/>
          <c:showCatName val="0"/>
          <c:showSerName val="0"/>
          <c:showPercent val="0"/>
          <c:showBubbleSize val="0"/>
        </c:dLbls>
        <c:gapWidth val="100"/>
        <c:axId val="519390320"/>
        <c:axId val="519390712"/>
      </c:barChart>
      <c:catAx>
        <c:axId val="5193903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390712"/>
        <c:crosses val="autoZero"/>
        <c:auto val="1"/>
        <c:lblAlgn val="ctr"/>
        <c:lblOffset val="100"/>
        <c:noMultiLvlLbl val="0"/>
      </c:catAx>
      <c:valAx>
        <c:axId val="519390712"/>
        <c:scaling>
          <c:orientation val="minMax"/>
          <c:max val="100"/>
        </c:scaling>
        <c:delete val="1"/>
        <c:axPos val="l"/>
        <c:numFmt formatCode="General" sourceLinked="1"/>
        <c:majorTickMark val="out"/>
        <c:minorTickMark val="none"/>
        <c:tickLblPos val="nextTo"/>
        <c:crossAx val="51939032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Column1</c:v>
                </c:pt>
              </c:strCache>
            </c:strRef>
          </c:tx>
          <c:spPr>
            <a:ln>
              <a:noFill/>
            </a:ln>
            <a:scene3d>
              <a:camera prst="orthographicFront"/>
              <a:lightRig rig="threePt" dir="t">
                <a:rot lat="0" lon="0" rev="1200000"/>
              </a:lightRig>
            </a:scene3d>
            <a:sp3d>
              <a:bevelT w="63500" h="25400"/>
            </a:sp3d>
          </c:spPr>
          <c:dPt>
            <c:idx val="0"/>
            <c:bubble3D val="0"/>
            <c:spPr>
              <a:solidFill>
                <a:schemeClr val="accent4">
                  <a:lumMod val="5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71F-4930-B1C7-C950ADD7D2B6}"/>
              </c:ext>
            </c:extLst>
          </c:dPt>
          <c:dPt>
            <c:idx val="1"/>
            <c:bubble3D val="0"/>
            <c:spPr>
              <a:solidFill>
                <a:schemeClr val="accent4"/>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71F-4930-B1C7-C950ADD7D2B6}"/>
              </c:ext>
            </c:extLst>
          </c:dPt>
          <c:dPt>
            <c:idx val="2"/>
            <c:bubble3D val="0"/>
            <c:spPr>
              <a:solidFill>
                <a:schemeClr val="accent4">
                  <a:lumMod val="60000"/>
                  <a:lumOff val="4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671F-4930-B1C7-C950ADD7D2B6}"/>
              </c:ext>
            </c:extLst>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671F-4930-B1C7-C950ADD7D2B6}"/>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671F-4930-B1C7-C950ADD7D2B6}"/>
              </c:ext>
            </c:extLst>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671F-4930-B1C7-C950ADD7D2B6}"/>
              </c:ext>
            </c:extLst>
          </c:dPt>
          <c:dLbls>
            <c:dLbl>
              <c:idx val="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671F-4930-B1C7-C950ADD7D2B6}"/>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671F-4930-B1C7-C950ADD7D2B6}"/>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Sheet1!$A$2:$A$7</c:f>
              <c:strCache>
                <c:ptCount val="6"/>
                <c:pt idx="0">
                  <c:v>7-17 months</c:v>
                </c:pt>
                <c:pt idx="1">
                  <c:v>18-23 months</c:v>
                </c:pt>
                <c:pt idx="2">
                  <c:v>24-35 months</c:v>
                </c:pt>
                <c:pt idx="3">
                  <c:v>36-47 months</c:v>
                </c:pt>
                <c:pt idx="4">
                  <c:v>48-59 months</c:v>
                </c:pt>
                <c:pt idx="5">
                  <c:v>60+ months</c:v>
                </c:pt>
              </c:strCache>
            </c:strRef>
          </c:cat>
          <c:val>
            <c:numRef>
              <c:f>Sheet1!$B$2:$B$7</c:f>
              <c:numCache>
                <c:formatCode>General</c:formatCode>
                <c:ptCount val="6"/>
                <c:pt idx="0">
                  <c:v>5</c:v>
                </c:pt>
                <c:pt idx="1">
                  <c:v>9</c:v>
                </c:pt>
                <c:pt idx="2">
                  <c:v>30</c:v>
                </c:pt>
                <c:pt idx="3">
                  <c:v>23</c:v>
                </c:pt>
                <c:pt idx="4">
                  <c:v>14</c:v>
                </c:pt>
                <c:pt idx="5">
                  <c:v>19</c:v>
                </c:pt>
              </c:numCache>
            </c:numRef>
          </c:val>
          <c:extLst>
            <c:ext xmlns:c16="http://schemas.microsoft.com/office/drawing/2014/chart" uri="{C3380CC4-5D6E-409C-BE32-E72D297353CC}">
              <c16:uniqueId val="{0000000C-671F-4930-B1C7-C950ADD7D2B6}"/>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1898428053204348E-2"/>
          <c:w val="0.96616035172886816"/>
          <c:h val="0.71027373392110738"/>
        </c:manualLayout>
      </c:layout>
      <c:barChart>
        <c:barDir val="col"/>
        <c:grouping val="clustered"/>
        <c:varyColors val="0"/>
        <c:ser>
          <c:idx val="0"/>
          <c:order val="0"/>
          <c:tx>
            <c:strRef>
              <c:f>Sheet1!$B$1</c:f>
              <c:strCache>
                <c:ptCount val="1"/>
                <c:pt idx="0">
                  <c:v>Married women</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ECD2-4E1D-A66A-32C321939FD7}"/>
              </c:ext>
            </c:extLst>
          </c:dPt>
          <c:dPt>
            <c:idx val="2"/>
            <c:invertIfNegative val="0"/>
            <c:bubble3D val="0"/>
            <c:extLst>
              <c:ext xmlns:c16="http://schemas.microsoft.com/office/drawing/2014/chart" uri="{C3380CC4-5D6E-409C-BE32-E72D297353CC}">
                <c16:uniqueId val="{00000001-ECD2-4E1D-A66A-32C321939FD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Sheet1!$B$2:$B$6</c:f>
              <c:numCache>
                <c:formatCode>General</c:formatCode>
                <c:ptCount val="5"/>
                <c:pt idx="0">
                  <c:v>34</c:v>
                </c:pt>
                <c:pt idx="1">
                  <c:v>13</c:v>
                </c:pt>
                <c:pt idx="2">
                  <c:v>28</c:v>
                </c:pt>
                <c:pt idx="3">
                  <c:v>38</c:v>
                </c:pt>
                <c:pt idx="4">
                  <c:v>44</c:v>
                </c:pt>
              </c:numCache>
            </c:numRef>
          </c:val>
          <c:extLst>
            <c:ext xmlns:c16="http://schemas.microsoft.com/office/drawing/2014/chart" uri="{C3380CC4-5D6E-409C-BE32-E72D297353CC}">
              <c16:uniqueId val="{00000002-ECD2-4E1D-A66A-32C321939FD7}"/>
            </c:ext>
          </c:extLst>
        </c:ser>
        <c:ser>
          <c:idx val="1"/>
          <c:order val="1"/>
          <c:tx>
            <c:strRef>
              <c:f>Sheet1!$C$1</c:f>
              <c:strCache>
                <c:ptCount val="1"/>
                <c:pt idx="0">
                  <c:v>Divorced/separated/widowed 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Physical violence</c:v>
                </c:pt>
                <c:pt idx="1">
                  <c:v>Sexual violence</c:v>
                </c:pt>
                <c:pt idx="2">
                  <c:v>Emotional violence</c:v>
                </c:pt>
                <c:pt idx="3">
                  <c:v>Physical or sexual violence</c:v>
                </c:pt>
                <c:pt idx="4">
                  <c:v>Physical or sexual or emotional violence</c:v>
                </c:pt>
              </c:strCache>
            </c:strRef>
          </c:cat>
          <c:val>
            <c:numRef>
              <c:f>Sheet1!$C$2:$C$6</c:f>
              <c:numCache>
                <c:formatCode>General</c:formatCode>
                <c:ptCount val="5"/>
                <c:pt idx="0">
                  <c:v>47</c:v>
                </c:pt>
                <c:pt idx="1">
                  <c:v>21</c:v>
                </c:pt>
                <c:pt idx="2">
                  <c:v>46</c:v>
                </c:pt>
                <c:pt idx="3">
                  <c:v>51</c:v>
                </c:pt>
                <c:pt idx="4">
                  <c:v>59</c:v>
                </c:pt>
              </c:numCache>
            </c:numRef>
          </c:val>
          <c:extLst>
            <c:ext xmlns:c16="http://schemas.microsoft.com/office/drawing/2014/chart" uri="{C3380CC4-5D6E-409C-BE32-E72D297353CC}">
              <c16:uniqueId val="{00000003-ECD2-4E1D-A66A-32C321939FD7}"/>
            </c:ext>
          </c:extLst>
        </c:ser>
        <c:dLbls>
          <c:dLblPos val="outEnd"/>
          <c:showLegendKey val="0"/>
          <c:showVal val="1"/>
          <c:showCatName val="0"/>
          <c:showSerName val="0"/>
          <c:showPercent val="0"/>
          <c:showBubbleSize val="0"/>
        </c:dLbls>
        <c:gapWidth val="100"/>
        <c:axId val="519391496"/>
        <c:axId val="520097896"/>
      </c:barChart>
      <c:catAx>
        <c:axId val="519391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097896"/>
        <c:crosses val="autoZero"/>
        <c:auto val="1"/>
        <c:lblAlgn val="ctr"/>
        <c:lblOffset val="100"/>
        <c:noMultiLvlLbl val="0"/>
      </c:catAx>
      <c:valAx>
        <c:axId val="520097896"/>
        <c:scaling>
          <c:orientation val="minMax"/>
          <c:max val="100"/>
        </c:scaling>
        <c:delete val="1"/>
        <c:axPos val="l"/>
        <c:numFmt formatCode="General" sourceLinked="1"/>
        <c:majorTickMark val="out"/>
        <c:minorTickMark val="none"/>
        <c:tickLblPos val="nextTo"/>
        <c:crossAx val="51939149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2745000819066328E-2"/>
          <c:y val="4.5898349299329982E-2"/>
          <c:w val="0.96616035172886816"/>
          <c:h val="0.85029829856515837"/>
        </c:manualLayout>
      </c:layout>
      <c:lineChart>
        <c:grouping val="standard"/>
        <c:varyColors val="0"/>
        <c:ser>
          <c:idx val="0"/>
          <c:order val="0"/>
          <c:tx>
            <c:strRef>
              <c:f>Sheet1!$B$1</c:f>
              <c:strCache>
                <c:ptCount val="1"/>
                <c:pt idx="0">
                  <c:v>Any type of spousal violence</c:v>
                </c:pt>
              </c:strCache>
            </c:strRef>
          </c:tx>
          <c:spPr>
            <a:ln w="63500" cap="rnd">
              <a:solidFill>
                <a:srgbClr val="ED7E23"/>
              </a:solidFill>
              <a:round/>
            </a:ln>
            <a:effectLst/>
          </c:spPr>
          <c:marker>
            <c:symbol val="circle"/>
            <c:size val="5"/>
            <c:spPr>
              <a:solidFill>
                <a:srgbClr val="ED7E23"/>
              </a:solidFill>
              <a:ln w="63500" cap="rnd">
                <a:solidFill>
                  <a:srgbClr val="ED7E2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2007 ZDHS</c:v>
                </c:pt>
                <c:pt idx="1">
                  <c:v>2013-14 ZDHS</c:v>
                </c:pt>
                <c:pt idx="2">
                  <c:v>2018 ZDHS</c:v>
                </c:pt>
              </c:strCache>
            </c:strRef>
          </c:cat>
          <c:val>
            <c:numRef>
              <c:f>Sheet1!$B$2:$B$4</c:f>
              <c:numCache>
                <c:formatCode>General</c:formatCode>
                <c:ptCount val="3"/>
                <c:pt idx="0">
                  <c:v>54</c:v>
                </c:pt>
                <c:pt idx="1">
                  <c:v>47</c:v>
                </c:pt>
                <c:pt idx="2">
                  <c:v>47</c:v>
                </c:pt>
              </c:numCache>
            </c:numRef>
          </c:val>
          <c:smooth val="0"/>
          <c:extLst>
            <c:ext xmlns:c16="http://schemas.microsoft.com/office/drawing/2014/chart" uri="{C3380CC4-5D6E-409C-BE32-E72D297353CC}">
              <c16:uniqueId val="{00000000-DD4D-4FD9-BBD2-CEC8B84D7DD7}"/>
            </c:ext>
          </c:extLst>
        </c:ser>
        <c:ser>
          <c:idx val="1"/>
          <c:order val="1"/>
          <c:tx>
            <c:strRef>
              <c:f>Sheet1!$C$1</c:f>
              <c:strCache>
                <c:ptCount val="1"/>
                <c:pt idx="0">
                  <c:v>Sexual violence</c:v>
                </c:pt>
              </c:strCache>
            </c:strRef>
          </c:tx>
          <c:spPr>
            <a:ln w="63500" cap="rnd">
              <a:solidFill>
                <a:srgbClr val="DD2526"/>
              </a:solidFill>
              <a:round/>
            </a:ln>
            <a:effectLst/>
          </c:spPr>
          <c:marker>
            <c:symbol val="circle"/>
            <c:size val="5"/>
            <c:spPr>
              <a:solidFill>
                <a:srgbClr val="DD2526"/>
              </a:solidFill>
              <a:ln w="63500">
                <a:solidFill>
                  <a:srgbClr val="DD2526"/>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2007 ZDHS</c:v>
                </c:pt>
                <c:pt idx="1">
                  <c:v>2013-14 ZDHS</c:v>
                </c:pt>
                <c:pt idx="2">
                  <c:v>2018 ZDHS</c:v>
                </c:pt>
              </c:strCache>
            </c:strRef>
          </c:cat>
          <c:val>
            <c:numRef>
              <c:f>Sheet1!$C$2:$C$4</c:f>
              <c:numCache>
                <c:formatCode>General</c:formatCode>
                <c:ptCount val="3"/>
                <c:pt idx="0">
                  <c:v>17</c:v>
                </c:pt>
                <c:pt idx="1">
                  <c:v>17</c:v>
                </c:pt>
                <c:pt idx="2">
                  <c:v>15</c:v>
                </c:pt>
              </c:numCache>
            </c:numRef>
          </c:val>
          <c:smooth val="0"/>
          <c:extLst>
            <c:ext xmlns:c16="http://schemas.microsoft.com/office/drawing/2014/chart" uri="{C3380CC4-5D6E-409C-BE32-E72D297353CC}">
              <c16:uniqueId val="{00000001-DD4D-4FD9-BBD2-CEC8B84D7DD7}"/>
            </c:ext>
          </c:extLst>
        </c:ser>
        <c:ser>
          <c:idx val="2"/>
          <c:order val="2"/>
          <c:tx>
            <c:strRef>
              <c:f>Sheet1!$D$1</c:f>
              <c:strCache>
                <c:ptCount val="1"/>
                <c:pt idx="0">
                  <c:v>Emotional violence</c:v>
                </c:pt>
              </c:strCache>
            </c:strRef>
          </c:tx>
          <c:spPr>
            <a:ln w="63500" cap="rnd">
              <a:solidFill>
                <a:srgbClr val="444F63"/>
              </a:solidFill>
              <a:round/>
            </a:ln>
            <a:effectLst/>
          </c:spPr>
          <c:marker>
            <c:symbol val="circle"/>
            <c:size val="5"/>
            <c:spPr>
              <a:solidFill>
                <a:srgbClr val="444F63"/>
              </a:solidFill>
              <a:ln w="63500">
                <a:solidFill>
                  <a:srgbClr val="444F63"/>
                </a:solidFill>
              </a:ln>
              <a:effectLst/>
              <a:scene3d>
                <a:camera prst="orthographicFront"/>
                <a:lightRig rig="threePt" dir="t">
                  <a:rot lat="0" lon="0" rev="1200000"/>
                </a:lightRig>
              </a:scene3d>
            </c:spPr>
          </c:marker>
          <c:dLbls>
            <c:dLbl>
              <c:idx val="2"/>
              <c:layout>
                <c:manualLayout>
                  <c:x val="-5.0445720008613542E-3"/>
                  <c:y val="7.3364261159817529E-3"/>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524F-4E0B-B709-FA6915EBAAC8}"/>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2007 ZDHS</c:v>
                </c:pt>
                <c:pt idx="1">
                  <c:v>2013-14 ZDHS</c:v>
                </c:pt>
                <c:pt idx="2">
                  <c:v>2018 ZDHS</c:v>
                </c:pt>
              </c:strCache>
            </c:strRef>
          </c:cat>
          <c:val>
            <c:numRef>
              <c:f>Sheet1!$D$2:$D$4</c:f>
              <c:numCache>
                <c:formatCode>General</c:formatCode>
                <c:ptCount val="3"/>
                <c:pt idx="0">
                  <c:v>26</c:v>
                </c:pt>
                <c:pt idx="1">
                  <c:v>24</c:v>
                </c:pt>
                <c:pt idx="2">
                  <c:v>31</c:v>
                </c:pt>
              </c:numCache>
            </c:numRef>
          </c:val>
          <c:smooth val="0"/>
          <c:extLst>
            <c:ext xmlns:c16="http://schemas.microsoft.com/office/drawing/2014/chart" uri="{C3380CC4-5D6E-409C-BE32-E72D297353CC}">
              <c16:uniqueId val="{00000002-DD4D-4FD9-BBD2-CEC8B84D7DD7}"/>
            </c:ext>
          </c:extLst>
        </c:ser>
        <c:ser>
          <c:idx val="3"/>
          <c:order val="3"/>
          <c:tx>
            <c:strRef>
              <c:f>Sheet1!$E$1</c:f>
              <c:strCache>
                <c:ptCount val="1"/>
                <c:pt idx="0">
                  <c:v>Physical violence</c:v>
                </c:pt>
              </c:strCache>
            </c:strRef>
          </c:tx>
          <c:spPr>
            <a:ln w="63500" cap="rnd">
              <a:solidFill>
                <a:schemeClr val="accent4"/>
              </a:solidFill>
              <a:round/>
            </a:ln>
            <a:effectLst/>
          </c:spPr>
          <c:marker>
            <c:symbol val="circle"/>
            <c:size val="5"/>
            <c:spPr>
              <a:solidFill>
                <a:srgbClr val="1F8B43"/>
              </a:solidFill>
              <a:ln w="63500">
                <a:solidFill>
                  <a:schemeClr val="accent4"/>
                </a:solidFill>
              </a:ln>
              <a:effectLst/>
            </c:spPr>
          </c:marker>
          <c:dLbls>
            <c:dLbl>
              <c:idx val="0"/>
              <c:layout>
                <c:manualLayout>
                  <c:x val="-2.9397413722730432E-2"/>
                  <c:y val="3.7777829339069584E-2"/>
                </c:manualLayout>
              </c:layout>
              <c:spPr>
                <a:noFill/>
                <a:ln>
                  <a:noFill/>
                </a:ln>
                <a:effectLst/>
              </c:spPr>
              <c:txPr>
                <a:bodyPr rot="0" spcFirstLastPara="1" vertOverflow="ellipsis" vert="horz" wrap="square" lIns="38100" tIns="19050" rIns="38100" bIns="19050" anchor="ctr" anchorCtr="1">
                  <a:noAutofit/>
                </a:bodyPr>
                <a:lstStyle/>
                <a:p>
                  <a:pPr>
                    <a:defRPr sz="1800" b="1" i="0" u="none" strike="noStrike" kern="1200" baseline="0">
                      <a:solidFill>
                        <a:schemeClr val="tx1"/>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4.9053581182622208E-2"/>
                      <c:h val="5.8386707260317812E-2"/>
                    </c:manualLayout>
                  </c15:layout>
                </c:ext>
                <c:ext xmlns:c16="http://schemas.microsoft.com/office/drawing/2014/chart" uri="{C3380CC4-5D6E-409C-BE32-E72D297353CC}">
                  <c16:uniqueId val="{00000000-524F-4E0B-B709-FA6915EBAAC8}"/>
                </c:ext>
              </c:extLst>
            </c:dLbl>
            <c:dLbl>
              <c:idx val="1"/>
              <c:layout>
                <c:manualLayout>
                  <c:x val="-2.0352072511750554E-2"/>
                  <c:y val="2.4383611920911031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524F-4E0B-B709-FA6915EBAAC8}"/>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2007 ZDHS</c:v>
                </c:pt>
                <c:pt idx="1">
                  <c:v>2013-14 ZDHS</c:v>
                </c:pt>
                <c:pt idx="2">
                  <c:v>2018 ZDHS</c:v>
                </c:pt>
              </c:strCache>
            </c:strRef>
          </c:cat>
          <c:val>
            <c:numRef>
              <c:f>Sheet1!$E$2:$E$4</c:f>
              <c:numCache>
                <c:formatCode>General</c:formatCode>
                <c:ptCount val="3"/>
                <c:pt idx="0">
                  <c:v>46</c:v>
                </c:pt>
                <c:pt idx="1">
                  <c:v>39</c:v>
                </c:pt>
                <c:pt idx="2">
                  <c:v>37</c:v>
                </c:pt>
              </c:numCache>
            </c:numRef>
          </c:val>
          <c:smooth val="0"/>
          <c:extLst>
            <c:ext xmlns:c16="http://schemas.microsoft.com/office/drawing/2014/chart" uri="{C3380CC4-5D6E-409C-BE32-E72D297353CC}">
              <c16:uniqueId val="{00000003-DD4D-4FD9-BBD2-CEC8B84D7DD7}"/>
            </c:ext>
          </c:extLst>
        </c:ser>
        <c:dLbls>
          <c:dLblPos val="t"/>
          <c:showLegendKey val="0"/>
          <c:showVal val="1"/>
          <c:showCatName val="0"/>
          <c:showSerName val="0"/>
          <c:showPercent val="0"/>
          <c:showBubbleSize val="0"/>
        </c:dLbls>
        <c:marker val="1"/>
        <c:smooth val="0"/>
        <c:axId val="520098680"/>
        <c:axId val="520099072"/>
      </c:lineChart>
      <c:catAx>
        <c:axId val="5200986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099072"/>
        <c:crosses val="autoZero"/>
        <c:auto val="1"/>
        <c:lblAlgn val="ctr"/>
        <c:lblOffset val="100"/>
        <c:noMultiLvlLbl val="0"/>
      </c:catAx>
      <c:valAx>
        <c:axId val="520099072"/>
        <c:scaling>
          <c:orientation val="minMax"/>
          <c:max val="100"/>
        </c:scaling>
        <c:delete val="1"/>
        <c:axPos val="l"/>
        <c:numFmt formatCode="General" sourceLinked="1"/>
        <c:majorTickMark val="out"/>
        <c:minorTickMark val="none"/>
        <c:tickLblPos val="nextTo"/>
        <c:crossAx val="52009868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1F8B43"/>
            </a:solidFill>
            <a:ln>
              <a:noFill/>
            </a:ln>
            <a:scene3d>
              <a:camera prst="orthographicFront"/>
              <a:lightRig rig="threePt" dir="t">
                <a:rot lat="0" lon="0" rev="1200000"/>
              </a:lightRig>
            </a:scene3d>
            <a:sp3d>
              <a:bevelT w="63500" h="25400"/>
            </a:sp3d>
          </c:spPr>
          <c:dPt>
            <c:idx val="0"/>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0EA0-4691-A1F0-7471898FA76D}"/>
              </c:ext>
            </c:extLst>
          </c:dPt>
          <c:dPt>
            <c:idx val="1"/>
            <c:bubble3D val="0"/>
            <c:spPr>
              <a:solidFill>
                <a:srgbClr val="ED7E2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0EA0-4691-A1F0-7471898FA76D}"/>
              </c:ext>
            </c:extLst>
          </c:dPt>
          <c:dPt>
            <c:idx val="2"/>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0EA0-4691-A1F0-7471898FA76D}"/>
              </c:ext>
            </c:extLst>
          </c:dPt>
          <c:dPt>
            <c:idx val="3"/>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0EA0-4691-A1F0-7471898FA76D}"/>
              </c:ext>
            </c:extLst>
          </c:dPt>
          <c:dPt>
            <c:idx val="4"/>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0EA0-4691-A1F0-7471898FA76D}"/>
              </c:ext>
            </c:extLst>
          </c:dPt>
          <c:dPt>
            <c:idx val="5"/>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0EA0-4691-A1F0-7471898FA76D}"/>
              </c:ext>
            </c:extLst>
          </c:dPt>
          <c:dLbls>
            <c:dLbl>
              <c:idx val="3"/>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0EA0-4691-A1F0-7471898FA76D}"/>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Sought help to end violence</c:v>
                </c:pt>
                <c:pt idx="1">
                  <c:v>Never sought help, but told someone</c:v>
                </c:pt>
                <c:pt idx="2">
                  <c:v>Never sought help, never told anyone</c:v>
                </c:pt>
              </c:strCache>
            </c:strRef>
          </c:cat>
          <c:val>
            <c:numRef>
              <c:f>Sheet1!$B$2:$B$4</c:f>
              <c:numCache>
                <c:formatCode>General</c:formatCode>
                <c:ptCount val="3"/>
                <c:pt idx="0">
                  <c:v>35</c:v>
                </c:pt>
                <c:pt idx="1">
                  <c:v>13</c:v>
                </c:pt>
                <c:pt idx="2">
                  <c:v>52</c:v>
                </c:pt>
              </c:numCache>
            </c:numRef>
          </c:val>
          <c:extLst>
            <c:ext xmlns:c16="http://schemas.microsoft.com/office/drawing/2014/chart" uri="{C3380CC4-5D6E-409C-BE32-E72D297353CC}">
              <c16:uniqueId val="{0000000C-0EA0-4691-A1F0-7471898FA76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0459492140266025E-2"/>
          <c:w val="0.96616035172886816"/>
          <c:h val="0.84304315950832631"/>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192-47C7-8E7D-30098C76248C}"/>
              </c:ext>
            </c:extLst>
          </c:dPt>
          <c:dPt>
            <c:idx val="1"/>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4-B129-4A4C-8999-60D47B69D1E3}"/>
              </c:ext>
            </c:extLst>
          </c:dPt>
          <c:dPt>
            <c:idx val="2"/>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192-47C7-8E7D-30098C76248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29</c:v>
                </c:pt>
                <c:pt idx="1">
                  <c:v>19</c:v>
                </c:pt>
                <c:pt idx="2">
                  <c:v>37</c:v>
                </c:pt>
              </c:numCache>
            </c:numRef>
          </c:val>
          <c:extLst>
            <c:ext xmlns:c16="http://schemas.microsoft.com/office/drawing/2014/chart" uri="{C3380CC4-5D6E-409C-BE32-E72D297353CC}">
              <c16:uniqueId val="{00000004-A192-47C7-8E7D-30098C76248C}"/>
            </c:ext>
          </c:extLst>
        </c:ser>
        <c:dLbls>
          <c:dLblPos val="outEnd"/>
          <c:showLegendKey val="0"/>
          <c:showVal val="1"/>
          <c:showCatName val="0"/>
          <c:showSerName val="0"/>
          <c:showPercent val="0"/>
          <c:showBubbleSize val="0"/>
        </c:dLbls>
        <c:gapWidth val="100"/>
        <c:axId val="518480240"/>
        <c:axId val="518480632"/>
      </c:barChart>
      <c:catAx>
        <c:axId val="5184802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8480632"/>
        <c:crosses val="autoZero"/>
        <c:auto val="1"/>
        <c:lblAlgn val="ctr"/>
        <c:lblOffset val="100"/>
        <c:noMultiLvlLbl val="0"/>
      </c:catAx>
      <c:valAx>
        <c:axId val="518480632"/>
        <c:scaling>
          <c:orientation val="minMax"/>
          <c:max val="100"/>
        </c:scaling>
        <c:delete val="1"/>
        <c:axPos val="l"/>
        <c:numFmt formatCode="0" sourceLinked="1"/>
        <c:majorTickMark val="out"/>
        <c:minorTickMark val="none"/>
        <c:tickLblPos val="nextTo"/>
        <c:crossAx val="518480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4.8367593712212817E-2"/>
          <c:w val="0.96616035172886816"/>
          <c:h val="0.85513505793637945"/>
        </c:manualLayout>
      </c:layout>
      <c:lineChart>
        <c:grouping val="standard"/>
        <c:varyColors val="0"/>
        <c:ser>
          <c:idx val="0"/>
          <c:order val="0"/>
          <c:tx>
            <c:strRef>
              <c:f>Sheet1!$B$1</c:f>
              <c:strCache>
                <c:ptCount val="1"/>
                <c:pt idx="0">
                  <c:v>Series 1</c:v>
                </c:pt>
              </c:strCache>
            </c:strRef>
          </c:tx>
          <c:spPr>
            <a:ln w="63500" cap="rnd">
              <a:solidFill>
                <a:schemeClr val="accent5"/>
              </a:solidFill>
              <a:round/>
            </a:ln>
            <a:effectLst/>
          </c:spPr>
          <c:marker>
            <c:symbol val="circle"/>
            <c:size val="5"/>
            <c:spPr>
              <a:solidFill>
                <a:schemeClr val="accent5"/>
              </a:solidFill>
              <a:ln w="63500" cap="rnd">
                <a:solidFill>
                  <a:schemeClr val="accent5"/>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Sheet1!$B$2:$B$7</c:f>
              <c:numCache>
                <c:formatCode>0</c:formatCode>
                <c:ptCount val="6"/>
                <c:pt idx="0">
                  <c:v>34</c:v>
                </c:pt>
                <c:pt idx="1">
                  <c:v>31</c:v>
                </c:pt>
                <c:pt idx="2">
                  <c:v>32</c:v>
                </c:pt>
                <c:pt idx="3">
                  <c:v>28</c:v>
                </c:pt>
                <c:pt idx="4">
                  <c:v>29</c:v>
                </c:pt>
                <c:pt idx="5">
                  <c:v>29</c:v>
                </c:pt>
              </c:numCache>
            </c:numRef>
          </c:val>
          <c:smooth val="1"/>
          <c:extLst>
            <c:ext xmlns:c16="http://schemas.microsoft.com/office/drawing/2014/chart" uri="{C3380CC4-5D6E-409C-BE32-E72D297353CC}">
              <c16:uniqueId val="{00000000-2C82-49B8-AE78-B194F284AF27}"/>
            </c:ext>
          </c:extLst>
        </c:ser>
        <c:dLbls>
          <c:dLblPos val="t"/>
          <c:showLegendKey val="0"/>
          <c:showVal val="1"/>
          <c:showCatName val="0"/>
          <c:showSerName val="0"/>
          <c:showPercent val="0"/>
          <c:showBubbleSize val="0"/>
        </c:dLbls>
        <c:marker val="1"/>
        <c:smooth val="0"/>
        <c:axId val="518481808"/>
        <c:axId val="518482200"/>
      </c:lineChart>
      <c:catAx>
        <c:axId val="5184818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8482200"/>
        <c:crosses val="autoZero"/>
        <c:auto val="1"/>
        <c:lblAlgn val="ctr"/>
        <c:lblOffset val="100"/>
        <c:noMultiLvlLbl val="0"/>
      </c:catAx>
      <c:valAx>
        <c:axId val="518482200"/>
        <c:scaling>
          <c:orientation val="minMax"/>
          <c:max val="100"/>
        </c:scaling>
        <c:delete val="1"/>
        <c:axPos val="l"/>
        <c:numFmt formatCode="0" sourceLinked="1"/>
        <c:majorTickMark val="out"/>
        <c:minorTickMark val="none"/>
        <c:tickLblPos val="nextTo"/>
        <c:crossAx val="5184818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Never married</c:v>
                </c:pt>
              </c:strCache>
            </c:strRef>
          </c:tx>
          <c:spPr>
            <a:solidFill>
              <a:srgbClr val="1F8B43">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31</c:v>
                </c:pt>
                <c:pt idx="1">
                  <c:v>46</c:v>
                </c:pt>
              </c:numCache>
            </c:numRef>
          </c:val>
          <c:extLst>
            <c:ext xmlns:c16="http://schemas.microsoft.com/office/drawing/2014/chart" uri="{C3380CC4-5D6E-409C-BE32-E72D297353CC}">
              <c16:uniqueId val="{00000000-C1D2-4FB3-9CC5-A52A07852619}"/>
            </c:ext>
          </c:extLst>
        </c:ser>
        <c:ser>
          <c:idx val="1"/>
          <c:order val="1"/>
          <c:tx>
            <c:strRef>
              <c:f>Sheet1!$C$1</c:f>
              <c:strCache>
                <c:ptCount val="1"/>
                <c:pt idx="0">
                  <c:v>Married/living together</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56</c:v>
                </c:pt>
                <c:pt idx="1">
                  <c:v>50</c:v>
                </c:pt>
              </c:numCache>
            </c:numRef>
          </c:val>
          <c:extLst>
            <c:ext xmlns:c16="http://schemas.microsoft.com/office/drawing/2014/chart" uri="{C3380CC4-5D6E-409C-BE32-E72D297353CC}">
              <c16:uniqueId val="{00000001-C1D2-4FB3-9CC5-A52A07852619}"/>
            </c:ext>
          </c:extLst>
        </c:ser>
        <c:ser>
          <c:idx val="2"/>
          <c:order val="2"/>
          <c:tx>
            <c:strRef>
              <c:f>Sheet1!$D$1</c:f>
              <c:strCache>
                <c:ptCount val="1"/>
                <c:pt idx="0">
                  <c:v>Divorced/separated/ widowed</c:v>
                </c:pt>
              </c:strCache>
            </c:strRef>
          </c:tx>
          <c:spPr>
            <a:solidFill>
              <a:srgbClr val="1F8B43">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13</c:v>
                </c:pt>
                <c:pt idx="1">
                  <c:v>4</c:v>
                </c:pt>
              </c:numCache>
            </c:numRef>
          </c:val>
          <c:extLst>
            <c:ext xmlns:c16="http://schemas.microsoft.com/office/drawing/2014/chart" uri="{C3380CC4-5D6E-409C-BE32-E72D297353CC}">
              <c16:uniqueId val="{00000002-C1D2-4FB3-9CC5-A52A07852619}"/>
            </c:ext>
          </c:extLst>
        </c:ser>
        <c:dLbls>
          <c:dLblPos val="ctr"/>
          <c:showLegendKey val="0"/>
          <c:showVal val="1"/>
          <c:showCatName val="0"/>
          <c:showSerName val="0"/>
          <c:showPercent val="0"/>
          <c:showBubbleSize val="0"/>
        </c:dLbls>
        <c:gapWidth val="100"/>
        <c:overlap val="100"/>
        <c:axId val="519285816"/>
        <c:axId val="519286208"/>
      </c:barChart>
      <c:catAx>
        <c:axId val="519285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286208"/>
        <c:crosses val="autoZero"/>
        <c:auto val="1"/>
        <c:lblAlgn val="ctr"/>
        <c:lblOffset val="100"/>
        <c:noMultiLvlLbl val="0"/>
      </c:catAx>
      <c:valAx>
        <c:axId val="519286208"/>
        <c:scaling>
          <c:orientation val="minMax"/>
        </c:scaling>
        <c:delete val="1"/>
        <c:axPos val="l"/>
        <c:numFmt formatCode="0%" sourceLinked="1"/>
        <c:majorTickMark val="none"/>
        <c:minorTickMark val="none"/>
        <c:tickLblPos val="nextTo"/>
        <c:crossAx val="519285816"/>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592103133420299"/>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C11-4182-8FE7-02A7EEB1A53B}"/>
              </c:ext>
            </c:extLst>
          </c:dPt>
          <c:dPt>
            <c:idx val="1"/>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C11-4182-8FE7-02A7EEB1A53B}"/>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11</c:v>
                </c:pt>
                <c:pt idx="1">
                  <c:v>5</c:v>
                </c:pt>
              </c:numCache>
            </c:numRef>
          </c:val>
          <c:extLst>
            <c:ext xmlns:c16="http://schemas.microsoft.com/office/drawing/2014/chart" uri="{C3380CC4-5D6E-409C-BE32-E72D297353CC}">
              <c16:uniqueId val="{00000004-2C11-4182-8FE7-02A7EEB1A53B}"/>
            </c:ext>
          </c:extLst>
        </c:ser>
        <c:dLbls>
          <c:dLblPos val="outEnd"/>
          <c:showLegendKey val="0"/>
          <c:showVal val="1"/>
          <c:showCatName val="0"/>
          <c:showSerName val="0"/>
          <c:showPercent val="0"/>
          <c:showBubbleSize val="0"/>
        </c:dLbls>
        <c:gapWidth val="100"/>
        <c:axId val="519286992"/>
        <c:axId val="520035632"/>
      </c:barChart>
      <c:catAx>
        <c:axId val="5192869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035632"/>
        <c:crosses val="autoZero"/>
        <c:auto val="1"/>
        <c:lblAlgn val="ctr"/>
        <c:lblOffset val="100"/>
        <c:noMultiLvlLbl val="0"/>
      </c:catAx>
      <c:valAx>
        <c:axId val="520035632"/>
        <c:scaling>
          <c:orientation val="minMax"/>
          <c:max val="100"/>
        </c:scaling>
        <c:delete val="1"/>
        <c:axPos val="l"/>
        <c:numFmt formatCode="0" sourceLinked="1"/>
        <c:majorTickMark val="out"/>
        <c:minorTickMark val="none"/>
        <c:tickLblPos val="nextTo"/>
        <c:crossAx val="5192869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47AE-405C-9029-B450FF18599F}"/>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47AE-405C-9029-B450FF18599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Median age at first sex</c:v>
                </c:pt>
                <c:pt idx="1">
                  <c:v>Median age at first marriage</c:v>
                </c:pt>
                <c:pt idx="2">
                  <c:v>Median age at first birth</c:v>
                </c:pt>
              </c:strCache>
            </c:strRef>
          </c:cat>
          <c:val>
            <c:numRef>
              <c:f>Sheet1!$B$2:$B$4</c:f>
              <c:numCache>
                <c:formatCode>0.0</c:formatCode>
                <c:ptCount val="3"/>
                <c:pt idx="0">
                  <c:v>16.600000000000001</c:v>
                </c:pt>
                <c:pt idx="1">
                  <c:v>19.100000000000001</c:v>
                </c:pt>
                <c:pt idx="2">
                  <c:v>19.2</c:v>
                </c:pt>
              </c:numCache>
            </c:numRef>
          </c:val>
          <c:extLst>
            <c:ext xmlns:c16="http://schemas.microsoft.com/office/drawing/2014/chart" uri="{C3380CC4-5D6E-409C-BE32-E72D297353CC}">
              <c16:uniqueId val="{00000004-47AE-405C-9029-B450FF18599F}"/>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Median age at first sex</c:v>
                </c:pt>
                <c:pt idx="1">
                  <c:v>Median age at first marriage</c:v>
                </c:pt>
                <c:pt idx="2">
                  <c:v>Median age at first birth</c:v>
                </c:pt>
              </c:strCache>
            </c:strRef>
          </c:cat>
          <c:val>
            <c:numRef>
              <c:f>Sheet1!$C$2:$C$4</c:f>
              <c:numCache>
                <c:formatCode>0.0</c:formatCode>
                <c:ptCount val="3"/>
                <c:pt idx="0">
                  <c:v>18.5</c:v>
                </c:pt>
                <c:pt idx="1">
                  <c:v>24.4</c:v>
                </c:pt>
              </c:numCache>
            </c:numRef>
          </c:val>
          <c:extLst>
            <c:ext xmlns:c16="http://schemas.microsoft.com/office/drawing/2014/chart" uri="{C3380CC4-5D6E-409C-BE32-E72D297353CC}">
              <c16:uniqueId val="{00000005-47AE-405C-9029-B450FF18599F}"/>
            </c:ext>
          </c:extLst>
        </c:ser>
        <c:dLbls>
          <c:dLblPos val="outEnd"/>
          <c:showLegendKey val="0"/>
          <c:showVal val="1"/>
          <c:showCatName val="0"/>
          <c:showSerName val="0"/>
          <c:showPercent val="0"/>
          <c:showBubbleSize val="0"/>
        </c:dLbls>
        <c:gapWidth val="100"/>
        <c:axId val="520036416"/>
        <c:axId val="520036808"/>
      </c:barChart>
      <c:catAx>
        <c:axId val="5200364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036808"/>
        <c:crosses val="autoZero"/>
        <c:auto val="1"/>
        <c:lblAlgn val="ctr"/>
        <c:lblOffset val="100"/>
        <c:noMultiLvlLbl val="0"/>
      </c:catAx>
      <c:valAx>
        <c:axId val="520036808"/>
        <c:scaling>
          <c:orientation val="minMax"/>
          <c:max val="50"/>
        </c:scaling>
        <c:delete val="1"/>
        <c:axPos val="l"/>
        <c:numFmt formatCode="0.0" sourceLinked="1"/>
        <c:majorTickMark val="out"/>
        <c:minorTickMark val="none"/>
        <c:tickLblPos val="nextTo"/>
        <c:crossAx val="52003641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Improved sanitation facility</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54</c:v>
                </c:pt>
                <c:pt idx="1">
                  <c:v>78</c:v>
                </c:pt>
                <c:pt idx="2">
                  <c:v>37</c:v>
                </c:pt>
              </c:numCache>
            </c:numRef>
          </c:val>
          <c:extLst>
            <c:ext xmlns:c16="http://schemas.microsoft.com/office/drawing/2014/chart" uri="{C3380CC4-5D6E-409C-BE32-E72D297353CC}">
              <c16:uniqueId val="{00000000-2098-46B3-AD2E-6F7D3D24A7DD}"/>
            </c:ext>
          </c:extLst>
        </c:ser>
        <c:ser>
          <c:idx val="1"/>
          <c:order val="1"/>
          <c:tx>
            <c:strRef>
              <c:f>Sheet1!$C$1</c:f>
              <c:strCache>
                <c:ptCount val="1"/>
                <c:pt idx="0">
                  <c:v>Unimproved facility</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36</c:v>
                </c:pt>
                <c:pt idx="1">
                  <c:v>21</c:v>
                </c:pt>
                <c:pt idx="2">
                  <c:v>47</c:v>
                </c:pt>
              </c:numCache>
            </c:numRef>
          </c:val>
          <c:extLst>
            <c:ext xmlns:c16="http://schemas.microsoft.com/office/drawing/2014/chart" uri="{C3380CC4-5D6E-409C-BE32-E72D297353CC}">
              <c16:uniqueId val="{00000001-2098-46B3-AD2E-6F7D3D24A7DD}"/>
            </c:ext>
          </c:extLst>
        </c:ser>
        <c:ser>
          <c:idx val="2"/>
          <c:order val="2"/>
          <c:tx>
            <c:strRef>
              <c:f>Sheet1!$D$1</c:f>
              <c:strCache>
                <c:ptCount val="1"/>
                <c:pt idx="0">
                  <c:v>Open defecation</c:v>
                </c:pt>
              </c:strCache>
            </c:strRef>
          </c:tx>
          <c:spPr>
            <a:solidFill>
              <a:srgbClr val="4D321C"/>
            </a:solidFill>
            <a:ln>
              <a:noFill/>
            </a:ln>
            <a:effectLst/>
            <a:scene3d>
              <a:camera prst="orthographicFront"/>
              <a:lightRig rig="threePt" dir="t">
                <a:rot lat="0" lon="0" rev="1200000"/>
              </a:lightRig>
            </a:scene3d>
            <a:sp3d>
              <a:bevelT w="63500" h="25400"/>
            </a:sp3d>
          </c:spPr>
          <c:invertIfNegative val="0"/>
          <c:dLbls>
            <c:dLbl>
              <c:idx val="1"/>
              <c:layout>
                <c:manualLayout>
                  <c:x val="7.5370125694793802E-2"/>
                  <c:y val="0"/>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extLst>
                <c:ext xmlns:c15="http://schemas.microsoft.com/office/drawing/2012/chart" uri="{CE6537A1-D6FC-4f65-9D91-7224C49458BB}"/>
                <c:ext xmlns:c16="http://schemas.microsoft.com/office/drawing/2014/chart" uri="{C3380CC4-5D6E-409C-BE32-E72D297353CC}">
                  <c16:uniqueId val="{00000000-71EE-46E7-995C-DC2D7C74FDF5}"/>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0</c:formatCode>
                <c:ptCount val="3"/>
                <c:pt idx="0">
                  <c:v>10</c:v>
                </c:pt>
                <c:pt idx="1">
                  <c:v>1</c:v>
                </c:pt>
                <c:pt idx="2">
                  <c:v>16</c:v>
                </c:pt>
              </c:numCache>
            </c:numRef>
          </c:val>
          <c:extLst>
            <c:ext xmlns:c16="http://schemas.microsoft.com/office/drawing/2014/chart" uri="{C3380CC4-5D6E-409C-BE32-E72D297353CC}">
              <c16:uniqueId val="{00000002-2098-46B3-AD2E-6F7D3D24A7DD}"/>
            </c:ext>
          </c:extLst>
        </c:ser>
        <c:dLbls>
          <c:dLblPos val="ctr"/>
          <c:showLegendKey val="0"/>
          <c:showVal val="1"/>
          <c:showCatName val="0"/>
          <c:showSerName val="0"/>
          <c:showPercent val="0"/>
          <c:showBubbleSize val="0"/>
        </c:dLbls>
        <c:gapWidth val="100"/>
        <c:overlap val="100"/>
        <c:axId val="178306504"/>
        <c:axId val="178306896"/>
      </c:barChart>
      <c:catAx>
        <c:axId val="17830650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78306896"/>
        <c:crosses val="autoZero"/>
        <c:auto val="1"/>
        <c:lblAlgn val="ctr"/>
        <c:lblOffset val="100"/>
        <c:noMultiLvlLbl val="0"/>
      </c:catAx>
      <c:valAx>
        <c:axId val="178306896"/>
        <c:scaling>
          <c:orientation val="minMax"/>
        </c:scaling>
        <c:delete val="1"/>
        <c:axPos val="l"/>
        <c:numFmt formatCode="0%" sourceLinked="1"/>
        <c:majorTickMark val="none"/>
        <c:minorTickMark val="none"/>
        <c:tickLblPos val="nextTo"/>
        <c:crossAx val="178306504"/>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7714631197097946E-2"/>
          <c:w val="0.96616035172886816"/>
          <c:h val="0.83578802045149436"/>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EAE-4FB2-8C99-D0E591E9C4B0}"/>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EAE-4FB2-8C99-D0E591E9C4B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Sheet1!$B$2:$B$3</c:f>
              <c:numCache>
                <c:formatCode>0</c:formatCode>
                <c:ptCount val="2"/>
                <c:pt idx="0">
                  <c:v>17</c:v>
                </c:pt>
                <c:pt idx="1">
                  <c:v>67</c:v>
                </c:pt>
              </c:numCache>
            </c:numRef>
          </c:val>
          <c:extLst>
            <c:ext xmlns:c16="http://schemas.microsoft.com/office/drawing/2014/chart" uri="{C3380CC4-5D6E-409C-BE32-E72D297353CC}">
              <c16:uniqueId val="{00000004-2EAE-4FB2-8C99-D0E591E9C4B0}"/>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Sheet1!$C$2:$C$3</c:f>
              <c:numCache>
                <c:formatCode>0</c:formatCode>
                <c:ptCount val="2"/>
                <c:pt idx="0">
                  <c:v>11</c:v>
                </c:pt>
                <c:pt idx="1">
                  <c:v>43</c:v>
                </c:pt>
              </c:numCache>
            </c:numRef>
          </c:val>
          <c:extLst>
            <c:ext xmlns:c16="http://schemas.microsoft.com/office/drawing/2014/chart" uri="{C3380CC4-5D6E-409C-BE32-E72D297353CC}">
              <c16:uniqueId val="{00000005-2EAE-4FB2-8C99-D0E591E9C4B0}"/>
            </c:ext>
          </c:extLst>
        </c:ser>
        <c:dLbls>
          <c:dLblPos val="outEnd"/>
          <c:showLegendKey val="0"/>
          <c:showVal val="1"/>
          <c:showCatName val="0"/>
          <c:showSerName val="0"/>
          <c:showPercent val="0"/>
          <c:showBubbleSize val="0"/>
        </c:dLbls>
        <c:gapWidth val="100"/>
        <c:axId val="520428048"/>
        <c:axId val="520428440"/>
      </c:barChart>
      <c:catAx>
        <c:axId val="5204280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428440"/>
        <c:crosses val="autoZero"/>
        <c:auto val="1"/>
        <c:lblAlgn val="ctr"/>
        <c:lblOffset val="100"/>
        <c:noMultiLvlLbl val="0"/>
      </c:catAx>
      <c:valAx>
        <c:axId val="520428440"/>
        <c:scaling>
          <c:orientation val="minMax"/>
          <c:max val="100"/>
        </c:scaling>
        <c:delete val="1"/>
        <c:axPos val="l"/>
        <c:numFmt formatCode="0" sourceLinked="1"/>
        <c:majorTickMark val="out"/>
        <c:minorTickMark val="none"/>
        <c:tickLblPos val="nextTo"/>
        <c:crossAx val="52042804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7714631197097946E-2"/>
          <c:w val="0.96616035172886816"/>
          <c:h val="0.83578802045149436"/>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EAE-4FB2-8C99-D0E591E9C4B0}"/>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EAE-4FB2-8C99-D0E591E9C4B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Sheet1!$B$2:$B$3</c:f>
              <c:numCache>
                <c:formatCode>0</c:formatCode>
                <c:ptCount val="2"/>
                <c:pt idx="0">
                  <c:v>9</c:v>
                </c:pt>
                <c:pt idx="1">
                  <c:v>39</c:v>
                </c:pt>
              </c:numCache>
            </c:numRef>
          </c:val>
          <c:extLst>
            <c:ext xmlns:c16="http://schemas.microsoft.com/office/drawing/2014/chart" uri="{C3380CC4-5D6E-409C-BE32-E72D297353CC}">
              <c16:uniqueId val="{00000004-2EAE-4FB2-8C99-D0E591E9C4B0}"/>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Age 15</c:v>
                </c:pt>
                <c:pt idx="1">
                  <c:v>Age 18</c:v>
                </c:pt>
              </c:strCache>
            </c:strRef>
          </c:cat>
          <c:val>
            <c:numRef>
              <c:f>Sheet1!$C$2:$C$3</c:f>
              <c:numCache>
                <c:formatCode>0</c:formatCode>
                <c:ptCount val="2"/>
                <c:pt idx="0">
                  <c:v>1</c:v>
                </c:pt>
                <c:pt idx="1">
                  <c:v>5</c:v>
                </c:pt>
              </c:numCache>
            </c:numRef>
          </c:val>
          <c:extLst>
            <c:ext xmlns:c16="http://schemas.microsoft.com/office/drawing/2014/chart" uri="{C3380CC4-5D6E-409C-BE32-E72D297353CC}">
              <c16:uniqueId val="{00000005-2EAE-4FB2-8C99-D0E591E9C4B0}"/>
            </c:ext>
          </c:extLst>
        </c:ser>
        <c:dLbls>
          <c:dLblPos val="outEnd"/>
          <c:showLegendKey val="0"/>
          <c:showVal val="1"/>
          <c:showCatName val="0"/>
          <c:showSerName val="0"/>
          <c:showPercent val="0"/>
          <c:showBubbleSize val="0"/>
        </c:dLbls>
        <c:gapWidth val="100"/>
        <c:axId val="520428048"/>
        <c:axId val="520428440"/>
      </c:barChart>
      <c:catAx>
        <c:axId val="5204280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428440"/>
        <c:crosses val="autoZero"/>
        <c:auto val="1"/>
        <c:lblAlgn val="ctr"/>
        <c:lblOffset val="100"/>
        <c:noMultiLvlLbl val="0"/>
      </c:catAx>
      <c:valAx>
        <c:axId val="520428440"/>
        <c:scaling>
          <c:orientation val="minMax"/>
          <c:max val="100"/>
        </c:scaling>
        <c:delete val="1"/>
        <c:axPos val="l"/>
        <c:numFmt formatCode="0" sourceLinked="1"/>
        <c:majorTickMark val="out"/>
        <c:minorTickMark val="none"/>
        <c:tickLblPos val="nextTo"/>
        <c:crossAx val="52042804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Have another soon</c:v>
                </c:pt>
              </c:strCache>
            </c:strRef>
          </c:tx>
          <c:spPr>
            <a:solidFill>
              <a:srgbClr val="1F8B43">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17</c:v>
                </c:pt>
                <c:pt idx="1">
                  <c:v>19</c:v>
                </c:pt>
              </c:numCache>
            </c:numRef>
          </c:val>
          <c:extLst>
            <c:ext xmlns:c16="http://schemas.microsoft.com/office/drawing/2014/chart" uri="{C3380CC4-5D6E-409C-BE32-E72D297353CC}">
              <c16:uniqueId val="{00000000-9787-44DB-946F-240B3DF540E9}"/>
            </c:ext>
          </c:extLst>
        </c:ser>
        <c:ser>
          <c:idx val="1"/>
          <c:order val="1"/>
          <c:tx>
            <c:strRef>
              <c:f>Sheet1!$C$1</c:f>
              <c:strCache>
                <c:ptCount val="1"/>
                <c:pt idx="0">
                  <c:v>Have another later</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35</c:v>
                </c:pt>
                <c:pt idx="1">
                  <c:v>47</c:v>
                </c:pt>
              </c:numCache>
            </c:numRef>
          </c:val>
          <c:extLst>
            <c:ext xmlns:c16="http://schemas.microsoft.com/office/drawing/2014/chart" uri="{C3380CC4-5D6E-409C-BE32-E72D297353CC}">
              <c16:uniqueId val="{00000001-9787-44DB-946F-240B3DF540E9}"/>
            </c:ext>
          </c:extLst>
        </c:ser>
        <c:ser>
          <c:idx val="2"/>
          <c:order val="2"/>
          <c:tx>
            <c:strRef>
              <c:f>Sheet1!$D$1</c:f>
              <c:strCache>
                <c:ptCount val="1"/>
                <c:pt idx="0">
                  <c:v>Have another, undecided when/undecided</c:v>
                </c:pt>
              </c:strCache>
            </c:strRef>
          </c:tx>
          <c:spPr>
            <a:solidFill>
              <a:srgbClr val="1F8B43">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9</c:v>
                </c:pt>
                <c:pt idx="1">
                  <c:v>7</c:v>
                </c:pt>
              </c:numCache>
            </c:numRef>
          </c:val>
          <c:extLst>
            <c:ext xmlns:c16="http://schemas.microsoft.com/office/drawing/2014/chart" uri="{C3380CC4-5D6E-409C-BE32-E72D297353CC}">
              <c16:uniqueId val="{00000002-9787-44DB-946F-240B3DF540E9}"/>
            </c:ext>
          </c:extLst>
        </c:ser>
        <c:ser>
          <c:idx val="3"/>
          <c:order val="3"/>
          <c:tx>
            <c:strRef>
              <c:f>Sheet1!$E$1</c:f>
              <c:strCache>
                <c:ptCount val="1"/>
                <c:pt idx="0">
                  <c:v>Want no more or sterilised</c:v>
                </c:pt>
              </c:strCache>
            </c:strRef>
          </c:tx>
          <c:spPr>
            <a:solidFill>
              <a:srgbClr val="DD2526">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0</c:formatCode>
                <c:ptCount val="2"/>
                <c:pt idx="0">
                  <c:v>37</c:v>
                </c:pt>
                <c:pt idx="1">
                  <c:v>27</c:v>
                </c:pt>
              </c:numCache>
            </c:numRef>
          </c:val>
          <c:extLst>
            <c:ext xmlns:c16="http://schemas.microsoft.com/office/drawing/2014/chart" uri="{C3380CC4-5D6E-409C-BE32-E72D297353CC}">
              <c16:uniqueId val="{00000003-9787-44DB-946F-240B3DF540E9}"/>
            </c:ext>
          </c:extLst>
        </c:ser>
        <c:ser>
          <c:idx val="4"/>
          <c:order val="4"/>
          <c:tx>
            <c:strRef>
              <c:f>Sheet1!$F$1</c:f>
              <c:strCache>
                <c:ptCount val="1"/>
                <c:pt idx="0">
                  <c:v>Declared infecund</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dLbl>
              <c:idx val="0"/>
              <c:layout>
                <c:manualLayout>
                  <c:x val="0.10920983452363549"/>
                  <c:y val="-6.9275701131910482E-19"/>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manualLayout>
                      <c:w val="2.9417482066137011E-2"/>
                      <c:h val="6.0399127859924399E-2"/>
                    </c:manualLayout>
                  </c15:layout>
                </c:ext>
                <c:ext xmlns:c16="http://schemas.microsoft.com/office/drawing/2014/chart" uri="{C3380CC4-5D6E-409C-BE32-E72D297353CC}">
                  <c16:uniqueId val="{00000001-3606-4F53-95FA-838EF8563684}"/>
                </c:ext>
              </c:extLst>
            </c:dLbl>
            <c:dLbl>
              <c:idx val="1"/>
              <c:layout>
                <c:manualLayout>
                  <c:x val="0.10151894481339566"/>
                  <c:y val="2.4183796856106408E-3"/>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3606-4F53-95FA-838EF8563684}"/>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Sheet1!$F$2:$F$3</c:f>
              <c:numCache>
                <c:formatCode>0</c:formatCode>
                <c:ptCount val="2"/>
                <c:pt idx="0">
                  <c:v>2</c:v>
                </c:pt>
                <c:pt idx="1">
                  <c:v>1</c:v>
                </c:pt>
              </c:numCache>
            </c:numRef>
          </c:val>
          <c:extLst>
            <c:ext xmlns:c16="http://schemas.microsoft.com/office/drawing/2014/chart" uri="{C3380CC4-5D6E-409C-BE32-E72D297353CC}">
              <c16:uniqueId val="{00000004-9787-44DB-946F-240B3DF540E9}"/>
            </c:ext>
          </c:extLst>
        </c:ser>
        <c:dLbls>
          <c:dLblPos val="ctr"/>
          <c:showLegendKey val="0"/>
          <c:showVal val="1"/>
          <c:showCatName val="0"/>
          <c:showSerName val="0"/>
          <c:showPercent val="0"/>
          <c:showBubbleSize val="0"/>
        </c:dLbls>
        <c:gapWidth val="100"/>
        <c:overlap val="100"/>
        <c:axId val="519287472"/>
        <c:axId val="519287864"/>
      </c:barChart>
      <c:catAx>
        <c:axId val="5192874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287864"/>
        <c:crosses val="autoZero"/>
        <c:auto val="1"/>
        <c:lblAlgn val="ctr"/>
        <c:lblOffset val="100"/>
        <c:noMultiLvlLbl val="0"/>
      </c:catAx>
      <c:valAx>
        <c:axId val="519287864"/>
        <c:scaling>
          <c:orientation val="minMax"/>
        </c:scaling>
        <c:delete val="1"/>
        <c:axPos val="l"/>
        <c:numFmt formatCode="0%" sourceLinked="1"/>
        <c:majorTickMark val="none"/>
        <c:minorTickMark val="none"/>
        <c:tickLblPos val="nextTo"/>
        <c:crossAx val="51928747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592103133420299"/>
        </c:manualLayout>
      </c:layout>
      <c:barChart>
        <c:barDir val="col"/>
        <c:grouping val="clustered"/>
        <c:varyColors val="0"/>
        <c:ser>
          <c:idx val="0"/>
          <c:order val="0"/>
          <c:tx>
            <c:strRef>
              <c:f>Sheet1!$B$1</c:f>
              <c:strCache>
                <c:ptCount val="1"/>
                <c:pt idx="0">
                  <c:v>Series 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B3B5-4E0B-8379-32FAAA8EFD04}"/>
              </c:ext>
            </c:extLst>
          </c:dPt>
          <c:dPt>
            <c:idx val="1"/>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B3B5-4E0B-8379-32FAAA8EFD04}"/>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B3B5-4E0B-8379-32FAAA8EFD04}"/>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0.0</c:formatCode>
                <c:ptCount val="2"/>
                <c:pt idx="0">
                  <c:v>4.5999999999999996</c:v>
                </c:pt>
                <c:pt idx="1">
                  <c:v>4.9000000000000004</c:v>
                </c:pt>
              </c:numCache>
            </c:numRef>
          </c:val>
          <c:extLst>
            <c:ext xmlns:c16="http://schemas.microsoft.com/office/drawing/2014/chart" uri="{C3380CC4-5D6E-409C-BE32-E72D297353CC}">
              <c16:uniqueId val="{00000006-B3B5-4E0B-8379-32FAAA8EFD04}"/>
            </c:ext>
          </c:extLst>
        </c:ser>
        <c:dLbls>
          <c:dLblPos val="outEnd"/>
          <c:showLegendKey val="0"/>
          <c:showVal val="1"/>
          <c:showCatName val="0"/>
          <c:showSerName val="0"/>
          <c:showPercent val="0"/>
          <c:showBubbleSize val="0"/>
        </c:dLbls>
        <c:gapWidth val="100"/>
        <c:axId val="521115200"/>
        <c:axId val="521115592"/>
      </c:barChart>
      <c:catAx>
        <c:axId val="5211152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115592"/>
        <c:crosses val="autoZero"/>
        <c:auto val="1"/>
        <c:lblAlgn val="ctr"/>
        <c:lblOffset val="100"/>
        <c:noMultiLvlLbl val="0"/>
      </c:catAx>
      <c:valAx>
        <c:axId val="521115592"/>
        <c:scaling>
          <c:orientation val="minMax"/>
          <c:max val="40"/>
        </c:scaling>
        <c:delete val="1"/>
        <c:axPos val="l"/>
        <c:numFmt formatCode="0.0" sourceLinked="1"/>
        <c:majorTickMark val="out"/>
        <c:minorTickMark val="none"/>
        <c:tickLblPos val="nextTo"/>
        <c:crossAx val="5211152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4562941853392236"/>
          <c:y val="0.10823505888849747"/>
          <c:w val="0.85437058146607758"/>
          <c:h val="0.86516276456978547"/>
        </c:manualLayout>
      </c:layout>
      <c:barChart>
        <c:barDir val="bar"/>
        <c:grouping val="stacked"/>
        <c:varyColors val="0"/>
        <c:ser>
          <c:idx val="0"/>
          <c:order val="0"/>
          <c:tx>
            <c:strRef>
              <c:f>Sheet1!$B$1</c:f>
              <c:strCache>
                <c:ptCount val="1"/>
                <c:pt idx="0">
                  <c:v>Wanted fertility</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Sheet1!$B$2:$B$4</c:f>
              <c:numCache>
                <c:formatCode>0.0</c:formatCode>
                <c:ptCount val="3"/>
                <c:pt idx="0">
                  <c:v>5</c:v>
                </c:pt>
                <c:pt idx="1">
                  <c:v>2.9</c:v>
                </c:pt>
                <c:pt idx="2">
                  <c:v>4</c:v>
                </c:pt>
              </c:numCache>
            </c:numRef>
          </c:val>
          <c:extLst>
            <c:ext xmlns:c16="http://schemas.microsoft.com/office/drawing/2014/chart" uri="{C3380CC4-5D6E-409C-BE32-E72D297353CC}">
              <c16:uniqueId val="{00000000-A6AA-4310-B69D-26DF09AB9B72}"/>
            </c:ext>
          </c:extLst>
        </c:ser>
        <c:ser>
          <c:idx val="1"/>
          <c:order val="1"/>
          <c:tx>
            <c:strRef>
              <c:f>Sheet1!$C$1</c:f>
              <c:strCache>
                <c:ptCount val="1"/>
                <c:pt idx="0">
                  <c:v>Difference in fertlity</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Sheet1!$C$2:$C$4</c:f>
              <c:numCache>
                <c:formatCode>0.0</c:formatCode>
                <c:ptCount val="3"/>
                <c:pt idx="0">
                  <c:v>0.8</c:v>
                </c:pt>
                <c:pt idx="1">
                  <c:v>0.5</c:v>
                </c:pt>
                <c:pt idx="2">
                  <c:v>0.7</c:v>
                </c:pt>
              </c:numCache>
            </c:numRef>
          </c:val>
          <c:extLst>
            <c:ext xmlns:c16="http://schemas.microsoft.com/office/drawing/2014/chart" uri="{C3380CC4-5D6E-409C-BE32-E72D297353CC}">
              <c16:uniqueId val="{00000001-A6AA-4310-B69D-26DF09AB9B72}"/>
            </c:ext>
          </c:extLst>
        </c:ser>
        <c:ser>
          <c:idx val="2"/>
          <c:order val="2"/>
          <c:tx>
            <c:strRef>
              <c:f>Sheet1!$D$1</c:f>
              <c:strCache>
                <c:ptCount val="1"/>
                <c:pt idx="0">
                  <c:v>TFR</c:v>
                </c:pt>
              </c:strCache>
            </c:strRef>
          </c:tx>
          <c:spPr>
            <a:no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Rural</c:v>
                </c:pt>
                <c:pt idx="1">
                  <c:v>Urban</c:v>
                </c:pt>
                <c:pt idx="2">
                  <c:v>Total</c:v>
                </c:pt>
              </c:strCache>
            </c:strRef>
          </c:cat>
          <c:val>
            <c:numRef>
              <c:f>Sheet1!$D$2:$D$4</c:f>
              <c:numCache>
                <c:formatCode>General</c:formatCode>
                <c:ptCount val="3"/>
                <c:pt idx="0">
                  <c:v>5.8</c:v>
                </c:pt>
                <c:pt idx="1">
                  <c:v>3.4</c:v>
                </c:pt>
                <c:pt idx="2">
                  <c:v>4.7</c:v>
                </c:pt>
              </c:numCache>
            </c:numRef>
          </c:val>
          <c:extLst>
            <c:ext xmlns:c16="http://schemas.microsoft.com/office/drawing/2014/chart" uri="{C3380CC4-5D6E-409C-BE32-E72D297353CC}">
              <c16:uniqueId val="{00000000-456E-423A-81BA-8B5003D2AF7F}"/>
            </c:ext>
          </c:extLst>
        </c:ser>
        <c:dLbls>
          <c:dLblPos val="ctr"/>
          <c:showLegendKey val="0"/>
          <c:showVal val="1"/>
          <c:showCatName val="0"/>
          <c:showSerName val="0"/>
          <c:showPercent val="0"/>
          <c:showBubbleSize val="0"/>
        </c:dLbls>
        <c:gapWidth val="100"/>
        <c:overlap val="100"/>
        <c:axId val="521325592"/>
        <c:axId val="521325984"/>
      </c:barChart>
      <c:catAx>
        <c:axId val="52132559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325984"/>
        <c:crosses val="autoZero"/>
        <c:auto val="1"/>
        <c:lblAlgn val="ctr"/>
        <c:lblOffset val="100"/>
        <c:noMultiLvlLbl val="0"/>
      </c:catAx>
      <c:valAx>
        <c:axId val="521325984"/>
        <c:scaling>
          <c:orientation val="minMax"/>
        </c:scaling>
        <c:delete val="1"/>
        <c:axPos val="b"/>
        <c:numFmt formatCode="0.0" sourceLinked="1"/>
        <c:majorTickMark val="none"/>
        <c:minorTickMark val="none"/>
        <c:tickLblPos val="nextTo"/>
        <c:crossAx val="52132559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79237791467118601"/>
        </c:manualLayout>
      </c:layout>
      <c:barChart>
        <c:barDir val="col"/>
        <c:grouping val="clustered"/>
        <c:varyColors val="0"/>
        <c:ser>
          <c:idx val="0"/>
          <c:order val="0"/>
          <c:tx>
            <c:strRef>
              <c:f>Sheet1!$B$1</c:f>
              <c:strCache>
                <c:ptCount val="1"/>
                <c:pt idx="0">
                  <c:v>Currently married women</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78FA-4B05-B3A3-47E25E0D9D4F}"/>
              </c:ext>
            </c:extLst>
          </c:dPt>
          <c:dPt>
            <c:idx val="2"/>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78FA-4B05-B3A3-47E25E0D9D4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Any method</c:v>
                </c:pt>
                <c:pt idx="1">
                  <c:v>Any modern method</c:v>
                </c:pt>
                <c:pt idx="2">
                  <c:v>Injectables</c:v>
                </c:pt>
                <c:pt idx="3">
                  <c:v>Implants</c:v>
                </c:pt>
                <c:pt idx="4">
                  <c:v>Pill</c:v>
                </c:pt>
                <c:pt idx="5">
                  <c:v>Male condom</c:v>
                </c:pt>
                <c:pt idx="6">
                  <c:v>Any traditional method</c:v>
                </c:pt>
              </c:strCache>
            </c:strRef>
          </c:cat>
          <c:val>
            <c:numRef>
              <c:f>Sheet1!$B$2:$B$8</c:f>
              <c:numCache>
                <c:formatCode>0</c:formatCode>
                <c:ptCount val="7"/>
                <c:pt idx="0">
                  <c:v>50</c:v>
                </c:pt>
                <c:pt idx="1">
                  <c:v>48</c:v>
                </c:pt>
                <c:pt idx="2">
                  <c:v>26</c:v>
                </c:pt>
                <c:pt idx="3">
                  <c:v>8</c:v>
                </c:pt>
                <c:pt idx="4">
                  <c:v>8</c:v>
                </c:pt>
                <c:pt idx="5">
                  <c:v>3</c:v>
                </c:pt>
                <c:pt idx="6">
                  <c:v>2</c:v>
                </c:pt>
              </c:numCache>
            </c:numRef>
          </c:val>
          <c:extLst>
            <c:ext xmlns:c16="http://schemas.microsoft.com/office/drawing/2014/chart" uri="{C3380CC4-5D6E-409C-BE32-E72D297353CC}">
              <c16:uniqueId val="{00000004-78FA-4B05-B3A3-47E25E0D9D4F}"/>
            </c:ext>
          </c:extLst>
        </c:ser>
        <c:ser>
          <c:idx val="1"/>
          <c:order val="1"/>
          <c:tx>
            <c:strRef>
              <c:f>Sheet1!$C$1</c:f>
              <c:strCache>
                <c:ptCount val="1"/>
                <c:pt idx="0">
                  <c:v>Sexually active, unmarried women</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Any method</c:v>
                </c:pt>
                <c:pt idx="1">
                  <c:v>Any modern method</c:v>
                </c:pt>
                <c:pt idx="2">
                  <c:v>Injectables</c:v>
                </c:pt>
                <c:pt idx="3">
                  <c:v>Implants</c:v>
                </c:pt>
                <c:pt idx="4">
                  <c:v>Pill</c:v>
                </c:pt>
                <c:pt idx="5">
                  <c:v>Male condom</c:v>
                </c:pt>
                <c:pt idx="6">
                  <c:v>Any traditional method</c:v>
                </c:pt>
              </c:strCache>
            </c:strRef>
          </c:cat>
          <c:val>
            <c:numRef>
              <c:f>Sheet1!$C$2:$C$8</c:f>
              <c:numCache>
                <c:formatCode>0</c:formatCode>
                <c:ptCount val="7"/>
                <c:pt idx="0">
                  <c:v>44</c:v>
                </c:pt>
                <c:pt idx="1">
                  <c:v>43</c:v>
                </c:pt>
                <c:pt idx="2">
                  <c:v>21</c:v>
                </c:pt>
                <c:pt idx="3">
                  <c:v>9</c:v>
                </c:pt>
                <c:pt idx="4">
                  <c:v>5</c:v>
                </c:pt>
                <c:pt idx="5">
                  <c:v>7</c:v>
                </c:pt>
                <c:pt idx="6">
                  <c:v>1</c:v>
                </c:pt>
              </c:numCache>
            </c:numRef>
          </c:val>
          <c:extLst>
            <c:ext xmlns:c16="http://schemas.microsoft.com/office/drawing/2014/chart" uri="{C3380CC4-5D6E-409C-BE32-E72D297353CC}">
              <c16:uniqueId val="{00000005-78FA-4B05-B3A3-47E25E0D9D4F}"/>
            </c:ext>
          </c:extLst>
        </c:ser>
        <c:dLbls>
          <c:dLblPos val="outEnd"/>
          <c:showLegendKey val="0"/>
          <c:showVal val="1"/>
          <c:showCatName val="0"/>
          <c:showSerName val="0"/>
          <c:showPercent val="0"/>
          <c:showBubbleSize val="0"/>
        </c:dLbls>
        <c:gapWidth val="100"/>
        <c:axId val="515058480"/>
        <c:axId val="515058872"/>
      </c:barChart>
      <c:catAx>
        <c:axId val="5150584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5058872"/>
        <c:crosses val="autoZero"/>
        <c:auto val="1"/>
        <c:lblAlgn val="ctr"/>
        <c:lblOffset val="100"/>
        <c:noMultiLvlLbl val="0"/>
      </c:catAx>
      <c:valAx>
        <c:axId val="515058872"/>
        <c:scaling>
          <c:orientation val="minMax"/>
          <c:max val="100"/>
        </c:scaling>
        <c:delete val="1"/>
        <c:axPos val="l"/>
        <c:numFmt formatCode="0" sourceLinked="1"/>
        <c:majorTickMark val="out"/>
        <c:minorTickMark val="none"/>
        <c:tickLblPos val="nextTo"/>
        <c:crossAx val="51505848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D64E-4012-AD0E-4F957225F1BF}"/>
              </c:ext>
            </c:extLst>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D64E-4012-AD0E-4F957225F1B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48</c:v>
                </c:pt>
                <c:pt idx="1">
                  <c:v>53</c:v>
                </c:pt>
                <c:pt idx="2">
                  <c:v>44</c:v>
                </c:pt>
              </c:numCache>
            </c:numRef>
          </c:val>
          <c:extLst>
            <c:ext xmlns:c16="http://schemas.microsoft.com/office/drawing/2014/chart" uri="{C3380CC4-5D6E-409C-BE32-E72D297353CC}">
              <c16:uniqueId val="{00000004-D64E-4012-AD0E-4F957225F1BF}"/>
            </c:ext>
          </c:extLst>
        </c:ser>
        <c:dLbls>
          <c:showLegendKey val="0"/>
          <c:showVal val="0"/>
          <c:showCatName val="0"/>
          <c:showSerName val="0"/>
          <c:showPercent val="0"/>
          <c:showBubbleSize val="0"/>
        </c:dLbls>
        <c:gapWidth val="100"/>
        <c:axId val="242986712"/>
        <c:axId val="242987104"/>
      </c:barChart>
      <c:catAx>
        <c:axId val="242986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2987104"/>
        <c:crosses val="autoZero"/>
        <c:auto val="1"/>
        <c:lblAlgn val="ctr"/>
        <c:lblOffset val="100"/>
        <c:noMultiLvlLbl val="0"/>
      </c:catAx>
      <c:valAx>
        <c:axId val="242987104"/>
        <c:scaling>
          <c:orientation val="minMax"/>
          <c:max val="100"/>
        </c:scaling>
        <c:delete val="1"/>
        <c:axPos val="l"/>
        <c:numFmt formatCode="0" sourceLinked="1"/>
        <c:majorTickMark val="out"/>
        <c:minorTickMark val="none"/>
        <c:tickLblPos val="nextTo"/>
        <c:crossAx val="2429867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2.4183796856106408E-3"/>
          <c:w val="0.96616035172886816"/>
          <c:h val="0.90108427196298169"/>
        </c:manualLayout>
      </c:layout>
      <c:barChart>
        <c:barDir val="col"/>
        <c:grouping val="clustered"/>
        <c:varyColors val="0"/>
        <c:ser>
          <c:idx val="0"/>
          <c:order val="0"/>
          <c:tx>
            <c:strRef>
              <c:f>Sheet1!$B$1</c:f>
              <c:strCache>
                <c:ptCount val="1"/>
                <c:pt idx="0">
                  <c:v>Series 1</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E896-44B3-8B25-6F9937AF33F1}"/>
              </c:ext>
            </c:extLst>
          </c:dPt>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E896-44B3-8B25-6F9937AF33F1}"/>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Higher</c:v>
                </c:pt>
              </c:strCache>
            </c:strRef>
          </c:cat>
          <c:val>
            <c:numRef>
              <c:f>Sheet1!$B$2:$B$5</c:f>
              <c:numCache>
                <c:formatCode>0</c:formatCode>
                <c:ptCount val="4"/>
                <c:pt idx="0">
                  <c:v>36</c:v>
                </c:pt>
                <c:pt idx="1">
                  <c:v>46</c:v>
                </c:pt>
                <c:pt idx="2">
                  <c:v>53</c:v>
                </c:pt>
                <c:pt idx="3">
                  <c:v>47</c:v>
                </c:pt>
              </c:numCache>
            </c:numRef>
          </c:val>
          <c:extLst>
            <c:ext xmlns:c16="http://schemas.microsoft.com/office/drawing/2014/chart" uri="{C3380CC4-5D6E-409C-BE32-E72D297353CC}">
              <c16:uniqueId val="{00000004-E896-44B3-8B25-6F9937AF33F1}"/>
            </c:ext>
          </c:extLst>
        </c:ser>
        <c:dLbls>
          <c:showLegendKey val="0"/>
          <c:showVal val="0"/>
          <c:showCatName val="0"/>
          <c:showSerName val="0"/>
          <c:showPercent val="0"/>
          <c:showBubbleSize val="0"/>
        </c:dLbls>
        <c:gapWidth val="100"/>
        <c:axId val="242987496"/>
        <c:axId val="242988280"/>
      </c:barChart>
      <c:catAx>
        <c:axId val="24298749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2988280"/>
        <c:crosses val="autoZero"/>
        <c:auto val="1"/>
        <c:lblAlgn val="ctr"/>
        <c:lblOffset val="100"/>
        <c:noMultiLvlLbl val="0"/>
      </c:catAx>
      <c:valAx>
        <c:axId val="242988280"/>
        <c:scaling>
          <c:orientation val="minMax"/>
          <c:max val="100"/>
        </c:scaling>
        <c:delete val="1"/>
        <c:axPos val="l"/>
        <c:numFmt formatCode="0" sourceLinked="1"/>
        <c:majorTickMark val="out"/>
        <c:minorTickMark val="none"/>
        <c:tickLblPos val="nextTo"/>
        <c:crossAx val="2429874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
          <c:y val="1.2090451552052656E-2"/>
          <c:w val="1"/>
          <c:h val="0.88860618267073366"/>
        </c:manualLayout>
      </c:layout>
      <c:barChart>
        <c:barDir val="col"/>
        <c:grouping val="clustered"/>
        <c:varyColors val="0"/>
        <c:ser>
          <c:idx val="0"/>
          <c:order val="0"/>
          <c:tx>
            <c:strRef>
              <c:f>Sheet1!$B$1</c:f>
              <c:strCache>
                <c:ptCount val="1"/>
                <c:pt idx="0">
                  <c:v>Series 1</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4"/>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7561-4A18-88D3-32AD98611152}"/>
              </c:ext>
            </c:extLst>
          </c:dPt>
          <c:dPt>
            <c:idx val="2"/>
            <c:invertIfNegative val="0"/>
            <c:bubble3D val="0"/>
            <c:spPr>
              <a:solidFill>
                <a:schemeClr val="accent4"/>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7561-4A18-88D3-32AD9861115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0</c:formatCode>
                <c:ptCount val="5"/>
                <c:pt idx="0">
                  <c:v>38</c:v>
                </c:pt>
                <c:pt idx="1">
                  <c:v>43</c:v>
                </c:pt>
                <c:pt idx="2">
                  <c:v>51</c:v>
                </c:pt>
                <c:pt idx="3">
                  <c:v>54</c:v>
                </c:pt>
                <c:pt idx="4">
                  <c:v>51</c:v>
                </c:pt>
              </c:numCache>
            </c:numRef>
          </c:val>
          <c:extLst>
            <c:ext xmlns:c16="http://schemas.microsoft.com/office/drawing/2014/chart" uri="{C3380CC4-5D6E-409C-BE32-E72D297353CC}">
              <c16:uniqueId val="{00000004-7561-4A18-88D3-32AD98611152}"/>
            </c:ext>
          </c:extLst>
        </c:ser>
        <c:dLbls>
          <c:showLegendKey val="0"/>
          <c:showVal val="0"/>
          <c:showCatName val="0"/>
          <c:showSerName val="0"/>
          <c:showPercent val="0"/>
          <c:showBubbleSize val="0"/>
        </c:dLbls>
        <c:gapWidth val="100"/>
        <c:axId val="242988672"/>
        <c:axId val="242989456"/>
      </c:barChart>
      <c:catAx>
        <c:axId val="2429886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2989456"/>
        <c:crosses val="autoZero"/>
        <c:auto val="1"/>
        <c:lblAlgn val="ctr"/>
        <c:lblOffset val="100"/>
        <c:noMultiLvlLbl val="0"/>
      </c:catAx>
      <c:valAx>
        <c:axId val="242989456"/>
        <c:scaling>
          <c:orientation val="minMax"/>
          <c:max val="100"/>
        </c:scaling>
        <c:delete val="1"/>
        <c:axPos val="l"/>
        <c:numFmt formatCode="0" sourceLinked="1"/>
        <c:majorTickMark val="out"/>
        <c:minorTickMark val="none"/>
        <c:tickLblPos val="nextTo"/>
        <c:crossAx val="2429886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33941101981353"/>
        </c:manualLayout>
      </c:layout>
      <c:lineChart>
        <c:grouping val="standard"/>
        <c:varyColors val="0"/>
        <c:ser>
          <c:idx val="0"/>
          <c:order val="0"/>
          <c:tx>
            <c:strRef>
              <c:f>Sheet1!$B$1</c:f>
              <c:strCache>
                <c:ptCount val="1"/>
                <c:pt idx="0">
                  <c:v>CPR</c:v>
                </c:pt>
              </c:strCache>
            </c:strRef>
          </c:tx>
          <c:spPr>
            <a:ln w="63500" cap="rnd">
              <a:solidFill>
                <a:srgbClr val="ED7E23"/>
              </a:solidFill>
              <a:round/>
            </a:ln>
            <a:effectLst/>
          </c:spPr>
          <c:marker>
            <c:symbol val="circle"/>
            <c:size val="5"/>
            <c:spPr>
              <a:solidFill>
                <a:srgbClr val="ED7E23"/>
              </a:solidFill>
              <a:ln w="63500" cap="rnd">
                <a:solidFill>
                  <a:srgbClr val="ED7E2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Sheet1!$B$2:$B$7</c:f>
              <c:numCache>
                <c:formatCode>General</c:formatCode>
                <c:ptCount val="6"/>
                <c:pt idx="0">
                  <c:v>15</c:v>
                </c:pt>
                <c:pt idx="1">
                  <c:v>26</c:v>
                </c:pt>
                <c:pt idx="2">
                  <c:v>34</c:v>
                </c:pt>
                <c:pt idx="3">
                  <c:v>41</c:v>
                </c:pt>
                <c:pt idx="4">
                  <c:v>49</c:v>
                </c:pt>
                <c:pt idx="5">
                  <c:v>50</c:v>
                </c:pt>
              </c:numCache>
            </c:numRef>
          </c:val>
          <c:smooth val="0"/>
          <c:extLst>
            <c:ext xmlns:c16="http://schemas.microsoft.com/office/drawing/2014/chart" uri="{C3380CC4-5D6E-409C-BE32-E72D297353CC}">
              <c16:uniqueId val="{00000000-4267-47E4-82DA-F41F5973D22B}"/>
            </c:ext>
          </c:extLst>
        </c:ser>
        <c:ser>
          <c:idx val="1"/>
          <c:order val="1"/>
          <c:tx>
            <c:strRef>
              <c:f>Sheet1!$C$1</c:f>
              <c:strCache>
                <c:ptCount val="1"/>
                <c:pt idx="0">
                  <c:v>mCPR</c:v>
                </c:pt>
              </c:strCache>
            </c:strRef>
          </c:tx>
          <c:spPr>
            <a:ln w="63500" cap="rnd">
              <a:solidFill>
                <a:srgbClr val="1F8B43"/>
              </a:solidFill>
              <a:round/>
            </a:ln>
            <a:effectLst/>
          </c:spPr>
          <c:marker>
            <c:symbol val="circle"/>
            <c:size val="5"/>
            <c:spPr>
              <a:solidFill>
                <a:srgbClr val="1F8B43"/>
              </a:solidFill>
              <a:ln w="63500">
                <a:solidFill>
                  <a:srgbClr val="1F8B4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Sheet1!$C$2:$C$7</c:f>
              <c:numCache>
                <c:formatCode>General</c:formatCode>
                <c:ptCount val="6"/>
                <c:pt idx="0">
                  <c:v>9</c:v>
                </c:pt>
                <c:pt idx="1">
                  <c:v>14</c:v>
                </c:pt>
                <c:pt idx="2">
                  <c:v>25</c:v>
                </c:pt>
                <c:pt idx="3">
                  <c:v>33</c:v>
                </c:pt>
                <c:pt idx="4">
                  <c:v>45</c:v>
                </c:pt>
                <c:pt idx="5">
                  <c:v>48</c:v>
                </c:pt>
              </c:numCache>
            </c:numRef>
          </c:val>
          <c:smooth val="0"/>
          <c:extLst>
            <c:ext xmlns:c16="http://schemas.microsoft.com/office/drawing/2014/chart" uri="{C3380CC4-5D6E-409C-BE32-E72D297353CC}">
              <c16:uniqueId val="{00000001-4267-47E4-82DA-F41F5973D22B}"/>
            </c:ext>
          </c:extLst>
        </c:ser>
        <c:dLbls>
          <c:dLblPos val="t"/>
          <c:showLegendKey val="0"/>
          <c:showVal val="1"/>
          <c:showCatName val="0"/>
          <c:showSerName val="0"/>
          <c:showPercent val="0"/>
          <c:showBubbleSize val="0"/>
        </c:dLbls>
        <c:marker val="1"/>
        <c:smooth val="0"/>
        <c:axId val="243007584"/>
        <c:axId val="243007976"/>
      </c:lineChart>
      <c:catAx>
        <c:axId val="2430075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3007976"/>
        <c:crosses val="autoZero"/>
        <c:auto val="1"/>
        <c:lblAlgn val="ctr"/>
        <c:lblOffset val="100"/>
        <c:noMultiLvlLbl val="0"/>
      </c:catAx>
      <c:valAx>
        <c:axId val="243007976"/>
        <c:scaling>
          <c:orientation val="minMax"/>
          <c:max val="100"/>
        </c:scaling>
        <c:delete val="1"/>
        <c:axPos val="l"/>
        <c:numFmt formatCode="General" sourceLinked="1"/>
        <c:majorTickMark val="out"/>
        <c:minorTickMark val="none"/>
        <c:tickLblPos val="nextTo"/>
        <c:crossAx val="2430075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F44-4085-AF09-AAE96A11DC26}"/>
              </c:ext>
            </c:extLst>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F44-4085-AF09-AAE96A11DC2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34</c:v>
                </c:pt>
                <c:pt idx="1">
                  <c:v>69</c:v>
                </c:pt>
                <c:pt idx="2">
                  <c:v>8</c:v>
                </c:pt>
              </c:numCache>
            </c:numRef>
          </c:val>
          <c:extLst>
            <c:ext xmlns:c16="http://schemas.microsoft.com/office/drawing/2014/chart" uri="{C3380CC4-5D6E-409C-BE32-E72D297353CC}">
              <c16:uniqueId val="{00000004-6F44-4085-AF09-AAE96A11DC26}"/>
            </c:ext>
          </c:extLst>
        </c:ser>
        <c:dLbls>
          <c:showLegendKey val="0"/>
          <c:showVal val="0"/>
          <c:showCatName val="0"/>
          <c:showSerName val="0"/>
          <c:showPercent val="0"/>
          <c:showBubbleSize val="0"/>
        </c:dLbls>
        <c:gapWidth val="100"/>
        <c:axId val="176935928"/>
        <c:axId val="519001496"/>
      </c:barChart>
      <c:catAx>
        <c:axId val="1769359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001496"/>
        <c:crosses val="autoZero"/>
        <c:auto val="1"/>
        <c:lblAlgn val="ctr"/>
        <c:lblOffset val="100"/>
        <c:noMultiLvlLbl val="0"/>
      </c:catAx>
      <c:valAx>
        <c:axId val="519001496"/>
        <c:scaling>
          <c:orientation val="minMax"/>
          <c:max val="100"/>
        </c:scaling>
        <c:delete val="1"/>
        <c:axPos val="l"/>
        <c:numFmt formatCode="0" sourceLinked="1"/>
        <c:majorTickMark val="out"/>
        <c:minorTickMark val="none"/>
        <c:tickLblPos val="nextTo"/>
        <c:crossAx val="1769359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998053368328959"/>
          <c:y val="2.6602176541717048E-2"/>
          <c:w val="0.68474168853893258"/>
          <c:h val="0.94679564691656593"/>
        </c:manualLayout>
      </c:layout>
      <c:barChart>
        <c:barDir val="bar"/>
        <c:grouping val="clustered"/>
        <c:varyColors val="0"/>
        <c:ser>
          <c:idx val="0"/>
          <c:order val="0"/>
          <c:tx>
            <c:strRef>
              <c:f>Sheet1!$B$1</c:f>
              <c:strCache>
                <c:ptCount val="1"/>
                <c:pt idx="0">
                  <c:v>Series 1</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3"/>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4206-4FF3-BD04-EF97F8E89066}"/>
              </c:ext>
            </c:extLst>
          </c:dPt>
          <c:dPt>
            <c:idx val="4"/>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09FA-4CEE-BEF3-6518D0DB6B6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2013-14 DRC DHS</c:v>
                </c:pt>
                <c:pt idx="1">
                  <c:v>2015-16 Angola DHS</c:v>
                </c:pt>
                <c:pt idx="2">
                  <c:v>2015 Mozambique AIS</c:v>
                </c:pt>
                <c:pt idx="3">
                  <c:v>2015-16 Tanzania DHS-MIS</c:v>
                </c:pt>
                <c:pt idx="4">
                  <c:v>2018 Zambia DHS</c:v>
                </c:pt>
                <c:pt idx="5">
                  <c:v>2016 South Africa DHS</c:v>
                </c:pt>
                <c:pt idx="6">
                  <c:v>2015-16 Malawi DHS</c:v>
                </c:pt>
                <c:pt idx="7">
                  <c:v>2015 Zimbabwe DHS</c:v>
                </c:pt>
              </c:strCache>
            </c:strRef>
          </c:cat>
          <c:val>
            <c:numRef>
              <c:f>Sheet1!$B$2:$B$9</c:f>
              <c:numCache>
                <c:formatCode>0</c:formatCode>
                <c:ptCount val="8"/>
                <c:pt idx="0">
                  <c:v>8</c:v>
                </c:pt>
                <c:pt idx="1">
                  <c:v>13</c:v>
                </c:pt>
                <c:pt idx="2">
                  <c:v>25</c:v>
                </c:pt>
                <c:pt idx="3">
                  <c:v>32</c:v>
                </c:pt>
                <c:pt idx="4">
                  <c:v>48</c:v>
                </c:pt>
                <c:pt idx="5">
                  <c:v>54</c:v>
                </c:pt>
                <c:pt idx="6">
                  <c:v>58</c:v>
                </c:pt>
                <c:pt idx="7">
                  <c:v>66</c:v>
                </c:pt>
              </c:numCache>
            </c:numRef>
          </c:val>
          <c:extLst>
            <c:ext xmlns:c16="http://schemas.microsoft.com/office/drawing/2014/chart" uri="{C3380CC4-5D6E-409C-BE32-E72D297353CC}">
              <c16:uniqueId val="{00000002-09FA-4CEE-BEF3-6518D0DB6B68}"/>
            </c:ext>
          </c:extLst>
        </c:ser>
        <c:dLbls>
          <c:dLblPos val="outEnd"/>
          <c:showLegendKey val="0"/>
          <c:showVal val="1"/>
          <c:showCatName val="0"/>
          <c:showSerName val="0"/>
          <c:showPercent val="0"/>
          <c:showBubbleSize val="0"/>
        </c:dLbls>
        <c:gapWidth val="100"/>
        <c:axId val="515256272"/>
        <c:axId val="515255880"/>
      </c:barChart>
      <c:catAx>
        <c:axId val="51525627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5255880"/>
        <c:crosses val="autoZero"/>
        <c:auto val="1"/>
        <c:lblAlgn val="ctr"/>
        <c:lblOffset val="100"/>
        <c:noMultiLvlLbl val="0"/>
      </c:catAx>
      <c:valAx>
        <c:axId val="515255880"/>
        <c:scaling>
          <c:orientation val="minMax"/>
          <c:max val="100"/>
        </c:scaling>
        <c:delete val="1"/>
        <c:axPos val="b"/>
        <c:numFmt formatCode="0" sourceLinked="1"/>
        <c:majorTickMark val="out"/>
        <c:minorTickMark val="none"/>
        <c:tickLblPos val="nextTo"/>
        <c:crossAx val="515256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bar"/>
        <c:grouping val="percentStacked"/>
        <c:varyColors val="0"/>
        <c:ser>
          <c:idx val="0"/>
          <c:order val="0"/>
          <c:tx>
            <c:strRef>
              <c:f>Sheet1!$B$1</c:f>
              <c:strCache>
                <c:ptCount val="1"/>
                <c:pt idx="0">
                  <c:v>Public sector</c:v>
                </c:pt>
              </c:strCache>
            </c:strRef>
          </c:tx>
          <c:spPr>
            <a:solidFill>
              <a:srgbClr val="1F8B43">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Female sterilisation</c:v>
                </c:pt>
                <c:pt idx="2">
                  <c:v>Pill</c:v>
                </c:pt>
                <c:pt idx="3">
                  <c:v>Male condom</c:v>
                </c:pt>
                <c:pt idx="4">
                  <c:v>Injectables</c:v>
                </c:pt>
                <c:pt idx="5">
                  <c:v>Implants</c:v>
                </c:pt>
              </c:strCache>
            </c:strRef>
          </c:cat>
          <c:val>
            <c:numRef>
              <c:f>Sheet1!$B$2:$B$7</c:f>
              <c:numCache>
                <c:formatCode>General</c:formatCode>
                <c:ptCount val="6"/>
                <c:pt idx="0" formatCode="0">
                  <c:v>89</c:v>
                </c:pt>
                <c:pt idx="1">
                  <c:v>64</c:v>
                </c:pt>
                <c:pt idx="2">
                  <c:v>71</c:v>
                </c:pt>
                <c:pt idx="3">
                  <c:v>74</c:v>
                </c:pt>
                <c:pt idx="4">
                  <c:v>96</c:v>
                </c:pt>
                <c:pt idx="5">
                  <c:v>96</c:v>
                </c:pt>
              </c:numCache>
            </c:numRef>
          </c:val>
          <c:extLst>
            <c:ext xmlns:c16="http://schemas.microsoft.com/office/drawing/2014/chart" uri="{C3380CC4-5D6E-409C-BE32-E72D297353CC}">
              <c16:uniqueId val="{00000000-FC48-495A-AF5D-4FFF006F4C56}"/>
            </c:ext>
          </c:extLst>
        </c:ser>
        <c:ser>
          <c:idx val="1"/>
          <c:order val="1"/>
          <c:tx>
            <c:strRef>
              <c:f>Sheet1!$C$1</c:f>
              <c:strCache>
                <c:ptCount val="1"/>
                <c:pt idx="0">
                  <c:v>Private sector</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Female sterilisation</c:v>
                </c:pt>
                <c:pt idx="2">
                  <c:v>Pill</c:v>
                </c:pt>
                <c:pt idx="3">
                  <c:v>Male condom</c:v>
                </c:pt>
                <c:pt idx="4">
                  <c:v>Injectables</c:v>
                </c:pt>
                <c:pt idx="5">
                  <c:v>Implants</c:v>
                </c:pt>
              </c:strCache>
            </c:strRef>
          </c:cat>
          <c:val>
            <c:numRef>
              <c:f>Sheet1!$C$2:$C$7</c:f>
              <c:numCache>
                <c:formatCode>0</c:formatCode>
                <c:ptCount val="6"/>
                <c:pt idx="0">
                  <c:v>9</c:v>
                </c:pt>
                <c:pt idx="1">
                  <c:v>35</c:v>
                </c:pt>
                <c:pt idx="2">
                  <c:v>23</c:v>
                </c:pt>
                <c:pt idx="3">
                  <c:v>16</c:v>
                </c:pt>
                <c:pt idx="4">
                  <c:v>4</c:v>
                </c:pt>
                <c:pt idx="5">
                  <c:v>4</c:v>
                </c:pt>
              </c:numCache>
            </c:numRef>
          </c:val>
          <c:extLst>
            <c:ext xmlns:c16="http://schemas.microsoft.com/office/drawing/2014/chart" uri="{C3380CC4-5D6E-409C-BE32-E72D297353CC}">
              <c16:uniqueId val="{00000001-FC48-495A-AF5D-4FFF006F4C56}"/>
            </c:ext>
          </c:extLst>
        </c:ser>
        <c:ser>
          <c:idx val="2"/>
          <c:order val="2"/>
          <c:tx>
            <c:strRef>
              <c:f>Sheet1!$D$1</c:f>
              <c:strCache>
                <c:ptCount val="1"/>
                <c:pt idx="0">
                  <c:v>Other</c:v>
                </c:pt>
              </c:strCache>
            </c:strRef>
          </c:tx>
          <c:spPr>
            <a:solidFill>
              <a:srgbClr val="1F8B43">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Total</c:v>
                </c:pt>
                <c:pt idx="1">
                  <c:v>Female sterilisation</c:v>
                </c:pt>
                <c:pt idx="2">
                  <c:v>Pill</c:v>
                </c:pt>
                <c:pt idx="3">
                  <c:v>Male condom</c:v>
                </c:pt>
                <c:pt idx="4">
                  <c:v>Injectables</c:v>
                </c:pt>
                <c:pt idx="5">
                  <c:v>Implants</c:v>
                </c:pt>
              </c:strCache>
            </c:strRef>
          </c:cat>
          <c:val>
            <c:numRef>
              <c:f>Sheet1!$D$2:$D$7</c:f>
              <c:numCache>
                <c:formatCode>General</c:formatCode>
                <c:ptCount val="6"/>
                <c:pt idx="0">
                  <c:v>2</c:v>
                </c:pt>
                <c:pt idx="1">
                  <c:v>1</c:v>
                </c:pt>
                <c:pt idx="2">
                  <c:v>6</c:v>
                </c:pt>
                <c:pt idx="3">
                  <c:v>10</c:v>
                </c:pt>
              </c:numCache>
            </c:numRef>
          </c:val>
          <c:extLst>
            <c:ext xmlns:c16="http://schemas.microsoft.com/office/drawing/2014/chart" uri="{C3380CC4-5D6E-409C-BE32-E72D297353CC}">
              <c16:uniqueId val="{00000002-FC48-495A-AF5D-4FFF006F4C56}"/>
            </c:ext>
          </c:extLst>
        </c:ser>
        <c:dLbls>
          <c:showLegendKey val="0"/>
          <c:showVal val="0"/>
          <c:showCatName val="0"/>
          <c:showSerName val="0"/>
          <c:showPercent val="0"/>
          <c:showBubbleSize val="0"/>
        </c:dLbls>
        <c:gapWidth val="100"/>
        <c:overlap val="100"/>
        <c:axId val="243008368"/>
        <c:axId val="243008760"/>
      </c:barChart>
      <c:catAx>
        <c:axId val="243008368"/>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3008760"/>
        <c:crosses val="autoZero"/>
        <c:auto val="1"/>
        <c:lblAlgn val="ctr"/>
        <c:lblOffset val="100"/>
        <c:noMultiLvlLbl val="0"/>
      </c:catAx>
      <c:valAx>
        <c:axId val="243008760"/>
        <c:scaling>
          <c:orientation val="minMax"/>
        </c:scaling>
        <c:delete val="1"/>
        <c:axPos val="b"/>
        <c:numFmt formatCode="0%" sourceLinked="1"/>
        <c:majorTickMark val="none"/>
        <c:minorTickMark val="none"/>
        <c:tickLblPos val="nextTo"/>
        <c:crossAx val="2430083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4.6144974915179847E-3"/>
          <c:y val="0"/>
          <c:w val="0.99538550250848201"/>
          <c:h val="0.80048515849148383"/>
        </c:manualLayout>
      </c:layout>
      <c:barChart>
        <c:barDir val="col"/>
        <c:grouping val="clustered"/>
        <c:varyColors val="0"/>
        <c:ser>
          <c:idx val="0"/>
          <c:order val="0"/>
          <c:tx>
            <c:strRef>
              <c:f>Sheet1!$B$1</c:f>
              <c:strCache>
                <c:ptCount val="1"/>
                <c:pt idx="0">
                  <c:v>Series 1</c:v>
                </c:pt>
              </c:strCache>
            </c:strRef>
          </c:tx>
          <c:spPr>
            <a:solidFill>
              <a:srgbClr val="444F6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9CF0-4C53-96C6-52474D4E52A3}"/>
              </c:ext>
            </c:extLst>
          </c:dPt>
          <c:dPt>
            <c:idx val="2"/>
            <c:invertIfNegative val="0"/>
            <c:bubble3D val="0"/>
            <c:extLst>
              <c:ext xmlns:c16="http://schemas.microsoft.com/office/drawing/2014/chart" uri="{C3380CC4-5D6E-409C-BE32-E72D297353CC}">
                <c16:uniqueId val="{00000001-9CF0-4C53-96C6-52474D4E52A3}"/>
              </c:ext>
            </c:extLst>
          </c:dPt>
          <c:dPt>
            <c:idx val="3"/>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CF0-4C53-96C6-52474D4E52A3}"/>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Side effects or problems of method used</c:v>
                </c:pt>
                <c:pt idx="1">
                  <c:v>What to do if experienced side effects</c:v>
                </c:pt>
                <c:pt idx="2">
                  <c:v>Other methods that could be used</c:v>
                </c:pt>
                <c:pt idx="3">
                  <c:v>All 3 - Method Information Index</c:v>
                </c:pt>
              </c:strCache>
            </c:strRef>
          </c:cat>
          <c:val>
            <c:numRef>
              <c:f>Sheet1!$B$2:$B$5</c:f>
              <c:numCache>
                <c:formatCode>General</c:formatCode>
                <c:ptCount val="4"/>
                <c:pt idx="0">
                  <c:v>82</c:v>
                </c:pt>
                <c:pt idx="1">
                  <c:v>77</c:v>
                </c:pt>
                <c:pt idx="2">
                  <c:v>84</c:v>
                </c:pt>
                <c:pt idx="3">
                  <c:v>73</c:v>
                </c:pt>
              </c:numCache>
            </c:numRef>
          </c:val>
          <c:extLst>
            <c:ext xmlns:c16="http://schemas.microsoft.com/office/drawing/2014/chart" uri="{C3380CC4-5D6E-409C-BE32-E72D297353CC}">
              <c16:uniqueId val="{00000004-9CF0-4C53-96C6-52474D4E52A3}"/>
            </c:ext>
          </c:extLst>
        </c:ser>
        <c:dLbls>
          <c:dLblPos val="outEnd"/>
          <c:showLegendKey val="0"/>
          <c:showVal val="1"/>
          <c:showCatName val="0"/>
          <c:showSerName val="0"/>
          <c:showPercent val="0"/>
          <c:showBubbleSize val="0"/>
        </c:dLbls>
        <c:gapWidth val="100"/>
        <c:axId val="243009544"/>
        <c:axId val="243009936"/>
      </c:barChart>
      <c:catAx>
        <c:axId val="2430095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243009936"/>
        <c:crosses val="autoZero"/>
        <c:auto val="1"/>
        <c:lblAlgn val="ctr"/>
        <c:lblOffset val="100"/>
        <c:noMultiLvlLbl val="0"/>
      </c:catAx>
      <c:valAx>
        <c:axId val="243009936"/>
        <c:scaling>
          <c:orientation val="minMax"/>
          <c:max val="100"/>
        </c:scaling>
        <c:delete val="1"/>
        <c:axPos val="l"/>
        <c:numFmt formatCode="General" sourceLinked="1"/>
        <c:majorTickMark val="out"/>
        <c:minorTickMark val="none"/>
        <c:tickLblPos val="nextTo"/>
        <c:crossAx val="243009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For spacing</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Sheet1!$B$2:$B$4</c:f>
              <c:numCache>
                <c:formatCode>0</c:formatCode>
                <c:ptCount val="3"/>
                <c:pt idx="0">
                  <c:v>12</c:v>
                </c:pt>
                <c:pt idx="1">
                  <c:v>29</c:v>
                </c:pt>
                <c:pt idx="2">
                  <c:v>42</c:v>
                </c:pt>
              </c:numCache>
            </c:numRef>
          </c:val>
          <c:extLst>
            <c:ext xmlns:c16="http://schemas.microsoft.com/office/drawing/2014/chart" uri="{C3380CC4-5D6E-409C-BE32-E72D297353CC}">
              <c16:uniqueId val="{00000000-764F-46DE-914E-857EAF8EDC9C}"/>
            </c:ext>
          </c:extLst>
        </c:ser>
        <c:ser>
          <c:idx val="1"/>
          <c:order val="1"/>
          <c:tx>
            <c:strRef>
              <c:f>Sheet1!$C$1</c:f>
              <c:strCache>
                <c:ptCount val="1"/>
                <c:pt idx="0">
                  <c:v>For limiting</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Sheet1!$C$2:$C$4</c:f>
              <c:numCache>
                <c:formatCode>0</c:formatCode>
                <c:ptCount val="3"/>
                <c:pt idx="0">
                  <c:v>8</c:v>
                </c:pt>
                <c:pt idx="1">
                  <c:v>20</c:v>
                </c:pt>
                <c:pt idx="2">
                  <c:v>28</c:v>
                </c:pt>
              </c:numCache>
            </c:numRef>
          </c:val>
          <c:extLst>
            <c:ext xmlns:c16="http://schemas.microsoft.com/office/drawing/2014/chart" uri="{C3380CC4-5D6E-409C-BE32-E72D297353CC}">
              <c16:uniqueId val="{00000001-764F-46DE-914E-857EAF8EDC9C}"/>
            </c:ext>
          </c:extLst>
        </c:ser>
        <c:ser>
          <c:idx val="2"/>
          <c:order val="2"/>
          <c:tx>
            <c:strRef>
              <c:f>Sheet1!$D$1</c:f>
              <c:strCache>
                <c:ptCount val="1"/>
                <c:pt idx="0">
                  <c:v>Total</c:v>
                </c:pt>
              </c:strCache>
            </c:strRef>
          </c:tx>
          <c:spPr>
            <a:no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Unmet need</c:v>
                </c:pt>
                <c:pt idx="1">
                  <c:v>Met need</c:v>
                </c:pt>
                <c:pt idx="2">
                  <c:v>Total demand</c:v>
                </c:pt>
              </c:strCache>
            </c:strRef>
          </c:cat>
          <c:val>
            <c:numRef>
              <c:f>Sheet1!$D$2:$D$4</c:f>
              <c:numCache>
                <c:formatCode>General</c:formatCode>
                <c:ptCount val="3"/>
                <c:pt idx="0">
                  <c:v>20</c:v>
                </c:pt>
                <c:pt idx="1">
                  <c:v>50</c:v>
                </c:pt>
                <c:pt idx="2">
                  <c:v>69</c:v>
                </c:pt>
              </c:numCache>
            </c:numRef>
          </c:val>
          <c:extLst>
            <c:ext xmlns:c16="http://schemas.microsoft.com/office/drawing/2014/chart" uri="{C3380CC4-5D6E-409C-BE32-E72D297353CC}">
              <c16:uniqueId val="{00000000-E3F9-4A33-A395-81972BF99C82}"/>
            </c:ext>
          </c:extLst>
        </c:ser>
        <c:dLbls>
          <c:dLblPos val="ctr"/>
          <c:showLegendKey val="0"/>
          <c:showVal val="1"/>
          <c:showCatName val="0"/>
          <c:showSerName val="0"/>
          <c:showPercent val="0"/>
          <c:showBubbleSize val="0"/>
        </c:dLbls>
        <c:gapWidth val="100"/>
        <c:overlap val="100"/>
        <c:axId val="243010720"/>
        <c:axId val="331117344"/>
      </c:barChart>
      <c:catAx>
        <c:axId val="24301072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1117344"/>
        <c:crosses val="autoZero"/>
        <c:auto val="1"/>
        <c:lblAlgn val="ctr"/>
        <c:lblOffset val="100"/>
        <c:noMultiLvlLbl val="0"/>
      </c:catAx>
      <c:valAx>
        <c:axId val="331117344"/>
        <c:scaling>
          <c:orientation val="minMax"/>
          <c:max val="100"/>
        </c:scaling>
        <c:delete val="1"/>
        <c:axPos val="l"/>
        <c:numFmt formatCode="0" sourceLinked="1"/>
        <c:majorTickMark val="out"/>
        <c:minorTickMark val="none"/>
        <c:tickLblPos val="nextTo"/>
        <c:crossAx val="243010720"/>
        <c:crosses val="autoZero"/>
        <c:crossBetween val="between"/>
      </c:valAx>
      <c:spPr>
        <a:noFill/>
        <a:ln>
          <a:noFill/>
        </a:ln>
        <a:effectLst/>
      </c:spPr>
    </c:plotArea>
    <c:legend>
      <c:legendPos val="r"/>
      <c:layout>
        <c:manualLayout>
          <c:xMode val="edge"/>
          <c:yMode val="edge"/>
          <c:x val="0.81735419247686714"/>
          <c:y val="0.23728455950261351"/>
          <c:w val="0.16726414921807278"/>
          <c:h val="0.2013678126993497"/>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52883604195189E-2"/>
          <c:y val="5.5030705805063362E-2"/>
          <c:w val="0.96609423279160966"/>
          <c:h val="0.84847194584352892"/>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Demand satisfied</c:v>
                </c:pt>
                <c:pt idx="1">
                  <c:v>Demand satisfied by modern methods</c:v>
                </c:pt>
              </c:strCache>
            </c:strRef>
          </c:cat>
          <c:val>
            <c:numRef>
              <c:f>Sheet1!$B$2:$B$3</c:f>
              <c:numCache>
                <c:formatCode>0</c:formatCode>
                <c:ptCount val="2"/>
                <c:pt idx="0">
                  <c:v>72</c:v>
                </c:pt>
                <c:pt idx="1">
                  <c:v>69</c:v>
                </c:pt>
              </c:numCache>
            </c:numRef>
          </c:val>
          <c:extLst>
            <c:ext xmlns:c16="http://schemas.microsoft.com/office/drawing/2014/chart" uri="{C3380CC4-5D6E-409C-BE32-E72D297353CC}">
              <c16:uniqueId val="{00000000-9D51-43C0-A947-18904F87E7B4}"/>
            </c:ext>
          </c:extLst>
        </c:ser>
        <c:dLbls>
          <c:dLblPos val="outEnd"/>
          <c:showLegendKey val="0"/>
          <c:showVal val="1"/>
          <c:showCatName val="0"/>
          <c:showSerName val="0"/>
          <c:showPercent val="0"/>
          <c:showBubbleSize val="0"/>
        </c:dLbls>
        <c:gapWidth val="100"/>
        <c:axId val="242990240"/>
        <c:axId val="243007192"/>
      </c:barChart>
      <c:catAx>
        <c:axId val="2429902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43007192"/>
        <c:crosses val="autoZero"/>
        <c:auto val="1"/>
        <c:lblAlgn val="ctr"/>
        <c:lblOffset val="100"/>
        <c:noMultiLvlLbl val="0"/>
      </c:catAx>
      <c:valAx>
        <c:axId val="243007192"/>
        <c:scaling>
          <c:orientation val="minMax"/>
          <c:max val="100"/>
        </c:scaling>
        <c:delete val="1"/>
        <c:axPos val="l"/>
        <c:numFmt formatCode="0" sourceLinked="1"/>
        <c:majorTickMark val="none"/>
        <c:minorTickMark val="none"/>
        <c:tickLblPos val="nextTo"/>
        <c:crossAx val="2429902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673518742442563E-3"/>
          <c:w val="0.96616035172886816"/>
          <c:h val="0.89382913290614996"/>
        </c:manualLayout>
      </c:layout>
      <c:lineChart>
        <c:grouping val="standard"/>
        <c:varyColors val="0"/>
        <c:ser>
          <c:idx val="0"/>
          <c:order val="0"/>
          <c:tx>
            <c:strRef>
              <c:f>Sheet1!$B$1</c:f>
              <c:strCache>
                <c:ptCount val="1"/>
                <c:pt idx="0">
                  <c:v>Unmet need</c:v>
                </c:pt>
              </c:strCache>
            </c:strRef>
          </c:tx>
          <c:spPr>
            <a:ln w="63500" cap="rnd">
              <a:solidFill>
                <a:srgbClr val="1F8B43"/>
              </a:solidFill>
              <a:round/>
            </a:ln>
            <a:effectLst/>
          </c:spPr>
          <c:marker>
            <c:symbol val="circle"/>
            <c:size val="5"/>
            <c:spPr>
              <a:solidFill>
                <a:srgbClr val="1F8B43"/>
              </a:solidFill>
              <a:ln w="63500" cap="rnd">
                <a:solidFill>
                  <a:srgbClr val="1F8B43"/>
                </a:solidFill>
              </a:ln>
              <a:effectLst/>
              <a:scene3d>
                <a:camera prst="orthographicFront"/>
                <a:lightRig rig="threePt" dir="t">
                  <a:rot lat="0" lon="0" rev="1200000"/>
                </a:lightRig>
              </a:scene3d>
            </c:spPr>
          </c:marker>
          <c:dLbls>
            <c:dLbl>
              <c:idx val="0"/>
              <c:dLblPos val="t"/>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0A35-43C6-88F1-E27D5696F47E}"/>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Sheet1!$B$2:$B$7</c:f>
              <c:numCache>
                <c:formatCode>0</c:formatCode>
                <c:ptCount val="6"/>
                <c:pt idx="0">
                  <c:v>30</c:v>
                </c:pt>
                <c:pt idx="1">
                  <c:v>25</c:v>
                </c:pt>
                <c:pt idx="2">
                  <c:v>28</c:v>
                </c:pt>
                <c:pt idx="3">
                  <c:v>27</c:v>
                </c:pt>
                <c:pt idx="4">
                  <c:v>21</c:v>
                </c:pt>
                <c:pt idx="5">
                  <c:v>20</c:v>
                </c:pt>
              </c:numCache>
            </c:numRef>
          </c:val>
          <c:smooth val="0"/>
          <c:extLst>
            <c:ext xmlns:c16="http://schemas.microsoft.com/office/drawing/2014/chart" uri="{C3380CC4-5D6E-409C-BE32-E72D297353CC}">
              <c16:uniqueId val="{00000000-377B-4366-ACD9-20E46F81C3AB}"/>
            </c:ext>
          </c:extLst>
        </c:ser>
        <c:ser>
          <c:idx val="1"/>
          <c:order val="1"/>
          <c:tx>
            <c:strRef>
              <c:f>Sheet1!$C$1</c:f>
              <c:strCache>
                <c:ptCount val="1"/>
                <c:pt idx="0">
                  <c:v>Total demand</c:v>
                </c:pt>
              </c:strCache>
            </c:strRef>
          </c:tx>
          <c:spPr>
            <a:ln w="63500" cap="rnd">
              <a:solidFill>
                <a:srgbClr val="DD2526"/>
              </a:solidFill>
              <a:round/>
            </a:ln>
            <a:effectLst/>
          </c:spPr>
          <c:marker>
            <c:symbol val="circle"/>
            <c:size val="5"/>
            <c:spPr>
              <a:solidFill>
                <a:srgbClr val="DD2526"/>
              </a:solidFill>
              <a:ln w="63500">
                <a:solidFill>
                  <a:srgbClr val="DD2526"/>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Sheet1!$C$2:$C$7</c:f>
              <c:numCache>
                <c:formatCode>0</c:formatCode>
                <c:ptCount val="6"/>
                <c:pt idx="0">
                  <c:v>45</c:v>
                </c:pt>
                <c:pt idx="1">
                  <c:v>51</c:v>
                </c:pt>
                <c:pt idx="2">
                  <c:v>62</c:v>
                </c:pt>
                <c:pt idx="3">
                  <c:v>67</c:v>
                </c:pt>
                <c:pt idx="4">
                  <c:v>70</c:v>
                </c:pt>
                <c:pt idx="5">
                  <c:v>69</c:v>
                </c:pt>
              </c:numCache>
            </c:numRef>
          </c:val>
          <c:smooth val="0"/>
          <c:extLst>
            <c:ext xmlns:c16="http://schemas.microsoft.com/office/drawing/2014/chart" uri="{C3380CC4-5D6E-409C-BE32-E72D297353CC}">
              <c16:uniqueId val="{00000001-377B-4366-ACD9-20E46F81C3AB}"/>
            </c:ext>
          </c:extLst>
        </c:ser>
        <c:ser>
          <c:idx val="2"/>
          <c:order val="2"/>
          <c:tx>
            <c:strRef>
              <c:f>Sheet1!$D$1</c:f>
              <c:strCache>
                <c:ptCount val="1"/>
                <c:pt idx="0">
                  <c:v>Demand satisifed by modern methods</c:v>
                </c:pt>
              </c:strCache>
            </c:strRef>
          </c:tx>
          <c:spPr>
            <a:ln w="63500" cap="rnd">
              <a:solidFill>
                <a:srgbClr val="ED7E23"/>
              </a:solidFill>
              <a:round/>
            </a:ln>
            <a:effectLst/>
          </c:spPr>
          <c:marker>
            <c:symbol val="circle"/>
            <c:size val="5"/>
            <c:spPr>
              <a:solidFill>
                <a:srgbClr val="ED7E23"/>
              </a:solidFill>
              <a:ln w="63500">
                <a:solidFill>
                  <a:srgbClr val="ED7E23"/>
                </a:solidFill>
              </a:ln>
              <a:effectLst/>
            </c:spPr>
          </c:marker>
          <c:dLbls>
            <c:dLbl>
              <c:idx val="4"/>
              <c:layout>
                <c:manualLayout>
                  <c:x val="-6.7513896272298465E-2"/>
                  <c:y val="-7.89581924992145E-3"/>
                </c:manualLayout>
              </c:layout>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5.8638895301716461E-2"/>
                      <c:h val="7.1414752116082211E-2"/>
                    </c:manualLayout>
                  </c15:layout>
                </c:ext>
                <c:ext xmlns:c16="http://schemas.microsoft.com/office/drawing/2014/chart" uri="{C3380CC4-5D6E-409C-BE32-E72D297353CC}">
                  <c16:uniqueId val="{00000001-0A35-43C6-88F1-E27D5696F47E}"/>
                </c:ext>
              </c:extLst>
            </c:dLbl>
            <c:dLbl>
              <c:idx val="5"/>
              <c:layout>
                <c:manualLayout>
                  <c:x val="-2.1680557926570303E-2"/>
                  <c:y val="3.3216540193660757E-2"/>
                </c:manualLayout>
              </c:layout>
              <c:spPr>
                <a:noFill/>
                <a:ln>
                  <a:noFill/>
                </a:ln>
                <a:effectLst/>
              </c:spPr>
              <c:txPr>
                <a:bodyPr rot="0" spcFirstLastPara="1" vertOverflow="ellipsis" vert="horz" wrap="square" lIns="38100" tIns="19050" rIns="38100" bIns="19050" anchor="ctr" anchorCtr="1">
                  <a:noAutofit/>
                </a:bodyPr>
                <a:lstStyle/>
                <a:p>
                  <a:pPr>
                    <a:defRPr sz="1600" b="1" i="0" u="none" strike="noStrike" kern="1200" baseline="0">
                      <a:solidFill>
                        <a:schemeClr val="tx1"/>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3.0861114486123633E-2"/>
                      <c:h val="6.174123337363966E-2"/>
                    </c:manualLayout>
                  </c15:layout>
                </c:ext>
                <c:ext xmlns:c16="http://schemas.microsoft.com/office/drawing/2014/chart" uri="{C3380CC4-5D6E-409C-BE32-E72D297353CC}">
                  <c16:uniqueId val="{00000002-0A35-43C6-88F1-E27D5696F47E}"/>
                </c:ext>
              </c:extLst>
            </c:dLbl>
            <c:spPr>
              <a:noFill/>
              <a:ln>
                <a:noFill/>
              </a:ln>
              <a:effectLst/>
            </c:spPr>
            <c:txPr>
              <a:bodyPr rot="0" spcFirstLastPara="1" vertOverflow="ellipsis" vert="horz" wrap="square" lIns="38100" tIns="19050" rIns="38100" bIns="19050" anchor="ctr" anchorCtr="1">
                <a:spAutoFit/>
              </a:bodyPr>
              <a:lstStyle/>
              <a:p>
                <a:pPr>
                  <a:defRPr sz="16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Sheet1!$D$2:$D$7</c:f>
              <c:numCache>
                <c:formatCode>General</c:formatCode>
                <c:ptCount val="6"/>
                <c:pt idx="0">
                  <c:v>20</c:v>
                </c:pt>
                <c:pt idx="1">
                  <c:v>28</c:v>
                </c:pt>
                <c:pt idx="2">
                  <c:v>41</c:v>
                </c:pt>
                <c:pt idx="3">
                  <c:v>49</c:v>
                </c:pt>
                <c:pt idx="4">
                  <c:v>64</c:v>
                </c:pt>
                <c:pt idx="5">
                  <c:v>69</c:v>
                </c:pt>
              </c:numCache>
            </c:numRef>
          </c:val>
          <c:smooth val="0"/>
          <c:extLst>
            <c:ext xmlns:c16="http://schemas.microsoft.com/office/drawing/2014/chart" uri="{C3380CC4-5D6E-409C-BE32-E72D297353CC}">
              <c16:uniqueId val="{00000002-377B-4366-ACD9-20E46F81C3AB}"/>
            </c:ext>
          </c:extLst>
        </c:ser>
        <c:dLbls>
          <c:dLblPos val="t"/>
          <c:showLegendKey val="0"/>
          <c:showVal val="1"/>
          <c:showCatName val="0"/>
          <c:showSerName val="0"/>
          <c:showPercent val="0"/>
          <c:showBubbleSize val="0"/>
        </c:dLbls>
        <c:marker val="1"/>
        <c:smooth val="0"/>
        <c:axId val="518338592"/>
        <c:axId val="518338984"/>
      </c:lineChart>
      <c:catAx>
        <c:axId val="5183385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8338984"/>
        <c:crosses val="autoZero"/>
        <c:auto val="1"/>
        <c:lblAlgn val="ctr"/>
        <c:lblOffset val="100"/>
        <c:noMultiLvlLbl val="0"/>
      </c:catAx>
      <c:valAx>
        <c:axId val="518338984"/>
        <c:scaling>
          <c:orientation val="minMax"/>
          <c:max val="100"/>
        </c:scaling>
        <c:delete val="1"/>
        <c:axPos val="l"/>
        <c:numFmt formatCode="0" sourceLinked="1"/>
        <c:majorTickMark val="out"/>
        <c:minorTickMark val="none"/>
        <c:tickLblPos val="nextTo"/>
        <c:crossAx val="5183385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4458-485E-A8D1-2FEFE4802621}"/>
              </c:ext>
            </c:extLst>
          </c:dPt>
          <c:dPt>
            <c:idx val="1"/>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4458-485E-A8D1-2FEFE4802621}"/>
              </c:ext>
            </c:extLst>
          </c:dPt>
          <c:dPt>
            <c:idx val="2"/>
            <c:bubble3D val="0"/>
            <c:spPr>
              <a:solidFill>
                <a:srgbClr val="ED7E2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4458-485E-A8D1-2FEFE4802621}"/>
              </c:ext>
            </c:extLst>
          </c:dPt>
          <c:dPt>
            <c:idx val="3"/>
            <c:bubble3D val="0"/>
            <c:spPr>
              <a:solidFill>
                <a:schemeClr val="accent5">
                  <a:lumMod val="60000"/>
                  <a:lumOff val="4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4458-485E-A8D1-2FEFE4802621}"/>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4458-485E-A8D1-2FEFE4802621}"/>
              </c:ext>
            </c:extLst>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4458-485E-A8D1-2FEFE4802621}"/>
              </c:ext>
            </c:extLst>
          </c:dPt>
          <c:dLbls>
            <c:dLbl>
              <c:idx val="0"/>
              <c:delete val="1"/>
              <c:extLst>
                <c:ext xmlns:c15="http://schemas.microsoft.com/office/drawing/2012/chart" uri="{CE6537A1-D6FC-4f65-9D91-7224C49458BB}"/>
                <c:ext xmlns:c16="http://schemas.microsoft.com/office/drawing/2014/chart" uri="{C3380CC4-5D6E-409C-BE32-E72D297353CC}">
                  <c16:uniqueId val="{00000001-4458-485E-A8D1-2FEFE4802621}"/>
                </c:ext>
              </c:extLst>
            </c:dLbl>
            <c:dLbl>
              <c:idx val="2"/>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4458-485E-A8D1-2FEFE4802621}"/>
                </c:ext>
              </c:extLst>
            </c:dLbl>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4458-485E-A8D1-2FEFE4802621}"/>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Sheet1!$A$2:$A$4</c:f>
              <c:strCache>
                <c:ptCount val="3"/>
                <c:pt idx="0">
                  <c:v>Intends to use</c:v>
                </c:pt>
                <c:pt idx="1">
                  <c:v>Does not intend to use</c:v>
                </c:pt>
                <c:pt idx="2">
                  <c:v>Unsure</c:v>
                </c:pt>
              </c:strCache>
            </c:strRef>
          </c:cat>
          <c:val>
            <c:numRef>
              <c:f>Sheet1!$B$2:$B$4</c:f>
              <c:numCache>
                <c:formatCode>0</c:formatCode>
                <c:ptCount val="3"/>
                <c:pt idx="0">
                  <c:v>60</c:v>
                </c:pt>
                <c:pt idx="1">
                  <c:v>36</c:v>
                </c:pt>
                <c:pt idx="2">
                  <c:v>5</c:v>
                </c:pt>
              </c:numCache>
            </c:numRef>
          </c:val>
          <c:extLst>
            <c:ext xmlns:c16="http://schemas.microsoft.com/office/drawing/2014/chart" uri="{C3380CC4-5D6E-409C-BE32-E72D297353CC}">
              <c16:uniqueId val="{0000000C-4458-485E-A8D1-2FEFE4802621}"/>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0414722267576796"/>
          <c:y val="0"/>
          <c:w val="0.79585277732423199"/>
          <c:h val="1"/>
        </c:manualLayout>
      </c:layout>
      <c:barChart>
        <c:barDir val="bar"/>
        <c:grouping val="clustered"/>
        <c:varyColors val="0"/>
        <c:ser>
          <c:idx val="0"/>
          <c:order val="0"/>
          <c:tx>
            <c:strRef>
              <c:f>Sheet1!$B$1</c:f>
              <c:strCache>
                <c:ptCount val="1"/>
                <c:pt idx="0">
                  <c:v>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None</c:v>
                </c:pt>
                <c:pt idx="1">
                  <c:v>Mobile phone</c:v>
                </c:pt>
                <c:pt idx="2">
                  <c:v>Newspaper/ magazine</c:v>
                </c:pt>
                <c:pt idx="3">
                  <c:v>Television</c:v>
                </c:pt>
                <c:pt idx="4">
                  <c:v>Radio</c:v>
                </c:pt>
              </c:strCache>
            </c:strRef>
          </c:cat>
          <c:val>
            <c:numRef>
              <c:f>Sheet1!$B$2:$B$6</c:f>
              <c:numCache>
                <c:formatCode>General</c:formatCode>
                <c:ptCount val="5"/>
                <c:pt idx="0">
                  <c:v>64</c:v>
                </c:pt>
                <c:pt idx="1">
                  <c:v>8</c:v>
                </c:pt>
                <c:pt idx="2">
                  <c:v>12</c:v>
                </c:pt>
                <c:pt idx="3">
                  <c:v>17</c:v>
                </c:pt>
                <c:pt idx="4">
                  <c:v>27</c:v>
                </c:pt>
              </c:numCache>
            </c:numRef>
          </c:val>
          <c:extLst>
            <c:ext xmlns:c16="http://schemas.microsoft.com/office/drawing/2014/chart" uri="{C3380CC4-5D6E-409C-BE32-E72D297353CC}">
              <c16:uniqueId val="{00000000-D9D0-4D9C-A68A-D75E5A2D7CA1}"/>
            </c:ext>
          </c:extLst>
        </c:ser>
        <c:ser>
          <c:idx val="1"/>
          <c:order val="1"/>
          <c:tx>
            <c:strRef>
              <c:f>Sheet1!$C$1</c:f>
              <c:strCache>
                <c:ptCount val="1"/>
                <c:pt idx="0">
                  <c:v>Women</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None</c:v>
                </c:pt>
                <c:pt idx="1">
                  <c:v>Mobile phone</c:v>
                </c:pt>
                <c:pt idx="2">
                  <c:v>Newspaper/ magazine</c:v>
                </c:pt>
                <c:pt idx="3">
                  <c:v>Television</c:v>
                </c:pt>
                <c:pt idx="4">
                  <c:v>Radio</c:v>
                </c:pt>
              </c:strCache>
            </c:strRef>
          </c:cat>
          <c:val>
            <c:numRef>
              <c:f>Sheet1!$C$2:$C$6</c:f>
              <c:numCache>
                <c:formatCode>General</c:formatCode>
                <c:ptCount val="5"/>
                <c:pt idx="0">
                  <c:v>77</c:v>
                </c:pt>
                <c:pt idx="1">
                  <c:v>3</c:v>
                </c:pt>
                <c:pt idx="2">
                  <c:v>5</c:v>
                </c:pt>
                <c:pt idx="3">
                  <c:v>13</c:v>
                </c:pt>
                <c:pt idx="4">
                  <c:v>18</c:v>
                </c:pt>
              </c:numCache>
            </c:numRef>
          </c:val>
          <c:extLst>
            <c:ext xmlns:c16="http://schemas.microsoft.com/office/drawing/2014/chart" uri="{C3380CC4-5D6E-409C-BE32-E72D297353CC}">
              <c16:uniqueId val="{00000001-D9D0-4D9C-A68A-D75E5A2D7CA1}"/>
            </c:ext>
          </c:extLst>
        </c:ser>
        <c:dLbls>
          <c:showLegendKey val="0"/>
          <c:showVal val="0"/>
          <c:showCatName val="0"/>
          <c:showSerName val="0"/>
          <c:showPercent val="0"/>
          <c:showBubbleSize val="0"/>
        </c:dLbls>
        <c:gapWidth val="100"/>
        <c:axId val="518340552"/>
        <c:axId val="518340944"/>
      </c:barChart>
      <c:catAx>
        <c:axId val="51834055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8340944"/>
        <c:crosses val="autoZero"/>
        <c:auto val="1"/>
        <c:lblAlgn val="ctr"/>
        <c:lblOffset val="100"/>
        <c:noMultiLvlLbl val="0"/>
      </c:catAx>
      <c:valAx>
        <c:axId val="518340944"/>
        <c:scaling>
          <c:orientation val="minMax"/>
          <c:max val="100"/>
        </c:scaling>
        <c:delete val="1"/>
        <c:axPos val="b"/>
        <c:numFmt formatCode="General" sourceLinked="1"/>
        <c:majorTickMark val="none"/>
        <c:minorTickMark val="none"/>
        <c:tickLblPos val="nextTo"/>
        <c:crossAx val="518340552"/>
        <c:crosses val="autoZero"/>
        <c:crossBetween val="between"/>
      </c:valAx>
      <c:spPr>
        <a:noFill/>
        <a:ln>
          <a:noFill/>
        </a:ln>
        <a:effectLst/>
      </c:spPr>
    </c:plotArea>
    <c:legend>
      <c:legendPos val="r"/>
      <c:layout>
        <c:manualLayout>
          <c:xMode val="edge"/>
          <c:yMode val="edge"/>
          <c:x val="0.88528104607185554"/>
          <c:y val="0.33160136724142858"/>
          <c:w val="0.11471895392814457"/>
          <c:h val="0.14017776187067527"/>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81157946852773999"/>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F5A3-4782-8B9C-78E17E45E4E5}"/>
              </c:ext>
            </c:extLst>
          </c:dPt>
          <c:dPt>
            <c:idx val="2"/>
            <c:invertIfNegative val="0"/>
            <c:bubble3D val="0"/>
            <c:extLst>
              <c:ext xmlns:c16="http://schemas.microsoft.com/office/drawing/2014/chart" uri="{C3380CC4-5D6E-409C-BE32-E72D297353CC}">
                <c16:uniqueId val="{00000001-F5A3-4782-8B9C-78E17E45E4E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Visited by fieldworker who discussed family planning</c:v>
                </c:pt>
                <c:pt idx="1">
                  <c:v>Visited a health facility in past year and discussed family planning</c:v>
                </c:pt>
                <c:pt idx="2">
                  <c:v>Did not discuss family planning either with fieldworker or at a health facility</c:v>
                </c:pt>
              </c:strCache>
            </c:strRef>
          </c:cat>
          <c:val>
            <c:numRef>
              <c:f>Sheet1!$B$2:$B$4</c:f>
              <c:numCache>
                <c:formatCode>General</c:formatCode>
                <c:ptCount val="3"/>
                <c:pt idx="0">
                  <c:v>5</c:v>
                </c:pt>
                <c:pt idx="1">
                  <c:v>22</c:v>
                </c:pt>
                <c:pt idx="2">
                  <c:v>77</c:v>
                </c:pt>
              </c:numCache>
            </c:numRef>
          </c:val>
          <c:extLst>
            <c:ext xmlns:c16="http://schemas.microsoft.com/office/drawing/2014/chart" uri="{C3380CC4-5D6E-409C-BE32-E72D297353CC}">
              <c16:uniqueId val="{00000002-F5A3-4782-8B9C-78E17E45E4E5}"/>
            </c:ext>
          </c:extLst>
        </c:ser>
        <c:dLbls>
          <c:dLblPos val="outEnd"/>
          <c:showLegendKey val="0"/>
          <c:showVal val="1"/>
          <c:showCatName val="0"/>
          <c:showSerName val="0"/>
          <c:showPercent val="0"/>
          <c:showBubbleSize val="0"/>
        </c:dLbls>
        <c:gapWidth val="100"/>
        <c:axId val="518341728"/>
        <c:axId val="518112656"/>
      </c:barChart>
      <c:catAx>
        <c:axId val="5183417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18112656"/>
        <c:crosses val="autoZero"/>
        <c:auto val="1"/>
        <c:lblAlgn val="ctr"/>
        <c:lblOffset val="100"/>
        <c:noMultiLvlLbl val="0"/>
      </c:catAx>
      <c:valAx>
        <c:axId val="518112656"/>
        <c:scaling>
          <c:orientation val="minMax"/>
          <c:max val="100"/>
        </c:scaling>
        <c:delete val="1"/>
        <c:axPos val="l"/>
        <c:numFmt formatCode="General" sourceLinked="1"/>
        <c:majorTickMark val="out"/>
        <c:minorTickMark val="none"/>
        <c:tickLblPos val="nextTo"/>
        <c:crossAx val="51834172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1F8B43">
                <a:lumMod val="50000"/>
              </a:srgbClr>
            </a:solidFill>
            <a:ln>
              <a:noFill/>
            </a:ln>
            <a:scene3d>
              <a:camera prst="orthographicFront"/>
              <a:lightRig rig="threePt" dir="t">
                <a:rot lat="0" lon="0" rev="1200000"/>
              </a:lightRig>
            </a:scene3d>
            <a:sp3d>
              <a:bevelT w="63500" h="25400"/>
            </a:sp3d>
          </c:spPr>
          <c:dPt>
            <c:idx val="0"/>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45C9-4D26-9471-66F4BCFD15A7}"/>
              </c:ext>
            </c:extLst>
          </c:dPt>
          <c:dPt>
            <c:idx val="1"/>
            <c:bubble3D val="0"/>
            <c:spPr>
              <a:solidFill>
                <a:srgbClr val="DD2526">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45C9-4D26-9471-66F4BCFD15A7}"/>
              </c:ext>
            </c:extLst>
          </c:dPt>
          <c:dPt>
            <c:idx val="2"/>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45C9-4D26-9471-66F4BCFD15A7}"/>
              </c:ext>
            </c:extLst>
          </c:dPt>
          <c:dPt>
            <c:idx val="3"/>
            <c:bubble3D val="0"/>
            <c:spPr>
              <a:solidFill>
                <a:srgbClr val="1F8B43">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45C9-4D26-9471-66F4BCFD15A7}"/>
              </c:ext>
            </c:extLst>
          </c:dPt>
          <c:dPt>
            <c:idx val="4"/>
            <c:bubble3D val="0"/>
            <c:spPr>
              <a:solidFill>
                <a:srgbClr val="1F8B43">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45C9-4D26-9471-66F4BCFD15A7}"/>
              </c:ext>
            </c:extLst>
          </c:dPt>
          <c:dPt>
            <c:idx val="5"/>
            <c:bubble3D val="0"/>
            <c:spPr>
              <a:solidFill>
                <a:srgbClr val="1F8B43">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45C9-4D26-9471-66F4BCFD15A7}"/>
              </c:ext>
            </c:extLst>
          </c:dPt>
          <c:dLbls>
            <c:dLbl>
              <c:idx val="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1-45C9-4D26-9471-66F4BCFD15A7}"/>
                </c:ext>
              </c:extLst>
            </c:dLbl>
            <c:dLbl>
              <c:idx val="1"/>
              <c:layout>
                <c:manualLayout>
                  <c:x val="-5.0468795399358111E-3"/>
                  <c:y val="-0.11099373681923676"/>
                </c:manualLayout>
              </c:layout>
              <c:dLblPos val="bestFit"/>
              <c:showLegendKey val="0"/>
              <c:showVal val="0"/>
              <c:showCatName val="1"/>
              <c:showSerName val="0"/>
              <c:showPercent val="1"/>
              <c:showBubbleSize val="0"/>
              <c:separator>
</c:separator>
              <c:extLst>
                <c:ext xmlns:c15="http://schemas.microsoft.com/office/drawing/2012/chart" uri="{CE6537A1-D6FC-4f65-9D91-7224C49458BB}"/>
                <c:ext xmlns:c16="http://schemas.microsoft.com/office/drawing/2014/chart" uri="{C3380CC4-5D6E-409C-BE32-E72D297353CC}">
                  <c16:uniqueId val="{00000003-45C9-4D26-9471-66F4BCFD15A7}"/>
                </c:ext>
              </c:extLst>
            </c:dLbl>
            <c:dLbl>
              <c:idx val="2"/>
              <c:layout>
                <c:manualLayout>
                  <c:x val="7.6327543087718929E-3"/>
                  <c:y val="1.6058117230635587E-2"/>
                </c:manualLayout>
              </c:layout>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5-45C9-4D26-9471-66F4BCFD15A7}"/>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Sheet1!$A$3:$A$5</c:f>
              <c:strCache>
                <c:ptCount val="3"/>
                <c:pt idx="0">
                  <c:v>Skilled provider</c:v>
                </c:pt>
                <c:pt idx="1">
                  <c:v>Unskilled provider</c:v>
                </c:pt>
                <c:pt idx="2">
                  <c:v>No ANC</c:v>
                </c:pt>
              </c:strCache>
            </c:strRef>
          </c:cat>
          <c:val>
            <c:numRef>
              <c:f>Sheet1!$B$3:$B$5</c:f>
              <c:numCache>
                <c:formatCode>General</c:formatCode>
                <c:ptCount val="3"/>
                <c:pt idx="0">
                  <c:v>97</c:v>
                </c:pt>
                <c:pt idx="1">
                  <c:v>2</c:v>
                </c:pt>
                <c:pt idx="2">
                  <c:v>1</c:v>
                </c:pt>
              </c:numCache>
            </c:numRef>
          </c:val>
          <c:extLst>
            <c:ext xmlns:c16="http://schemas.microsoft.com/office/drawing/2014/chart" uri="{C3380CC4-5D6E-409C-BE32-E72D297353CC}">
              <c16:uniqueId val="{0000000C-45C9-4D26-9471-66F4BCFD15A7}"/>
            </c:ext>
          </c:extLst>
        </c:ser>
        <c:dLbls>
          <c:showLegendKey val="0"/>
          <c:showVal val="0"/>
          <c:showCatName val="0"/>
          <c:showSerName val="0"/>
          <c:showPercent val="0"/>
          <c:showBubbleSize val="0"/>
          <c:showLeaderLines val="1"/>
        </c:dLbls>
        <c:firstSliceAng val="9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17448753280839896"/>
          <c:y val="2.6602176541717048E-2"/>
          <c:w val="0.80019291338582665"/>
          <c:h val="0.97339782345828296"/>
        </c:manualLayout>
      </c:layout>
      <c:barChart>
        <c:barDir val="bar"/>
        <c:grouping val="clustered"/>
        <c:varyColors val="0"/>
        <c:ser>
          <c:idx val="0"/>
          <c:order val="0"/>
          <c:tx>
            <c:strRef>
              <c:f>Sheet1!$B$1</c:f>
              <c:strCache>
                <c:ptCount val="1"/>
                <c:pt idx="0">
                  <c:v>Rural</c:v>
                </c:pt>
              </c:strCache>
            </c:strRef>
          </c:tx>
          <c:spPr>
            <a:solidFill>
              <a:schemeClr val="accent2"/>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Car/truck</c:v>
                </c:pt>
                <c:pt idx="1">
                  <c:v>Television</c:v>
                </c:pt>
                <c:pt idx="2">
                  <c:v>Bicycle</c:v>
                </c:pt>
                <c:pt idx="3">
                  <c:v>Radio</c:v>
                </c:pt>
                <c:pt idx="4">
                  <c:v>Mobile phone</c:v>
                </c:pt>
              </c:strCache>
            </c:strRef>
          </c:cat>
          <c:val>
            <c:numRef>
              <c:f>Sheet1!$B$2:$B$6</c:f>
              <c:numCache>
                <c:formatCode>0</c:formatCode>
                <c:ptCount val="5"/>
                <c:pt idx="0">
                  <c:v>3</c:v>
                </c:pt>
                <c:pt idx="1">
                  <c:v>15</c:v>
                </c:pt>
                <c:pt idx="2">
                  <c:v>48</c:v>
                </c:pt>
                <c:pt idx="3">
                  <c:v>37</c:v>
                </c:pt>
                <c:pt idx="4">
                  <c:v>62</c:v>
                </c:pt>
              </c:numCache>
            </c:numRef>
          </c:val>
          <c:extLst>
            <c:ext xmlns:c16="http://schemas.microsoft.com/office/drawing/2014/chart" uri="{C3380CC4-5D6E-409C-BE32-E72D297353CC}">
              <c16:uniqueId val="{00000000-B4FA-4B71-B419-928A524E9B49}"/>
            </c:ext>
          </c:extLst>
        </c:ser>
        <c:ser>
          <c:idx val="1"/>
          <c:order val="1"/>
          <c:tx>
            <c:strRef>
              <c:f>Sheet1!$C$1</c:f>
              <c:strCache>
                <c:ptCount val="1"/>
                <c:pt idx="0">
                  <c:v>Urban</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Car/truck</c:v>
                </c:pt>
                <c:pt idx="1">
                  <c:v>Television</c:v>
                </c:pt>
                <c:pt idx="2">
                  <c:v>Bicycle</c:v>
                </c:pt>
                <c:pt idx="3">
                  <c:v>Radio</c:v>
                </c:pt>
                <c:pt idx="4">
                  <c:v>Mobile phone</c:v>
                </c:pt>
              </c:strCache>
            </c:strRef>
          </c:cat>
          <c:val>
            <c:numRef>
              <c:f>Sheet1!$C$2:$C$6</c:f>
              <c:numCache>
                <c:formatCode>0</c:formatCode>
                <c:ptCount val="5"/>
                <c:pt idx="0">
                  <c:v>12</c:v>
                </c:pt>
                <c:pt idx="1">
                  <c:v>66</c:v>
                </c:pt>
                <c:pt idx="2">
                  <c:v>24</c:v>
                </c:pt>
                <c:pt idx="3">
                  <c:v>60</c:v>
                </c:pt>
                <c:pt idx="4">
                  <c:v>90</c:v>
                </c:pt>
              </c:numCache>
            </c:numRef>
          </c:val>
          <c:extLst>
            <c:ext xmlns:c16="http://schemas.microsoft.com/office/drawing/2014/chart" uri="{C3380CC4-5D6E-409C-BE32-E72D297353CC}">
              <c16:uniqueId val="{00000001-B4FA-4B71-B419-928A524E9B49}"/>
            </c:ext>
          </c:extLst>
        </c:ser>
        <c:ser>
          <c:idx val="2"/>
          <c:order val="2"/>
          <c:tx>
            <c:strRef>
              <c:f>Sheet1!$D$1</c:f>
              <c:strCache>
                <c:ptCount val="1"/>
                <c:pt idx="0">
                  <c:v>Total</c:v>
                </c:pt>
              </c:strCache>
            </c:strRef>
          </c:tx>
          <c:spPr>
            <a:solidFill>
              <a:schemeClr val="accent5"/>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Car/truck</c:v>
                </c:pt>
                <c:pt idx="1">
                  <c:v>Television</c:v>
                </c:pt>
                <c:pt idx="2">
                  <c:v>Bicycle</c:v>
                </c:pt>
                <c:pt idx="3">
                  <c:v>Radio</c:v>
                </c:pt>
                <c:pt idx="4">
                  <c:v>Mobile phone</c:v>
                </c:pt>
              </c:strCache>
            </c:strRef>
          </c:cat>
          <c:val>
            <c:numRef>
              <c:f>Sheet1!$D$2:$D$6</c:f>
              <c:numCache>
                <c:formatCode>0</c:formatCode>
                <c:ptCount val="5"/>
                <c:pt idx="0">
                  <c:v>7</c:v>
                </c:pt>
                <c:pt idx="1">
                  <c:v>37</c:v>
                </c:pt>
                <c:pt idx="2">
                  <c:v>38</c:v>
                </c:pt>
                <c:pt idx="3">
                  <c:v>47</c:v>
                </c:pt>
                <c:pt idx="4">
                  <c:v>74</c:v>
                </c:pt>
              </c:numCache>
            </c:numRef>
          </c:val>
          <c:extLst>
            <c:ext xmlns:c16="http://schemas.microsoft.com/office/drawing/2014/chart" uri="{C3380CC4-5D6E-409C-BE32-E72D297353CC}">
              <c16:uniqueId val="{00000002-B4FA-4B71-B419-928A524E9B49}"/>
            </c:ext>
          </c:extLst>
        </c:ser>
        <c:dLbls>
          <c:dLblPos val="outEnd"/>
          <c:showLegendKey val="0"/>
          <c:showVal val="1"/>
          <c:showCatName val="0"/>
          <c:showSerName val="0"/>
          <c:showPercent val="0"/>
          <c:showBubbleSize val="0"/>
        </c:dLbls>
        <c:gapWidth val="100"/>
        <c:axId val="519548032"/>
        <c:axId val="519548424"/>
      </c:barChart>
      <c:catAx>
        <c:axId val="51954803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548424"/>
        <c:crosses val="autoZero"/>
        <c:auto val="1"/>
        <c:lblAlgn val="ctr"/>
        <c:lblOffset val="100"/>
        <c:noMultiLvlLbl val="0"/>
      </c:catAx>
      <c:valAx>
        <c:axId val="519548424"/>
        <c:scaling>
          <c:orientation val="minMax"/>
          <c:max val="100"/>
        </c:scaling>
        <c:delete val="1"/>
        <c:axPos val="b"/>
        <c:numFmt formatCode="0" sourceLinked="1"/>
        <c:majorTickMark val="out"/>
        <c:minorTickMark val="none"/>
        <c:tickLblPos val="nextTo"/>
        <c:crossAx val="51954803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529625151148731E-2"/>
          <c:w val="0.96616035172886816"/>
          <c:h val="0.84316388806900955"/>
        </c:manualLayout>
      </c:layout>
      <c:barChart>
        <c:barDir val="col"/>
        <c:grouping val="clustered"/>
        <c:varyColors val="0"/>
        <c:ser>
          <c:idx val="0"/>
          <c:order val="0"/>
          <c:tx>
            <c:strRef>
              <c:f>Sheet1!$B$1</c:f>
              <c:strCache>
                <c:ptCount val="1"/>
                <c:pt idx="0">
                  <c:v>Total</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A8E7-455D-92FB-8D90FA1ABD3D}"/>
              </c:ext>
            </c:extLst>
          </c:dPt>
          <c:dPt>
            <c:idx val="2"/>
            <c:invertIfNegative val="0"/>
            <c:bubble3D val="0"/>
            <c:extLst>
              <c:ext xmlns:c16="http://schemas.microsoft.com/office/drawing/2014/chart" uri="{C3380CC4-5D6E-409C-BE32-E72D297353CC}">
                <c16:uniqueId val="{00000001-A8E7-455D-92FB-8D90FA1ABD3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Sheet1!$B$2:$B$3</c:f>
              <c:numCache>
                <c:formatCode>General</c:formatCode>
                <c:ptCount val="2"/>
                <c:pt idx="0">
                  <c:v>64</c:v>
                </c:pt>
                <c:pt idx="1">
                  <c:v>37</c:v>
                </c:pt>
              </c:numCache>
            </c:numRef>
          </c:val>
          <c:extLst>
            <c:ext xmlns:c16="http://schemas.microsoft.com/office/drawing/2014/chart" uri="{C3380CC4-5D6E-409C-BE32-E72D297353CC}">
              <c16:uniqueId val="{00000002-A8E7-455D-92FB-8D90FA1ABD3D}"/>
            </c:ext>
          </c:extLst>
        </c:ser>
        <c:ser>
          <c:idx val="1"/>
          <c:order val="1"/>
          <c:tx>
            <c:strRef>
              <c:f>Sheet1!$C$1</c:f>
              <c:strCache>
                <c:ptCount val="1"/>
                <c:pt idx="0">
                  <c:v>Urban</c:v>
                </c:pt>
              </c:strCache>
            </c:strRef>
          </c:tx>
          <c:spPr>
            <a:solidFill>
              <a:srgbClr val="FEDB0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Sheet1!$C$2:$C$3</c:f>
              <c:numCache>
                <c:formatCode>General</c:formatCode>
                <c:ptCount val="2"/>
                <c:pt idx="0">
                  <c:v>61</c:v>
                </c:pt>
                <c:pt idx="1">
                  <c:v>30</c:v>
                </c:pt>
              </c:numCache>
            </c:numRef>
          </c:val>
          <c:extLst>
            <c:ext xmlns:c16="http://schemas.microsoft.com/office/drawing/2014/chart" uri="{C3380CC4-5D6E-409C-BE32-E72D297353CC}">
              <c16:uniqueId val="{00000003-A8E7-455D-92FB-8D90FA1ABD3D}"/>
            </c:ext>
          </c:extLst>
        </c:ser>
        <c:ser>
          <c:idx val="2"/>
          <c:order val="2"/>
          <c:tx>
            <c:strRef>
              <c:f>Sheet1!$D$1</c:f>
              <c:strCache>
                <c:ptCount val="1"/>
                <c:pt idx="0">
                  <c:v>Rural</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4+ ANC Visits</c:v>
                </c:pt>
                <c:pt idx="1">
                  <c:v>ANC visit in 1st trimester</c:v>
                </c:pt>
              </c:strCache>
            </c:strRef>
          </c:cat>
          <c:val>
            <c:numRef>
              <c:f>Sheet1!$D$2:$D$3</c:f>
              <c:numCache>
                <c:formatCode>General</c:formatCode>
                <c:ptCount val="2"/>
                <c:pt idx="0">
                  <c:v>65</c:v>
                </c:pt>
                <c:pt idx="1">
                  <c:v>41</c:v>
                </c:pt>
              </c:numCache>
            </c:numRef>
          </c:val>
          <c:extLst>
            <c:ext xmlns:c16="http://schemas.microsoft.com/office/drawing/2014/chart" uri="{C3380CC4-5D6E-409C-BE32-E72D297353CC}">
              <c16:uniqueId val="{00000004-A8E7-455D-92FB-8D90FA1ABD3D}"/>
            </c:ext>
          </c:extLst>
        </c:ser>
        <c:dLbls>
          <c:dLblPos val="outEnd"/>
          <c:showLegendKey val="0"/>
          <c:showVal val="1"/>
          <c:showCatName val="0"/>
          <c:showSerName val="0"/>
          <c:showPercent val="0"/>
          <c:showBubbleSize val="0"/>
        </c:dLbls>
        <c:gapWidth val="100"/>
        <c:axId val="332342192"/>
        <c:axId val="332341800"/>
      </c:barChart>
      <c:catAx>
        <c:axId val="3323421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2341800"/>
        <c:crosses val="autoZero"/>
        <c:auto val="1"/>
        <c:lblAlgn val="ctr"/>
        <c:lblOffset val="100"/>
        <c:noMultiLvlLbl val="0"/>
      </c:catAx>
      <c:valAx>
        <c:axId val="332341800"/>
        <c:scaling>
          <c:orientation val="minMax"/>
          <c:max val="100"/>
        </c:scaling>
        <c:delete val="1"/>
        <c:axPos val="l"/>
        <c:numFmt formatCode="General" sourceLinked="1"/>
        <c:majorTickMark val="out"/>
        <c:minorTickMark val="none"/>
        <c:tickLblPos val="nextTo"/>
        <c:crossAx val="33234219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1128747979350256E-2"/>
          <c:w val="0.96616035172886816"/>
          <c:h val="0.85237398967513167"/>
        </c:manualLayout>
      </c:layout>
      <c:lineChart>
        <c:grouping val="standard"/>
        <c:varyColors val="0"/>
        <c:ser>
          <c:idx val="0"/>
          <c:order val="0"/>
          <c:tx>
            <c:strRef>
              <c:f>Sheet1!$B$1</c:f>
              <c:strCache>
                <c:ptCount val="1"/>
                <c:pt idx="0">
                  <c:v>ANC by skilled provider*</c:v>
                </c:pt>
              </c:strCache>
            </c:strRef>
          </c:tx>
          <c:spPr>
            <a:ln w="63500" cap="rnd">
              <a:solidFill>
                <a:srgbClr val="1F8B43"/>
              </a:solidFill>
              <a:round/>
            </a:ln>
            <a:effectLst/>
          </c:spPr>
          <c:marker>
            <c:symbol val="circle"/>
            <c:size val="5"/>
            <c:spPr>
              <a:solidFill>
                <a:srgbClr val="1F8B43"/>
              </a:solidFill>
              <a:ln w="63500" cap="rnd">
                <a:solidFill>
                  <a:srgbClr val="1F8B4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Sheet1!$B$2:$B$7</c:f>
              <c:numCache>
                <c:formatCode>General</c:formatCode>
                <c:ptCount val="6"/>
                <c:pt idx="0">
                  <c:v>89</c:v>
                </c:pt>
                <c:pt idx="1">
                  <c:v>92</c:v>
                </c:pt>
                <c:pt idx="2">
                  <c:v>88</c:v>
                </c:pt>
                <c:pt idx="3">
                  <c:v>94</c:v>
                </c:pt>
                <c:pt idx="4">
                  <c:v>96</c:v>
                </c:pt>
                <c:pt idx="5">
                  <c:v>97</c:v>
                </c:pt>
              </c:numCache>
            </c:numRef>
          </c:val>
          <c:smooth val="0"/>
          <c:extLst>
            <c:ext xmlns:c16="http://schemas.microsoft.com/office/drawing/2014/chart" uri="{C3380CC4-5D6E-409C-BE32-E72D297353CC}">
              <c16:uniqueId val="{00000000-757A-4650-A710-9D0124712BCD}"/>
            </c:ext>
          </c:extLst>
        </c:ser>
        <c:ser>
          <c:idx val="1"/>
          <c:order val="1"/>
          <c:tx>
            <c:strRef>
              <c:f>Sheet1!$C$1</c:f>
              <c:strCache>
                <c:ptCount val="1"/>
                <c:pt idx="0">
                  <c:v>4+ ANC visits</c:v>
                </c:pt>
              </c:strCache>
            </c:strRef>
          </c:tx>
          <c:spPr>
            <a:ln w="63500" cap="rnd">
              <a:solidFill>
                <a:srgbClr val="ED7E23"/>
              </a:solidFill>
              <a:round/>
            </a:ln>
            <a:effectLst/>
          </c:spPr>
          <c:marker>
            <c:symbol val="circle"/>
            <c:size val="5"/>
            <c:spPr>
              <a:solidFill>
                <a:srgbClr val="ED7E23"/>
              </a:solidFill>
              <a:ln w="63500">
                <a:solidFill>
                  <a:srgbClr val="ED7E2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Sheet1!$C$2:$C$7</c:f>
              <c:numCache>
                <c:formatCode>General</c:formatCode>
                <c:ptCount val="6"/>
                <c:pt idx="0">
                  <c:v>69</c:v>
                </c:pt>
                <c:pt idx="1">
                  <c:v>71</c:v>
                </c:pt>
                <c:pt idx="2">
                  <c:v>72</c:v>
                </c:pt>
                <c:pt idx="3">
                  <c:v>60</c:v>
                </c:pt>
                <c:pt idx="4">
                  <c:v>56</c:v>
                </c:pt>
                <c:pt idx="5">
                  <c:v>64</c:v>
                </c:pt>
              </c:numCache>
            </c:numRef>
          </c:val>
          <c:smooth val="0"/>
          <c:extLst>
            <c:ext xmlns:c16="http://schemas.microsoft.com/office/drawing/2014/chart" uri="{C3380CC4-5D6E-409C-BE32-E72D297353CC}">
              <c16:uniqueId val="{00000001-757A-4650-A710-9D0124712BCD}"/>
            </c:ext>
          </c:extLst>
        </c:ser>
        <c:ser>
          <c:idx val="2"/>
          <c:order val="2"/>
          <c:tx>
            <c:strRef>
              <c:f>Sheet1!$D$1</c:f>
              <c:strCache>
                <c:ptCount val="1"/>
                <c:pt idx="0">
                  <c:v>ANC in 1st trimester</c:v>
                </c:pt>
              </c:strCache>
            </c:strRef>
          </c:tx>
          <c:spPr>
            <a:ln w="63500" cap="rnd">
              <a:solidFill>
                <a:srgbClr val="444F63"/>
              </a:solidFill>
              <a:round/>
            </a:ln>
            <a:effectLst/>
          </c:spPr>
          <c:marker>
            <c:symbol val="circle"/>
            <c:size val="5"/>
            <c:spPr>
              <a:solidFill>
                <a:srgbClr val="444F63"/>
              </a:solidFill>
              <a:ln w="63500">
                <a:solidFill>
                  <a:srgbClr val="444F6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Sheet1!$D$2:$D$7</c:f>
              <c:numCache>
                <c:formatCode>General</c:formatCode>
                <c:ptCount val="6"/>
                <c:pt idx="0">
                  <c:v>10</c:v>
                </c:pt>
                <c:pt idx="1">
                  <c:v>11</c:v>
                </c:pt>
                <c:pt idx="2">
                  <c:v>14</c:v>
                </c:pt>
                <c:pt idx="3">
                  <c:v>19</c:v>
                </c:pt>
                <c:pt idx="4">
                  <c:v>24</c:v>
                </c:pt>
                <c:pt idx="5">
                  <c:v>37</c:v>
                </c:pt>
              </c:numCache>
            </c:numRef>
          </c:val>
          <c:smooth val="0"/>
          <c:extLst>
            <c:ext xmlns:c16="http://schemas.microsoft.com/office/drawing/2014/chart" uri="{C3380CC4-5D6E-409C-BE32-E72D297353CC}">
              <c16:uniqueId val="{00000002-757A-4650-A710-9D0124712BCD}"/>
            </c:ext>
          </c:extLst>
        </c:ser>
        <c:dLbls>
          <c:dLblPos val="t"/>
          <c:showLegendKey val="0"/>
          <c:showVal val="1"/>
          <c:showCatName val="0"/>
          <c:showSerName val="0"/>
          <c:showPercent val="0"/>
          <c:showBubbleSize val="0"/>
        </c:dLbls>
        <c:marker val="1"/>
        <c:smooth val="0"/>
        <c:axId val="507959152"/>
        <c:axId val="507959544"/>
      </c:lineChart>
      <c:catAx>
        <c:axId val="5079591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7959544"/>
        <c:crosses val="autoZero"/>
        <c:auto val="1"/>
        <c:lblAlgn val="ctr"/>
        <c:lblOffset val="100"/>
        <c:noMultiLvlLbl val="0"/>
      </c:catAx>
      <c:valAx>
        <c:axId val="507959544"/>
        <c:scaling>
          <c:orientation val="minMax"/>
          <c:max val="100"/>
        </c:scaling>
        <c:delete val="1"/>
        <c:axPos val="l"/>
        <c:numFmt formatCode="General" sourceLinked="1"/>
        <c:majorTickMark val="out"/>
        <c:minorTickMark val="none"/>
        <c:tickLblPos val="nextTo"/>
        <c:crossAx val="5079591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0917344706911629"/>
          <c:y val="0"/>
          <c:w val="0.55119444444444443"/>
          <c:h val="1"/>
        </c:manualLayout>
      </c:layout>
      <c:barChart>
        <c:barDir val="bar"/>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Took intestinal parasite drugs</c:v>
                </c:pt>
                <c:pt idx="1">
                  <c:v>Took iron tablets or syrup</c:v>
                </c:pt>
                <c:pt idx="3">
                  <c:v>Urine sample taken</c:v>
                </c:pt>
                <c:pt idx="4">
                  <c:v>Blood pressure measured</c:v>
                </c:pt>
                <c:pt idx="5">
                  <c:v>Blood sample taken</c:v>
                </c:pt>
              </c:strCache>
            </c:strRef>
          </c:cat>
          <c:val>
            <c:numRef>
              <c:f>Sheet1!$B$2:$B$7</c:f>
              <c:numCache>
                <c:formatCode>General</c:formatCode>
                <c:ptCount val="6"/>
                <c:pt idx="0">
                  <c:v>77</c:v>
                </c:pt>
                <c:pt idx="1">
                  <c:v>97</c:v>
                </c:pt>
                <c:pt idx="3">
                  <c:v>65</c:v>
                </c:pt>
                <c:pt idx="4">
                  <c:v>95</c:v>
                </c:pt>
                <c:pt idx="5">
                  <c:v>96</c:v>
                </c:pt>
              </c:numCache>
            </c:numRef>
          </c:val>
          <c:extLst>
            <c:ext xmlns:c16="http://schemas.microsoft.com/office/drawing/2014/chart" uri="{C3380CC4-5D6E-409C-BE32-E72D297353CC}">
              <c16:uniqueId val="{00000000-A6BD-4F1D-8594-B18B49B68045}"/>
            </c:ext>
          </c:extLst>
        </c:ser>
        <c:dLbls>
          <c:showLegendKey val="0"/>
          <c:showVal val="0"/>
          <c:showCatName val="0"/>
          <c:showSerName val="0"/>
          <c:showPercent val="0"/>
          <c:showBubbleSize val="0"/>
        </c:dLbls>
        <c:gapWidth val="100"/>
        <c:axId val="506971520"/>
        <c:axId val="506971128"/>
      </c:barChart>
      <c:catAx>
        <c:axId val="50697152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6971128"/>
        <c:crosses val="autoZero"/>
        <c:auto val="1"/>
        <c:lblAlgn val="ctr"/>
        <c:lblOffset val="100"/>
        <c:noMultiLvlLbl val="0"/>
      </c:catAx>
      <c:valAx>
        <c:axId val="506971128"/>
        <c:scaling>
          <c:orientation val="minMax"/>
          <c:max val="100"/>
        </c:scaling>
        <c:delete val="1"/>
        <c:axPos val="b"/>
        <c:numFmt formatCode="General" sourceLinked="1"/>
        <c:majorTickMark val="none"/>
        <c:minorTickMark val="none"/>
        <c:tickLblPos val="nextTo"/>
        <c:crossAx val="5069715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userShapes r:id="rId5"/>
</c:chartSpace>
</file>

<file path=ppt/charts/chart4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2877871825876661E-2"/>
          <c:w val="0.96616035172886816"/>
          <c:h val="0.79243827895152763"/>
        </c:manualLayout>
      </c:layout>
      <c:barChart>
        <c:barDir val="col"/>
        <c:grouping val="clustered"/>
        <c:varyColors val="0"/>
        <c:ser>
          <c:idx val="0"/>
          <c:order val="0"/>
          <c:tx>
            <c:strRef>
              <c:f>Sheet1!$B$1</c:f>
              <c:strCache>
                <c:ptCount val="1"/>
                <c:pt idx="0">
                  <c:v>Total</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5-72A6-40F5-8790-F380BAC453A8}"/>
              </c:ext>
            </c:extLst>
          </c:dPt>
          <c:dPt>
            <c:idx val="2"/>
            <c:invertIfNegative val="0"/>
            <c:bubble3D val="0"/>
            <c:extLst>
              <c:ext xmlns:c16="http://schemas.microsoft.com/office/drawing/2014/chart" uri="{C3380CC4-5D6E-409C-BE32-E72D297353CC}">
                <c16:uniqueId val="{00000006-72A6-40F5-8790-F380BAC453A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Received 2 or more injections during last pregnancy</c:v>
                </c:pt>
                <c:pt idx="1">
                  <c:v>Last birth was protected against neonatal tetanus</c:v>
                </c:pt>
              </c:strCache>
            </c:strRef>
          </c:cat>
          <c:val>
            <c:numRef>
              <c:f>Sheet1!$B$2:$B$3</c:f>
              <c:numCache>
                <c:formatCode>General</c:formatCode>
                <c:ptCount val="2"/>
                <c:pt idx="0">
                  <c:v>28</c:v>
                </c:pt>
                <c:pt idx="1">
                  <c:v>79</c:v>
                </c:pt>
              </c:numCache>
            </c:numRef>
          </c:val>
          <c:extLst>
            <c:ext xmlns:c16="http://schemas.microsoft.com/office/drawing/2014/chart" uri="{C3380CC4-5D6E-409C-BE32-E72D297353CC}">
              <c16:uniqueId val="{00000007-72A6-40F5-8790-F380BAC453A8}"/>
            </c:ext>
          </c:extLst>
        </c:ser>
        <c:ser>
          <c:idx val="1"/>
          <c:order val="1"/>
          <c:tx>
            <c:strRef>
              <c:f>Sheet1!$C$1</c:f>
              <c:strCache>
                <c:ptCount val="1"/>
                <c:pt idx="0">
                  <c:v>Urban</c:v>
                </c:pt>
              </c:strCache>
            </c:strRef>
          </c:tx>
          <c:spPr>
            <a:solidFill>
              <a:srgbClr val="FEDB0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Received 2 or more injections during last pregnancy</c:v>
                </c:pt>
                <c:pt idx="1">
                  <c:v>Last birth was protected against neonatal tetanus</c:v>
                </c:pt>
              </c:strCache>
            </c:strRef>
          </c:cat>
          <c:val>
            <c:numRef>
              <c:f>Sheet1!$C$2:$C$3</c:f>
              <c:numCache>
                <c:formatCode>General</c:formatCode>
                <c:ptCount val="2"/>
                <c:pt idx="0">
                  <c:v>25</c:v>
                </c:pt>
                <c:pt idx="1">
                  <c:v>84</c:v>
                </c:pt>
              </c:numCache>
            </c:numRef>
          </c:val>
          <c:extLst>
            <c:ext xmlns:c16="http://schemas.microsoft.com/office/drawing/2014/chart" uri="{C3380CC4-5D6E-409C-BE32-E72D297353CC}">
              <c16:uniqueId val="{00000009-72A6-40F5-8790-F380BAC453A8}"/>
            </c:ext>
          </c:extLst>
        </c:ser>
        <c:ser>
          <c:idx val="2"/>
          <c:order val="2"/>
          <c:tx>
            <c:strRef>
              <c:f>Sheet1!$D$1</c:f>
              <c:strCache>
                <c:ptCount val="1"/>
                <c:pt idx="0">
                  <c:v>Rural</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Received 2 or more injections during last pregnancy</c:v>
                </c:pt>
                <c:pt idx="1">
                  <c:v>Last birth was protected against neonatal tetanus</c:v>
                </c:pt>
              </c:strCache>
            </c:strRef>
          </c:cat>
          <c:val>
            <c:numRef>
              <c:f>Sheet1!$D$2:$D$3</c:f>
              <c:numCache>
                <c:formatCode>General</c:formatCode>
                <c:ptCount val="2"/>
                <c:pt idx="0">
                  <c:v>29</c:v>
                </c:pt>
                <c:pt idx="1">
                  <c:v>75</c:v>
                </c:pt>
              </c:numCache>
            </c:numRef>
          </c:val>
          <c:extLst>
            <c:ext xmlns:c16="http://schemas.microsoft.com/office/drawing/2014/chart" uri="{C3380CC4-5D6E-409C-BE32-E72D297353CC}">
              <c16:uniqueId val="{0000000B-72A6-40F5-8790-F380BAC453A8}"/>
            </c:ext>
          </c:extLst>
        </c:ser>
        <c:dLbls>
          <c:dLblPos val="outEnd"/>
          <c:showLegendKey val="0"/>
          <c:showVal val="1"/>
          <c:showCatName val="0"/>
          <c:showSerName val="0"/>
          <c:showPercent val="0"/>
          <c:showBubbleSize val="0"/>
        </c:dLbls>
        <c:gapWidth val="100"/>
        <c:axId val="416671512"/>
        <c:axId val="416669944"/>
      </c:barChart>
      <c:catAx>
        <c:axId val="4166715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669944"/>
        <c:crosses val="autoZero"/>
        <c:auto val="1"/>
        <c:lblAlgn val="ctr"/>
        <c:lblOffset val="100"/>
        <c:noMultiLvlLbl val="0"/>
      </c:catAx>
      <c:valAx>
        <c:axId val="416669944"/>
        <c:scaling>
          <c:orientation val="minMax"/>
          <c:max val="100"/>
        </c:scaling>
        <c:delete val="1"/>
        <c:axPos val="l"/>
        <c:numFmt formatCode="General" sourceLinked="1"/>
        <c:majorTickMark val="out"/>
        <c:minorTickMark val="none"/>
        <c:tickLblPos val="nextTo"/>
        <c:crossAx val="4166715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Public sector facility</c:v>
                </c:pt>
              </c:strCache>
            </c:strRef>
          </c:tx>
          <c:spPr>
            <a:solidFill>
              <a:srgbClr val="1F8B43">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78</c:v>
                </c:pt>
                <c:pt idx="1">
                  <c:v>89</c:v>
                </c:pt>
                <c:pt idx="2">
                  <c:v>73</c:v>
                </c:pt>
              </c:numCache>
            </c:numRef>
          </c:val>
          <c:extLst>
            <c:ext xmlns:c16="http://schemas.microsoft.com/office/drawing/2014/chart" uri="{C3380CC4-5D6E-409C-BE32-E72D297353CC}">
              <c16:uniqueId val="{00000000-22F8-49B6-9B7C-999BEA801670}"/>
            </c:ext>
          </c:extLst>
        </c:ser>
        <c:ser>
          <c:idx val="1"/>
          <c:order val="1"/>
          <c:tx>
            <c:strRef>
              <c:f>Sheet1!$C$1</c:f>
              <c:strCache>
                <c:ptCount val="1"/>
                <c:pt idx="0">
                  <c:v>Private sector facility</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6</c:v>
                </c:pt>
                <c:pt idx="1">
                  <c:v>5</c:v>
                </c:pt>
                <c:pt idx="2">
                  <c:v>6</c:v>
                </c:pt>
              </c:numCache>
            </c:numRef>
          </c:val>
          <c:extLst>
            <c:ext xmlns:c16="http://schemas.microsoft.com/office/drawing/2014/chart" uri="{C3380CC4-5D6E-409C-BE32-E72D297353CC}">
              <c16:uniqueId val="{00000001-22F8-49B6-9B7C-999BEA801670}"/>
            </c:ext>
          </c:extLst>
        </c:ser>
        <c:ser>
          <c:idx val="2"/>
          <c:order val="2"/>
          <c:tx>
            <c:strRef>
              <c:f>Sheet1!$D$1</c:f>
              <c:strCache>
                <c:ptCount val="1"/>
                <c:pt idx="0">
                  <c:v>Home</c:v>
                </c:pt>
              </c:strCache>
            </c:strRef>
          </c:tx>
          <c:spPr>
            <a:solidFill>
              <a:srgbClr val="DD2526">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Sheet1!$D$2:$D$4</c:f>
              <c:numCache>
                <c:formatCode>General</c:formatCode>
                <c:ptCount val="3"/>
                <c:pt idx="0">
                  <c:v>15</c:v>
                </c:pt>
                <c:pt idx="1">
                  <c:v>6</c:v>
                </c:pt>
                <c:pt idx="2">
                  <c:v>20</c:v>
                </c:pt>
              </c:numCache>
            </c:numRef>
          </c:val>
          <c:extLst>
            <c:ext xmlns:c16="http://schemas.microsoft.com/office/drawing/2014/chart" uri="{C3380CC4-5D6E-409C-BE32-E72D297353CC}">
              <c16:uniqueId val="{00000002-22F8-49B6-9B7C-999BEA801670}"/>
            </c:ext>
          </c:extLst>
        </c:ser>
        <c:ser>
          <c:idx val="3"/>
          <c:order val="3"/>
          <c:tx>
            <c:strRef>
              <c:f>Sheet1!$E$1</c:f>
              <c:strCache>
                <c:ptCount val="1"/>
                <c:pt idx="0">
                  <c:v>Other</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dLbl>
              <c:idx val="0"/>
              <c:layout>
                <c:manualLayout>
                  <c:x val="7.5370125694793746E-2"/>
                  <c:y val="0"/>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7888-454C-ABD0-3BA9664634EF}"/>
                </c:ext>
              </c:extLst>
            </c:dLbl>
            <c:dLbl>
              <c:idx val="1"/>
              <c:layout>
                <c:manualLayout>
                  <c:x val="8.7675452338841706E-2"/>
                  <c:y val="-1.7318925282977621E-19"/>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15:layout>
                    <c:manualLayout>
                      <c:w val="4.7875472032208953E-2"/>
                      <c:h val="6.0399127859924399E-2"/>
                    </c:manualLayout>
                  </c15:layout>
                </c:ext>
                <c:ext xmlns:c16="http://schemas.microsoft.com/office/drawing/2014/chart" uri="{C3380CC4-5D6E-409C-BE32-E72D297353CC}">
                  <c16:uniqueId val="{00000002-7888-454C-ABD0-3BA9664634EF}"/>
                </c:ext>
              </c:extLst>
            </c:dLbl>
            <c:dLbl>
              <c:idx val="2"/>
              <c:layout>
                <c:manualLayout>
                  <c:x val="7.9984623186311735E-2"/>
                  <c:y val="6.9275701131910482E-19"/>
                </c:manualLayout>
              </c:layout>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7888-454C-ABD0-3BA9664634EF}"/>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Sheet1!$E$2:$E$4</c:f>
              <c:numCache>
                <c:formatCode>General</c:formatCode>
                <c:ptCount val="3"/>
                <c:pt idx="0">
                  <c:v>1</c:v>
                </c:pt>
                <c:pt idx="1">
                  <c:v>1</c:v>
                </c:pt>
                <c:pt idx="2">
                  <c:v>2</c:v>
                </c:pt>
              </c:numCache>
            </c:numRef>
          </c:val>
          <c:extLst>
            <c:ext xmlns:c16="http://schemas.microsoft.com/office/drawing/2014/chart" uri="{C3380CC4-5D6E-409C-BE32-E72D297353CC}">
              <c16:uniqueId val="{00000003-22F8-49B6-9B7C-999BEA801670}"/>
            </c:ext>
          </c:extLst>
        </c:ser>
        <c:dLbls>
          <c:dLblPos val="ctr"/>
          <c:showLegendKey val="0"/>
          <c:showVal val="1"/>
          <c:showCatName val="0"/>
          <c:showSerName val="0"/>
          <c:showPercent val="0"/>
          <c:showBubbleSize val="0"/>
        </c:dLbls>
        <c:gapWidth val="100"/>
        <c:overlap val="100"/>
        <c:axId val="509972080"/>
        <c:axId val="509972472"/>
      </c:barChart>
      <c:catAx>
        <c:axId val="5099720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9972472"/>
        <c:crosses val="autoZero"/>
        <c:auto val="1"/>
        <c:lblAlgn val="ctr"/>
        <c:lblOffset val="100"/>
        <c:noMultiLvlLbl val="0"/>
      </c:catAx>
      <c:valAx>
        <c:axId val="509972472"/>
        <c:scaling>
          <c:orientation val="minMax"/>
        </c:scaling>
        <c:delete val="1"/>
        <c:axPos val="l"/>
        <c:numFmt formatCode="0%" sourceLinked="1"/>
        <c:majorTickMark val="none"/>
        <c:minorTickMark val="none"/>
        <c:tickLblPos val="nextTo"/>
        <c:crossAx val="509972080"/>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1F8B43">
                <a:lumMod val="50000"/>
              </a:srgbClr>
            </a:solidFill>
            <a:ln>
              <a:noFill/>
            </a:ln>
            <a:scene3d>
              <a:camera prst="orthographicFront"/>
              <a:lightRig rig="threePt" dir="t">
                <a:rot lat="0" lon="0" rev="1200000"/>
              </a:lightRig>
            </a:scene3d>
            <a:sp3d>
              <a:bevelT w="63500" h="25400"/>
            </a:sp3d>
          </c:spPr>
          <c:dPt>
            <c:idx val="0"/>
            <c:bubble3D val="0"/>
            <c:spPr>
              <a:solidFill>
                <a:srgbClr val="1F8B43">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D3C3-4FF6-9CEC-B73AA79345FD}"/>
              </c:ext>
            </c:extLst>
          </c:dPt>
          <c:dPt>
            <c:idx val="1"/>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D3C3-4FF6-9CEC-B73AA79345FD}"/>
              </c:ext>
            </c:extLst>
          </c:dPt>
          <c:dPt>
            <c:idx val="2"/>
            <c:bubble3D val="0"/>
            <c:spPr>
              <a:solidFill>
                <a:srgbClr val="DD2526">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D3C3-4FF6-9CEC-B73AA79345FD}"/>
              </c:ext>
            </c:extLst>
          </c:dPt>
          <c:dPt>
            <c:idx val="3"/>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D3C3-4FF6-9CEC-B73AA79345FD}"/>
              </c:ext>
            </c:extLst>
          </c:dPt>
          <c:dPt>
            <c:idx val="4"/>
            <c:bubble3D val="0"/>
            <c:spPr>
              <a:solidFill>
                <a:srgbClr val="1F8B43">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D3C3-4FF6-9CEC-B73AA79345FD}"/>
              </c:ext>
            </c:extLst>
          </c:dPt>
          <c:dPt>
            <c:idx val="5"/>
            <c:bubble3D val="0"/>
            <c:spPr>
              <a:solidFill>
                <a:srgbClr val="1F8B43">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D3C3-4FF6-9CEC-B73AA79345FD}"/>
              </c:ext>
            </c:extLst>
          </c:dPt>
          <c:dLbls>
            <c:dLbl>
              <c:idx val="3"/>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D3C3-4FF6-9CEC-B73AA79345FD}"/>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Doctor</c:v>
                </c:pt>
                <c:pt idx="1">
                  <c:v>Nurse/midwife/clinical officer</c:v>
                </c:pt>
                <c:pt idx="2">
                  <c:v>Unskilled provider</c:v>
                </c:pt>
                <c:pt idx="3">
                  <c:v>No one</c:v>
                </c:pt>
              </c:strCache>
            </c:strRef>
          </c:cat>
          <c:val>
            <c:numRef>
              <c:f>Sheet1!$B$2:$B$5</c:f>
              <c:numCache>
                <c:formatCode>General</c:formatCode>
                <c:ptCount val="4"/>
                <c:pt idx="0">
                  <c:v>8</c:v>
                </c:pt>
                <c:pt idx="1">
                  <c:v>73</c:v>
                </c:pt>
                <c:pt idx="2">
                  <c:v>17</c:v>
                </c:pt>
                <c:pt idx="3">
                  <c:v>2</c:v>
                </c:pt>
              </c:numCache>
            </c:numRef>
          </c:val>
          <c:extLst>
            <c:ext xmlns:c16="http://schemas.microsoft.com/office/drawing/2014/chart" uri="{C3380CC4-5D6E-409C-BE32-E72D297353CC}">
              <c16:uniqueId val="{0000000C-D3C3-4FF6-9CEC-B73AA79345FD}"/>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Delivery in a health facility</c:v>
                </c:pt>
              </c:strCache>
            </c:strRef>
          </c:tx>
          <c:spPr>
            <a:ln w="63500" cap="rnd">
              <a:solidFill>
                <a:srgbClr val="1F8B43"/>
              </a:solidFill>
              <a:round/>
            </a:ln>
            <a:effectLst/>
          </c:spPr>
          <c:marker>
            <c:symbol val="circle"/>
            <c:size val="5"/>
            <c:spPr>
              <a:solidFill>
                <a:srgbClr val="1F8B43"/>
              </a:solidFill>
              <a:ln w="63500" cap="rnd">
                <a:solidFill>
                  <a:srgbClr val="1F8B43"/>
                </a:solidFill>
              </a:ln>
              <a:effectLst/>
              <a:scene3d>
                <a:camera prst="orthographicFront"/>
                <a:lightRig rig="threePt" dir="t">
                  <a:rot lat="0" lon="0" rev="1200000"/>
                </a:lightRig>
              </a:scene3d>
            </c:spPr>
          </c:marker>
          <c:dLbls>
            <c:dLbl>
              <c:idx val="1"/>
              <c:layout>
                <c:manualLayout>
                  <c:x val="-7.81255553505638E-3"/>
                  <c:y val="-3.183925714464974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406B-48AD-9744-2D243BDED427}"/>
                </c:ext>
              </c:extLst>
            </c:dLbl>
            <c:dLbl>
              <c:idx val="3"/>
              <c:layout>
                <c:manualLayout>
                  <c:x val="-4.3923670595327056E-2"/>
                  <c:y val="-2.387112965460995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406B-48AD-9744-2D243BDED427}"/>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Sheet1!$B$2:$B$7</c:f>
              <c:numCache>
                <c:formatCode>General</c:formatCode>
                <c:ptCount val="6"/>
                <c:pt idx="0">
                  <c:v>51</c:v>
                </c:pt>
                <c:pt idx="1">
                  <c:v>47</c:v>
                </c:pt>
                <c:pt idx="2">
                  <c:v>44</c:v>
                </c:pt>
                <c:pt idx="3">
                  <c:v>48</c:v>
                </c:pt>
                <c:pt idx="4">
                  <c:v>67</c:v>
                </c:pt>
                <c:pt idx="5">
                  <c:v>84</c:v>
                </c:pt>
              </c:numCache>
            </c:numRef>
          </c:val>
          <c:smooth val="0"/>
          <c:extLst>
            <c:ext xmlns:c16="http://schemas.microsoft.com/office/drawing/2014/chart" uri="{C3380CC4-5D6E-409C-BE32-E72D297353CC}">
              <c16:uniqueId val="{00000000-51DC-48BD-8DCF-A199FEE83F40}"/>
            </c:ext>
          </c:extLst>
        </c:ser>
        <c:ser>
          <c:idx val="1"/>
          <c:order val="1"/>
          <c:tx>
            <c:strRef>
              <c:f>Sheet1!$C$1</c:f>
              <c:strCache>
                <c:ptCount val="1"/>
                <c:pt idx="0">
                  <c:v>Delivery assisted by a skilled provider</c:v>
                </c:pt>
              </c:strCache>
            </c:strRef>
          </c:tx>
          <c:spPr>
            <a:ln w="63500" cap="rnd">
              <a:solidFill>
                <a:srgbClr val="444F63"/>
              </a:solidFill>
              <a:round/>
            </a:ln>
            <a:effectLst/>
          </c:spPr>
          <c:marker>
            <c:symbol val="circle"/>
            <c:size val="5"/>
            <c:spPr>
              <a:solidFill>
                <a:srgbClr val="444F63"/>
              </a:solidFill>
              <a:ln w="63500">
                <a:solidFill>
                  <a:srgbClr val="444F63"/>
                </a:solidFill>
              </a:ln>
              <a:effectLst/>
              <a:scene3d>
                <a:camera prst="orthographicFront"/>
                <a:lightRig rig="threePt" dir="t">
                  <a:rot lat="0" lon="0" rev="1200000"/>
                </a:lightRig>
              </a:scene3d>
            </c:spPr>
          </c:marker>
          <c:dLbls>
            <c:dLbl>
              <c:idx val="0"/>
              <c:layout>
                <c:manualLayout>
                  <c:x val="-4.8090337717665979E-2"/>
                  <c:y val="1.059112630841463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406B-48AD-9744-2D243BDED427}"/>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Sheet1!$C$2:$C$7</c:f>
              <c:numCache>
                <c:formatCode>General</c:formatCode>
                <c:ptCount val="6"/>
                <c:pt idx="0">
                  <c:v>50</c:v>
                </c:pt>
                <c:pt idx="1">
                  <c:v>46</c:v>
                </c:pt>
                <c:pt idx="2">
                  <c:v>42</c:v>
                </c:pt>
                <c:pt idx="3">
                  <c:v>47</c:v>
                </c:pt>
                <c:pt idx="4">
                  <c:v>64</c:v>
                </c:pt>
                <c:pt idx="5">
                  <c:v>80</c:v>
                </c:pt>
              </c:numCache>
            </c:numRef>
          </c:val>
          <c:smooth val="0"/>
          <c:extLst>
            <c:ext xmlns:c16="http://schemas.microsoft.com/office/drawing/2014/chart" uri="{C3380CC4-5D6E-409C-BE32-E72D297353CC}">
              <c16:uniqueId val="{00000001-51DC-48BD-8DCF-A199FEE83F40}"/>
            </c:ext>
          </c:extLst>
        </c:ser>
        <c:ser>
          <c:idx val="2"/>
          <c:order val="2"/>
          <c:tx>
            <c:strRef>
              <c:f>Sheet1!$D$1</c:f>
              <c:strCache>
                <c:ptCount val="1"/>
                <c:pt idx="0">
                  <c:v>Delivery at home</c:v>
                </c:pt>
              </c:strCache>
            </c:strRef>
          </c:tx>
          <c:spPr>
            <a:ln w="63500" cap="rnd">
              <a:solidFill>
                <a:srgbClr val="ED7E23"/>
              </a:solidFill>
              <a:round/>
            </a:ln>
            <a:effectLst/>
          </c:spPr>
          <c:marker>
            <c:symbol val="circle"/>
            <c:size val="5"/>
            <c:spPr>
              <a:solidFill>
                <a:srgbClr val="ED7E23"/>
              </a:solidFill>
              <a:ln w="63500">
                <a:solidFill>
                  <a:srgbClr val="ED7E23"/>
                </a:solidFill>
              </a:ln>
              <a:effectLst/>
              <a:scene3d>
                <a:camera prst="orthographicFront"/>
                <a:lightRig rig="threePt" dir="t">
                  <a:rot lat="0" lon="0" rev="1200000"/>
                </a:lightRig>
              </a:scene3d>
            </c:spPr>
          </c:marker>
          <c:dLbls>
            <c:dLbl>
              <c:idx val="0"/>
              <c:layout>
                <c:manualLayout>
                  <c:x val="-2.1701445942852806E-2"/>
                  <c:y val="6.6434315232508284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406B-48AD-9744-2D243BDED427}"/>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Sheet1!$D$2:$D$7</c:f>
              <c:numCache>
                <c:formatCode>General</c:formatCode>
                <c:ptCount val="6"/>
                <c:pt idx="0">
                  <c:v>49</c:v>
                </c:pt>
                <c:pt idx="1">
                  <c:v>53</c:v>
                </c:pt>
                <c:pt idx="2">
                  <c:v>56</c:v>
                </c:pt>
                <c:pt idx="3">
                  <c:v>52</c:v>
                </c:pt>
                <c:pt idx="4">
                  <c:v>31</c:v>
                </c:pt>
                <c:pt idx="5">
                  <c:v>15</c:v>
                </c:pt>
              </c:numCache>
            </c:numRef>
          </c:val>
          <c:smooth val="0"/>
          <c:extLst>
            <c:ext xmlns:c16="http://schemas.microsoft.com/office/drawing/2014/chart" uri="{C3380CC4-5D6E-409C-BE32-E72D297353CC}">
              <c16:uniqueId val="{00000002-51DC-48BD-8DCF-A199FEE83F40}"/>
            </c:ext>
          </c:extLst>
        </c:ser>
        <c:dLbls>
          <c:dLblPos val="t"/>
          <c:showLegendKey val="0"/>
          <c:showVal val="1"/>
          <c:showCatName val="0"/>
          <c:showSerName val="0"/>
          <c:showPercent val="0"/>
          <c:showBubbleSize val="0"/>
        </c:dLbls>
        <c:marker val="1"/>
        <c:smooth val="0"/>
        <c:axId val="509973648"/>
        <c:axId val="509974040"/>
      </c:lineChart>
      <c:catAx>
        <c:axId val="5099736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9974040"/>
        <c:crosses val="autoZero"/>
        <c:auto val="1"/>
        <c:lblAlgn val="ctr"/>
        <c:lblOffset val="100"/>
        <c:noMultiLvlLbl val="0"/>
      </c:catAx>
      <c:valAx>
        <c:axId val="509974040"/>
        <c:scaling>
          <c:orientation val="minMax"/>
          <c:max val="100"/>
        </c:scaling>
        <c:delete val="1"/>
        <c:axPos val="l"/>
        <c:numFmt formatCode="General" sourceLinked="1"/>
        <c:majorTickMark val="out"/>
        <c:minorTickMark val="none"/>
        <c:tickLblPos val="nextTo"/>
        <c:crossAx val="5099736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846013958049676"/>
        </c:manualLayout>
      </c:layout>
      <c:barChart>
        <c:barDir val="col"/>
        <c:grouping val="clustered"/>
        <c:varyColors val="0"/>
        <c:ser>
          <c:idx val="0"/>
          <c:order val="0"/>
          <c:tx>
            <c:strRef>
              <c:f>Sheet1!$B$1</c:f>
              <c:strCache>
                <c:ptCount val="1"/>
                <c:pt idx="0">
                  <c:v>Mother</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233-46A7-BB6F-B9E89D4AF5AF}"/>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233-46A7-BB6F-B9E89D4AF5A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PNC within 4 hours</c:v>
                </c:pt>
                <c:pt idx="1">
                  <c:v>PNC within 2 days</c:v>
                </c:pt>
                <c:pt idx="2">
                  <c:v>No PNC</c:v>
                </c:pt>
              </c:strCache>
            </c:strRef>
          </c:cat>
          <c:val>
            <c:numRef>
              <c:f>Sheet1!$B$2:$B$4</c:f>
              <c:numCache>
                <c:formatCode>General</c:formatCode>
                <c:ptCount val="3"/>
                <c:pt idx="0">
                  <c:v>55</c:v>
                </c:pt>
                <c:pt idx="1">
                  <c:v>70</c:v>
                </c:pt>
                <c:pt idx="2">
                  <c:v>22</c:v>
                </c:pt>
              </c:numCache>
            </c:numRef>
          </c:val>
          <c:extLst>
            <c:ext xmlns:c16="http://schemas.microsoft.com/office/drawing/2014/chart" uri="{C3380CC4-5D6E-409C-BE32-E72D297353CC}">
              <c16:uniqueId val="{00000004-9233-46A7-BB6F-B9E89D4AF5AF}"/>
            </c:ext>
          </c:extLst>
        </c:ser>
        <c:ser>
          <c:idx val="1"/>
          <c:order val="1"/>
          <c:tx>
            <c:strRef>
              <c:f>Sheet1!$C$1</c:f>
              <c:strCache>
                <c:ptCount val="1"/>
                <c:pt idx="0">
                  <c:v>Infant</c:v>
                </c:pt>
              </c:strCache>
            </c:strRef>
          </c:tx>
          <c:spPr>
            <a:solidFill>
              <a:srgbClr val="FEDB0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PNC within 4 hours</c:v>
                </c:pt>
                <c:pt idx="1">
                  <c:v>PNC within 2 days</c:v>
                </c:pt>
                <c:pt idx="2">
                  <c:v>No PNC</c:v>
                </c:pt>
              </c:strCache>
            </c:strRef>
          </c:cat>
          <c:val>
            <c:numRef>
              <c:f>Sheet1!$C$2:$C$4</c:f>
              <c:numCache>
                <c:formatCode>General</c:formatCode>
                <c:ptCount val="3"/>
                <c:pt idx="0">
                  <c:v>58</c:v>
                </c:pt>
                <c:pt idx="1">
                  <c:v>72</c:v>
                </c:pt>
                <c:pt idx="2">
                  <c:v>21</c:v>
                </c:pt>
              </c:numCache>
            </c:numRef>
          </c:val>
          <c:extLst>
            <c:ext xmlns:c16="http://schemas.microsoft.com/office/drawing/2014/chart" uri="{C3380CC4-5D6E-409C-BE32-E72D297353CC}">
              <c16:uniqueId val="{00000005-9233-46A7-BB6F-B9E89D4AF5AF}"/>
            </c:ext>
          </c:extLst>
        </c:ser>
        <c:dLbls>
          <c:dLblPos val="outEnd"/>
          <c:showLegendKey val="0"/>
          <c:showVal val="1"/>
          <c:showCatName val="0"/>
          <c:showSerName val="0"/>
          <c:showPercent val="0"/>
          <c:showBubbleSize val="0"/>
        </c:dLbls>
        <c:gapWidth val="100"/>
        <c:axId val="509975216"/>
        <c:axId val="507958368"/>
      </c:barChart>
      <c:catAx>
        <c:axId val="5099752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7958368"/>
        <c:crosses val="autoZero"/>
        <c:auto val="1"/>
        <c:lblAlgn val="ctr"/>
        <c:lblOffset val="100"/>
        <c:noMultiLvlLbl val="0"/>
      </c:catAx>
      <c:valAx>
        <c:axId val="507958368"/>
        <c:scaling>
          <c:orientation val="minMax"/>
          <c:max val="100"/>
        </c:scaling>
        <c:delete val="1"/>
        <c:axPos val="l"/>
        <c:numFmt formatCode="General" sourceLinked="1"/>
        <c:majorTickMark val="out"/>
        <c:minorTickMark val="none"/>
        <c:tickLblPos val="nextTo"/>
        <c:crossAx val="50997521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42758459704627588"/>
          <c:y val="0"/>
          <c:w val="0.55621968654899268"/>
          <c:h val="1"/>
        </c:manualLayout>
      </c:layout>
      <c:barChart>
        <c:barDir val="bar"/>
        <c:grouping val="clustered"/>
        <c:varyColors val="0"/>
        <c:ser>
          <c:idx val="0"/>
          <c:order val="0"/>
          <c:tx>
            <c:strRef>
              <c:f>Sheet1!$B$1</c:f>
              <c:strCache>
                <c:ptCount val="1"/>
                <c:pt idx="0">
                  <c:v>Series 1</c:v>
                </c:pt>
              </c:strCache>
            </c:strRef>
          </c:tx>
          <c:spPr>
            <a:solidFill>
              <a:srgbClr val="FED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84BE-4BFA-B850-535301405F84}"/>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Sheet1!$A$2:$A$10</c:f>
              <c:strCache>
                <c:ptCount val="9"/>
                <c:pt idx="0">
                  <c:v>At least 1 problem accessing health care</c:v>
                </c:pt>
                <c:pt idx="1">
                  <c:v>Distance to health facility</c:v>
                </c:pt>
                <c:pt idx="2">
                  <c:v>Having to take transport</c:v>
                </c:pt>
                <c:pt idx="3">
                  <c:v>Rude attitude of health provider</c:v>
                </c:pt>
                <c:pt idx="4">
                  <c:v>Getting money for treatment</c:v>
                </c:pt>
                <c:pt idx="5">
                  <c:v>Concern that there may not be any health provider</c:v>
                </c:pt>
                <c:pt idx="6">
                  <c:v>Not wanting to go alone</c:v>
                </c:pt>
                <c:pt idx="7">
                  <c:v>Concern that there may not be a female health provider</c:v>
                </c:pt>
                <c:pt idx="8">
                  <c:v>Getting permission to go for treatment</c:v>
                </c:pt>
              </c:strCache>
            </c:strRef>
          </c:cat>
          <c:val>
            <c:numRef>
              <c:f>Sheet1!$B$2:$B$10</c:f>
              <c:numCache>
                <c:formatCode>General</c:formatCode>
                <c:ptCount val="9"/>
                <c:pt idx="0">
                  <c:v>51</c:v>
                </c:pt>
                <c:pt idx="1">
                  <c:v>29</c:v>
                </c:pt>
                <c:pt idx="2">
                  <c:v>25</c:v>
                </c:pt>
                <c:pt idx="3">
                  <c:v>25</c:v>
                </c:pt>
                <c:pt idx="4">
                  <c:v>21</c:v>
                </c:pt>
                <c:pt idx="5">
                  <c:v>17</c:v>
                </c:pt>
                <c:pt idx="6">
                  <c:v>13</c:v>
                </c:pt>
                <c:pt idx="7">
                  <c:v>11</c:v>
                </c:pt>
                <c:pt idx="8">
                  <c:v>4</c:v>
                </c:pt>
              </c:numCache>
            </c:numRef>
          </c:val>
          <c:extLst>
            <c:ext xmlns:c16="http://schemas.microsoft.com/office/drawing/2014/chart" uri="{C3380CC4-5D6E-409C-BE32-E72D297353CC}">
              <c16:uniqueId val="{00000002-84BE-4BFA-B850-535301405F84}"/>
            </c:ext>
          </c:extLst>
        </c:ser>
        <c:dLbls>
          <c:showLegendKey val="0"/>
          <c:showVal val="0"/>
          <c:showCatName val="0"/>
          <c:showSerName val="0"/>
          <c:showPercent val="0"/>
          <c:showBubbleSize val="0"/>
        </c:dLbls>
        <c:gapWidth val="100"/>
        <c:axId val="332650920"/>
        <c:axId val="508566648"/>
      </c:barChart>
      <c:catAx>
        <c:axId val="332650920"/>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8566648"/>
        <c:crosses val="autoZero"/>
        <c:auto val="1"/>
        <c:lblAlgn val="ctr"/>
        <c:lblOffset val="100"/>
        <c:noMultiLvlLbl val="0"/>
      </c:catAx>
      <c:valAx>
        <c:axId val="508566648"/>
        <c:scaling>
          <c:orientation val="minMax"/>
          <c:max val="100"/>
        </c:scaling>
        <c:delete val="1"/>
        <c:axPos val="b"/>
        <c:numFmt formatCode="General" sourceLinked="1"/>
        <c:majorTickMark val="none"/>
        <c:minorTickMark val="none"/>
        <c:tickLblPos val="nextTo"/>
        <c:crossAx val="33265092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4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1"/>
          <c:h val="0.90846013958049676"/>
        </c:manualLayout>
      </c:layout>
      <c:barChart>
        <c:barDir val="col"/>
        <c:grouping val="clustered"/>
        <c:varyColors val="0"/>
        <c:ser>
          <c:idx val="0"/>
          <c:order val="0"/>
          <c:tx>
            <c:strRef>
              <c:f>Sheet1!$B$1</c:f>
              <c:strCache>
                <c:ptCount val="1"/>
                <c:pt idx="0">
                  <c:v>Heard of obstetric fistula</c:v>
                </c:pt>
              </c:strCache>
            </c:strRef>
          </c:tx>
          <c:spPr>
            <a:solidFill>
              <a:srgbClr val="444F6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9197-4DA3-A776-6B43930F7380}"/>
              </c:ext>
            </c:extLst>
          </c:dPt>
          <c:dPt>
            <c:idx val="2"/>
            <c:invertIfNegative val="0"/>
            <c:bubble3D val="0"/>
            <c:extLst>
              <c:ext xmlns:c16="http://schemas.microsoft.com/office/drawing/2014/chart" uri="{C3380CC4-5D6E-409C-BE32-E72D297353CC}">
                <c16:uniqueId val="{00000001-9197-4DA3-A776-6B43930F738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31</c:v>
                </c:pt>
                <c:pt idx="1">
                  <c:v>30</c:v>
                </c:pt>
                <c:pt idx="2">
                  <c:v>33</c:v>
                </c:pt>
              </c:numCache>
            </c:numRef>
          </c:val>
          <c:extLst>
            <c:ext xmlns:c16="http://schemas.microsoft.com/office/drawing/2014/chart" uri="{C3380CC4-5D6E-409C-BE32-E72D297353CC}">
              <c16:uniqueId val="{00000002-9197-4DA3-A776-6B43930F7380}"/>
            </c:ext>
          </c:extLst>
        </c:ser>
        <c:ser>
          <c:idx val="1"/>
          <c:order val="1"/>
          <c:tx>
            <c:strRef>
              <c:f>Sheet1!$C$1</c:f>
              <c:strCache>
                <c:ptCount val="1"/>
                <c:pt idx="0">
                  <c:v>Experienced obstetric fistula</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1</c:v>
                </c:pt>
                <c:pt idx="1">
                  <c:v>1</c:v>
                </c:pt>
                <c:pt idx="2">
                  <c:v>1</c:v>
                </c:pt>
              </c:numCache>
            </c:numRef>
          </c:val>
          <c:extLst>
            <c:ext xmlns:c16="http://schemas.microsoft.com/office/drawing/2014/chart" uri="{C3380CC4-5D6E-409C-BE32-E72D297353CC}">
              <c16:uniqueId val="{00000003-9197-4DA3-A776-6B43930F7380}"/>
            </c:ext>
          </c:extLst>
        </c:ser>
        <c:dLbls>
          <c:dLblPos val="outEnd"/>
          <c:showLegendKey val="0"/>
          <c:showVal val="1"/>
          <c:showCatName val="0"/>
          <c:showSerName val="0"/>
          <c:showPercent val="0"/>
          <c:showBubbleSize val="0"/>
        </c:dLbls>
        <c:gapWidth val="100"/>
        <c:axId val="508567432"/>
        <c:axId val="508567824"/>
      </c:barChart>
      <c:catAx>
        <c:axId val="5085674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08567824"/>
        <c:crosses val="autoZero"/>
        <c:auto val="1"/>
        <c:lblAlgn val="ctr"/>
        <c:lblOffset val="100"/>
        <c:noMultiLvlLbl val="0"/>
      </c:catAx>
      <c:valAx>
        <c:axId val="508567824"/>
        <c:scaling>
          <c:orientation val="minMax"/>
          <c:max val="100"/>
        </c:scaling>
        <c:delete val="1"/>
        <c:axPos val="l"/>
        <c:numFmt formatCode="General" sourceLinked="1"/>
        <c:majorTickMark val="out"/>
        <c:minorTickMark val="none"/>
        <c:tickLblPos val="nextTo"/>
        <c:crossAx val="50856743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barChart>
        <c:barDir val="col"/>
        <c:grouping val="percentStacked"/>
        <c:varyColors val="0"/>
        <c:ser>
          <c:idx val="0"/>
          <c:order val="0"/>
          <c:tx>
            <c:strRef>
              <c:f>Sheet1!$B$1</c:f>
              <c:strCache>
                <c:ptCount val="1"/>
                <c:pt idx="0">
                  <c:v>No education</c:v>
                </c:pt>
              </c:strCache>
            </c:strRef>
          </c:tx>
          <c:spPr>
            <a:solidFill>
              <a:srgbClr val="1F8B43">
                <a:lumMod val="5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Sheet1!$B$2:$B$3</c:f>
              <c:numCache>
                <c:formatCode>0</c:formatCode>
                <c:ptCount val="2"/>
                <c:pt idx="0">
                  <c:v>8</c:v>
                </c:pt>
                <c:pt idx="1">
                  <c:v>4</c:v>
                </c:pt>
              </c:numCache>
            </c:numRef>
          </c:val>
          <c:extLst>
            <c:ext xmlns:c16="http://schemas.microsoft.com/office/drawing/2014/chart" uri="{C3380CC4-5D6E-409C-BE32-E72D297353CC}">
              <c16:uniqueId val="{00000000-FCEE-4BAF-9054-C1685868FF76}"/>
            </c:ext>
          </c:extLst>
        </c:ser>
        <c:ser>
          <c:idx val="1"/>
          <c:order val="1"/>
          <c:tx>
            <c:strRef>
              <c:f>Sheet1!$C$1</c:f>
              <c:strCache>
                <c:ptCount val="1"/>
                <c:pt idx="0">
                  <c:v>Primary</c:v>
                </c:pt>
              </c:strCache>
            </c:strRef>
          </c:tx>
          <c:spPr>
            <a:solidFill>
              <a:srgbClr val="1F8B43">
                <a:lumMod val="75000"/>
              </a:srgbClr>
            </a:solidFill>
            <a:ln>
              <a:noFill/>
            </a:ln>
            <a:effectLst/>
            <a:scene3d>
              <a:camera prst="orthographicFront"/>
              <a:lightRig rig="threePt" dir="t">
                <a:rot lat="0" lon="0" rev="1200000"/>
              </a:lightRig>
            </a:scene3d>
            <a:sp3d>
              <a:bevelT w="63500" h="25400"/>
            </a:sp3d>
          </c:spPr>
          <c:invertIfNegative val="0"/>
          <c:dLbls>
            <c:numFmt formatCode="General" sourceLinked="0"/>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Sheet1!$C$2:$C$3</c:f>
              <c:numCache>
                <c:formatCode>0</c:formatCode>
                <c:ptCount val="2"/>
                <c:pt idx="0">
                  <c:v>44</c:v>
                </c:pt>
                <c:pt idx="1">
                  <c:v>38</c:v>
                </c:pt>
              </c:numCache>
            </c:numRef>
          </c:val>
          <c:extLst>
            <c:ext xmlns:c16="http://schemas.microsoft.com/office/drawing/2014/chart" uri="{C3380CC4-5D6E-409C-BE32-E72D297353CC}">
              <c16:uniqueId val="{00000001-FCEE-4BAF-9054-C1685868FF76}"/>
            </c:ext>
          </c:extLst>
        </c:ser>
        <c:ser>
          <c:idx val="2"/>
          <c:order val="2"/>
          <c:tx>
            <c:strRef>
              <c:f>Sheet1!$D$1</c:f>
              <c:strCache>
                <c:ptCount val="1"/>
                <c:pt idx="0">
                  <c:v>Secondary</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Sheet1!$D$2:$D$3</c:f>
              <c:numCache>
                <c:formatCode>0</c:formatCode>
                <c:ptCount val="2"/>
                <c:pt idx="0">
                  <c:v>43</c:v>
                </c:pt>
                <c:pt idx="1">
                  <c:v>50</c:v>
                </c:pt>
              </c:numCache>
            </c:numRef>
          </c:val>
          <c:extLst>
            <c:ext xmlns:c16="http://schemas.microsoft.com/office/drawing/2014/chart" uri="{C3380CC4-5D6E-409C-BE32-E72D297353CC}">
              <c16:uniqueId val="{00000002-FCEE-4BAF-9054-C1685868FF76}"/>
            </c:ext>
          </c:extLst>
        </c:ser>
        <c:ser>
          <c:idx val="3"/>
          <c:order val="3"/>
          <c:tx>
            <c:strRef>
              <c:f>Sheet1!$E$1</c:f>
              <c:strCache>
                <c:ptCount val="1"/>
                <c:pt idx="0">
                  <c:v>Higher</c:v>
                </c:pt>
              </c:strCache>
            </c:strRef>
          </c:tx>
          <c:spPr>
            <a:solidFill>
              <a:srgbClr val="1F8B43">
                <a:lumMod val="60000"/>
                <a:lumOff val="40000"/>
              </a:srgbClr>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ct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Women</c:v>
                </c:pt>
                <c:pt idx="1">
                  <c:v>Men</c:v>
                </c:pt>
              </c:strCache>
            </c:strRef>
          </c:cat>
          <c:val>
            <c:numRef>
              <c:f>Sheet1!$E$2:$E$3</c:f>
              <c:numCache>
                <c:formatCode>0</c:formatCode>
                <c:ptCount val="2"/>
                <c:pt idx="0">
                  <c:v>6</c:v>
                </c:pt>
                <c:pt idx="1">
                  <c:v>8</c:v>
                </c:pt>
              </c:numCache>
            </c:numRef>
          </c:val>
          <c:extLst>
            <c:ext xmlns:c16="http://schemas.microsoft.com/office/drawing/2014/chart" uri="{C3380CC4-5D6E-409C-BE32-E72D297353CC}">
              <c16:uniqueId val="{00000003-FCEE-4BAF-9054-C1685868FF76}"/>
            </c:ext>
          </c:extLst>
        </c:ser>
        <c:dLbls>
          <c:dLblPos val="ctr"/>
          <c:showLegendKey val="0"/>
          <c:showVal val="1"/>
          <c:showCatName val="0"/>
          <c:showSerName val="0"/>
          <c:showPercent val="0"/>
          <c:showBubbleSize val="0"/>
        </c:dLbls>
        <c:gapWidth val="100"/>
        <c:overlap val="100"/>
        <c:axId val="518997968"/>
        <c:axId val="518999144"/>
      </c:barChart>
      <c:catAx>
        <c:axId val="5189979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8999144"/>
        <c:crosses val="autoZero"/>
        <c:auto val="1"/>
        <c:lblAlgn val="ctr"/>
        <c:lblOffset val="100"/>
        <c:noMultiLvlLbl val="0"/>
      </c:catAx>
      <c:valAx>
        <c:axId val="518999144"/>
        <c:scaling>
          <c:orientation val="minMax"/>
        </c:scaling>
        <c:delete val="1"/>
        <c:axPos val="l"/>
        <c:numFmt formatCode="0%" sourceLinked="1"/>
        <c:majorTickMark val="none"/>
        <c:minorTickMark val="none"/>
        <c:tickLblPos val="nextTo"/>
        <c:crossAx val="518997968"/>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3932918837874964E-2"/>
          <c:w val="0.96616035172886816"/>
          <c:h val="0.83311993457542177"/>
        </c:manualLayout>
      </c:layout>
      <c:barChart>
        <c:barDir val="col"/>
        <c:grouping val="clustered"/>
        <c:varyColors val="0"/>
        <c:ser>
          <c:idx val="0"/>
          <c:order val="0"/>
          <c:tx>
            <c:strRef>
              <c:f>Sheet1!$B$1</c:f>
              <c:strCache>
                <c:ptCount val="1"/>
                <c:pt idx="0">
                  <c:v>Series 1</c:v>
                </c:pt>
              </c:strCache>
            </c:strRef>
          </c:tx>
          <c:spPr>
            <a:solidFill>
              <a:srgbClr val="F07F09"/>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D656-4E37-8453-BE9A28FFFE5A}"/>
              </c:ext>
            </c:extLst>
          </c:dPt>
          <c:dPt>
            <c:idx val="1"/>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D656-4E37-8453-BE9A28FFFE5A}"/>
              </c:ext>
            </c:extLst>
          </c:dPt>
          <c:dPt>
            <c:idx val="2"/>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D656-4E37-8453-BE9A28FFFE5A}"/>
              </c:ext>
            </c:extLst>
          </c:dPt>
          <c:dPt>
            <c:idx val="3"/>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D656-4E37-8453-BE9A28FFFE5A}"/>
              </c:ext>
            </c:extLst>
          </c:dPt>
          <c:dPt>
            <c:idx val="4"/>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D656-4E37-8453-BE9A28FFFE5A}"/>
              </c:ext>
            </c:extLst>
          </c:dPt>
          <c:dPt>
            <c:idx val="5"/>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D656-4E37-8453-BE9A28FFFE5A}"/>
              </c:ext>
            </c:extLst>
          </c:dPt>
          <c:dPt>
            <c:idx val="6"/>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D-D656-4E37-8453-BE9A28FFFE5A}"/>
              </c:ext>
            </c:extLst>
          </c:dPt>
          <c:dPt>
            <c:idx val="7"/>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F-D656-4E37-8453-BE9A28FFFE5A}"/>
              </c:ext>
            </c:extLst>
          </c:dPt>
          <c:dPt>
            <c:idx val="8"/>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11-D656-4E37-8453-BE9A28FFFE5A}"/>
              </c:ext>
            </c:extLst>
          </c:dPt>
          <c:dPt>
            <c:idx val="9"/>
            <c:invertIfNegative val="0"/>
            <c:bubble3D val="0"/>
            <c:spPr>
              <a:solidFill>
                <a:srgbClr val="4D321C"/>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13-D656-4E37-8453-BE9A28FFFE5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Sheet1!$A$2:$A$11</c:f>
              <c:strCache>
                <c:ptCount val="10"/>
                <c:pt idx="0">
                  <c:v>BCG</c:v>
                </c:pt>
                <c:pt idx="1">
                  <c:v>1</c:v>
                </c:pt>
                <c:pt idx="2">
                  <c:v>2</c:v>
                </c:pt>
                <c:pt idx="3">
                  <c:v>3</c:v>
                </c:pt>
                <c:pt idx="4">
                  <c:v>1</c:v>
                </c:pt>
                <c:pt idx="5">
                  <c:v>2</c:v>
                </c:pt>
                <c:pt idx="6">
                  <c:v>3</c:v>
                </c:pt>
                <c:pt idx="7">
                  <c:v>MR1</c:v>
                </c:pt>
                <c:pt idx="8">
                  <c:v>All basic</c:v>
                </c:pt>
                <c:pt idx="9">
                  <c:v>None</c:v>
                </c:pt>
              </c:strCache>
            </c:strRef>
          </c:cat>
          <c:val>
            <c:numRef>
              <c:f>Sheet1!$B$2:$B$11</c:f>
              <c:numCache>
                <c:formatCode>General</c:formatCode>
                <c:ptCount val="10"/>
                <c:pt idx="0">
                  <c:v>98</c:v>
                </c:pt>
                <c:pt idx="1">
                  <c:v>98</c:v>
                </c:pt>
                <c:pt idx="2">
                  <c:v>96</c:v>
                </c:pt>
                <c:pt idx="3">
                  <c:v>92</c:v>
                </c:pt>
                <c:pt idx="4">
                  <c:v>97</c:v>
                </c:pt>
                <c:pt idx="5">
                  <c:v>93</c:v>
                </c:pt>
                <c:pt idx="6">
                  <c:v>81</c:v>
                </c:pt>
                <c:pt idx="7">
                  <c:v>91</c:v>
                </c:pt>
                <c:pt idx="8">
                  <c:v>75</c:v>
                </c:pt>
                <c:pt idx="9">
                  <c:v>1</c:v>
                </c:pt>
              </c:numCache>
            </c:numRef>
          </c:val>
          <c:extLst>
            <c:ext xmlns:c16="http://schemas.microsoft.com/office/drawing/2014/chart" uri="{C3380CC4-5D6E-409C-BE32-E72D297353CC}">
              <c16:uniqueId val="{00000014-D656-4E37-8453-BE9A28FFFE5A}"/>
            </c:ext>
          </c:extLst>
        </c:ser>
        <c:dLbls>
          <c:dLblPos val="outEnd"/>
          <c:showLegendKey val="0"/>
          <c:showVal val="1"/>
          <c:showCatName val="0"/>
          <c:showSerName val="0"/>
          <c:showPercent val="0"/>
          <c:showBubbleSize val="0"/>
        </c:dLbls>
        <c:gapWidth val="100"/>
        <c:axId val="204988312"/>
        <c:axId val="204988704"/>
      </c:barChart>
      <c:catAx>
        <c:axId val="2049883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4988704"/>
        <c:crosses val="autoZero"/>
        <c:auto val="1"/>
        <c:lblAlgn val="ctr"/>
        <c:lblOffset val="100"/>
        <c:noMultiLvlLbl val="0"/>
      </c:catAx>
      <c:valAx>
        <c:axId val="204988704"/>
        <c:scaling>
          <c:orientation val="minMax"/>
          <c:max val="100"/>
        </c:scaling>
        <c:delete val="1"/>
        <c:axPos val="l"/>
        <c:numFmt formatCode="General" sourceLinked="1"/>
        <c:majorTickMark val="out"/>
        <c:minorTickMark val="none"/>
        <c:tickLblPos val="nextTo"/>
        <c:crossAx val="2049883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078597339782346E-2"/>
          <c:w val="0.99321353968655568"/>
          <c:h val="0.85767416618267334"/>
        </c:manualLayout>
      </c:layout>
      <c:barChart>
        <c:barDir val="col"/>
        <c:grouping val="clustered"/>
        <c:varyColors val="0"/>
        <c:ser>
          <c:idx val="0"/>
          <c:order val="0"/>
          <c:tx>
            <c:strRef>
              <c:f>Sheet1!$B$1</c:f>
              <c:strCache>
                <c:ptCount val="1"/>
                <c:pt idx="0">
                  <c:v>Series 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369-4D1F-8547-A70839E33E78}"/>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369-4D1F-8547-A70839E33E7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Higher</c:v>
                </c:pt>
              </c:strCache>
            </c:strRef>
          </c:cat>
          <c:val>
            <c:numRef>
              <c:f>Sheet1!$B$2:$B$5</c:f>
              <c:numCache>
                <c:formatCode>General</c:formatCode>
                <c:ptCount val="4"/>
                <c:pt idx="0">
                  <c:v>66</c:v>
                </c:pt>
                <c:pt idx="1">
                  <c:v>73</c:v>
                </c:pt>
                <c:pt idx="2">
                  <c:v>79</c:v>
                </c:pt>
                <c:pt idx="3">
                  <c:v>88</c:v>
                </c:pt>
              </c:numCache>
            </c:numRef>
          </c:val>
          <c:extLst>
            <c:ext xmlns:c16="http://schemas.microsoft.com/office/drawing/2014/chart" uri="{C3380CC4-5D6E-409C-BE32-E72D297353CC}">
              <c16:uniqueId val="{00000004-9369-4D1F-8547-A70839E33E78}"/>
            </c:ext>
          </c:extLst>
        </c:ser>
        <c:dLbls>
          <c:dLblPos val="outEnd"/>
          <c:showLegendKey val="0"/>
          <c:showVal val="1"/>
          <c:showCatName val="0"/>
          <c:showSerName val="0"/>
          <c:showPercent val="0"/>
          <c:showBubbleSize val="0"/>
        </c:dLbls>
        <c:gapWidth val="100"/>
        <c:axId val="205385776"/>
        <c:axId val="205387736"/>
      </c:barChart>
      <c:catAx>
        <c:axId val="2053857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05387736"/>
        <c:crosses val="autoZero"/>
        <c:auto val="1"/>
        <c:lblAlgn val="ctr"/>
        <c:lblOffset val="100"/>
        <c:noMultiLvlLbl val="0"/>
      </c:catAx>
      <c:valAx>
        <c:axId val="205387736"/>
        <c:scaling>
          <c:orientation val="minMax"/>
          <c:max val="100"/>
        </c:scaling>
        <c:delete val="1"/>
        <c:axPos val="l"/>
        <c:numFmt formatCode="General" sourceLinked="1"/>
        <c:majorTickMark val="out"/>
        <c:minorTickMark val="none"/>
        <c:tickLblPos val="nextTo"/>
        <c:crossAx val="2053857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350265164859234"/>
        </c:manualLayout>
      </c:layout>
      <c:lineChart>
        <c:grouping val="standard"/>
        <c:varyColors val="0"/>
        <c:ser>
          <c:idx val="0"/>
          <c:order val="0"/>
          <c:tx>
            <c:strRef>
              <c:f>Sheet1!$B$1</c:f>
              <c:strCache>
                <c:ptCount val="1"/>
                <c:pt idx="0">
                  <c:v>All basic vaccinations</c:v>
                </c:pt>
              </c:strCache>
            </c:strRef>
          </c:tx>
          <c:spPr>
            <a:ln w="63500" cap="rnd">
              <a:solidFill>
                <a:srgbClr val="1F8B43"/>
              </a:solidFill>
              <a:round/>
            </a:ln>
            <a:effectLst/>
          </c:spPr>
          <c:marker>
            <c:symbol val="circle"/>
            <c:size val="5"/>
            <c:spPr>
              <a:solidFill>
                <a:srgbClr val="1F8B43"/>
              </a:solidFill>
              <a:ln w="63500" cap="rnd">
                <a:solidFill>
                  <a:srgbClr val="1F8B4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Sheet1!$B$2:$B$7</c:f>
              <c:numCache>
                <c:formatCode>General</c:formatCode>
                <c:ptCount val="6"/>
                <c:pt idx="0">
                  <c:v>67</c:v>
                </c:pt>
                <c:pt idx="1">
                  <c:v>78</c:v>
                </c:pt>
                <c:pt idx="2">
                  <c:v>70</c:v>
                </c:pt>
                <c:pt idx="3">
                  <c:v>68</c:v>
                </c:pt>
                <c:pt idx="4">
                  <c:v>68</c:v>
                </c:pt>
                <c:pt idx="5">
                  <c:v>75</c:v>
                </c:pt>
              </c:numCache>
            </c:numRef>
          </c:val>
          <c:smooth val="0"/>
          <c:extLst>
            <c:ext xmlns:c16="http://schemas.microsoft.com/office/drawing/2014/chart" uri="{C3380CC4-5D6E-409C-BE32-E72D297353CC}">
              <c16:uniqueId val="{00000000-72BE-4171-A637-226D7A5B7EAB}"/>
            </c:ext>
          </c:extLst>
        </c:ser>
        <c:ser>
          <c:idx val="1"/>
          <c:order val="1"/>
          <c:tx>
            <c:strRef>
              <c:f>Sheet1!$C$1</c:f>
              <c:strCache>
                <c:ptCount val="1"/>
                <c:pt idx="0">
                  <c:v>No vaccinations</c:v>
                </c:pt>
              </c:strCache>
            </c:strRef>
          </c:tx>
          <c:spPr>
            <a:ln w="63500" cap="rnd">
              <a:solidFill>
                <a:srgbClr val="ED7E23"/>
              </a:solidFill>
              <a:round/>
            </a:ln>
            <a:effectLst/>
          </c:spPr>
          <c:marker>
            <c:symbol val="circle"/>
            <c:size val="5"/>
            <c:spPr>
              <a:solidFill>
                <a:srgbClr val="ED7E23"/>
              </a:solidFill>
              <a:ln w="63500">
                <a:solidFill>
                  <a:srgbClr val="ED7E2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Sheet1!$C$2:$C$7</c:f>
              <c:numCache>
                <c:formatCode>General</c:formatCode>
                <c:ptCount val="6"/>
                <c:pt idx="0">
                  <c:v>4</c:v>
                </c:pt>
                <c:pt idx="1">
                  <c:v>2</c:v>
                </c:pt>
                <c:pt idx="2">
                  <c:v>3</c:v>
                </c:pt>
                <c:pt idx="3">
                  <c:v>6</c:v>
                </c:pt>
                <c:pt idx="4">
                  <c:v>2</c:v>
                </c:pt>
                <c:pt idx="5">
                  <c:v>1</c:v>
                </c:pt>
              </c:numCache>
            </c:numRef>
          </c:val>
          <c:smooth val="0"/>
          <c:extLst>
            <c:ext xmlns:c16="http://schemas.microsoft.com/office/drawing/2014/chart" uri="{C3380CC4-5D6E-409C-BE32-E72D297353CC}">
              <c16:uniqueId val="{00000001-72BE-4171-A637-226D7A5B7EAB}"/>
            </c:ext>
          </c:extLst>
        </c:ser>
        <c:dLbls>
          <c:dLblPos val="t"/>
          <c:showLegendKey val="0"/>
          <c:showVal val="1"/>
          <c:showCatName val="0"/>
          <c:showSerName val="0"/>
          <c:showPercent val="0"/>
          <c:showBubbleSize val="0"/>
        </c:dLbls>
        <c:marker val="1"/>
        <c:smooth val="0"/>
        <c:axId val="204989488"/>
        <c:axId val="160002208"/>
      </c:lineChart>
      <c:catAx>
        <c:axId val="2049894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60002208"/>
        <c:crosses val="autoZero"/>
        <c:auto val="1"/>
        <c:lblAlgn val="ctr"/>
        <c:lblOffset val="100"/>
        <c:noMultiLvlLbl val="0"/>
      </c:catAx>
      <c:valAx>
        <c:axId val="160002208"/>
        <c:scaling>
          <c:orientation val="minMax"/>
          <c:max val="100"/>
        </c:scaling>
        <c:delete val="1"/>
        <c:axPos val="l"/>
        <c:numFmt formatCode="General" sourceLinked="1"/>
        <c:majorTickMark val="out"/>
        <c:minorTickMark val="none"/>
        <c:tickLblPos val="nextTo"/>
        <c:crossAx val="2049894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29950863954505685"/>
          <c:y val="0"/>
          <c:w val="0.69918941382327204"/>
          <c:h val="1"/>
        </c:manualLayout>
      </c:layout>
      <c:barChart>
        <c:barDir val="bar"/>
        <c:grouping val="clustered"/>
        <c:varyColors val="0"/>
        <c:ser>
          <c:idx val="0"/>
          <c:order val="0"/>
          <c:tx>
            <c:strRef>
              <c:f>Sheet1!$B$1</c:f>
              <c:strCache>
                <c:ptCount val="1"/>
                <c:pt idx="0">
                  <c:v>Series 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5"/>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0EA2-461C-808A-C25E99B91CD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2015-16 Angola DHS</c:v>
                </c:pt>
                <c:pt idx="1">
                  <c:v>2013-14 DRC DHS</c:v>
                </c:pt>
                <c:pt idx="2">
                  <c:v>2016 South Africa DHS</c:v>
                </c:pt>
                <c:pt idx="3">
                  <c:v>2015 Mozambique AIS</c:v>
                </c:pt>
                <c:pt idx="4">
                  <c:v>2015-16 Tanzania DHS-MIS</c:v>
                </c:pt>
                <c:pt idx="5">
                  <c:v>2018 Zambia DHS</c:v>
                </c:pt>
                <c:pt idx="6">
                  <c:v>2015-16 Malawi DHS</c:v>
                </c:pt>
                <c:pt idx="7">
                  <c:v>2015 Zimbabwe DHS</c:v>
                </c:pt>
              </c:strCache>
            </c:strRef>
          </c:cat>
          <c:val>
            <c:numRef>
              <c:f>Sheet1!$B$2:$B$9</c:f>
              <c:numCache>
                <c:formatCode>General</c:formatCode>
                <c:ptCount val="8"/>
                <c:pt idx="0">
                  <c:v>31</c:v>
                </c:pt>
                <c:pt idx="1">
                  <c:v>45</c:v>
                </c:pt>
                <c:pt idx="2">
                  <c:v>61</c:v>
                </c:pt>
                <c:pt idx="3">
                  <c:v>66</c:v>
                </c:pt>
                <c:pt idx="4">
                  <c:v>75</c:v>
                </c:pt>
                <c:pt idx="5">
                  <c:v>75</c:v>
                </c:pt>
                <c:pt idx="6">
                  <c:v>76</c:v>
                </c:pt>
                <c:pt idx="7">
                  <c:v>76</c:v>
                </c:pt>
              </c:numCache>
            </c:numRef>
          </c:val>
          <c:extLst>
            <c:ext xmlns:c16="http://schemas.microsoft.com/office/drawing/2014/chart" uri="{C3380CC4-5D6E-409C-BE32-E72D297353CC}">
              <c16:uniqueId val="{00000002-627B-41E7-BBDA-E01D622E8585}"/>
            </c:ext>
          </c:extLst>
        </c:ser>
        <c:dLbls>
          <c:showLegendKey val="0"/>
          <c:showVal val="0"/>
          <c:showCatName val="0"/>
          <c:showSerName val="0"/>
          <c:showPercent val="0"/>
          <c:showBubbleSize val="0"/>
        </c:dLbls>
        <c:gapWidth val="100"/>
        <c:axId val="160001424"/>
        <c:axId val="521053584"/>
      </c:barChart>
      <c:catAx>
        <c:axId val="16000142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053584"/>
        <c:crosses val="autoZero"/>
        <c:auto val="1"/>
        <c:lblAlgn val="ctr"/>
        <c:lblOffset val="100"/>
        <c:noMultiLvlLbl val="0"/>
      </c:catAx>
      <c:valAx>
        <c:axId val="521053584"/>
        <c:scaling>
          <c:orientation val="minMax"/>
          <c:max val="100"/>
        </c:scaling>
        <c:delete val="1"/>
        <c:axPos val="b"/>
        <c:numFmt formatCode="General" sourceLinked="1"/>
        <c:majorTickMark val="none"/>
        <c:minorTickMark val="none"/>
        <c:tickLblPos val="nextTo"/>
        <c:crossAx val="160001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90604175989488622"/>
        </c:manualLayout>
      </c:layout>
      <c:barChart>
        <c:barDir val="col"/>
        <c:grouping val="clustered"/>
        <c:varyColors val="0"/>
        <c:ser>
          <c:idx val="0"/>
          <c:order val="0"/>
          <c:tx>
            <c:strRef>
              <c:f>Sheet1!$A$2</c:f>
              <c:strCache>
                <c:ptCount val="1"/>
                <c:pt idx="0">
                  <c:v>Age appropriate vaccinations</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3-C6B2-4D3D-B7C5-25098FFF9370}"/>
              </c:ext>
            </c:extLst>
          </c:dPt>
          <c:dPt>
            <c:idx val="1"/>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E-C6B2-4D3D-B7C5-25098FFF9370}"/>
              </c:ext>
            </c:extLst>
          </c:dPt>
          <c:dPt>
            <c:idx val="2"/>
            <c:invertIfNegative val="0"/>
            <c:bubble3D val="0"/>
            <c:extLst>
              <c:ext xmlns:c16="http://schemas.microsoft.com/office/drawing/2014/chart" uri="{C3380CC4-5D6E-409C-BE32-E72D297353CC}">
                <c16:uniqueId val="{00000004-C6B2-4D3D-B7C5-25098FFF937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Sheet1!$B$1:$C$1</c:f>
              <c:strCache>
                <c:ptCount val="2"/>
                <c:pt idx="0">
                  <c:v>Age 12-23 months</c:v>
                </c:pt>
                <c:pt idx="1">
                  <c:v>Age 24-35 months</c:v>
                </c:pt>
              </c:strCache>
            </c:strRef>
          </c:cat>
          <c:val>
            <c:numRef>
              <c:f>Sheet1!$B$2:$C$2</c:f>
              <c:numCache>
                <c:formatCode>General</c:formatCode>
                <c:ptCount val="2"/>
                <c:pt idx="0">
                  <c:v>46</c:v>
                </c:pt>
                <c:pt idx="1">
                  <c:v>33</c:v>
                </c:pt>
              </c:numCache>
            </c:numRef>
          </c:val>
          <c:extLst>
            <c:ext xmlns:c16="http://schemas.microsoft.com/office/drawing/2014/chart" uri="{C3380CC4-5D6E-409C-BE32-E72D297353CC}">
              <c16:uniqueId val="{00000005-C6B2-4D3D-B7C5-25098FFF9370}"/>
            </c:ext>
          </c:extLst>
        </c:ser>
        <c:dLbls>
          <c:dLblPos val="outEnd"/>
          <c:showLegendKey val="0"/>
          <c:showVal val="1"/>
          <c:showCatName val="0"/>
          <c:showSerName val="0"/>
          <c:showPercent val="0"/>
          <c:showBubbleSize val="0"/>
        </c:dLbls>
        <c:gapWidth val="100"/>
        <c:axId val="416671512"/>
        <c:axId val="416669944"/>
      </c:barChart>
      <c:catAx>
        <c:axId val="4166715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16669944"/>
        <c:crosses val="autoZero"/>
        <c:auto val="1"/>
        <c:lblAlgn val="ctr"/>
        <c:lblOffset val="100"/>
        <c:noMultiLvlLbl val="0"/>
      </c:catAx>
      <c:valAx>
        <c:axId val="416669944"/>
        <c:scaling>
          <c:orientation val="minMax"/>
          <c:max val="100"/>
        </c:scaling>
        <c:delete val="1"/>
        <c:axPos val="l"/>
        <c:numFmt formatCode="General" sourceLinked="1"/>
        <c:majorTickMark val="out"/>
        <c:minorTickMark val="none"/>
        <c:tickLblPos val="nextTo"/>
        <c:crossAx val="4166715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678970888650618E-4"/>
          <c:w val="0.96616035172886816"/>
          <c:h val="0.80101114964591924"/>
        </c:manualLayout>
      </c:layout>
      <c:barChart>
        <c:barDir val="col"/>
        <c:grouping val="clustered"/>
        <c:varyColors val="0"/>
        <c:ser>
          <c:idx val="0"/>
          <c:order val="0"/>
          <c:tx>
            <c:strRef>
              <c:f>Sheet1!$B$1</c:f>
              <c:strCache>
                <c:ptCount val="1"/>
                <c:pt idx="0">
                  <c:v>Series 1</c:v>
                </c:pt>
              </c:strCache>
            </c:strRef>
          </c:tx>
          <c:spPr>
            <a:solidFill>
              <a:srgbClr val="AC1F2D"/>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6CF3-4A67-B129-698846EBE845}"/>
              </c:ext>
            </c:extLst>
          </c:dPt>
          <c:dPt>
            <c:idx val="1"/>
            <c:invertIfNegative val="0"/>
            <c:bubble3D val="0"/>
            <c:extLst>
              <c:ext xmlns:c16="http://schemas.microsoft.com/office/drawing/2014/chart" uri="{C3380CC4-5D6E-409C-BE32-E72D297353CC}">
                <c16:uniqueId val="{00000001-79D8-408E-A3D1-115C838E06A7}"/>
              </c:ext>
            </c:extLst>
          </c:dPt>
          <c:dPt>
            <c:idx val="3"/>
            <c:invertIfNegative val="0"/>
            <c:bubble3D val="0"/>
            <c:spPr>
              <a:solidFill>
                <a:srgbClr val="138A44"/>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79D8-408E-A3D1-115C838E06A7}"/>
              </c:ext>
            </c:extLst>
          </c:dPt>
          <c:dPt>
            <c:idx val="4"/>
            <c:invertIfNegative val="0"/>
            <c:bubble3D val="0"/>
            <c:spPr>
              <a:solidFill>
                <a:srgbClr val="138A44"/>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CF3-4A67-B129-698846EBE84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Acute respiratory infection (ARI)</c:v>
                </c:pt>
                <c:pt idx="1">
                  <c:v>Diarrhoea</c:v>
                </c:pt>
                <c:pt idx="3">
                  <c:v>Acute respiratory infection (ARI)</c:v>
                </c:pt>
                <c:pt idx="4">
                  <c:v>Diarrhoea</c:v>
                </c:pt>
              </c:strCache>
            </c:strRef>
          </c:cat>
          <c:val>
            <c:numRef>
              <c:f>Sheet1!$B$2:$B$6</c:f>
              <c:numCache>
                <c:formatCode>General</c:formatCode>
                <c:ptCount val="5"/>
                <c:pt idx="0">
                  <c:v>2</c:v>
                </c:pt>
                <c:pt idx="1">
                  <c:v>15</c:v>
                </c:pt>
                <c:pt idx="3">
                  <c:v>76</c:v>
                </c:pt>
                <c:pt idx="4">
                  <c:v>69</c:v>
                </c:pt>
              </c:numCache>
            </c:numRef>
          </c:val>
          <c:extLst>
            <c:ext xmlns:c16="http://schemas.microsoft.com/office/drawing/2014/chart" uri="{C3380CC4-5D6E-409C-BE32-E72D297353CC}">
              <c16:uniqueId val="{00000008-6CF3-4A67-B129-698846EBE845}"/>
            </c:ext>
          </c:extLst>
        </c:ser>
        <c:dLbls>
          <c:dLblPos val="outEnd"/>
          <c:showLegendKey val="0"/>
          <c:showVal val="1"/>
          <c:showCatName val="0"/>
          <c:showSerName val="0"/>
          <c:showPercent val="0"/>
          <c:showBubbleSize val="0"/>
        </c:dLbls>
        <c:gapWidth val="100"/>
        <c:axId val="521055544"/>
        <c:axId val="521055936"/>
      </c:barChart>
      <c:catAx>
        <c:axId val="52105554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21055936"/>
        <c:crosses val="autoZero"/>
        <c:auto val="1"/>
        <c:lblAlgn val="ctr"/>
        <c:lblOffset val="100"/>
        <c:noMultiLvlLbl val="0"/>
      </c:catAx>
      <c:valAx>
        <c:axId val="521055936"/>
        <c:scaling>
          <c:orientation val="minMax"/>
          <c:max val="100"/>
        </c:scaling>
        <c:delete val="1"/>
        <c:axPos val="l"/>
        <c:numFmt formatCode="General" sourceLinked="1"/>
        <c:majorTickMark val="out"/>
        <c:minorTickMark val="none"/>
        <c:tickLblPos val="nextTo"/>
        <c:crossAx val="52105554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Series 1</c:v>
                </c:pt>
              </c:strCache>
            </c:strRef>
          </c:tx>
          <c:spPr>
            <a:ln w="63500" cap="rnd">
              <a:solidFill>
                <a:srgbClr val="1F8B43"/>
              </a:solidFill>
              <a:round/>
            </a:ln>
            <a:effectLst/>
          </c:spPr>
          <c:marker>
            <c:symbol val="circle"/>
            <c:size val="5"/>
            <c:spPr>
              <a:solidFill>
                <a:srgbClr val="1F8B43"/>
              </a:solidFill>
              <a:ln w="63500" cap="rnd">
                <a:solidFill>
                  <a:srgbClr val="1F8B4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&lt;6 months</c:v>
                </c:pt>
                <c:pt idx="1">
                  <c:v>6-11 months</c:v>
                </c:pt>
                <c:pt idx="2">
                  <c:v>12-23 months</c:v>
                </c:pt>
                <c:pt idx="3">
                  <c:v>24-35 months</c:v>
                </c:pt>
                <c:pt idx="4">
                  <c:v>36-47 months</c:v>
                </c:pt>
                <c:pt idx="5">
                  <c:v>48-59 months</c:v>
                </c:pt>
              </c:strCache>
            </c:strRef>
          </c:cat>
          <c:val>
            <c:numRef>
              <c:f>Sheet1!$B$2:$B$7</c:f>
              <c:numCache>
                <c:formatCode>General</c:formatCode>
                <c:ptCount val="6"/>
                <c:pt idx="0">
                  <c:v>10</c:v>
                </c:pt>
                <c:pt idx="1">
                  <c:v>30</c:v>
                </c:pt>
                <c:pt idx="2">
                  <c:v>28</c:v>
                </c:pt>
                <c:pt idx="3">
                  <c:v>16</c:v>
                </c:pt>
                <c:pt idx="4">
                  <c:v>8</c:v>
                </c:pt>
                <c:pt idx="5">
                  <c:v>4</c:v>
                </c:pt>
              </c:numCache>
            </c:numRef>
          </c:val>
          <c:smooth val="0"/>
          <c:extLst>
            <c:ext xmlns:c16="http://schemas.microsoft.com/office/drawing/2014/chart" uri="{C3380CC4-5D6E-409C-BE32-E72D297353CC}">
              <c16:uniqueId val="{00000000-B204-4C2A-A78A-1318B13C735E}"/>
            </c:ext>
          </c:extLst>
        </c:ser>
        <c:dLbls>
          <c:dLblPos val="t"/>
          <c:showLegendKey val="0"/>
          <c:showVal val="1"/>
          <c:showCatName val="0"/>
          <c:showSerName val="0"/>
          <c:showPercent val="0"/>
          <c:showBubbleSize val="0"/>
        </c:dLbls>
        <c:marker val="1"/>
        <c:smooth val="0"/>
        <c:axId val="159762256"/>
        <c:axId val="159763432"/>
      </c:lineChart>
      <c:catAx>
        <c:axId val="1597622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159763432"/>
        <c:crosses val="autoZero"/>
        <c:auto val="1"/>
        <c:lblAlgn val="ctr"/>
        <c:lblOffset val="100"/>
        <c:noMultiLvlLbl val="0"/>
      </c:catAx>
      <c:valAx>
        <c:axId val="159763432"/>
        <c:scaling>
          <c:orientation val="minMax"/>
          <c:max val="100"/>
        </c:scaling>
        <c:delete val="1"/>
        <c:axPos val="l"/>
        <c:numFmt formatCode="General" sourceLinked="1"/>
        <c:majorTickMark val="out"/>
        <c:minorTickMark val="none"/>
        <c:tickLblPos val="nextTo"/>
        <c:crossAx val="159762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5.078597339782346E-2"/>
          <c:w val="0.99538550250848201"/>
          <c:h val="0.75852059907263714"/>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C44A-4A79-96B8-08428F398C75}"/>
              </c:ext>
            </c:extLst>
          </c:dPt>
          <c:dPt>
            <c:idx val="3"/>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C44A-4A79-96B8-08428F398C7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Oral rehydration solution (ORS) and zinc</c:v>
                </c:pt>
                <c:pt idx="1">
                  <c:v>Oral rehydration therapy (ORT)</c:v>
                </c:pt>
                <c:pt idx="2">
                  <c:v>Continued feeding and ORT</c:v>
                </c:pt>
                <c:pt idx="3">
                  <c:v>No treatment</c:v>
                </c:pt>
              </c:strCache>
            </c:strRef>
          </c:cat>
          <c:val>
            <c:numRef>
              <c:f>Sheet1!$B$2:$B$5</c:f>
              <c:numCache>
                <c:formatCode>General</c:formatCode>
                <c:ptCount val="4"/>
                <c:pt idx="0">
                  <c:v>34</c:v>
                </c:pt>
                <c:pt idx="1">
                  <c:v>78</c:v>
                </c:pt>
                <c:pt idx="2">
                  <c:v>57</c:v>
                </c:pt>
                <c:pt idx="3">
                  <c:v>15</c:v>
                </c:pt>
              </c:numCache>
            </c:numRef>
          </c:val>
          <c:extLst>
            <c:ext xmlns:c16="http://schemas.microsoft.com/office/drawing/2014/chart" uri="{C3380CC4-5D6E-409C-BE32-E72D297353CC}">
              <c16:uniqueId val="{00000004-C44A-4A79-96B8-08428F398C75}"/>
            </c:ext>
          </c:extLst>
        </c:ser>
        <c:dLbls>
          <c:dLblPos val="outEnd"/>
          <c:showLegendKey val="0"/>
          <c:showVal val="1"/>
          <c:showCatName val="0"/>
          <c:showSerName val="0"/>
          <c:showPercent val="0"/>
          <c:showBubbleSize val="0"/>
        </c:dLbls>
        <c:gapWidth val="100"/>
        <c:axId val="519749352"/>
        <c:axId val="519749744"/>
      </c:barChart>
      <c:catAx>
        <c:axId val="519749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749744"/>
        <c:crosses val="autoZero"/>
        <c:auto val="1"/>
        <c:lblAlgn val="ctr"/>
        <c:lblOffset val="100"/>
        <c:noMultiLvlLbl val="0"/>
      </c:catAx>
      <c:valAx>
        <c:axId val="519749744"/>
        <c:scaling>
          <c:orientation val="minMax"/>
          <c:max val="100"/>
        </c:scaling>
        <c:delete val="1"/>
        <c:axPos val="l"/>
        <c:numFmt formatCode="General" sourceLinked="1"/>
        <c:majorTickMark val="out"/>
        <c:minorTickMark val="none"/>
        <c:tickLblPos val="nextTo"/>
        <c:crossAx val="5197493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1F8B43"/>
            </a:solidFill>
            <a:ln>
              <a:noFill/>
            </a:ln>
            <a:scene3d>
              <a:camera prst="orthographicFront"/>
              <a:lightRig rig="threePt" dir="t">
                <a:rot lat="0" lon="0" rev="1200000"/>
              </a:lightRig>
            </a:scene3d>
            <a:sp3d>
              <a:bevelT w="63500" h="25400"/>
            </a:sp3d>
          </c:spPr>
          <c:dPt>
            <c:idx val="0"/>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0B0D-48AD-897F-B5987E3ED6DA}"/>
              </c:ext>
            </c:extLst>
          </c:dPt>
          <c:dPt>
            <c:idx val="1"/>
            <c:bubble3D val="0"/>
            <c:spPr>
              <a:solidFill>
                <a:srgbClr val="1F8B43">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0B0D-48AD-897F-B5987E3ED6DA}"/>
              </c:ext>
            </c:extLst>
          </c:dPt>
          <c:dPt>
            <c:idx val="2"/>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0B0D-48AD-897F-B5987E3ED6DA}"/>
              </c:ext>
            </c:extLst>
          </c:dPt>
          <c:dPt>
            <c:idx val="3"/>
            <c:bubble3D val="0"/>
            <c:spPr>
              <a:solidFill>
                <a:srgbClr val="DD2526">
                  <a:lumMod val="75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0B0D-48AD-897F-B5987E3ED6DA}"/>
              </c:ext>
            </c:extLst>
          </c:dPt>
          <c:dPt>
            <c:idx val="4"/>
            <c:bubble3D val="0"/>
            <c:spPr>
              <a:solidFill>
                <a:srgbClr val="DD2526">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0B0D-48AD-897F-B5987E3ED6DA}"/>
              </c:ext>
            </c:extLst>
          </c:dPt>
          <c:dPt>
            <c:idx val="5"/>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0B0D-48AD-897F-B5987E3ED6DA}"/>
              </c:ext>
            </c:extLst>
          </c:dPt>
          <c:dLbls>
            <c:dLbl>
              <c:idx val="3"/>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0B0D-48AD-897F-B5987E3ED6DA}"/>
                </c:ext>
              </c:extLst>
            </c:dLbl>
            <c:dLbl>
              <c:idx val="4"/>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0B0D-48AD-897F-B5987E3ED6DA}"/>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More</c:v>
                </c:pt>
                <c:pt idx="1">
                  <c:v>Same as usual</c:v>
                </c:pt>
                <c:pt idx="2">
                  <c:v>Somewhat less</c:v>
                </c:pt>
                <c:pt idx="3">
                  <c:v>Much less</c:v>
                </c:pt>
                <c:pt idx="4">
                  <c:v>None/don't know</c:v>
                </c:pt>
              </c:strCache>
            </c:strRef>
          </c:cat>
          <c:val>
            <c:numRef>
              <c:f>Sheet1!$B$2:$B$6</c:f>
              <c:numCache>
                <c:formatCode>General</c:formatCode>
                <c:ptCount val="5"/>
                <c:pt idx="0">
                  <c:v>31</c:v>
                </c:pt>
                <c:pt idx="1">
                  <c:v>36</c:v>
                </c:pt>
                <c:pt idx="2">
                  <c:v>20</c:v>
                </c:pt>
                <c:pt idx="3">
                  <c:v>11</c:v>
                </c:pt>
                <c:pt idx="4">
                  <c:v>2</c:v>
                </c:pt>
              </c:numCache>
            </c:numRef>
          </c:val>
          <c:extLst>
            <c:ext xmlns:c16="http://schemas.microsoft.com/office/drawing/2014/chart" uri="{C3380CC4-5D6E-409C-BE32-E72D297353CC}">
              <c16:uniqueId val="{0000000C-0B0D-48AD-897F-B5987E3ED6DA}"/>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5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solidFill>
              <a:srgbClr val="1F8B43"/>
            </a:solidFill>
            <a:ln>
              <a:noFill/>
            </a:ln>
            <a:scene3d>
              <a:camera prst="orthographicFront"/>
              <a:lightRig rig="threePt" dir="t">
                <a:rot lat="0" lon="0" rev="1200000"/>
              </a:lightRig>
            </a:scene3d>
            <a:sp3d>
              <a:bevelT w="63500" h="25400"/>
            </a:sp3d>
          </c:spPr>
          <c:dPt>
            <c:idx val="0"/>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50AC-4E0E-AB08-73D7B0E6DAB5}"/>
              </c:ext>
            </c:extLst>
          </c:dPt>
          <c:dPt>
            <c:idx val="1"/>
            <c:bubble3D val="0"/>
            <c:spPr>
              <a:solidFill>
                <a:srgbClr val="1F8B43">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50AC-4E0E-AB08-73D7B0E6DAB5}"/>
              </c:ext>
            </c:extLst>
          </c:dPt>
          <c:dPt>
            <c:idx val="2"/>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50AC-4E0E-AB08-73D7B0E6DAB5}"/>
              </c:ext>
            </c:extLst>
          </c:dPt>
          <c:dPt>
            <c:idx val="3"/>
            <c:bubble3D val="0"/>
            <c:spPr>
              <a:solidFill>
                <a:srgbClr val="DD2526">
                  <a:lumMod val="75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50AC-4E0E-AB08-73D7B0E6DAB5}"/>
              </c:ext>
            </c:extLst>
          </c:dPt>
          <c:dPt>
            <c:idx val="4"/>
            <c:bubble3D val="0"/>
            <c:spPr>
              <a:solidFill>
                <a:srgbClr val="DD2526">
                  <a:lumMod val="50000"/>
                </a:srgb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50AC-4E0E-AB08-73D7B0E6DAB5}"/>
              </c:ext>
            </c:extLst>
          </c:dPt>
          <c:dPt>
            <c:idx val="5"/>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50AC-4E0E-AB08-73D7B0E6DAB5}"/>
              </c:ext>
            </c:extLst>
          </c:dPt>
          <c:dLbls>
            <c:dLbl>
              <c:idx val="3"/>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50AC-4E0E-AB08-73D7B0E6DAB5}"/>
                </c:ext>
              </c:extLst>
            </c:dLbl>
            <c:dLbl>
              <c:idx val="4"/>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9-50AC-4E0E-AB08-73D7B0E6DAB5}"/>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Sheet1!$A$2:$A$6</c:f>
              <c:strCache>
                <c:ptCount val="5"/>
                <c:pt idx="0">
                  <c:v>More</c:v>
                </c:pt>
                <c:pt idx="1">
                  <c:v>Same as usual</c:v>
                </c:pt>
                <c:pt idx="2">
                  <c:v>Somewhat less</c:v>
                </c:pt>
                <c:pt idx="3">
                  <c:v>Much less</c:v>
                </c:pt>
                <c:pt idx="4">
                  <c:v>None/Never gave food</c:v>
                </c:pt>
              </c:strCache>
            </c:strRef>
          </c:cat>
          <c:val>
            <c:numRef>
              <c:f>Sheet1!$B$2:$B$6</c:f>
              <c:numCache>
                <c:formatCode>General</c:formatCode>
                <c:ptCount val="5"/>
                <c:pt idx="0">
                  <c:v>10</c:v>
                </c:pt>
                <c:pt idx="1">
                  <c:v>38</c:v>
                </c:pt>
                <c:pt idx="2">
                  <c:v>26</c:v>
                </c:pt>
                <c:pt idx="3">
                  <c:v>17</c:v>
                </c:pt>
                <c:pt idx="4">
                  <c:v>9</c:v>
                </c:pt>
              </c:numCache>
            </c:numRef>
          </c:val>
          <c:extLst>
            <c:ext xmlns:c16="http://schemas.microsoft.com/office/drawing/2014/chart" uri="{C3380CC4-5D6E-409C-BE32-E72D297353CC}">
              <c16:uniqueId val="{0000000C-50AC-4E0E-AB08-73D7B0E6DAB5}"/>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6.2285844861895284E-2"/>
          <c:w val="0.96616035172886816"/>
          <c:h val="0.84121680678669697"/>
        </c:manualLayout>
      </c:layout>
      <c:barChart>
        <c:barDir val="col"/>
        <c:grouping val="clustered"/>
        <c:varyColors val="0"/>
        <c:ser>
          <c:idx val="0"/>
          <c:order val="0"/>
          <c:tx>
            <c:strRef>
              <c:f>Sheet1!$B$1</c:f>
              <c:strCache>
                <c:ptCount val="1"/>
                <c:pt idx="0">
                  <c:v>Women</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66</c:v>
                </c:pt>
                <c:pt idx="1">
                  <c:v>81</c:v>
                </c:pt>
                <c:pt idx="2">
                  <c:v>54</c:v>
                </c:pt>
              </c:numCache>
            </c:numRef>
          </c:val>
          <c:extLst>
            <c:ext xmlns:c16="http://schemas.microsoft.com/office/drawing/2014/chart" uri="{C3380CC4-5D6E-409C-BE32-E72D297353CC}">
              <c16:uniqueId val="{00000000-B88C-493F-9F2B-BC4BE87F8D72}"/>
            </c:ext>
          </c:extLst>
        </c:ser>
        <c:ser>
          <c:idx val="1"/>
          <c:order val="1"/>
          <c:tx>
            <c:strRef>
              <c:f>Sheet1!$C$1</c:f>
              <c:strCache>
                <c:ptCount val="1"/>
                <c:pt idx="0">
                  <c:v>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82</c:v>
                </c:pt>
                <c:pt idx="1">
                  <c:v>91</c:v>
                </c:pt>
                <c:pt idx="2">
                  <c:v>74</c:v>
                </c:pt>
              </c:numCache>
            </c:numRef>
          </c:val>
          <c:extLst>
            <c:ext xmlns:c16="http://schemas.microsoft.com/office/drawing/2014/chart" uri="{C3380CC4-5D6E-409C-BE32-E72D297353CC}">
              <c16:uniqueId val="{00000001-B88C-493F-9F2B-BC4BE87F8D72}"/>
            </c:ext>
          </c:extLst>
        </c:ser>
        <c:dLbls>
          <c:dLblPos val="outEnd"/>
          <c:showLegendKey val="0"/>
          <c:showVal val="1"/>
          <c:showCatName val="0"/>
          <c:showSerName val="0"/>
          <c:showPercent val="0"/>
          <c:showBubbleSize val="0"/>
        </c:dLbls>
        <c:gapWidth val="100"/>
        <c:axId val="519549208"/>
        <c:axId val="519549600"/>
      </c:barChart>
      <c:catAx>
        <c:axId val="5195492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549600"/>
        <c:crosses val="autoZero"/>
        <c:auto val="1"/>
        <c:lblAlgn val="ctr"/>
        <c:lblOffset val="100"/>
        <c:noMultiLvlLbl val="0"/>
      </c:catAx>
      <c:valAx>
        <c:axId val="519549600"/>
        <c:scaling>
          <c:orientation val="minMax"/>
          <c:max val="100"/>
        </c:scaling>
        <c:delete val="1"/>
        <c:axPos val="l"/>
        <c:numFmt formatCode="0" sourceLinked="1"/>
        <c:majorTickMark val="out"/>
        <c:minorTickMark val="none"/>
        <c:tickLblPos val="nextTo"/>
        <c:crossAx val="51954920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8367593712212815E-3"/>
          <c:w val="0.99212287244522512"/>
          <c:h val="0.85525578649706269"/>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23B-4BC7-B4FC-6B9EE2C73E3F}"/>
              </c:ext>
            </c:extLst>
          </c:dPt>
          <c:dPt>
            <c:idx val="2"/>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23B-4BC7-B4FC-6B9EE2C73E3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Neonatal mortality</c:v>
                </c:pt>
                <c:pt idx="1">
                  <c:v>Postneonatal mortality</c:v>
                </c:pt>
                <c:pt idx="2">
                  <c:v>Infant mortality</c:v>
                </c:pt>
                <c:pt idx="3">
                  <c:v>Child mortality</c:v>
                </c:pt>
                <c:pt idx="4">
                  <c:v>Under-5 mortality</c:v>
                </c:pt>
              </c:strCache>
            </c:strRef>
          </c:cat>
          <c:val>
            <c:numRef>
              <c:f>Sheet1!$B$2:$B$6</c:f>
              <c:numCache>
                <c:formatCode>General</c:formatCode>
                <c:ptCount val="5"/>
                <c:pt idx="0">
                  <c:v>27</c:v>
                </c:pt>
                <c:pt idx="1">
                  <c:v>14</c:v>
                </c:pt>
                <c:pt idx="2">
                  <c:v>42</c:v>
                </c:pt>
                <c:pt idx="3">
                  <c:v>19</c:v>
                </c:pt>
                <c:pt idx="4">
                  <c:v>61</c:v>
                </c:pt>
              </c:numCache>
            </c:numRef>
          </c:val>
          <c:extLst>
            <c:ext xmlns:c16="http://schemas.microsoft.com/office/drawing/2014/chart" uri="{C3380CC4-5D6E-409C-BE32-E72D297353CC}">
              <c16:uniqueId val="{00000004-923B-4BC7-B4FC-6B9EE2C73E3F}"/>
            </c:ext>
          </c:extLst>
        </c:ser>
        <c:dLbls>
          <c:dLblPos val="outEnd"/>
          <c:showLegendKey val="0"/>
          <c:showVal val="1"/>
          <c:showCatName val="0"/>
          <c:showSerName val="0"/>
          <c:showPercent val="0"/>
          <c:showBubbleSize val="0"/>
        </c:dLbls>
        <c:gapWidth val="100"/>
        <c:axId val="522519912"/>
        <c:axId val="522520304"/>
      </c:barChart>
      <c:catAx>
        <c:axId val="5225199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2520304"/>
        <c:crosses val="autoZero"/>
        <c:auto val="1"/>
        <c:lblAlgn val="ctr"/>
        <c:lblOffset val="100"/>
        <c:noMultiLvlLbl val="0"/>
      </c:catAx>
      <c:valAx>
        <c:axId val="522520304"/>
        <c:scaling>
          <c:orientation val="minMax"/>
          <c:max val="150"/>
          <c:min val="0"/>
        </c:scaling>
        <c:delete val="1"/>
        <c:axPos val="l"/>
        <c:numFmt formatCode="General" sourceLinked="1"/>
        <c:majorTickMark val="out"/>
        <c:minorTickMark val="none"/>
        <c:tickLblPos val="nextTo"/>
        <c:crossAx val="5225199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8041112454655382E-2"/>
          <c:w val="0.96616035172886816"/>
          <c:h val="0.85041902712584139"/>
        </c:manualLayout>
      </c:layout>
      <c:barChart>
        <c:barDir val="col"/>
        <c:grouping val="clustered"/>
        <c:varyColors val="0"/>
        <c:ser>
          <c:idx val="0"/>
          <c:order val="0"/>
          <c:tx>
            <c:strRef>
              <c:f>Sheet1!$B$1</c:f>
              <c:strCache>
                <c:ptCount val="1"/>
                <c:pt idx="0">
                  <c:v>Infant mortality</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3412-427A-84D3-DE359791E715}"/>
              </c:ext>
            </c:extLst>
          </c:dPt>
          <c:dPt>
            <c:idx val="2"/>
            <c:invertIfNegative val="0"/>
            <c:bubble3D val="0"/>
            <c:extLst>
              <c:ext xmlns:c16="http://schemas.microsoft.com/office/drawing/2014/chart" uri="{C3380CC4-5D6E-409C-BE32-E72D297353CC}">
                <c16:uniqueId val="{00000001-3412-427A-84D3-DE359791E71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Urban</c:v>
                </c:pt>
                <c:pt idx="1">
                  <c:v>Rural</c:v>
                </c:pt>
              </c:strCache>
            </c:strRef>
          </c:cat>
          <c:val>
            <c:numRef>
              <c:f>Sheet1!$B$2:$B$3</c:f>
              <c:numCache>
                <c:formatCode>General</c:formatCode>
                <c:ptCount val="2"/>
                <c:pt idx="0">
                  <c:v>44</c:v>
                </c:pt>
                <c:pt idx="1">
                  <c:v>41</c:v>
                </c:pt>
              </c:numCache>
            </c:numRef>
          </c:val>
          <c:extLst>
            <c:ext xmlns:c16="http://schemas.microsoft.com/office/drawing/2014/chart" uri="{C3380CC4-5D6E-409C-BE32-E72D297353CC}">
              <c16:uniqueId val="{00000002-3412-427A-84D3-DE359791E715}"/>
            </c:ext>
          </c:extLst>
        </c:ser>
        <c:ser>
          <c:idx val="1"/>
          <c:order val="1"/>
          <c:tx>
            <c:strRef>
              <c:f>Sheet1!$C$1</c:f>
              <c:strCache>
                <c:ptCount val="1"/>
                <c:pt idx="0">
                  <c:v>Under-5 mortality</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Urban</c:v>
                </c:pt>
                <c:pt idx="1">
                  <c:v>Rural</c:v>
                </c:pt>
              </c:strCache>
            </c:strRef>
          </c:cat>
          <c:val>
            <c:numRef>
              <c:f>Sheet1!$C$2:$C$3</c:f>
              <c:numCache>
                <c:formatCode>General</c:formatCode>
                <c:ptCount val="2"/>
                <c:pt idx="0">
                  <c:v>64</c:v>
                </c:pt>
                <c:pt idx="1">
                  <c:v>58</c:v>
                </c:pt>
              </c:numCache>
            </c:numRef>
          </c:val>
          <c:extLst>
            <c:ext xmlns:c16="http://schemas.microsoft.com/office/drawing/2014/chart" uri="{C3380CC4-5D6E-409C-BE32-E72D297353CC}">
              <c16:uniqueId val="{00000003-3412-427A-84D3-DE359791E715}"/>
            </c:ext>
          </c:extLst>
        </c:ser>
        <c:dLbls>
          <c:dLblPos val="outEnd"/>
          <c:showLegendKey val="0"/>
          <c:showVal val="1"/>
          <c:showCatName val="0"/>
          <c:showSerName val="0"/>
          <c:showPercent val="0"/>
          <c:showBubbleSize val="0"/>
        </c:dLbls>
        <c:gapWidth val="100"/>
        <c:axId val="522521088"/>
        <c:axId val="522521480"/>
      </c:barChart>
      <c:catAx>
        <c:axId val="5225210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2521480"/>
        <c:crosses val="autoZero"/>
        <c:auto val="1"/>
        <c:lblAlgn val="ctr"/>
        <c:lblOffset val="100"/>
        <c:noMultiLvlLbl val="0"/>
      </c:catAx>
      <c:valAx>
        <c:axId val="522521480"/>
        <c:scaling>
          <c:orientation val="minMax"/>
          <c:max val="100"/>
        </c:scaling>
        <c:delete val="1"/>
        <c:axPos val="l"/>
        <c:numFmt formatCode="General" sourceLinked="1"/>
        <c:majorTickMark val="out"/>
        <c:minorTickMark val="none"/>
        <c:tickLblPos val="nextTo"/>
        <c:crossAx val="52252108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8.9480048367593698E-2"/>
          <c:w val="0.96616035172886816"/>
          <c:h val="0.85525578649706269"/>
        </c:manualLayout>
      </c:layout>
      <c:barChart>
        <c:barDir val="col"/>
        <c:grouping val="clustered"/>
        <c:varyColors val="0"/>
        <c:ser>
          <c:idx val="0"/>
          <c:order val="0"/>
          <c:tx>
            <c:strRef>
              <c:f>Sheet1!$B$1</c:f>
              <c:strCache>
                <c:ptCount val="1"/>
                <c:pt idx="0">
                  <c:v>Infant mortality</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307E-4354-814D-6A07DEE8D190}"/>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307E-4354-814D-6A07DEE8D19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Higher</c:v>
                </c:pt>
              </c:strCache>
            </c:strRef>
          </c:cat>
          <c:val>
            <c:numRef>
              <c:f>Sheet1!$B$2:$B$5</c:f>
              <c:numCache>
                <c:formatCode>0</c:formatCode>
                <c:ptCount val="4"/>
                <c:pt idx="0">
                  <c:v>42</c:v>
                </c:pt>
                <c:pt idx="1">
                  <c:v>42</c:v>
                </c:pt>
                <c:pt idx="2">
                  <c:v>44</c:v>
                </c:pt>
                <c:pt idx="3">
                  <c:v>39</c:v>
                </c:pt>
              </c:numCache>
            </c:numRef>
          </c:val>
          <c:extLst>
            <c:ext xmlns:c16="http://schemas.microsoft.com/office/drawing/2014/chart" uri="{C3380CC4-5D6E-409C-BE32-E72D297353CC}">
              <c16:uniqueId val="{00000004-307E-4354-814D-6A07DEE8D190}"/>
            </c:ext>
          </c:extLst>
        </c:ser>
        <c:ser>
          <c:idx val="1"/>
          <c:order val="1"/>
          <c:tx>
            <c:strRef>
              <c:f>Sheet1!$C$1</c:f>
              <c:strCache>
                <c:ptCount val="1"/>
                <c:pt idx="0">
                  <c:v>Under-5 mortality</c:v>
                </c:pt>
              </c:strCache>
            </c:strRef>
          </c:tx>
          <c:spPr>
            <a:solidFill>
              <a:srgbClr val="1F8B4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Higher</c:v>
                </c:pt>
              </c:strCache>
            </c:strRef>
          </c:cat>
          <c:val>
            <c:numRef>
              <c:f>Sheet1!$C$2:$C$5</c:f>
              <c:numCache>
                <c:formatCode>0</c:formatCode>
                <c:ptCount val="4"/>
                <c:pt idx="0">
                  <c:v>69</c:v>
                </c:pt>
                <c:pt idx="1">
                  <c:v>66</c:v>
                </c:pt>
                <c:pt idx="2">
                  <c:v>62</c:v>
                </c:pt>
                <c:pt idx="3">
                  <c:v>47</c:v>
                </c:pt>
              </c:numCache>
            </c:numRef>
          </c:val>
          <c:extLst>
            <c:ext xmlns:c16="http://schemas.microsoft.com/office/drawing/2014/chart" uri="{C3380CC4-5D6E-409C-BE32-E72D297353CC}">
              <c16:uniqueId val="{00000005-307E-4354-814D-6A07DEE8D190}"/>
            </c:ext>
          </c:extLst>
        </c:ser>
        <c:dLbls>
          <c:dLblPos val="outEnd"/>
          <c:showLegendKey val="0"/>
          <c:showVal val="1"/>
          <c:showCatName val="0"/>
          <c:showSerName val="0"/>
          <c:showPercent val="0"/>
          <c:showBubbleSize val="0"/>
        </c:dLbls>
        <c:gapWidth val="100"/>
        <c:axId val="522522264"/>
        <c:axId val="522522656"/>
      </c:barChart>
      <c:catAx>
        <c:axId val="5225222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2522656"/>
        <c:crosses val="autoZero"/>
        <c:auto val="1"/>
        <c:lblAlgn val="ctr"/>
        <c:lblOffset val="100"/>
        <c:noMultiLvlLbl val="0"/>
      </c:catAx>
      <c:valAx>
        <c:axId val="522522656"/>
        <c:scaling>
          <c:orientation val="minMax"/>
          <c:max val="150"/>
        </c:scaling>
        <c:delete val="1"/>
        <c:axPos val="l"/>
        <c:numFmt formatCode="0" sourceLinked="1"/>
        <c:majorTickMark val="out"/>
        <c:minorTickMark val="none"/>
        <c:tickLblPos val="nextTo"/>
        <c:crossAx val="5225222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7697135684126442E-2"/>
          <c:w val="0.96616035172886816"/>
          <c:h val="0.83580546996842786"/>
        </c:manualLayout>
      </c:layout>
      <c:lineChart>
        <c:grouping val="standard"/>
        <c:varyColors val="0"/>
        <c:ser>
          <c:idx val="0"/>
          <c:order val="0"/>
          <c:tx>
            <c:strRef>
              <c:f>Sheet1!$B$1</c:f>
              <c:strCache>
                <c:ptCount val="1"/>
                <c:pt idx="0">
                  <c:v>Neonatal mortality</c:v>
                </c:pt>
              </c:strCache>
            </c:strRef>
          </c:tx>
          <c:spPr>
            <a:ln w="63500" cap="rnd">
              <a:solidFill>
                <a:srgbClr val="444F63"/>
              </a:solidFill>
              <a:round/>
            </a:ln>
            <a:effectLst/>
          </c:spPr>
          <c:marker>
            <c:symbol val="circle"/>
            <c:size val="5"/>
            <c:spPr>
              <a:solidFill>
                <a:srgbClr val="444F63"/>
              </a:solidFill>
              <a:ln w="63500" cap="rnd">
                <a:solidFill>
                  <a:srgbClr val="444F63"/>
                </a:solidFill>
              </a:ln>
              <a:effectLst/>
              <a:scene3d>
                <a:camera prst="orthographicFront"/>
                <a:lightRig rig="threePt" dir="t">
                  <a:rot lat="0" lon="0" rev="1200000"/>
                </a:lightRig>
              </a:scene3d>
            </c:spPr>
          </c:marker>
          <c:dLbls>
            <c:dLbl>
              <c:idx val="5"/>
              <c:layout>
                <c:manualLayout>
                  <c:x val="-3.2812554680664914E-2"/>
                  <c:y val="-3.7409277644642157E-2"/>
                </c:manualLayout>
              </c:layout>
              <c:spPr>
                <a:noFill/>
                <a:ln>
                  <a:noFill/>
                </a:ln>
                <a:effectLst/>
              </c:spPr>
              <c:txPr>
                <a:bodyPr rot="0" spcFirstLastPara="1" vertOverflow="ellipsis" vert="horz" wrap="square" lIns="38100" tIns="19050" rIns="38100" bIns="19050" anchor="ctr" anchorCtr="1">
                  <a:noAutofit/>
                </a:bodyPr>
                <a:lstStyle/>
                <a:p>
                  <a:pPr>
                    <a:defRPr sz="1800" b="1" i="0" u="none" strike="noStrike" kern="1200" baseline="0">
                      <a:solidFill>
                        <a:schemeClr val="tx1"/>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5.3124999999999999E-2"/>
                      <c:h val="8.6896230362509028E-2"/>
                    </c:manualLayout>
                  </c15:layout>
                </c:ext>
                <c:ext xmlns:c16="http://schemas.microsoft.com/office/drawing/2014/chart" uri="{C3380CC4-5D6E-409C-BE32-E72D297353CC}">
                  <c16:uniqueId val="{00000000-411E-468B-98C8-C771EEEA1AF5}"/>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Sheet1!$B$2:$B$7</c:f>
              <c:numCache>
                <c:formatCode>General</c:formatCode>
                <c:ptCount val="6"/>
                <c:pt idx="0">
                  <c:v>43</c:v>
                </c:pt>
                <c:pt idx="1">
                  <c:v>35</c:v>
                </c:pt>
                <c:pt idx="2">
                  <c:v>37</c:v>
                </c:pt>
                <c:pt idx="3">
                  <c:v>34</c:v>
                </c:pt>
                <c:pt idx="4">
                  <c:v>24</c:v>
                </c:pt>
                <c:pt idx="5">
                  <c:v>27</c:v>
                </c:pt>
              </c:numCache>
            </c:numRef>
          </c:val>
          <c:smooth val="0"/>
          <c:extLst>
            <c:ext xmlns:c16="http://schemas.microsoft.com/office/drawing/2014/chart" uri="{C3380CC4-5D6E-409C-BE32-E72D297353CC}">
              <c16:uniqueId val="{00000000-F691-42C7-A52D-0DB7CA94C2E3}"/>
            </c:ext>
          </c:extLst>
        </c:ser>
        <c:ser>
          <c:idx val="1"/>
          <c:order val="1"/>
          <c:tx>
            <c:strRef>
              <c:f>Sheet1!$C$1</c:f>
              <c:strCache>
                <c:ptCount val="1"/>
                <c:pt idx="0">
                  <c:v>Infant mortality</c:v>
                </c:pt>
              </c:strCache>
            </c:strRef>
          </c:tx>
          <c:spPr>
            <a:ln w="63500" cap="rnd">
              <a:solidFill>
                <a:srgbClr val="ED7E23"/>
              </a:solidFill>
              <a:round/>
            </a:ln>
            <a:effectLst/>
          </c:spPr>
          <c:marker>
            <c:symbol val="circle"/>
            <c:size val="5"/>
            <c:spPr>
              <a:solidFill>
                <a:srgbClr val="ED7E23"/>
              </a:solidFill>
              <a:ln w="63500">
                <a:solidFill>
                  <a:srgbClr val="ED7E2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Sheet1!$C$2:$C$7</c:f>
              <c:numCache>
                <c:formatCode>General</c:formatCode>
                <c:ptCount val="6"/>
                <c:pt idx="0">
                  <c:v>107</c:v>
                </c:pt>
                <c:pt idx="1">
                  <c:v>109</c:v>
                </c:pt>
                <c:pt idx="2">
                  <c:v>95</c:v>
                </c:pt>
                <c:pt idx="3">
                  <c:v>70</c:v>
                </c:pt>
                <c:pt idx="4">
                  <c:v>45</c:v>
                </c:pt>
                <c:pt idx="5">
                  <c:v>42</c:v>
                </c:pt>
              </c:numCache>
            </c:numRef>
          </c:val>
          <c:smooth val="0"/>
          <c:extLst>
            <c:ext xmlns:c16="http://schemas.microsoft.com/office/drawing/2014/chart" uri="{C3380CC4-5D6E-409C-BE32-E72D297353CC}">
              <c16:uniqueId val="{00000001-F691-42C7-A52D-0DB7CA94C2E3}"/>
            </c:ext>
          </c:extLst>
        </c:ser>
        <c:ser>
          <c:idx val="2"/>
          <c:order val="2"/>
          <c:tx>
            <c:strRef>
              <c:f>Sheet1!$D$1</c:f>
              <c:strCache>
                <c:ptCount val="1"/>
                <c:pt idx="0">
                  <c:v>Under-5 mortality</c:v>
                </c:pt>
              </c:strCache>
            </c:strRef>
          </c:tx>
          <c:spPr>
            <a:ln w="63500" cap="rnd">
              <a:solidFill>
                <a:srgbClr val="1F8B43"/>
              </a:solidFill>
              <a:round/>
            </a:ln>
            <a:effectLst/>
          </c:spPr>
          <c:marker>
            <c:symbol val="circle"/>
            <c:size val="5"/>
            <c:spPr>
              <a:solidFill>
                <a:srgbClr val="DD2526"/>
              </a:solidFill>
              <a:ln w="63500">
                <a:solidFill>
                  <a:srgbClr val="1F8B4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Sheet1!$D$2:$D$7</c:f>
              <c:numCache>
                <c:formatCode>General</c:formatCode>
                <c:ptCount val="6"/>
                <c:pt idx="0">
                  <c:v>191</c:v>
                </c:pt>
                <c:pt idx="1">
                  <c:v>197</c:v>
                </c:pt>
                <c:pt idx="2">
                  <c:v>168</c:v>
                </c:pt>
                <c:pt idx="3">
                  <c:v>119</c:v>
                </c:pt>
                <c:pt idx="4">
                  <c:v>75</c:v>
                </c:pt>
                <c:pt idx="5">
                  <c:v>61</c:v>
                </c:pt>
              </c:numCache>
            </c:numRef>
          </c:val>
          <c:smooth val="0"/>
          <c:extLst>
            <c:ext xmlns:c16="http://schemas.microsoft.com/office/drawing/2014/chart" uri="{C3380CC4-5D6E-409C-BE32-E72D297353CC}">
              <c16:uniqueId val="{00000002-F691-42C7-A52D-0DB7CA94C2E3}"/>
            </c:ext>
          </c:extLst>
        </c:ser>
        <c:dLbls>
          <c:dLblPos val="t"/>
          <c:showLegendKey val="0"/>
          <c:showVal val="1"/>
          <c:showCatName val="0"/>
          <c:showSerName val="0"/>
          <c:showPercent val="0"/>
          <c:showBubbleSize val="0"/>
        </c:dLbls>
        <c:marker val="1"/>
        <c:smooth val="0"/>
        <c:axId val="521426640"/>
        <c:axId val="521427032"/>
      </c:lineChart>
      <c:catAx>
        <c:axId val="521426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427032"/>
        <c:crosses val="autoZero"/>
        <c:auto val="1"/>
        <c:lblAlgn val="ctr"/>
        <c:lblOffset val="100"/>
        <c:noMultiLvlLbl val="0"/>
      </c:catAx>
      <c:valAx>
        <c:axId val="521427032"/>
        <c:scaling>
          <c:orientation val="minMax"/>
          <c:max val="200"/>
          <c:min val="0"/>
        </c:scaling>
        <c:delete val="1"/>
        <c:axPos val="l"/>
        <c:numFmt formatCode="General" sourceLinked="1"/>
        <c:majorTickMark val="out"/>
        <c:minorTickMark val="none"/>
        <c:tickLblPos val="nextTo"/>
        <c:crossAx val="5214266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7388149939540504E-2"/>
          <c:w val="0.96616035172886816"/>
          <c:h val="0.8310719896409563"/>
        </c:manualLayout>
      </c:layout>
      <c:barChart>
        <c:barDir val="col"/>
        <c:grouping val="clustered"/>
        <c:varyColors val="0"/>
        <c:ser>
          <c:idx val="0"/>
          <c:order val="0"/>
          <c:tx>
            <c:strRef>
              <c:f>Sheet1!$B$1</c:f>
              <c:strCache>
                <c:ptCount val="1"/>
                <c:pt idx="0">
                  <c:v>&lt;2 years</c:v>
                </c:pt>
              </c:strCache>
            </c:strRef>
          </c:tx>
          <c:spPr>
            <a:solidFill>
              <a:srgbClr val="FED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D4C-40E5-83AC-3BDD0791A70F}"/>
              </c:ext>
            </c:extLst>
          </c:dPt>
          <c:dPt>
            <c:idx val="2"/>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D4C-40E5-83AC-3BDD0791A70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86</c:v>
                </c:pt>
                <c:pt idx="1">
                  <c:v>116</c:v>
                </c:pt>
              </c:numCache>
            </c:numRef>
          </c:val>
          <c:extLst>
            <c:ext xmlns:c16="http://schemas.microsoft.com/office/drawing/2014/chart" uri="{C3380CC4-5D6E-409C-BE32-E72D297353CC}">
              <c16:uniqueId val="{00000004-AD4C-40E5-83AC-3BDD0791A70F}"/>
            </c:ext>
          </c:extLst>
        </c:ser>
        <c:ser>
          <c:idx val="1"/>
          <c:order val="1"/>
          <c:tx>
            <c:strRef>
              <c:f>Sheet1!$C$1</c:f>
              <c:strCache>
                <c:ptCount val="1"/>
                <c:pt idx="0">
                  <c:v>2 years</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27</c:v>
                </c:pt>
                <c:pt idx="1">
                  <c:v>49</c:v>
                </c:pt>
              </c:numCache>
            </c:numRef>
          </c:val>
          <c:extLst>
            <c:ext xmlns:c16="http://schemas.microsoft.com/office/drawing/2014/chart" uri="{C3380CC4-5D6E-409C-BE32-E72D297353CC}">
              <c16:uniqueId val="{00000005-AD4C-40E5-83AC-3BDD0791A70F}"/>
            </c:ext>
          </c:extLst>
        </c:ser>
        <c:ser>
          <c:idx val="2"/>
          <c:order val="2"/>
          <c:tx>
            <c:strRef>
              <c:f>Sheet1!$D$1</c:f>
              <c:strCache>
                <c:ptCount val="1"/>
                <c:pt idx="0">
                  <c:v>3 years</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29</c:v>
                </c:pt>
                <c:pt idx="1">
                  <c:v>52</c:v>
                </c:pt>
              </c:numCache>
            </c:numRef>
          </c:val>
          <c:extLst>
            <c:ext xmlns:c16="http://schemas.microsoft.com/office/drawing/2014/chart" uri="{C3380CC4-5D6E-409C-BE32-E72D297353CC}">
              <c16:uniqueId val="{00000006-AD4C-40E5-83AC-3BDD0791A70F}"/>
            </c:ext>
          </c:extLst>
        </c:ser>
        <c:ser>
          <c:idx val="3"/>
          <c:order val="3"/>
          <c:tx>
            <c:strRef>
              <c:f>Sheet1!$E$1</c:f>
              <c:strCache>
                <c:ptCount val="1"/>
                <c:pt idx="0">
                  <c:v>4+ years</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34</c:v>
                </c:pt>
                <c:pt idx="1">
                  <c:v>49</c:v>
                </c:pt>
              </c:numCache>
            </c:numRef>
          </c:val>
          <c:extLst>
            <c:ext xmlns:c16="http://schemas.microsoft.com/office/drawing/2014/chart" uri="{C3380CC4-5D6E-409C-BE32-E72D297353CC}">
              <c16:uniqueId val="{00000007-AD4C-40E5-83AC-3BDD0791A70F}"/>
            </c:ext>
          </c:extLst>
        </c:ser>
        <c:dLbls>
          <c:dLblPos val="outEnd"/>
          <c:showLegendKey val="0"/>
          <c:showVal val="1"/>
          <c:showCatName val="0"/>
          <c:showSerName val="0"/>
          <c:showPercent val="0"/>
          <c:showBubbleSize val="0"/>
        </c:dLbls>
        <c:gapWidth val="100"/>
        <c:axId val="521427816"/>
        <c:axId val="521428208"/>
      </c:barChart>
      <c:catAx>
        <c:axId val="52142781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428208"/>
        <c:crosses val="autoZero"/>
        <c:auto val="1"/>
        <c:lblAlgn val="ctr"/>
        <c:lblOffset val="100"/>
        <c:noMultiLvlLbl val="0"/>
      </c:catAx>
      <c:valAx>
        <c:axId val="521428208"/>
        <c:scaling>
          <c:orientation val="minMax"/>
          <c:max val="150"/>
          <c:min val="0"/>
        </c:scaling>
        <c:delete val="1"/>
        <c:axPos val="l"/>
        <c:numFmt formatCode="General" sourceLinked="1"/>
        <c:majorTickMark val="out"/>
        <c:minorTickMark val="none"/>
        <c:tickLblPos val="nextTo"/>
        <c:crossAx val="521427816"/>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0115288092414862E-2"/>
          <c:w val="0.96616035172886816"/>
          <c:h val="0.89700824246686051"/>
        </c:manualLayout>
      </c:layout>
      <c:barChart>
        <c:barDir val="col"/>
        <c:grouping val="clustered"/>
        <c:varyColors val="0"/>
        <c:ser>
          <c:idx val="0"/>
          <c:order val="0"/>
          <c:tx>
            <c:strRef>
              <c:f>Sheet1!$B$1</c:f>
              <c:strCache>
                <c:ptCount val="1"/>
                <c:pt idx="0">
                  <c:v>&lt;20</c:v>
                </c:pt>
              </c:strCache>
            </c:strRef>
          </c:tx>
          <c:spPr>
            <a:solidFill>
              <a:srgbClr val="FED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4929-4A42-AE4F-6A5A8F0B652C}"/>
              </c:ext>
            </c:extLst>
          </c:dPt>
          <c:dPt>
            <c:idx val="2"/>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4929-4A42-AE4F-6A5A8F0B652C}"/>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58</c:v>
                </c:pt>
                <c:pt idx="1">
                  <c:v>80</c:v>
                </c:pt>
              </c:numCache>
            </c:numRef>
          </c:val>
          <c:extLst>
            <c:ext xmlns:c16="http://schemas.microsoft.com/office/drawing/2014/chart" uri="{C3380CC4-5D6E-409C-BE32-E72D297353CC}">
              <c16:uniqueId val="{00000004-4929-4A42-AE4F-6A5A8F0B652C}"/>
            </c:ext>
          </c:extLst>
        </c:ser>
        <c:ser>
          <c:idx val="1"/>
          <c:order val="1"/>
          <c:tx>
            <c:strRef>
              <c:f>Sheet1!$C$1</c:f>
              <c:strCache>
                <c:ptCount val="1"/>
                <c:pt idx="0">
                  <c:v>20-29</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38</c:v>
                </c:pt>
                <c:pt idx="1">
                  <c:v>60</c:v>
                </c:pt>
              </c:numCache>
            </c:numRef>
          </c:val>
          <c:extLst>
            <c:ext xmlns:c16="http://schemas.microsoft.com/office/drawing/2014/chart" uri="{C3380CC4-5D6E-409C-BE32-E72D297353CC}">
              <c16:uniqueId val="{00000005-4929-4A42-AE4F-6A5A8F0B652C}"/>
            </c:ext>
          </c:extLst>
        </c:ser>
        <c:ser>
          <c:idx val="2"/>
          <c:order val="2"/>
          <c:tx>
            <c:strRef>
              <c:f>Sheet1!$D$1</c:f>
              <c:strCache>
                <c:ptCount val="1"/>
                <c:pt idx="0">
                  <c:v>30-39</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38</c:v>
                </c:pt>
                <c:pt idx="1">
                  <c:v>60</c:v>
                </c:pt>
              </c:numCache>
            </c:numRef>
          </c:val>
          <c:extLst>
            <c:ext xmlns:c16="http://schemas.microsoft.com/office/drawing/2014/chart" uri="{C3380CC4-5D6E-409C-BE32-E72D297353CC}">
              <c16:uniqueId val="{00000006-4929-4A42-AE4F-6A5A8F0B652C}"/>
            </c:ext>
          </c:extLst>
        </c:ser>
        <c:ser>
          <c:idx val="3"/>
          <c:order val="3"/>
          <c:tx>
            <c:strRef>
              <c:f>Sheet1!$E$1</c:f>
              <c:strCache>
                <c:ptCount val="1"/>
                <c:pt idx="0">
                  <c:v>40-49</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41</c:v>
                </c:pt>
                <c:pt idx="1">
                  <c:v>68</c:v>
                </c:pt>
              </c:numCache>
            </c:numRef>
          </c:val>
          <c:extLst>
            <c:ext xmlns:c16="http://schemas.microsoft.com/office/drawing/2014/chart" uri="{C3380CC4-5D6E-409C-BE32-E72D297353CC}">
              <c16:uniqueId val="{00000007-4929-4A42-AE4F-6A5A8F0B652C}"/>
            </c:ext>
          </c:extLst>
        </c:ser>
        <c:dLbls>
          <c:dLblPos val="outEnd"/>
          <c:showLegendKey val="0"/>
          <c:showVal val="1"/>
          <c:showCatName val="0"/>
          <c:showSerName val="0"/>
          <c:showPercent val="0"/>
          <c:showBubbleSize val="0"/>
        </c:dLbls>
        <c:gapWidth val="100"/>
        <c:axId val="182729128"/>
        <c:axId val="521428992"/>
      </c:barChart>
      <c:catAx>
        <c:axId val="18272912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428992"/>
        <c:crosses val="autoZero"/>
        <c:auto val="1"/>
        <c:lblAlgn val="ctr"/>
        <c:lblOffset val="100"/>
        <c:noMultiLvlLbl val="0"/>
      </c:catAx>
      <c:valAx>
        <c:axId val="521428992"/>
        <c:scaling>
          <c:orientation val="minMax"/>
          <c:max val="150"/>
          <c:min val="10"/>
        </c:scaling>
        <c:delete val="1"/>
        <c:axPos val="l"/>
        <c:numFmt formatCode="General" sourceLinked="1"/>
        <c:majorTickMark val="out"/>
        <c:minorTickMark val="none"/>
        <c:tickLblPos val="nextTo"/>
        <c:crossAx val="18272912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2.4183796856106408E-3"/>
          <c:w val="0.96616035172886816"/>
          <c:h val="0.90604175989488622"/>
        </c:manualLayout>
      </c:layout>
      <c:barChart>
        <c:barDir val="col"/>
        <c:grouping val="clustered"/>
        <c:varyColors val="0"/>
        <c:ser>
          <c:idx val="0"/>
          <c:order val="0"/>
          <c:tx>
            <c:strRef>
              <c:f>Sheet1!$B$1</c:f>
              <c:strCache>
                <c:ptCount val="1"/>
                <c:pt idx="0">
                  <c:v>1</c:v>
                </c:pt>
              </c:strCache>
            </c:strRef>
          </c:tx>
          <c:spPr>
            <a:solidFill>
              <a:srgbClr val="FED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F083-41EF-9EE9-05543C3057CA}"/>
              </c:ext>
            </c:extLst>
          </c:dPt>
          <c:dPt>
            <c:idx val="2"/>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F083-41EF-9EE9-05543C3057C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Sheet1!$B$2:$B$3</c:f>
              <c:numCache>
                <c:formatCode>General</c:formatCode>
                <c:ptCount val="2"/>
                <c:pt idx="0">
                  <c:v>51</c:v>
                </c:pt>
                <c:pt idx="1">
                  <c:v>73</c:v>
                </c:pt>
              </c:numCache>
            </c:numRef>
          </c:val>
          <c:extLst>
            <c:ext xmlns:c16="http://schemas.microsoft.com/office/drawing/2014/chart" uri="{C3380CC4-5D6E-409C-BE32-E72D297353CC}">
              <c16:uniqueId val="{00000004-F083-41EF-9EE9-05543C3057CA}"/>
            </c:ext>
          </c:extLst>
        </c:ser>
        <c:ser>
          <c:idx val="1"/>
          <c:order val="1"/>
          <c:tx>
            <c:strRef>
              <c:f>Sheet1!$C$1</c:f>
              <c:strCache>
                <c:ptCount val="1"/>
                <c:pt idx="0">
                  <c:v>2 to 3</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Sheet1!$C$2:$C$3</c:f>
              <c:numCache>
                <c:formatCode>General</c:formatCode>
                <c:ptCount val="2"/>
                <c:pt idx="0">
                  <c:v>41</c:v>
                </c:pt>
                <c:pt idx="1">
                  <c:v>64</c:v>
                </c:pt>
              </c:numCache>
            </c:numRef>
          </c:val>
          <c:extLst>
            <c:ext xmlns:c16="http://schemas.microsoft.com/office/drawing/2014/chart" uri="{C3380CC4-5D6E-409C-BE32-E72D297353CC}">
              <c16:uniqueId val="{00000005-F083-41EF-9EE9-05543C3057CA}"/>
            </c:ext>
          </c:extLst>
        </c:ser>
        <c:ser>
          <c:idx val="2"/>
          <c:order val="2"/>
          <c:tx>
            <c:strRef>
              <c:f>Sheet1!$D$1</c:f>
              <c:strCache>
                <c:ptCount val="1"/>
                <c:pt idx="0">
                  <c:v>4 to 6</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Sheet1!$D$2:$D$3</c:f>
              <c:numCache>
                <c:formatCode>General</c:formatCode>
                <c:ptCount val="2"/>
                <c:pt idx="0">
                  <c:v>36</c:v>
                </c:pt>
                <c:pt idx="1">
                  <c:v>55</c:v>
                </c:pt>
              </c:numCache>
            </c:numRef>
          </c:val>
          <c:extLst>
            <c:ext xmlns:c16="http://schemas.microsoft.com/office/drawing/2014/chart" uri="{C3380CC4-5D6E-409C-BE32-E72D297353CC}">
              <c16:uniqueId val="{00000006-F083-41EF-9EE9-05543C3057CA}"/>
            </c:ext>
          </c:extLst>
        </c:ser>
        <c:ser>
          <c:idx val="3"/>
          <c:order val="3"/>
          <c:tx>
            <c:strRef>
              <c:f>Sheet1!$E$1</c:f>
              <c:strCache>
                <c:ptCount val="1"/>
                <c:pt idx="0">
                  <c:v>7+</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Infant mortality</c:v>
                </c:pt>
                <c:pt idx="1">
                  <c:v>Under-5 mortality</c:v>
                </c:pt>
              </c:strCache>
            </c:strRef>
          </c:cat>
          <c:val>
            <c:numRef>
              <c:f>Sheet1!$E$2:$E$3</c:f>
              <c:numCache>
                <c:formatCode>General</c:formatCode>
                <c:ptCount val="2"/>
                <c:pt idx="0">
                  <c:v>45</c:v>
                </c:pt>
                <c:pt idx="1">
                  <c:v>70</c:v>
                </c:pt>
              </c:numCache>
            </c:numRef>
          </c:val>
          <c:extLst>
            <c:ext xmlns:c16="http://schemas.microsoft.com/office/drawing/2014/chart" uri="{C3380CC4-5D6E-409C-BE32-E72D297353CC}">
              <c16:uniqueId val="{00000007-F083-41EF-9EE9-05543C3057CA}"/>
            </c:ext>
          </c:extLst>
        </c:ser>
        <c:dLbls>
          <c:dLblPos val="outEnd"/>
          <c:showLegendKey val="0"/>
          <c:showVal val="1"/>
          <c:showCatName val="0"/>
          <c:showSerName val="0"/>
          <c:showPercent val="0"/>
          <c:showBubbleSize val="0"/>
        </c:dLbls>
        <c:gapWidth val="100"/>
        <c:axId val="185477880"/>
        <c:axId val="185477488"/>
      </c:barChart>
      <c:catAx>
        <c:axId val="18547788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5477488"/>
        <c:crosses val="autoZero"/>
        <c:auto val="1"/>
        <c:lblAlgn val="ctr"/>
        <c:lblOffset val="100"/>
        <c:noMultiLvlLbl val="0"/>
      </c:catAx>
      <c:valAx>
        <c:axId val="185477488"/>
        <c:scaling>
          <c:orientation val="minMax"/>
          <c:max val="150"/>
          <c:min val="0"/>
        </c:scaling>
        <c:delete val="1"/>
        <c:axPos val="l"/>
        <c:numFmt formatCode="General" sourceLinked="1"/>
        <c:majorTickMark val="out"/>
        <c:minorTickMark val="none"/>
        <c:tickLblPos val="nextTo"/>
        <c:crossAx val="18547788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tockChart>
        <c:ser>
          <c:idx val="0"/>
          <c:order val="0"/>
          <c:tx>
            <c:strRef>
              <c:f>Sheet1!$B$1</c:f>
              <c:strCache>
                <c:ptCount val="1"/>
                <c:pt idx="0">
                  <c:v>High</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2001-02 ZDHS</c:v>
                </c:pt>
                <c:pt idx="1">
                  <c:v>2007 ZDHS</c:v>
                </c:pt>
                <c:pt idx="2">
                  <c:v>2013-14 ZDHS</c:v>
                </c:pt>
                <c:pt idx="3">
                  <c:v>2018 ZDHS</c:v>
                </c:pt>
              </c:strCache>
            </c:strRef>
          </c:cat>
          <c:val>
            <c:numRef>
              <c:f>Sheet1!$B$2:$B$5</c:f>
              <c:numCache>
                <c:formatCode>General</c:formatCode>
                <c:ptCount val="4"/>
                <c:pt idx="0">
                  <c:v>872</c:v>
                </c:pt>
                <c:pt idx="1">
                  <c:v>732</c:v>
                </c:pt>
                <c:pt idx="2">
                  <c:v>474</c:v>
                </c:pt>
                <c:pt idx="3">
                  <c:v>375</c:v>
                </c:pt>
              </c:numCache>
            </c:numRef>
          </c:val>
          <c:smooth val="0"/>
          <c:extLst>
            <c:ext xmlns:c16="http://schemas.microsoft.com/office/drawing/2014/chart" uri="{C3380CC4-5D6E-409C-BE32-E72D297353CC}">
              <c16:uniqueId val="{00000000-F067-4DAD-9792-01E406B7C8A6}"/>
            </c:ext>
          </c:extLst>
        </c:ser>
        <c:ser>
          <c:idx val="1"/>
          <c:order val="1"/>
          <c:tx>
            <c:strRef>
              <c:f>Sheet1!$C$1</c:f>
              <c:strCache>
                <c:ptCount val="1"/>
                <c:pt idx="0">
                  <c:v>Low</c:v>
                </c:pt>
              </c:strCache>
            </c:strRef>
          </c:tx>
          <c:spPr>
            <a:ln w="19050" cap="rnd">
              <a:noFill/>
              <a:round/>
            </a:ln>
            <a:effectLst/>
          </c:spPr>
          <c:marker>
            <c:symbol val="none"/>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2001-02 ZDHS</c:v>
                </c:pt>
                <c:pt idx="1">
                  <c:v>2007 ZDHS</c:v>
                </c:pt>
                <c:pt idx="2">
                  <c:v>2013-14 ZDHS</c:v>
                </c:pt>
                <c:pt idx="3">
                  <c:v>2018 ZDHS</c:v>
                </c:pt>
              </c:strCache>
            </c:strRef>
          </c:cat>
          <c:val>
            <c:numRef>
              <c:f>Sheet1!$C$2:$C$5</c:f>
              <c:numCache>
                <c:formatCode>General</c:formatCode>
                <c:ptCount val="4"/>
                <c:pt idx="0">
                  <c:v>586</c:v>
                </c:pt>
                <c:pt idx="1">
                  <c:v>450</c:v>
                </c:pt>
                <c:pt idx="2">
                  <c:v>323</c:v>
                </c:pt>
                <c:pt idx="3">
                  <c:v>182</c:v>
                </c:pt>
              </c:numCache>
            </c:numRef>
          </c:val>
          <c:smooth val="0"/>
          <c:extLst>
            <c:ext xmlns:c16="http://schemas.microsoft.com/office/drawing/2014/chart" uri="{C3380CC4-5D6E-409C-BE32-E72D297353CC}">
              <c16:uniqueId val="{00000001-F067-4DAD-9792-01E406B7C8A6}"/>
            </c:ext>
          </c:extLst>
        </c:ser>
        <c:ser>
          <c:idx val="2"/>
          <c:order val="2"/>
          <c:tx>
            <c:strRef>
              <c:f>Sheet1!$D$1</c:f>
              <c:strCache>
                <c:ptCount val="1"/>
                <c:pt idx="0">
                  <c:v>Close</c:v>
                </c:pt>
              </c:strCache>
            </c:strRef>
          </c:tx>
          <c:spPr>
            <a:ln w="19050" cap="rnd">
              <a:noFill/>
              <a:round/>
            </a:ln>
            <a:effectLst/>
          </c:spPr>
          <c:marker>
            <c:symbol val="circle"/>
            <c:size val="10"/>
            <c:spPr>
              <a:solidFill>
                <a:schemeClr val="accent5"/>
              </a:solidFill>
              <a:ln w="63500">
                <a:solidFill>
                  <a:schemeClr val="accent5"/>
                </a:solidFill>
              </a:ln>
              <a:effectLst/>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2001-02 ZDHS</c:v>
                </c:pt>
                <c:pt idx="1">
                  <c:v>2007 ZDHS</c:v>
                </c:pt>
                <c:pt idx="2">
                  <c:v>2013-14 ZDHS</c:v>
                </c:pt>
                <c:pt idx="3">
                  <c:v>2018 ZDHS</c:v>
                </c:pt>
              </c:strCache>
            </c:strRef>
          </c:cat>
          <c:val>
            <c:numRef>
              <c:f>Sheet1!$D$2:$D$5</c:f>
              <c:numCache>
                <c:formatCode>General</c:formatCode>
                <c:ptCount val="4"/>
                <c:pt idx="0">
                  <c:v>729</c:v>
                </c:pt>
                <c:pt idx="1">
                  <c:v>591</c:v>
                </c:pt>
                <c:pt idx="2">
                  <c:v>398</c:v>
                </c:pt>
                <c:pt idx="3">
                  <c:v>278</c:v>
                </c:pt>
              </c:numCache>
            </c:numRef>
          </c:val>
          <c:smooth val="0"/>
          <c:extLst>
            <c:ext xmlns:c16="http://schemas.microsoft.com/office/drawing/2014/chart" uri="{C3380CC4-5D6E-409C-BE32-E72D297353CC}">
              <c16:uniqueId val="{00000002-F067-4DAD-9792-01E406B7C8A6}"/>
            </c:ext>
          </c:extLst>
        </c:ser>
        <c:dLbls>
          <c:showLegendKey val="0"/>
          <c:showVal val="0"/>
          <c:showCatName val="0"/>
          <c:showSerName val="0"/>
          <c:showPercent val="0"/>
          <c:showBubbleSize val="0"/>
        </c:dLbls>
        <c:hiLowLines>
          <c:spPr>
            <a:ln w="38100" cap="flat" cmpd="sng" algn="ctr">
              <a:solidFill>
                <a:schemeClr val="tx1"/>
              </a:solidFill>
              <a:round/>
            </a:ln>
            <a:effectLst/>
          </c:spPr>
        </c:hiLowLines>
        <c:axId val="185477096"/>
        <c:axId val="520650536"/>
      </c:stockChart>
      <c:catAx>
        <c:axId val="18547709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0650536"/>
        <c:crosses val="autoZero"/>
        <c:auto val="1"/>
        <c:lblAlgn val="ctr"/>
        <c:lblOffset val="100"/>
        <c:noMultiLvlLbl val="0"/>
      </c:catAx>
      <c:valAx>
        <c:axId val="520650536"/>
        <c:scaling>
          <c:orientation val="minMax"/>
          <c:max val="900"/>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547709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6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8367593712212817E-2"/>
          <c:w val="1"/>
          <c:h val="0.80694855706519164"/>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A9F0-4FA5-8392-36BA970F5D1D}"/>
              </c:ext>
            </c:extLst>
          </c:dPt>
          <c:dPt>
            <c:idx val="2"/>
            <c:invertIfNegative val="0"/>
            <c:bubble3D val="0"/>
            <c:extLst>
              <c:ext xmlns:c16="http://schemas.microsoft.com/office/drawing/2014/chart" uri="{C3380CC4-5D6E-409C-BE32-E72D297353CC}">
                <c16:uniqueId val="{00000001-A9F0-4FA5-8392-36BA970F5D1D}"/>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Ever breastfed</c:v>
                </c:pt>
                <c:pt idx="1">
                  <c:v>Breastfed within 1 hour of birth</c:v>
                </c:pt>
                <c:pt idx="2">
                  <c:v>Breastfed within 1 day of birth</c:v>
                </c:pt>
              </c:strCache>
            </c:strRef>
          </c:cat>
          <c:val>
            <c:numRef>
              <c:f>Sheet1!$B$2:$B$4</c:f>
              <c:numCache>
                <c:formatCode>General</c:formatCode>
                <c:ptCount val="3"/>
                <c:pt idx="0">
                  <c:v>98</c:v>
                </c:pt>
                <c:pt idx="1">
                  <c:v>76</c:v>
                </c:pt>
                <c:pt idx="2">
                  <c:v>96</c:v>
                </c:pt>
              </c:numCache>
            </c:numRef>
          </c:val>
          <c:extLst>
            <c:ext xmlns:c16="http://schemas.microsoft.com/office/drawing/2014/chart" uri="{C3380CC4-5D6E-409C-BE32-E72D297353CC}">
              <c16:uniqueId val="{00000002-A9F0-4FA5-8392-36BA970F5D1D}"/>
            </c:ext>
          </c:extLst>
        </c:ser>
        <c:dLbls>
          <c:dLblPos val="outEnd"/>
          <c:showLegendKey val="0"/>
          <c:showVal val="1"/>
          <c:showCatName val="0"/>
          <c:showSerName val="0"/>
          <c:showPercent val="0"/>
          <c:showBubbleSize val="0"/>
        </c:dLbls>
        <c:gapWidth val="100"/>
        <c:axId val="181048272"/>
        <c:axId val="182494608"/>
      </c:barChart>
      <c:catAx>
        <c:axId val="1810482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2494608"/>
        <c:crosses val="autoZero"/>
        <c:auto val="1"/>
        <c:lblAlgn val="ctr"/>
        <c:lblOffset val="100"/>
        <c:noMultiLvlLbl val="0"/>
      </c:catAx>
      <c:valAx>
        <c:axId val="182494608"/>
        <c:scaling>
          <c:orientation val="minMax"/>
          <c:max val="100"/>
        </c:scaling>
        <c:delete val="1"/>
        <c:axPos val="l"/>
        <c:numFmt formatCode="General" sourceLinked="1"/>
        <c:majorTickMark val="out"/>
        <c:minorTickMark val="none"/>
        <c:tickLblPos val="nextTo"/>
        <c:crossAx val="181048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6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5949214026602174E-2"/>
          <c:w val="1"/>
          <c:h val="0.86251092555389464"/>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EE8C-4A43-8A70-D8D45E333018}"/>
              </c:ext>
            </c:extLst>
          </c:dPt>
          <c:dPt>
            <c:idx val="2"/>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EE8C-4A43-8A70-D8D45E33301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0 to 1 months</c:v>
                </c:pt>
                <c:pt idx="1">
                  <c:v>2 to 3 months</c:v>
                </c:pt>
                <c:pt idx="2">
                  <c:v>4 to 5 months</c:v>
                </c:pt>
                <c:pt idx="4">
                  <c:v>0 to 5 months</c:v>
                </c:pt>
              </c:strCache>
            </c:strRef>
          </c:cat>
          <c:val>
            <c:numRef>
              <c:f>Sheet1!$B$2:$B$6</c:f>
              <c:numCache>
                <c:formatCode>General</c:formatCode>
                <c:ptCount val="5"/>
                <c:pt idx="0">
                  <c:v>91</c:v>
                </c:pt>
                <c:pt idx="1">
                  <c:v>76</c:v>
                </c:pt>
                <c:pt idx="2">
                  <c:v>42</c:v>
                </c:pt>
                <c:pt idx="4">
                  <c:v>70</c:v>
                </c:pt>
              </c:numCache>
            </c:numRef>
          </c:val>
          <c:extLst>
            <c:ext xmlns:c16="http://schemas.microsoft.com/office/drawing/2014/chart" uri="{C3380CC4-5D6E-409C-BE32-E72D297353CC}">
              <c16:uniqueId val="{00000004-EE8C-4A43-8A70-D8D45E333018}"/>
            </c:ext>
          </c:extLst>
        </c:ser>
        <c:dLbls>
          <c:dLblPos val="outEnd"/>
          <c:showLegendKey val="0"/>
          <c:showVal val="1"/>
          <c:showCatName val="0"/>
          <c:showSerName val="0"/>
          <c:showPercent val="0"/>
          <c:showBubbleSize val="0"/>
        </c:dLbls>
        <c:gapWidth val="100"/>
        <c:axId val="182495392"/>
        <c:axId val="182495784"/>
      </c:barChart>
      <c:catAx>
        <c:axId val="18249539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2495784"/>
        <c:crosses val="autoZero"/>
        <c:auto val="1"/>
        <c:lblAlgn val="ctr"/>
        <c:lblOffset val="100"/>
        <c:noMultiLvlLbl val="0"/>
      </c:catAx>
      <c:valAx>
        <c:axId val="182495784"/>
        <c:scaling>
          <c:orientation val="minMax"/>
          <c:max val="100"/>
        </c:scaling>
        <c:delete val="1"/>
        <c:axPos val="l"/>
        <c:numFmt formatCode="General" sourceLinked="1"/>
        <c:majorTickMark val="out"/>
        <c:minorTickMark val="none"/>
        <c:tickLblPos val="nextTo"/>
        <c:crossAx val="18249539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7.7388149939540504E-2"/>
          <c:w val="0.96616035172886816"/>
          <c:h val="0.77786763655752211"/>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28D7-4662-9E22-8DB3CD5E8EA9}"/>
              </c:ext>
            </c:extLst>
          </c:dPt>
          <c:dPt>
            <c:idx val="2"/>
            <c:invertIfNegative val="0"/>
            <c:bubble3D val="0"/>
            <c:extLst>
              <c:ext xmlns:c16="http://schemas.microsoft.com/office/drawing/2014/chart" uri="{C3380CC4-5D6E-409C-BE32-E72D297353CC}">
                <c16:uniqueId val="{00000001-28D7-4662-9E22-8DB3CD5E8EA9}"/>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Reads newspaper</c:v>
                </c:pt>
                <c:pt idx="1">
                  <c:v>Watches television</c:v>
                </c:pt>
                <c:pt idx="2">
                  <c:v>Listens to radio</c:v>
                </c:pt>
                <c:pt idx="3">
                  <c:v>All 3 media</c:v>
                </c:pt>
                <c:pt idx="4">
                  <c:v>No media</c:v>
                </c:pt>
              </c:strCache>
            </c:strRef>
          </c:cat>
          <c:val>
            <c:numRef>
              <c:f>Sheet1!$B$2:$B$6</c:f>
              <c:numCache>
                <c:formatCode>General</c:formatCode>
                <c:ptCount val="5"/>
                <c:pt idx="0">
                  <c:v>11</c:v>
                </c:pt>
                <c:pt idx="1">
                  <c:v>38</c:v>
                </c:pt>
                <c:pt idx="2">
                  <c:v>35</c:v>
                </c:pt>
                <c:pt idx="3">
                  <c:v>5</c:v>
                </c:pt>
                <c:pt idx="4">
                  <c:v>46</c:v>
                </c:pt>
              </c:numCache>
            </c:numRef>
          </c:val>
          <c:extLst>
            <c:ext xmlns:c16="http://schemas.microsoft.com/office/drawing/2014/chart" uri="{C3380CC4-5D6E-409C-BE32-E72D297353CC}">
              <c16:uniqueId val="{00000002-28D7-4662-9E22-8DB3CD5E8EA9}"/>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Reads newspaper</c:v>
                </c:pt>
                <c:pt idx="1">
                  <c:v>Watches television</c:v>
                </c:pt>
                <c:pt idx="2">
                  <c:v>Listens to radio</c:v>
                </c:pt>
                <c:pt idx="3">
                  <c:v>All 3 media</c:v>
                </c:pt>
                <c:pt idx="4">
                  <c:v>No media</c:v>
                </c:pt>
              </c:strCache>
            </c:strRef>
          </c:cat>
          <c:val>
            <c:numRef>
              <c:f>Sheet1!$C$2:$C$6</c:f>
              <c:numCache>
                <c:formatCode>General</c:formatCode>
                <c:ptCount val="5"/>
                <c:pt idx="0">
                  <c:v>22</c:v>
                </c:pt>
                <c:pt idx="1">
                  <c:v>43</c:v>
                </c:pt>
                <c:pt idx="2">
                  <c:v>56</c:v>
                </c:pt>
                <c:pt idx="3">
                  <c:v>13</c:v>
                </c:pt>
                <c:pt idx="4">
                  <c:v>31</c:v>
                </c:pt>
              </c:numCache>
            </c:numRef>
          </c:val>
          <c:extLst>
            <c:ext xmlns:c16="http://schemas.microsoft.com/office/drawing/2014/chart" uri="{C3380CC4-5D6E-409C-BE32-E72D297353CC}">
              <c16:uniqueId val="{00000003-28D7-4662-9E22-8DB3CD5E8EA9}"/>
            </c:ext>
          </c:extLst>
        </c:ser>
        <c:dLbls>
          <c:dLblPos val="outEnd"/>
          <c:showLegendKey val="0"/>
          <c:showVal val="1"/>
          <c:showCatName val="0"/>
          <c:showSerName val="0"/>
          <c:showPercent val="0"/>
          <c:showBubbleSize val="0"/>
        </c:dLbls>
        <c:gapWidth val="100"/>
        <c:axId val="176936712"/>
        <c:axId val="176937496"/>
      </c:barChart>
      <c:catAx>
        <c:axId val="1769367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76937496"/>
        <c:crosses val="autoZero"/>
        <c:auto val="1"/>
        <c:lblAlgn val="ctr"/>
        <c:lblOffset val="100"/>
        <c:noMultiLvlLbl val="0"/>
      </c:catAx>
      <c:valAx>
        <c:axId val="176937496"/>
        <c:scaling>
          <c:orientation val="minMax"/>
          <c:max val="100"/>
        </c:scaling>
        <c:delete val="1"/>
        <c:axPos val="l"/>
        <c:numFmt formatCode="General" sourceLinked="1"/>
        <c:majorTickMark val="out"/>
        <c:minorTickMark val="none"/>
        <c:tickLblPos val="nextTo"/>
        <c:crossAx val="1769367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4.8367593712212815E-3"/>
          <c:w val="1"/>
          <c:h val="0.90362338020927557"/>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C4B3-4F13-B8A9-51914646DCD8}"/>
              </c:ext>
            </c:extLst>
          </c:dPt>
          <c:dPt>
            <c:idx val="2"/>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C4B3-4F13-B8A9-51914646DCD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Any breastfeeding</c:v>
                </c:pt>
                <c:pt idx="1">
                  <c:v>Exclusive breastfeeding</c:v>
                </c:pt>
                <c:pt idx="2">
                  <c:v>Predominant breastfeeding</c:v>
                </c:pt>
              </c:strCache>
            </c:strRef>
          </c:cat>
          <c:val>
            <c:numRef>
              <c:f>Sheet1!$B$2:$B$4</c:f>
              <c:numCache>
                <c:formatCode>0.0</c:formatCode>
                <c:ptCount val="3"/>
                <c:pt idx="0">
                  <c:v>19.399999999999999</c:v>
                </c:pt>
                <c:pt idx="1">
                  <c:v>4.3</c:v>
                </c:pt>
                <c:pt idx="2">
                  <c:v>4.9000000000000004</c:v>
                </c:pt>
              </c:numCache>
            </c:numRef>
          </c:val>
          <c:extLst>
            <c:ext xmlns:c16="http://schemas.microsoft.com/office/drawing/2014/chart" uri="{C3380CC4-5D6E-409C-BE32-E72D297353CC}">
              <c16:uniqueId val="{00000004-C4B3-4F13-B8A9-51914646DCD8}"/>
            </c:ext>
          </c:extLst>
        </c:ser>
        <c:dLbls>
          <c:dLblPos val="outEnd"/>
          <c:showLegendKey val="0"/>
          <c:showVal val="1"/>
          <c:showCatName val="0"/>
          <c:showSerName val="0"/>
          <c:showPercent val="0"/>
          <c:showBubbleSize val="0"/>
        </c:dLbls>
        <c:gapWidth val="100"/>
        <c:axId val="181049840"/>
        <c:axId val="181047880"/>
      </c:barChart>
      <c:catAx>
        <c:axId val="1810498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81047880"/>
        <c:crosses val="autoZero"/>
        <c:auto val="1"/>
        <c:lblAlgn val="ctr"/>
        <c:lblOffset val="100"/>
        <c:noMultiLvlLbl val="0"/>
      </c:catAx>
      <c:valAx>
        <c:axId val="181047880"/>
        <c:scaling>
          <c:orientation val="minMax"/>
          <c:max val="50"/>
        </c:scaling>
        <c:delete val="1"/>
        <c:axPos val="l"/>
        <c:numFmt formatCode="0.0" sourceLinked="1"/>
        <c:majorTickMark val="out"/>
        <c:minorTickMark val="none"/>
        <c:tickLblPos val="nextTo"/>
        <c:crossAx val="1810498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18943456902955177"/>
          <c:y val="1.4786127972967387E-2"/>
          <c:w val="0.60878411382330255"/>
          <c:h val="0.97535645337838772"/>
        </c:manualLayout>
      </c:layout>
      <c:pieChart>
        <c:varyColors val="1"/>
        <c:ser>
          <c:idx val="0"/>
          <c:order val="0"/>
          <c:tx>
            <c:strRef>
              <c:f>Sheet1!$B$1</c:f>
              <c:strCache>
                <c:ptCount val="1"/>
                <c:pt idx="0">
                  <c:v>Series 1</c:v>
                </c:pt>
              </c:strCache>
            </c:strRef>
          </c:tx>
          <c:spPr>
            <a:ln>
              <a:noFill/>
            </a:ln>
            <a:scene3d>
              <a:camera prst="orthographicFront"/>
              <a:lightRig rig="threePt" dir="t">
                <a:rot lat="0" lon="0" rev="1200000"/>
              </a:lightRig>
            </a:scene3d>
            <a:sp3d>
              <a:bevelT w="63500" h="25400"/>
            </a:sp3d>
          </c:spPr>
          <c:dPt>
            <c:idx val="0"/>
            <c:bubble3D val="0"/>
            <c:spPr>
              <a:solidFill>
                <a:srgbClr val="1F8B4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AE01-484E-B938-A4BA21E6B2AF}"/>
              </c:ext>
            </c:extLst>
          </c:dPt>
          <c:dPt>
            <c:idx val="1"/>
            <c:bubble3D val="0"/>
            <c:spPr>
              <a:solidFill>
                <a:srgbClr val="FEDB00"/>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AE01-484E-B938-A4BA21E6B2AF}"/>
              </c:ext>
            </c:extLst>
          </c:dPt>
          <c:dPt>
            <c:idx val="2"/>
            <c:bubble3D val="0"/>
            <c:spPr>
              <a:solidFill>
                <a:srgbClr val="ED7E23"/>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AE01-484E-B938-A4BA21E6B2AF}"/>
              </c:ext>
            </c:extLst>
          </c:dPt>
          <c:dPt>
            <c:idx val="3"/>
            <c:bubble3D val="0"/>
            <c:spPr>
              <a:solidFill>
                <a:srgbClr val="DD2526"/>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AE01-484E-B938-A4BA21E6B2AF}"/>
              </c:ext>
            </c:extLst>
          </c:dPt>
          <c:dPt>
            <c:idx val="4"/>
            <c:bubble3D val="0"/>
            <c:spPr>
              <a:solidFill>
                <a:schemeClr val="accent5"/>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AE01-484E-B938-A4BA21E6B2AF}"/>
              </c:ext>
            </c:extLst>
          </c:dPt>
          <c:dPt>
            <c:idx val="5"/>
            <c:bubble3D val="0"/>
            <c:spPr>
              <a:solidFill>
                <a:schemeClr val="accent5">
                  <a:lumMod val="50000"/>
                </a:schemeClr>
              </a:solidFill>
              <a:ln w="19050">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B-AE01-484E-B938-A4BA21E6B2AF}"/>
              </c:ext>
            </c:extLst>
          </c:dPt>
          <c:dLbls>
            <c:dLbl>
              <c:idx val="0"/>
              <c:layout>
                <c:manualLayout>
                  <c:x val="-0.16406246309764555"/>
                  <c:y val="-0.32342161775232642"/>
                </c:manualLayout>
              </c:layout>
              <c:tx>
                <c:rich>
                  <a:bodyPr rot="0" spcFirstLastPara="1" vertOverflow="ellipsis" vert="horz" wrap="square" lIns="38100" tIns="19050" rIns="38100" bIns="19050" anchor="ctr" anchorCtr="1">
                    <a:noAutofit/>
                  </a:bodyPr>
                  <a:lstStyle/>
                  <a:p>
                    <a:pPr>
                      <a:defRPr sz="1800" b="1" i="0" u="none" strike="noStrike" kern="1200" baseline="0">
                        <a:solidFill>
                          <a:schemeClr val="bg1"/>
                        </a:solidFill>
                        <a:latin typeface="+mn-lt"/>
                        <a:ea typeface="+mn-ea"/>
                        <a:cs typeface="+mn-cs"/>
                      </a:defRPr>
                    </a:pPr>
                    <a:fld id="{79A9862E-7C42-4CE5-9F64-391A137B97E4}" type="CATEGORYNAME">
                      <a:rPr lang="en-US" dirty="0">
                        <a:solidFill>
                          <a:schemeClr val="bg1"/>
                        </a:solidFill>
                      </a:rPr>
                      <a:pPr>
                        <a:defRPr sz="1800" b="1">
                          <a:solidFill>
                            <a:schemeClr val="bg1"/>
                          </a:solidFill>
                        </a:defRPr>
                      </a:pPr>
                      <a:t>[CATEGORY NAME]</a:t>
                    </a:fld>
                    <a:r>
                      <a:rPr lang="en-US" baseline="0" dirty="0">
                        <a:solidFill>
                          <a:schemeClr val="bg1"/>
                        </a:solidFill>
                      </a:rPr>
                      <a:t>
70%</a:t>
                    </a:r>
                  </a:p>
                </c:rich>
              </c:tx>
              <c:spPr>
                <a:noFill/>
                <a:ln>
                  <a:noFill/>
                </a:ln>
                <a:effectLst/>
              </c:spPr>
              <c:txPr>
                <a:bodyPr rot="0" spcFirstLastPara="1" vertOverflow="ellipsis" vert="horz" wrap="square" lIns="38100" tIns="19050" rIns="38100" bIns="19050" anchor="ctr" anchorCtr="1">
                  <a:noAutofit/>
                </a:bodyPr>
                <a:lstStyle/>
                <a:p>
                  <a:pPr>
                    <a:defRPr sz="1800" b="1" i="0" u="none" strike="noStrike" kern="1200" baseline="0">
                      <a:solidFill>
                        <a:schemeClr val="bg1"/>
                      </a:solidFill>
                      <a:latin typeface="+mn-lt"/>
                      <a:ea typeface="+mn-ea"/>
                      <a:cs typeface="+mn-cs"/>
                    </a:defRPr>
                  </a:pPr>
                  <a:endParaRPr lang="en-US"/>
                </a:p>
              </c:txPr>
              <c:dLblPos val="bestFit"/>
              <c:showLegendKey val="0"/>
              <c:showVal val="0"/>
              <c:showCatName val="1"/>
              <c:showSerName val="0"/>
              <c:showPercent val="1"/>
              <c:showBubbleSize val="0"/>
              <c:separator>
</c:separator>
              <c:extLst>
                <c:ext xmlns:c15="http://schemas.microsoft.com/office/drawing/2012/chart" uri="{CE6537A1-D6FC-4f65-9D91-7224C49458BB}">
                  <c15:layout>
                    <c:manualLayout>
                      <c:w val="0.15873871370821865"/>
                      <c:h val="0.19930565497494629"/>
                    </c:manualLayout>
                  </c15:layout>
                  <c15:dlblFieldTable/>
                  <c15:showDataLabelsRange val="0"/>
                </c:ext>
                <c:ext xmlns:c16="http://schemas.microsoft.com/office/drawing/2014/chart" uri="{C3380CC4-5D6E-409C-BE32-E72D297353CC}">
                  <c16:uniqueId val="{00000001-AE01-484E-B938-A4BA21E6B2AF}"/>
                </c:ext>
              </c:extLst>
            </c:dLbl>
            <c:dLbl>
              <c:idx val="1"/>
              <c:layout>
                <c:manualLayout>
                  <c:x val="0.21072871877932128"/>
                  <c:y val="7.133838383838384E-2"/>
                </c:manualLayout>
              </c:layout>
              <c:tx>
                <c:rich>
                  <a:bodyPr/>
                  <a:lstStyle/>
                  <a:p>
                    <a:fld id="{A6906B93-021B-42BD-AFAA-37193D1740C9}" type="CATEGORYNAME">
                      <a:rPr lang="en-US"/>
                      <a:pPr/>
                      <a:t>[CATEGORY NAME]</a:t>
                    </a:fld>
                    <a:r>
                      <a:rPr lang="en-US" baseline="0" dirty="0"/>
                      <a:t>
17%</a:t>
                    </a:r>
                  </a:p>
                </c:rich>
              </c:tx>
              <c:dLblPos val="bestFit"/>
              <c:showLegendKey val="0"/>
              <c:showVal val="0"/>
              <c:showCatName val="1"/>
              <c:showSerName val="0"/>
              <c:showPercent val="1"/>
              <c:showBubbleSize val="0"/>
              <c:separator>
</c:separator>
              <c:extLst>
                <c:ext xmlns:c15="http://schemas.microsoft.com/office/drawing/2012/chart" uri="{CE6537A1-D6FC-4f65-9D91-7224C49458BB}">
                  <c15:dlblFieldTable/>
                  <c15:showDataLabelsRange val="0"/>
                </c:ext>
                <c:ext xmlns:c16="http://schemas.microsoft.com/office/drawing/2014/chart" uri="{C3380CC4-5D6E-409C-BE32-E72D297353CC}">
                  <c16:uniqueId val="{00000003-AE01-484E-B938-A4BA21E6B2AF}"/>
                </c:ext>
              </c:extLst>
            </c:dLbl>
            <c:dLbl>
              <c:idx val="2"/>
              <c:layout>
                <c:manualLayout>
                  <c:x val="-0.13537009904940139"/>
                  <c:y val="0.11739053925077547"/>
                </c:manualLayout>
              </c:layout>
              <c:dLblPos val="bestFit"/>
              <c:showLegendKey val="0"/>
              <c:showVal val="0"/>
              <c:showCatName val="1"/>
              <c:showSerName val="0"/>
              <c:showPercent val="1"/>
              <c:showBubbleSize val="0"/>
              <c:extLst>
                <c:ext xmlns:c15="http://schemas.microsoft.com/office/drawing/2012/chart" uri="{CE6537A1-D6FC-4f65-9D91-7224C49458BB}">
                  <c15:layout>
                    <c:manualLayout>
                      <c:w val="0.18806390582452531"/>
                      <c:h val="0.17405312972242104"/>
                    </c:manualLayout>
                  </c15:layout>
                </c:ext>
                <c:ext xmlns:c16="http://schemas.microsoft.com/office/drawing/2014/chart" uri="{C3380CC4-5D6E-409C-BE32-E72D297353CC}">
                  <c16:uniqueId val="{00000005-AE01-484E-B938-A4BA21E6B2AF}"/>
                </c:ext>
              </c:extLst>
            </c:dLbl>
            <c:dLbl>
              <c:idx val="3"/>
              <c:layout>
                <c:manualLayout>
                  <c:x val="-0.34349955980600699"/>
                  <c:y val="6.3131313131313137E-4"/>
                </c:manualLayout>
              </c:layout>
              <c:dLblPos val="bestFit"/>
              <c:showLegendKey val="0"/>
              <c:showVal val="0"/>
              <c:showCatName val="1"/>
              <c:showSerName val="0"/>
              <c:showPercent val="1"/>
              <c:showBubbleSize val="0"/>
              <c:extLst>
                <c:ext xmlns:c15="http://schemas.microsoft.com/office/drawing/2012/chart" uri="{CE6537A1-D6FC-4f65-9D91-7224C49458BB}"/>
                <c:ext xmlns:c16="http://schemas.microsoft.com/office/drawing/2014/chart" uri="{C3380CC4-5D6E-409C-BE32-E72D297353CC}">
                  <c16:uniqueId val="{00000007-AE01-484E-B938-A4BA21E6B2AF}"/>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bestFit"/>
            <c:showLegendKey val="0"/>
            <c:showVal val="0"/>
            <c:showCatName val="1"/>
            <c:showSerName val="0"/>
            <c:showPercent val="1"/>
            <c:showBubbleSize val="0"/>
            <c:separator>
</c:separator>
            <c:showLeaderLines val="1"/>
            <c:leaderLines>
              <c:spPr>
                <a:ln w="9525" cap="flat" cmpd="sng" algn="ctr">
                  <a:solidFill>
                    <a:schemeClr val="tx1">
                      <a:lumMod val="35000"/>
                      <a:lumOff val="65000"/>
                    </a:schemeClr>
                  </a:solidFill>
                  <a:round/>
                </a:ln>
                <a:effectLst/>
              </c:spPr>
            </c:leaderLines>
            <c:extLst>
              <c:ext xmlns:c15="http://schemas.microsoft.com/office/drawing/2012/chart" uri="{CE6537A1-D6FC-4f65-9D91-7224C49458BB}"/>
            </c:extLst>
          </c:dLbls>
          <c:cat>
            <c:strRef>
              <c:f>Sheet1!$A$2:$A$5</c:f>
              <c:strCache>
                <c:ptCount val="4"/>
                <c:pt idx="0">
                  <c:v>Exclusively breastfed</c:v>
                </c:pt>
                <c:pt idx="1">
                  <c:v>Breastfeeding + complementary foods</c:v>
                </c:pt>
                <c:pt idx="2">
                  <c:v>Breastfeeding + other liquids</c:v>
                </c:pt>
                <c:pt idx="3">
                  <c:v>Not breastfed</c:v>
                </c:pt>
              </c:strCache>
            </c:strRef>
          </c:cat>
          <c:val>
            <c:numRef>
              <c:f>Sheet1!$B$2:$B$5</c:f>
              <c:numCache>
                <c:formatCode>General</c:formatCode>
                <c:ptCount val="4"/>
                <c:pt idx="0">
                  <c:v>70</c:v>
                </c:pt>
                <c:pt idx="1">
                  <c:v>17</c:v>
                </c:pt>
                <c:pt idx="2">
                  <c:v>10</c:v>
                </c:pt>
                <c:pt idx="3">
                  <c:v>3</c:v>
                </c:pt>
              </c:numCache>
            </c:numRef>
          </c:val>
          <c:extLst>
            <c:ext xmlns:c16="http://schemas.microsoft.com/office/drawing/2014/chart" uri="{C3380CC4-5D6E-409C-BE32-E72D297353CC}">
              <c16:uniqueId val="{0000000C-AE01-484E-B938-A4BA21E6B2AF}"/>
            </c:ext>
          </c:extLst>
        </c:ser>
        <c:dLbls>
          <c:showLegendKey val="0"/>
          <c:showVal val="0"/>
          <c:showCatName val="0"/>
          <c:showSerName val="0"/>
          <c:showPercent val="0"/>
          <c:showBubbleSize val="0"/>
          <c:showLeaderLines val="1"/>
        </c:dLbls>
        <c:firstSliceAng val="0"/>
      </c:pieChart>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6.7714631197097946E-2"/>
          <c:w val="1"/>
          <c:h val="0.8407455083833989"/>
        </c:manualLayout>
      </c:layout>
      <c:barChart>
        <c:barDir val="col"/>
        <c:grouping val="clustered"/>
        <c:varyColors val="0"/>
        <c:ser>
          <c:idx val="0"/>
          <c:order val="0"/>
          <c:tx>
            <c:strRef>
              <c:f>Sheet1!$B$1</c:f>
              <c:strCache>
                <c:ptCount val="1"/>
                <c:pt idx="0">
                  <c:v>Breastfed children</c:v>
                </c:pt>
              </c:strCache>
            </c:strRef>
          </c:tx>
          <c:spPr>
            <a:solidFill>
              <a:srgbClr val="FEDB00"/>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DBFB-4AC1-874D-F4F08FF001DE}"/>
              </c:ext>
            </c:extLst>
          </c:dPt>
          <c:dPt>
            <c:idx val="2"/>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DBFB-4AC1-874D-F4F08FF001D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Sheet1!$B$2:$B$4</c:f>
              <c:numCache>
                <c:formatCode>General</c:formatCode>
                <c:ptCount val="3"/>
                <c:pt idx="0">
                  <c:v>26</c:v>
                </c:pt>
                <c:pt idx="1">
                  <c:v>49</c:v>
                </c:pt>
                <c:pt idx="2">
                  <c:v>16</c:v>
                </c:pt>
              </c:numCache>
            </c:numRef>
          </c:val>
          <c:extLst>
            <c:ext xmlns:c16="http://schemas.microsoft.com/office/drawing/2014/chart" uri="{C3380CC4-5D6E-409C-BE32-E72D297353CC}">
              <c16:uniqueId val="{00000004-DBFB-4AC1-874D-F4F08FF001DE}"/>
            </c:ext>
          </c:extLst>
        </c:ser>
        <c:ser>
          <c:idx val="1"/>
          <c:order val="1"/>
          <c:tx>
            <c:strRef>
              <c:f>Sheet1!$C$1</c:f>
              <c:strCache>
                <c:ptCount val="1"/>
                <c:pt idx="0">
                  <c:v>Non-breastfed children</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Sheet1!$C$2:$C$4</c:f>
              <c:numCache>
                <c:formatCode>General</c:formatCode>
                <c:ptCount val="3"/>
                <c:pt idx="0">
                  <c:v>17</c:v>
                </c:pt>
                <c:pt idx="1">
                  <c:v>22</c:v>
                </c:pt>
                <c:pt idx="2">
                  <c:v>4</c:v>
                </c:pt>
              </c:numCache>
            </c:numRef>
          </c:val>
          <c:extLst>
            <c:ext xmlns:c16="http://schemas.microsoft.com/office/drawing/2014/chart" uri="{C3380CC4-5D6E-409C-BE32-E72D297353CC}">
              <c16:uniqueId val="{00000005-DBFB-4AC1-874D-F4F08FF001DE}"/>
            </c:ext>
          </c:extLst>
        </c:ser>
        <c:ser>
          <c:idx val="2"/>
          <c:order val="2"/>
          <c:tx>
            <c:strRef>
              <c:f>Sheet1!$D$1</c:f>
              <c:strCache>
                <c:ptCount val="1"/>
                <c:pt idx="0">
                  <c:v>All children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Minimum dietary diversity</c:v>
                </c:pt>
                <c:pt idx="1">
                  <c:v>Minimum meal frequency</c:v>
                </c:pt>
                <c:pt idx="2">
                  <c:v>Minimum acceptable diet</c:v>
                </c:pt>
              </c:strCache>
            </c:strRef>
          </c:cat>
          <c:val>
            <c:numRef>
              <c:f>Sheet1!$D$2:$D$4</c:f>
              <c:numCache>
                <c:formatCode>General</c:formatCode>
                <c:ptCount val="3"/>
                <c:pt idx="0">
                  <c:v>23</c:v>
                </c:pt>
                <c:pt idx="1">
                  <c:v>42</c:v>
                </c:pt>
                <c:pt idx="2">
                  <c:v>13</c:v>
                </c:pt>
              </c:numCache>
            </c:numRef>
          </c:val>
          <c:extLst>
            <c:ext xmlns:c16="http://schemas.microsoft.com/office/drawing/2014/chart" uri="{C3380CC4-5D6E-409C-BE32-E72D297353CC}">
              <c16:uniqueId val="{00000006-DBFB-4AC1-874D-F4F08FF001DE}"/>
            </c:ext>
          </c:extLst>
        </c:ser>
        <c:dLbls>
          <c:dLblPos val="outEnd"/>
          <c:showLegendKey val="0"/>
          <c:showVal val="1"/>
          <c:showCatName val="0"/>
          <c:showSerName val="0"/>
          <c:showPercent val="0"/>
          <c:showBubbleSize val="0"/>
        </c:dLbls>
        <c:gapWidth val="100"/>
        <c:axId val="181050624"/>
        <c:axId val="179511416"/>
      </c:barChart>
      <c:catAx>
        <c:axId val="1810506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79511416"/>
        <c:crosses val="autoZero"/>
        <c:auto val="1"/>
        <c:lblAlgn val="ctr"/>
        <c:lblOffset val="100"/>
        <c:noMultiLvlLbl val="0"/>
      </c:catAx>
      <c:valAx>
        <c:axId val="179511416"/>
        <c:scaling>
          <c:orientation val="minMax"/>
          <c:max val="100"/>
        </c:scaling>
        <c:delete val="1"/>
        <c:axPos val="l"/>
        <c:numFmt formatCode="General" sourceLinked="1"/>
        <c:majorTickMark val="out"/>
        <c:minorTickMark val="none"/>
        <c:tickLblPos val="nextTo"/>
        <c:crossAx val="18105062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0"/>
          <c:w val="1"/>
          <c:h val="0.8553161507774043"/>
        </c:manualLayout>
      </c:layout>
      <c:barChart>
        <c:barDir val="col"/>
        <c:grouping val="clustered"/>
        <c:varyColors val="0"/>
        <c:ser>
          <c:idx val="0"/>
          <c:order val="0"/>
          <c:tx>
            <c:strRef>
              <c:f>Sheet1!$B$1</c:f>
              <c:strCache>
                <c:ptCount val="1"/>
                <c:pt idx="0">
                  <c:v>Series 1</c:v>
                </c:pt>
              </c:strCache>
            </c:strRef>
          </c:tx>
          <c:spPr>
            <a:solidFill>
              <a:srgbClr val="DD252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D2526">
                  <a:lumMod val="5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00C6-4164-BD46-587F7814DA75}"/>
              </c:ext>
            </c:extLst>
          </c:dPt>
          <c:dPt>
            <c:idx val="2"/>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00C6-4164-BD46-587F7814DA75}"/>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anaemia      (&lt;11.0 g/dl)</c:v>
                </c:pt>
                <c:pt idx="1">
                  <c:v>Mild anaemia      (10.0-10.9 g/dl)</c:v>
                </c:pt>
                <c:pt idx="2">
                  <c:v>Moderate anaemia      (7.0-9.9 g/dl)</c:v>
                </c:pt>
                <c:pt idx="3">
                  <c:v>Severe anaemia      (&lt;7.0 g/dl)</c:v>
                </c:pt>
              </c:strCache>
            </c:strRef>
          </c:cat>
          <c:val>
            <c:numRef>
              <c:f>Sheet1!$B$2:$B$5</c:f>
              <c:numCache>
                <c:formatCode>General</c:formatCode>
                <c:ptCount val="4"/>
                <c:pt idx="0">
                  <c:v>58</c:v>
                </c:pt>
                <c:pt idx="1">
                  <c:v>29</c:v>
                </c:pt>
                <c:pt idx="2">
                  <c:v>28</c:v>
                </c:pt>
                <c:pt idx="3">
                  <c:v>2</c:v>
                </c:pt>
              </c:numCache>
            </c:numRef>
          </c:val>
          <c:extLst>
            <c:ext xmlns:c16="http://schemas.microsoft.com/office/drawing/2014/chart" uri="{C3380CC4-5D6E-409C-BE32-E72D297353CC}">
              <c16:uniqueId val="{00000004-00C6-4164-BD46-587F7814DA75}"/>
            </c:ext>
          </c:extLst>
        </c:ser>
        <c:dLbls>
          <c:dLblPos val="outEnd"/>
          <c:showLegendKey val="0"/>
          <c:showVal val="1"/>
          <c:showCatName val="0"/>
          <c:showSerName val="0"/>
          <c:showPercent val="0"/>
          <c:showBubbleSize val="0"/>
        </c:dLbls>
        <c:gapWidth val="100"/>
        <c:axId val="179510632"/>
        <c:axId val="179510240"/>
      </c:barChart>
      <c:catAx>
        <c:axId val="1795106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79510240"/>
        <c:crosses val="autoZero"/>
        <c:auto val="1"/>
        <c:lblAlgn val="ctr"/>
        <c:lblOffset val="100"/>
        <c:noMultiLvlLbl val="0"/>
      </c:catAx>
      <c:valAx>
        <c:axId val="179510240"/>
        <c:scaling>
          <c:orientation val="minMax"/>
          <c:max val="100"/>
        </c:scaling>
        <c:delete val="1"/>
        <c:axPos val="l"/>
        <c:numFmt formatCode="General" sourceLinked="1"/>
        <c:majorTickMark val="out"/>
        <c:minorTickMark val="none"/>
        <c:tickLblPos val="nextTo"/>
        <c:crossAx val="1795106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2.4183796856106408E-3"/>
          <c:w val="1"/>
          <c:h val="0.90604175989488622"/>
        </c:manualLayout>
      </c:layout>
      <c:barChart>
        <c:barDir val="col"/>
        <c:grouping val="clustered"/>
        <c:varyColors val="0"/>
        <c:ser>
          <c:idx val="0"/>
          <c:order val="0"/>
          <c:tx>
            <c:strRef>
              <c:f>Sheet1!$B$1</c:f>
              <c:strCache>
                <c:ptCount val="1"/>
                <c:pt idx="0">
                  <c:v>Series 1</c:v>
                </c:pt>
              </c:strCache>
            </c:strRef>
          </c:tx>
          <c:spPr>
            <a:solidFill>
              <a:srgbClr val="DD252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D2526">
                  <a:lumMod val="50000"/>
                </a:srgbClr>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52D-4258-B381-E59E8FFA2A90}"/>
              </c:ext>
            </c:extLst>
          </c:dPt>
          <c:dPt>
            <c:idx val="2"/>
            <c:invertIfNegative val="0"/>
            <c:bubble3D val="0"/>
            <c:extLst>
              <c:ext xmlns:c16="http://schemas.microsoft.com/office/drawing/2014/chart" uri="{C3380CC4-5D6E-409C-BE32-E72D297353CC}">
                <c16:uniqueId val="{00000002-952D-4258-B381-E59E8FFA2A9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Any anaemia</c:v>
                </c:pt>
                <c:pt idx="1">
                  <c:v>Mild anaemia</c:v>
                </c:pt>
                <c:pt idx="2">
                  <c:v>Moderate anaemia</c:v>
                </c:pt>
                <c:pt idx="3">
                  <c:v>Severe anaemia</c:v>
                </c:pt>
              </c:strCache>
            </c:strRef>
          </c:cat>
          <c:val>
            <c:numRef>
              <c:f>Sheet1!$B$2:$B$5</c:f>
              <c:numCache>
                <c:formatCode>General</c:formatCode>
                <c:ptCount val="4"/>
                <c:pt idx="0">
                  <c:v>31</c:v>
                </c:pt>
                <c:pt idx="1">
                  <c:v>16</c:v>
                </c:pt>
                <c:pt idx="2">
                  <c:v>14</c:v>
                </c:pt>
                <c:pt idx="3">
                  <c:v>1</c:v>
                </c:pt>
              </c:numCache>
            </c:numRef>
          </c:val>
          <c:extLst>
            <c:ext xmlns:c16="http://schemas.microsoft.com/office/drawing/2014/chart" uri="{C3380CC4-5D6E-409C-BE32-E72D297353CC}">
              <c16:uniqueId val="{00000003-952D-4258-B381-E59E8FFA2A90}"/>
            </c:ext>
          </c:extLst>
        </c:ser>
        <c:dLbls>
          <c:dLblPos val="outEnd"/>
          <c:showLegendKey val="0"/>
          <c:showVal val="1"/>
          <c:showCatName val="0"/>
          <c:showSerName val="0"/>
          <c:showPercent val="0"/>
          <c:showBubbleSize val="0"/>
        </c:dLbls>
        <c:gapWidth val="100"/>
        <c:axId val="522617448"/>
        <c:axId val="522617840"/>
      </c:barChart>
      <c:catAx>
        <c:axId val="5226174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2617840"/>
        <c:crosses val="autoZero"/>
        <c:auto val="1"/>
        <c:lblAlgn val="ctr"/>
        <c:lblOffset val="100"/>
        <c:noMultiLvlLbl val="0"/>
      </c:catAx>
      <c:valAx>
        <c:axId val="522617840"/>
        <c:scaling>
          <c:orientation val="minMax"/>
          <c:max val="100"/>
        </c:scaling>
        <c:delete val="1"/>
        <c:axPos val="l"/>
        <c:numFmt formatCode="General" sourceLinked="1"/>
        <c:majorTickMark val="out"/>
        <c:minorTickMark val="none"/>
        <c:tickLblPos val="nextTo"/>
        <c:crossAx val="5226174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6.1142484402273371E-2"/>
          <c:w val="0.96616035172886816"/>
          <c:h val="0.75539905819728737"/>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336D-4928-BA27-422C92B4147F}"/>
              </c:ext>
            </c:extLst>
          </c:dPt>
          <c:dPt>
            <c:idx val="2"/>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336D-4928-BA27-422C92B4147F}"/>
              </c:ext>
            </c:extLst>
          </c:dPt>
          <c:dPt>
            <c:idx val="3"/>
            <c:invertIfNegative val="0"/>
            <c:bubble3D val="0"/>
            <c:spPr>
              <a:solidFill>
                <a:srgbClr val="FEDB00"/>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336D-4928-BA27-422C92B4147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Consumed foods rich in vitamin A in last 24 hours</c:v>
                </c:pt>
                <c:pt idx="1">
                  <c:v>Consumed foods rich in iron in last 24 hours</c:v>
                </c:pt>
                <c:pt idx="2">
                  <c:v>Given vitamin A supplement in last 6 months</c:v>
                </c:pt>
                <c:pt idx="3">
                  <c:v>Given iron supplment in past 7 days</c:v>
                </c:pt>
              </c:strCache>
            </c:strRef>
          </c:cat>
          <c:val>
            <c:numRef>
              <c:f>Sheet1!$B$2:$B$5</c:f>
              <c:numCache>
                <c:formatCode>General</c:formatCode>
                <c:ptCount val="4"/>
                <c:pt idx="0">
                  <c:v>79</c:v>
                </c:pt>
                <c:pt idx="1">
                  <c:v>54</c:v>
                </c:pt>
                <c:pt idx="2">
                  <c:v>73</c:v>
                </c:pt>
                <c:pt idx="3">
                  <c:v>11</c:v>
                </c:pt>
              </c:numCache>
            </c:numRef>
          </c:val>
          <c:extLst>
            <c:ext xmlns:c16="http://schemas.microsoft.com/office/drawing/2014/chart" uri="{C3380CC4-5D6E-409C-BE32-E72D297353CC}">
              <c16:uniqueId val="{00000006-336D-4928-BA27-422C92B4147F}"/>
            </c:ext>
          </c:extLst>
        </c:ser>
        <c:dLbls>
          <c:dLblPos val="outEnd"/>
          <c:showLegendKey val="0"/>
          <c:showVal val="1"/>
          <c:showCatName val="0"/>
          <c:showSerName val="0"/>
          <c:showPercent val="0"/>
          <c:showBubbleSize val="0"/>
        </c:dLbls>
        <c:gapWidth val="100"/>
        <c:axId val="522619800"/>
        <c:axId val="522620192"/>
      </c:barChart>
      <c:catAx>
        <c:axId val="52261980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600" b="0" i="0" u="none" strike="noStrike" kern="1200" baseline="0">
                <a:solidFill>
                  <a:schemeClr val="tx1"/>
                </a:solidFill>
                <a:latin typeface="+mn-lt"/>
                <a:ea typeface="+mn-ea"/>
                <a:cs typeface="+mn-cs"/>
              </a:defRPr>
            </a:pPr>
            <a:endParaRPr lang="en-US"/>
          </a:p>
        </c:txPr>
        <c:crossAx val="522620192"/>
        <c:crosses val="autoZero"/>
        <c:auto val="1"/>
        <c:lblAlgn val="ctr"/>
        <c:lblOffset val="100"/>
        <c:noMultiLvlLbl val="0"/>
      </c:catAx>
      <c:valAx>
        <c:axId val="522620192"/>
        <c:scaling>
          <c:orientation val="minMax"/>
          <c:max val="100"/>
        </c:scaling>
        <c:delete val="1"/>
        <c:axPos val="l"/>
        <c:numFmt formatCode="General" sourceLinked="1"/>
        <c:majorTickMark val="out"/>
        <c:minorTickMark val="none"/>
        <c:tickLblPos val="nextTo"/>
        <c:crossAx val="5226198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5.956474190726159E-2"/>
          <c:w val="0.99538550250848201"/>
          <c:h val="0.84889525172989744"/>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0BD2-45C7-A000-62763183757E}"/>
              </c:ext>
            </c:extLst>
          </c:dPt>
          <c:dPt>
            <c:idx val="2"/>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0BD2-45C7-A000-62763183757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None</c:v>
                </c:pt>
                <c:pt idx="1">
                  <c:v>&lt;60 days</c:v>
                </c:pt>
                <c:pt idx="2">
                  <c:v>60 to 89 days</c:v>
                </c:pt>
                <c:pt idx="3">
                  <c:v>Don't know/Missing</c:v>
                </c:pt>
                <c:pt idx="4">
                  <c:v>90+ days</c:v>
                </c:pt>
              </c:strCache>
            </c:strRef>
          </c:cat>
          <c:val>
            <c:numRef>
              <c:f>Sheet1!$B$2:$B$6</c:f>
              <c:numCache>
                <c:formatCode>General</c:formatCode>
                <c:ptCount val="5"/>
                <c:pt idx="0">
                  <c:v>3</c:v>
                </c:pt>
                <c:pt idx="1">
                  <c:v>8</c:v>
                </c:pt>
                <c:pt idx="2">
                  <c:v>8</c:v>
                </c:pt>
                <c:pt idx="3">
                  <c:v>9</c:v>
                </c:pt>
                <c:pt idx="4">
                  <c:v>73</c:v>
                </c:pt>
              </c:numCache>
            </c:numRef>
          </c:val>
          <c:extLst>
            <c:ext xmlns:c16="http://schemas.microsoft.com/office/drawing/2014/chart" uri="{C3380CC4-5D6E-409C-BE32-E72D297353CC}">
              <c16:uniqueId val="{00000004-0BD2-45C7-A000-62763183757E}"/>
            </c:ext>
          </c:extLst>
        </c:ser>
        <c:dLbls>
          <c:dLblPos val="outEnd"/>
          <c:showLegendKey val="0"/>
          <c:showVal val="1"/>
          <c:showCatName val="0"/>
          <c:showSerName val="0"/>
          <c:showPercent val="0"/>
          <c:showBubbleSize val="0"/>
        </c:dLbls>
        <c:gapWidth val="100"/>
        <c:axId val="521689512"/>
        <c:axId val="521689904"/>
      </c:barChart>
      <c:catAx>
        <c:axId val="5216895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689904"/>
        <c:crosses val="autoZero"/>
        <c:auto val="1"/>
        <c:lblAlgn val="ctr"/>
        <c:lblOffset val="100"/>
        <c:noMultiLvlLbl val="0"/>
      </c:catAx>
      <c:valAx>
        <c:axId val="521689904"/>
        <c:scaling>
          <c:orientation val="minMax"/>
          <c:max val="100"/>
        </c:scaling>
        <c:delete val="1"/>
        <c:axPos val="l"/>
        <c:numFmt formatCode="General" sourceLinked="1"/>
        <c:majorTickMark val="out"/>
        <c:minorTickMark val="none"/>
        <c:tickLblPos val="nextTo"/>
        <c:crossAx val="5216895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85047939140618323"/>
        </c:manualLayout>
      </c:layout>
      <c:barChart>
        <c:barDir val="col"/>
        <c:grouping val="clustered"/>
        <c:varyColors val="0"/>
        <c:ser>
          <c:idx val="0"/>
          <c:order val="0"/>
          <c:tx>
            <c:strRef>
              <c:f>Sheet1!$B$1</c:f>
              <c:strCache>
                <c:ptCount val="1"/>
                <c:pt idx="0">
                  <c:v>Total</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F4FD-404A-8C80-C1ED39A40438}"/>
              </c:ext>
            </c:extLst>
          </c:dPt>
          <c:dPt>
            <c:idx val="2"/>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F4FD-404A-8C80-C1ED39A4043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Stunted                          (too short for age)</c:v>
                </c:pt>
                <c:pt idx="1">
                  <c:v>Wasted                        (too thin for height)</c:v>
                </c:pt>
                <c:pt idx="2">
                  <c:v>Underweight                     (too thin for age)</c:v>
                </c:pt>
                <c:pt idx="3">
                  <c:v>Overweight</c:v>
                </c:pt>
              </c:strCache>
            </c:strRef>
          </c:cat>
          <c:val>
            <c:numRef>
              <c:f>Sheet1!$B$2:$B$5</c:f>
              <c:numCache>
                <c:formatCode>General</c:formatCode>
                <c:ptCount val="4"/>
                <c:pt idx="0">
                  <c:v>35</c:v>
                </c:pt>
                <c:pt idx="1">
                  <c:v>4</c:v>
                </c:pt>
                <c:pt idx="2">
                  <c:v>12</c:v>
                </c:pt>
                <c:pt idx="3">
                  <c:v>5</c:v>
                </c:pt>
              </c:numCache>
            </c:numRef>
          </c:val>
          <c:extLst>
            <c:ext xmlns:c16="http://schemas.microsoft.com/office/drawing/2014/chart" uri="{C3380CC4-5D6E-409C-BE32-E72D297353CC}">
              <c16:uniqueId val="{00000004-F4FD-404A-8C80-C1ED39A40438}"/>
            </c:ext>
          </c:extLst>
        </c:ser>
        <c:ser>
          <c:idx val="1"/>
          <c:order val="1"/>
          <c:tx>
            <c:strRef>
              <c:f>Sheet1!$C$1</c:f>
              <c:strCache>
                <c:ptCount val="1"/>
                <c:pt idx="0">
                  <c:v>Urban</c:v>
                </c:pt>
              </c:strCache>
            </c:strRef>
          </c:tx>
          <c:spPr>
            <a:solidFill>
              <a:srgbClr val="FEDB0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Stunted                          (too short for age)</c:v>
                </c:pt>
                <c:pt idx="1">
                  <c:v>Wasted                        (too thin for height)</c:v>
                </c:pt>
                <c:pt idx="2">
                  <c:v>Underweight                     (too thin for age)</c:v>
                </c:pt>
                <c:pt idx="3">
                  <c:v>Overweight</c:v>
                </c:pt>
              </c:strCache>
            </c:strRef>
          </c:cat>
          <c:val>
            <c:numRef>
              <c:f>Sheet1!$C$2:$C$5</c:f>
              <c:numCache>
                <c:formatCode>General</c:formatCode>
                <c:ptCount val="4"/>
                <c:pt idx="0">
                  <c:v>32</c:v>
                </c:pt>
                <c:pt idx="1">
                  <c:v>5</c:v>
                </c:pt>
                <c:pt idx="2">
                  <c:v>11</c:v>
                </c:pt>
                <c:pt idx="3">
                  <c:v>6</c:v>
                </c:pt>
              </c:numCache>
            </c:numRef>
          </c:val>
          <c:extLst>
            <c:ext xmlns:c16="http://schemas.microsoft.com/office/drawing/2014/chart" uri="{C3380CC4-5D6E-409C-BE32-E72D297353CC}">
              <c16:uniqueId val="{00000005-F4FD-404A-8C80-C1ED39A40438}"/>
            </c:ext>
          </c:extLst>
        </c:ser>
        <c:ser>
          <c:idx val="2"/>
          <c:order val="2"/>
          <c:tx>
            <c:strRef>
              <c:f>Sheet1!$D$1</c:f>
              <c:strCache>
                <c:ptCount val="1"/>
                <c:pt idx="0">
                  <c:v>Rural</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Stunted                          (too short for age)</c:v>
                </c:pt>
                <c:pt idx="1">
                  <c:v>Wasted                        (too thin for height)</c:v>
                </c:pt>
                <c:pt idx="2">
                  <c:v>Underweight                     (too thin for age)</c:v>
                </c:pt>
                <c:pt idx="3">
                  <c:v>Overweight</c:v>
                </c:pt>
              </c:strCache>
            </c:strRef>
          </c:cat>
          <c:val>
            <c:numRef>
              <c:f>Sheet1!$D$2:$D$5</c:f>
              <c:numCache>
                <c:formatCode>General</c:formatCode>
                <c:ptCount val="4"/>
                <c:pt idx="0">
                  <c:v>36</c:v>
                </c:pt>
                <c:pt idx="1">
                  <c:v>4</c:v>
                </c:pt>
                <c:pt idx="2">
                  <c:v>12</c:v>
                </c:pt>
                <c:pt idx="3">
                  <c:v>5</c:v>
                </c:pt>
              </c:numCache>
            </c:numRef>
          </c:val>
          <c:extLst>
            <c:ext xmlns:c16="http://schemas.microsoft.com/office/drawing/2014/chart" uri="{C3380CC4-5D6E-409C-BE32-E72D297353CC}">
              <c16:uniqueId val="{00000006-F4FD-404A-8C80-C1ED39A40438}"/>
            </c:ext>
          </c:extLst>
        </c:ser>
        <c:dLbls>
          <c:dLblPos val="outEnd"/>
          <c:showLegendKey val="0"/>
          <c:showVal val="1"/>
          <c:showCatName val="0"/>
          <c:showSerName val="0"/>
          <c:showPercent val="0"/>
          <c:showBubbleSize val="0"/>
        </c:dLbls>
        <c:gapWidth val="100"/>
        <c:axId val="521691864"/>
        <c:axId val="521692256"/>
      </c:barChart>
      <c:catAx>
        <c:axId val="52169186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1692256"/>
        <c:crosses val="autoZero"/>
        <c:auto val="1"/>
        <c:lblAlgn val="ctr"/>
        <c:lblOffset val="100"/>
        <c:noMultiLvlLbl val="0"/>
      </c:catAx>
      <c:valAx>
        <c:axId val="521692256"/>
        <c:scaling>
          <c:orientation val="minMax"/>
          <c:max val="100"/>
        </c:scaling>
        <c:delete val="1"/>
        <c:axPos val="l"/>
        <c:numFmt formatCode="General" sourceLinked="1"/>
        <c:majorTickMark val="out"/>
        <c:minorTickMark val="none"/>
        <c:tickLblPos val="nextTo"/>
        <c:crossAx val="52169186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2.4183796856106408E-3"/>
          <c:w val="0.99302120840003261"/>
          <c:h val="0.90604175989488622"/>
        </c:manualLayout>
      </c:layout>
      <c:barChart>
        <c:barDir val="col"/>
        <c:grouping val="clustered"/>
        <c:varyColors val="0"/>
        <c:ser>
          <c:idx val="0"/>
          <c:order val="0"/>
          <c:tx>
            <c:strRef>
              <c:f>Sheet1!$B$1</c:f>
              <c:strCache>
                <c:ptCount val="1"/>
                <c:pt idx="0">
                  <c:v>Series 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9A87-4E4A-AFAD-4AB2B70D18FA}"/>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9A87-4E4A-AFAD-4AB2B70D18F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No education</c:v>
                </c:pt>
                <c:pt idx="1">
                  <c:v>Primary</c:v>
                </c:pt>
                <c:pt idx="2">
                  <c:v>Secondary</c:v>
                </c:pt>
                <c:pt idx="3">
                  <c:v>Higher</c:v>
                </c:pt>
              </c:strCache>
            </c:strRef>
          </c:cat>
          <c:val>
            <c:numRef>
              <c:f>Sheet1!$B$2:$B$5</c:f>
              <c:numCache>
                <c:formatCode>General</c:formatCode>
                <c:ptCount val="4"/>
                <c:pt idx="0">
                  <c:v>38</c:v>
                </c:pt>
                <c:pt idx="1">
                  <c:v>38</c:v>
                </c:pt>
                <c:pt idx="2">
                  <c:v>31</c:v>
                </c:pt>
                <c:pt idx="3">
                  <c:v>15</c:v>
                </c:pt>
              </c:numCache>
            </c:numRef>
          </c:val>
          <c:extLst>
            <c:ext xmlns:c16="http://schemas.microsoft.com/office/drawing/2014/chart" uri="{C3380CC4-5D6E-409C-BE32-E72D297353CC}">
              <c16:uniqueId val="{00000004-9A87-4E4A-AFAD-4AB2B70D18FA}"/>
            </c:ext>
          </c:extLst>
        </c:ser>
        <c:dLbls>
          <c:dLblPos val="outEnd"/>
          <c:showLegendKey val="0"/>
          <c:showVal val="1"/>
          <c:showCatName val="0"/>
          <c:showSerName val="0"/>
          <c:showPercent val="0"/>
          <c:showBubbleSize val="0"/>
        </c:dLbls>
        <c:gapWidth val="100"/>
        <c:axId val="523734856"/>
        <c:axId val="523735248"/>
      </c:barChart>
      <c:catAx>
        <c:axId val="5237348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735248"/>
        <c:crosses val="autoZero"/>
        <c:auto val="1"/>
        <c:lblAlgn val="ctr"/>
        <c:lblOffset val="100"/>
        <c:noMultiLvlLbl val="0"/>
      </c:catAx>
      <c:valAx>
        <c:axId val="523735248"/>
        <c:scaling>
          <c:orientation val="minMax"/>
          <c:max val="100"/>
        </c:scaling>
        <c:delete val="1"/>
        <c:axPos val="l"/>
        <c:numFmt formatCode="General" sourceLinked="1"/>
        <c:majorTickMark val="out"/>
        <c:minorTickMark val="none"/>
        <c:tickLblPos val="nextTo"/>
        <c:crossAx val="5237348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7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5.462626585226291E-3"/>
          <c:w val="1"/>
          <c:h val="0.89622983396986367"/>
        </c:manualLayout>
      </c:layout>
      <c:barChart>
        <c:barDir val="col"/>
        <c:grouping val="clustered"/>
        <c:varyColors val="0"/>
        <c:ser>
          <c:idx val="0"/>
          <c:order val="0"/>
          <c:tx>
            <c:strRef>
              <c:f>Sheet1!$B$1</c:f>
              <c:strCache>
                <c:ptCount val="1"/>
                <c:pt idx="0">
                  <c:v>Series 1</c:v>
                </c:pt>
              </c:strCache>
            </c:strRef>
          </c:tx>
          <c:spPr>
            <a:solidFill>
              <a:srgbClr val="DD252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62F-4739-81F8-84B995D9B4DE}"/>
              </c:ext>
            </c:extLst>
          </c:dPt>
          <c:dPt>
            <c:idx val="2"/>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62F-4739-81F8-84B995D9B4DE}"/>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40</c:v>
                </c:pt>
                <c:pt idx="1">
                  <c:v>37</c:v>
                </c:pt>
                <c:pt idx="2">
                  <c:v>33</c:v>
                </c:pt>
                <c:pt idx="3">
                  <c:v>35</c:v>
                </c:pt>
                <c:pt idx="4">
                  <c:v>24</c:v>
                </c:pt>
              </c:numCache>
            </c:numRef>
          </c:val>
          <c:extLst>
            <c:ext xmlns:c16="http://schemas.microsoft.com/office/drawing/2014/chart" uri="{C3380CC4-5D6E-409C-BE32-E72D297353CC}">
              <c16:uniqueId val="{00000004-662F-4739-81F8-84B995D9B4DE}"/>
            </c:ext>
          </c:extLst>
        </c:ser>
        <c:dLbls>
          <c:dLblPos val="outEnd"/>
          <c:showLegendKey val="0"/>
          <c:showVal val="1"/>
          <c:showCatName val="0"/>
          <c:showSerName val="0"/>
          <c:showPercent val="0"/>
          <c:showBubbleSize val="0"/>
        </c:dLbls>
        <c:gapWidth val="100"/>
        <c:axId val="523736032"/>
        <c:axId val="523736424"/>
      </c:barChart>
      <c:catAx>
        <c:axId val="5237360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736424"/>
        <c:crosses val="autoZero"/>
        <c:auto val="1"/>
        <c:lblAlgn val="ctr"/>
        <c:lblOffset val="100"/>
        <c:noMultiLvlLbl val="0"/>
      </c:catAx>
      <c:valAx>
        <c:axId val="523736424"/>
        <c:scaling>
          <c:orientation val="minMax"/>
          <c:max val="100"/>
        </c:scaling>
        <c:delete val="1"/>
        <c:axPos val="l"/>
        <c:numFmt formatCode="General" sourceLinked="1"/>
        <c:majorTickMark val="out"/>
        <c:minorTickMark val="none"/>
        <c:tickLblPos val="nextTo"/>
        <c:crossAx val="5237360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7.1959363604337856E-2"/>
          <c:w val="0.96616035172886816"/>
          <c:h val="0.83154328804425448"/>
        </c:manualLayout>
      </c:layout>
      <c:barChart>
        <c:barDir val="col"/>
        <c:grouping val="clustered"/>
        <c:varyColors val="0"/>
        <c:ser>
          <c:idx val="0"/>
          <c:order val="0"/>
          <c:tx>
            <c:strRef>
              <c:f>Sheet1!$B$1</c:f>
              <c:strCache>
                <c:ptCount val="1"/>
                <c:pt idx="0">
                  <c:v>Women</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c:formatCode>
                <c:ptCount val="3"/>
                <c:pt idx="0">
                  <c:v>12</c:v>
                </c:pt>
                <c:pt idx="1">
                  <c:v>22</c:v>
                </c:pt>
                <c:pt idx="2">
                  <c:v>3</c:v>
                </c:pt>
              </c:numCache>
            </c:numRef>
          </c:val>
          <c:extLst>
            <c:ext xmlns:c16="http://schemas.microsoft.com/office/drawing/2014/chart" uri="{C3380CC4-5D6E-409C-BE32-E72D297353CC}">
              <c16:uniqueId val="{00000000-D625-4596-9A3E-279513532953}"/>
            </c:ext>
          </c:extLst>
        </c:ser>
        <c:ser>
          <c:idx val="1"/>
          <c:order val="1"/>
          <c:tx>
            <c:strRef>
              <c:f>Sheet1!$C$1</c:f>
              <c:strCache>
                <c:ptCount val="1"/>
                <c:pt idx="0">
                  <c:v>Men</c:v>
                </c:pt>
              </c:strCache>
            </c:strRef>
          </c:tx>
          <c:spPr>
            <a:solidFill>
              <a:schemeClr val="accent4"/>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0</c:formatCode>
                <c:ptCount val="3"/>
                <c:pt idx="0">
                  <c:v>26</c:v>
                </c:pt>
                <c:pt idx="1">
                  <c:v>44</c:v>
                </c:pt>
                <c:pt idx="2">
                  <c:v>11</c:v>
                </c:pt>
              </c:numCache>
            </c:numRef>
          </c:val>
          <c:extLst>
            <c:ext xmlns:c16="http://schemas.microsoft.com/office/drawing/2014/chart" uri="{C3380CC4-5D6E-409C-BE32-E72D297353CC}">
              <c16:uniqueId val="{00000001-D625-4596-9A3E-279513532953}"/>
            </c:ext>
          </c:extLst>
        </c:ser>
        <c:dLbls>
          <c:dLblPos val="outEnd"/>
          <c:showLegendKey val="0"/>
          <c:showVal val="1"/>
          <c:showCatName val="0"/>
          <c:showSerName val="0"/>
          <c:showPercent val="0"/>
          <c:showBubbleSize val="0"/>
        </c:dLbls>
        <c:gapWidth val="100"/>
        <c:axId val="175945640"/>
        <c:axId val="175946032"/>
      </c:barChart>
      <c:catAx>
        <c:axId val="175945640"/>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175946032"/>
        <c:crosses val="autoZero"/>
        <c:auto val="1"/>
        <c:lblAlgn val="ctr"/>
        <c:lblOffset val="100"/>
        <c:noMultiLvlLbl val="0"/>
      </c:catAx>
      <c:valAx>
        <c:axId val="175946032"/>
        <c:scaling>
          <c:orientation val="minMax"/>
          <c:max val="100"/>
        </c:scaling>
        <c:delete val="1"/>
        <c:axPos val="l"/>
        <c:numFmt formatCode="0" sourceLinked="1"/>
        <c:majorTickMark val="out"/>
        <c:minorTickMark val="none"/>
        <c:tickLblPos val="nextTo"/>
        <c:crossAx val="175945640"/>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3204353083434096E-2"/>
          <c:w val="0.96616035172886816"/>
          <c:h val="0.85029829856515837"/>
        </c:manualLayout>
      </c:layout>
      <c:lineChart>
        <c:grouping val="standard"/>
        <c:varyColors val="0"/>
        <c:ser>
          <c:idx val="0"/>
          <c:order val="0"/>
          <c:tx>
            <c:strRef>
              <c:f>Sheet1!$B$1</c:f>
              <c:strCache>
                <c:ptCount val="1"/>
                <c:pt idx="0">
                  <c:v>Stunted</c:v>
                </c:pt>
              </c:strCache>
            </c:strRef>
          </c:tx>
          <c:spPr>
            <a:ln w="63500" cap="rnd">
              <a:solidFill>
                <a:srgbClr val="1F8B43"/>
              </a:solidFill>
              <a:round/>
            </a:ln>
            <a:effectLst/>
          </c:spPr>
          <c:marker>
            <c:symbol val="circle"/>
            <c:size val="5"/>
            <c:spPr>
              <a:solidFill>
                <a:srgbClr val="1F8B43"/>
              </a:solidFill>
              <a:ln w="63500" cap="rnd">
                <a:solidFill>
                  <a:srgbClr val="1F8B4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Sheet1!$B$2:$B$7</c:f>
              <c:numCache>
                <c:formatCode>General</c:formatCode>
                <c:ptCount val="6"/>
                <c:pt idx="0">
                  <c:v>46</c:v>
                </c:pt>
                <c:pt idx="1">
                  <c:v>49</c:v>
                </c:pt>
                <c:pt idx="2">
                  <c:v>53</c:v>
                </c:pt>
                <c:pt idx="3">
                  <c:v>45</c:v>
                </c:pt>
                <c:pt idx="4">
                  <c:v>40</c:v>
                </c:pt>
                <c:pt idx="5">
                  <c:v>35</c:v>
                </c:pt>
              </c:numCache>
            </c:numRef>
          </c:val>
          <c:smooth val="0"/>
          <c:extLst>
            <c:ext xmlns:c16="http://schemas.microsoft.com/office/drawing/2014/chart" uri="{C3380CC4-5D6E-409C-BE32-E72D297353CC}">
              <c16:uniqueId val="{00000000-CD15-4D8A-AD77-D1A52BF12E14}"/>
            </c:ext>
          </c:extLst>
        </c:ser>
        <c:ser>
          <c:idx val="1"/>
          <c:order val="1"/>
          <c:tx>
            <c:strRef>
              <c:f>Sheet1!$C$1</c:f>
              <c:strCache>
                <c:ptCount val="1"/>
                <c:pt idx="0">
                  <c:v>Underweight</c:v>
                </c:pt>
              </c:strCache>
            </c:strRef>
          </c:tx>
          <c:spPr>
            <a:ln w="63500" cap="rnd">
              <a:solidFill>
                <a:srgbClr val="DD2526"/>
              </a:solidFill>
              <a:round/>
            </a:ln>
            <a:effectLst/>
          </c:spPr>
          <c:marker>
            <c:symbol val="circle"/>
            <c:size val="5"/>
            <c:spPr>
              <a:solidFill>
                <a:srgbClr val="DD2526"/>
              </a:solidFill>
              <a:ln w="63500">
                <a:solidFill>
                  <a:srgbClr val="DD2526"/>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Sheet1!$C$2:$C$7</c:f>
              <c:numCache>
                <c:formatCode>General</c:formatCode>
                <c:ptCount val="6"/>
                <c:pt idx="0">
                  <c:v>21</c:v>
                </c:pt>
                <c:pt idx="1">
                  <c:v>19</c:v>
                </c:pt>
                <c:pt idx="2">
                  <c:v>23</c:v>
                </c:pt>
                <c:pt idx="3">
                  <c:v>15</c:v>
                </c:pt>
                <c:pt idx="4">
                  <c:v>15</c:v>
                </c:pt>
                <c:pt idx="5">
                  <c:v>12</c:v>
                </c:pt>
              </c:numCache>
            </c:numRef>
          </c:val>
          <c:smooth val="0"/>
          <c:extLst>
            <c:ext xmlns:c16="http://schemas.microsoft.com/office/drawing/2014/chart" uri="{C3380CC4-5D6E-409C-BE32-E72D297353CC}">
              <c16:uniqueId val="{00000001-CD15-4D8A-AD77-D1A52BF12E14}"/>
            </c:ext>
          </c:extLst>
        </c:ser>
        <c:ser>
          <c:idx val="2"/>
          <c:order val="2"/>
          <c:tx>
            <c:strRef>
              <c:f>Sheet1!$D$1</c:f>
              <c:strCache>
                <c:ptCount val="1"/>
                <c:pt idx="0">
                  <c:v>Wasted</c:v>
                </c:pt>
              </c:strCache>
            </c:strRef>
          </c:tx>
          <c:spPr>
            <a:ln w="63500" cap="rnd">
              <a:solidFill>
                <a:srgbClr val="ED7E23"/>
              </a:solidFill>
              <a:round/>
            </a:ln>
            <a:effectLst/>
          </c:spPr>
          <c:marker>
            <c:symbol val="circle"/>
            <c:size val="5"/>
            <c:spPr>
              <a:solidFill>
                <a:srgbClr val="ED7E23"/>
              </a:solidFill>
              <a:ln w="63500">
                <a:solidFill>
                  <a:srgbClr val="ED7E23"/>
                </a:solidFill>
              </a:ln>
              <a:effectLst/>
              <a:scene3d>
                <a:camera prst="orthographicFront"/>
                <a:lightRig rig="threePt" dir="t">
                  <a:rot lat="0" lon="0" rev="1200000"/>
                </a:lightRig>
              </a:scene3d>
            </c:spPr>
          </c:marker>
          <c:dLbls>
            <c:dLbl>
              <c:idx val="5"/>
              <c:layout>
                <c:manualLayout>
                  <c:x val="-1.817768425020367E-2"/>
                  <c:y val="-3.624541793219016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0-865C-44F5-A28A-FCB509D151D5}"/>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Sheet1!$A$2:$A$7</c:f>
              <c:strCache>
                <c:ptCount val="6"/>
                <c:pt idx="0">
                  <c:v>1992 ZDHS</c:v>
                </c:pt>
                <c:pt idx="1">
                  <c:v>1996 ZDHS</c:v>
                </c:pt>
                <c:pt idx="2">
                  <c:v>2001-02 ZDHS</c:v>
                </c:pt>
                <c:pt idx="3">
                  <c:v>2007 ZDHS</c:v>
                </c:pt>
                <c:pt idx="4">
                  <c:v>2013-14 ZDHS</c:v>
                </c:pt>
                <c:pt idx="5">
                  <c:v>2018 ZDHS</c:v>
                </c:pt>
              </c:strCache>
            </c:strRef>
          </c:cat>
          <c:val>
            <c:numRef>
              <c:f>Sheet1!$D$2:$D$7</c:f>
              <c:numCache>
                <c:formatCode>General</c:formatCode>
                <c:ptCount val="6"/>
                <c:pt idx="0">
                  <c:v>6</c:v>
                </c:pt>
                <c:pt idx="1">
                  <c:v>5</c:v>
                </c:pt>
                <c:pt idx="2">
                  <c:v>6</c:v>
                </c:pt>
                <c:pt idx="3">
                  <c:v>5</c:v>
                </c:pt>
                <c:pt idx="4">
                  <c:v>6</c:v>
                </c:pt>
                <c:pt idx="5">
                  <c:v>4</c:v>
                </c:pt>
              </c:numCache>
            </c:numRef>
          </c:val>
          <c:smooth val="0"/>
          <c:extLst>
            <c:ext xmlns:c16="http://schemas.microsoft.com/office/drawing/2014/chart" uri="{C3380CC4-5D6E-409C-BE32-E72D297353CC}">
              <c16:uniqueId val="{00000002-CD15-4D8A-AD77-D1A52BF12E14}"/>
            </c:ext>
          </c:extLst>
        </c:ser>
        <c:dLbls>
          <c:dLblPos val="t"/>
          <c:showLegendKey val="0"/>
          <c:showVal val="1"/>
          <c:showCatName val="0"/>
          <c:showSerName val="0"/>
          <c:showPercent val="0"/>
          <c:showBubbleSize val="0"/>
        </c:dLbls>
        <c:marker val="1"/>
        <c:smooth val="0"/>
        <c:axId val="523737208"/>
        <c:axId val="523737600"/>
      </c:lineChart>
      <c:catAx>
        <c:axId val="5237372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23737600"/>
        <c:crosses val="autoZero"/>
        <c:auto val="1"/>
        <c:lblAlgn val="ctr"/>
        <c:lblOffset val="100"/>
        <c:noMultiLvlLbl val="0"/>
      </c:catAx>
      <c:valAx>
        <c:axId val="523737600"/>
        <c:scaling>
          <c:orientation val="minMax"/>
          <c:max val="100"/>
        </c:scaling>
        <c:delete val="1"/>
        <c:axPos val="l"/>
        <c:numFmt formatCode="General" sourceLinked="1"/>
        <c:majorTickMark val="out"/>
        <c:minorTickMark val="none"/>
        <c:tickLblPos val="nextTo"/>
        <c:crossAx val="5237372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0.29998053368328959"/>
          <c:y val="2.6602176541717048E-2"/>
          <c:w val="0.68474168853893258"/>
          <c:h val="0.94679564691656593"/>
        </c:manualLayout>
      </c:layout>
      <c:barChart>
        <c:barDir val="bar"/>
        <c:grouping val="clustered"/>
        <c:varyColors val="0"/>
        <c:ser>
          <c:idx val="0"/>
          <c:order val="0"/>
          <c:tx>
            <c:strRef>
              <c:f>Sheet1!$B$1</c:f>
              <c:strCache>
                <c:ptCount val="1"/>
                <c:pt idx="0">
                  <c:v>Series 1</c:v>
                </c:pt>
              </c:strCache>
            </c:strRef>
          </c:tx>
          <c:spPr>
            <a:solidFill>
              <a:schemeClr val="accent3"/>
            </a:solidFill>
            <a:ln>
              <a:noFill/>
            </a:ln>
            <a:effectLst/>
            <a:scene3d>
              <a:camera prst="orthographicFront"/>
              <a:lightRig rig="threePt" dir="t">
                <a:rot lat="0" lon="0" rev="1200000"/>
              </a:lightRig>
            </a:scene3d>
            <a:sp3d>
              <a:bevelT w="63500" h="25400"/>
            </a:sp3d>
          </c:spPr>
          <c:invertIfNegative val="0"/>
          <c:dPt>
            <c:idx val="2"/>
            <c:invertIfNegative val="0"/>
            <c:bubble3D val="0"/>
            <c:spPr>
              <a:solidFill>
                <a:schemeClr val="accent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573-41E1-983E-F56335088878}"/>
              </c:ext>
            </c:extLst>
          </c:dPt>
          <c:dPt>
            <c:idx val="3"/>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2-4206-4FF3-BD04-EF97F8E89066}"/>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2016 South Africa DHS</c:v>
                </c:pt>
                <c:pt idx="1">
                  <c:v>2015 Zimbabwe DHS</c:v>
                </c:pt>
                <c:pt idx="2">
                  <c:v>2015-16 Tanzania DHS-MIS</c:v>
                </c:pt>
                <c:pt idx="3">
                  <c:v>2018 Zambia DHS</c:v>
                </c:pt>
                <c:pt idx="4">
                  <c:v>2015-16 Malawi DHS</c:v>
                </c:pt>
                <c:pt idx="5">
                  <c:v>2015-16 Angola DHS</c:v>
                </c:pt>
                <c:pt idx="6">
                  <c:v>2013-14 DRC DHS</c:v>
                </c:pt>
              </c:strCache>
            </c:strRef>
          </c:cat>
          <c:val>
            <c:numRef>
              <c:f>Sheet1!$B$2:$B$8</c:f>
              <c:numCache>
                <c:formatCode>0</c:formatCode>
                <c:ptCount val="7"/>
                <c:pt idx="0">
                  <c:v>27</c:v>
                </c:pt>
                <c:pt idx="1">
                  <c:v>27</c:v>
                </c:pt>
                <c:pt idx="2">
                  <c:v>34</c:v>
                </c:pt>
                <c:pt idx="3">
                  <c:v>35</c:v>
                </c:pt>
                <c:pt idx="4">
                  <c:v>37</c:v>
                </c:pt>
                <c:pt idx="5">
                  <c:v>38</c:v>
                </c:pt>
                <c:pt idx="6">
                  <c:v>43</c:v>
                </c:pt>
              </c:numCache>
            </c:numRef>
          </c:val>
          <c:extLst>
            <c:ext xmlns:c16="http://schemas.microsoft.com/office/drawing/2014/chart" uri="{C3380CC4-5D6E-409C-BE32-E72D297353CC}">
              <c16:uniqueId val="{00000002-09FA-4CEE-BEF3-6518D0DB6B68}"/>
            </c:ext>
          </c:extLst>
        </c:ser>
        <c:dLbls>
          <c:dLblPos val="outEnd"/>
          <c:showLegendKey val="0"/>
          <c:showVal val="1"/>
          <c:showCatName val="0"/>
          <c:showSerName val="0"/>
          <c:showPercent val="0"/>
          <c:showBubbleSize val="0"/>
        </c:dLbls>
        <c:gapWidth val="100"/>
        <c:axId val="515256272"/>
        <c:axId val="515255880"/>
      </c:barChart>
      <c:catAx>
        <c:axId val="51525627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5255880"/>
        <c:crosses val="autoZero"/>
        <c:auto val="1"/>
        <c:lblAlgn val="ctr"/>
        <c:lblOffset val="100"/>
        <c:noMultiLvlLbl val="0"/>
      </c:catAx>
      <c:valAx>
        <c:axId val="515255880"/>
        <c:scaling>
          <c:orientation val="minMax"/>
          <c:max val="100"/>
        </c:scaling>
        <c:delete val="1"/>
        <c:axPos val="b"/>
        <c:numFmt formatCode="0" sourceLinked="1"/>
        <c:majorTickMark val="out"/>
        <c:minorTickMark val="none"/>
        <c:tickLblPos val="nextTo"/>
        <c:crossAx val="5152562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8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8.186441705283691E-2"/>
          <c:w val="1"/>
          <c:h val="0.82044026162230066"/>
        </c:manualLayout>
      </c:layout>
      <c:barChart>
        <c:barDir val="col"/>
        <c:grouping val="clustered"/>
        <c:varyColors val="0"/>
        <c:ser>
          <c:idx val="0"/>
          <c:order val="0"/>
          <c:tx>
            <c:strRef>
              <c:f>Sheet1!$B$1</c:f>
              <c:strCache>
                <c:ptCount val="1"/>
                <c:pt idx="0">
                  <c:v>Total</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96E7-439A-BE34-50D91A6D87C7}"/>
              </c:ext>
            </c:extLst>
          </c:dPt>
          <c:dPt>
            <c:idx val="2"/>
            <c:invertIfNegative val="0"/>
            <c:bubble3D val="0"/>
            <c:extLst>
              <c:ext xmlns:c16="http://schemas.microsoft.com/office/drawing/2014/chart" uri="{C3380CC4-5D6E-409C-BE32-E72D297353CC}">
                <c16:uniqueId val="{00000001-96E7-439A-BE34-50D91A6D87C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mosquito net</c:v>
                </c:pt>
                <c:pt idx="1">
                  <c:v>Any insecticide-treated net (ITN)*</c:v>
                </c:pt>
              </c:strCache>
            </c:strRef>
          </c:cat>
          <c:val>
            <c:numRef>
              <c:f>Sheet1!$B$2:$B$3</c:f>
              <c:numCache>
                <c:formatCode>General</c:formatCode>
                <c:ptCount val="2"/>
                <c:pt idx="0">
                  <c:v>80</c:v>
                </c:pt>
                <c:pt idx="1">
                  <c:v>78</c:v>
                </c:pt>
              </c:numCache>
            </c:numRef>
          </c:val>
          <c:extLst>
            <c:ext xmlns:c16="http://schemas.microsoft.com/office/drawing/2014/chart" uri="{C3380CC4-5D6E-409C-BE32-E72D297353CC}">
              <c16:uniqueId val="{00000002-96E7-439A-BE34-50D91A6D87C7}"/>
            </c:ext>
          </c:extLst>
        </c:ser>
        <c:ser>
          <c:idx val="1"/>
          <c:order val="1"/>
          <c:tx>
            <c:strRef>
              <c:f>Sheet1!$C$1</c:f>
              <c:strCache>
                <c:ptCount val="1"/>
                <c:pt idx="0">
                  <c:v>Urban</c:v>
                </c:pt>
              </c:strCache>
            </c:strRef>
          </c:tx>
          <c:spPr>
            <a:solidFill>
              <a:srgbClr val="FEDB00"/>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mosquito net</c:v>
                </c:pt>
                <c:pt idx="1">
                  <c:v>Any insecticide-treated net (ITN)*</c:v>
                </c:pt>
              </c:strCache>
            </c:strRef>
          </c:cat>
          <c:val>
            <c:numRef>
              <c:f>Sheet1!$C$2:$C$3</c:f>
              <c:numCache>
                <c:formatCode>General</c:formatCode>
                <c:ptCount val="2"/>
                <c:pt idx="0">
                  <c:v>77</c:v>
                </c:pt>
                <c:pt idx="1">
                  <c:v>73</c:v>
                </c:pt>
              </c:numCache>
            </c:numRef>
          </c:val>
          <c:extLst>
            <c:ext xmlns:c16="http://schemas.microsoft.com/office/drawing/2014/chart" uri="{C3380CC4-5D6E-409C-BE32-E72D297353CC}">
              <c16:uniqueId val="{00000003-96E7-439A-BE34-50D91A6D87C7}"/>
            </c:ext>
          </c:extLst>
        </c:ser>
        <c:ser>
          <c:idx val="2"/>
          <c:order val="2"/>
          <c:tx>
            <c:strRef>
              <c:f>Sheet1!$D$1</c:f>
              <c:strCache>
                <c:ptCount val="1"/>
                <c:pt idx="0">
                  <c:v>Rural</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Any mosquito net</c:v>
                </c:pt>
                <c:pt idx="1">
                  <c:v>Any insecticide-treated net (ITN)*</c:v>
                </c:pt>
              </c:strCache>
            </c:strRef>
          </c:cat>
          <c:val>
            <c:numRef>
              <c:f>Sheet1!$D$2:$D$3</c:f>
              <c:numCache>
                <c:formatCode>General</c:formatCode>
                <c:ptCount val="2"/>
                <c:pt idx="0">
                  <c:v>83</c:v>
                </c:pt>
                <c:pt idx="1">
                  <c:v>82</c:v>
                </c:pt>
              </c:numCache>
            </c:numRef>
          </c:val>
          <c:extLst>
            <c:ext xmlns:c16="http://schemas.microsoft.com/office/drawing/2014/chart" uri="{C3380CC4-5D6E-409C-BE32-E72D297353CC}">
              <c16:uniqueId val="{00000004-96E7-439A-BE34-50D91A6D87C7}"/>
            </c:ext>
          </c:extLst>
        </c:ser>
        <c:dLbls>
          <c:dLblPos val="outEnd"/>
          <c:showLegendKey val="0"/>
          <c:showVal val="1"/>
          <c:showCatName val="0"/>
          <c:showSerName val="0"/>
          <c:showPercent val="0"/>
          <c:showBubbleSize val="0"/>
        </c:dLbls>
        <c:gapWidth val="150"/>
        <c:axId val="463577112"/>
        <c:axId val="463577896"/>
      </c:barChart>
      <c:catAx>
        <c:axId val="46357711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63577896"/>
        <c:crosses val="autoZero"/>
        <c:auto val="1"/>
        <c:lblAlgn val="ctr"/>
        <c:lblOffset val="100"/>
        <c:noMultiLvlLbl val="0"/>
      </c:catAx>
      <c:valAx>
        <c:axId val="463577896"/>
        <c:scaling>
          <c:orientation val="minMax"/>
          <c:max val="100"/>
        </c:scaling>
        <c:delete val="1"/>
        <c:axPos val="l"/>
        <c:numFmt formatCode="General" sourceLinked="1"/>
        <c:majorTickMark val="out"/>
        <c:minorTickMark val="none"/>
        <c:tickLblPos val="nextTo"/>
        <c:crossAx val="46357711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2.6136318456720584E-3"/>
          <c:w val="1"/>
          <c:h val="0.89492816268638919"/>
        </c:manualLayout>
      </c:layout>
      <c:barChart>
        <c:barDir val="col"/>
        <c:grouping val="clustered"/>
        <c:varyColors val="0"/>
        <c:ser>
          <c:idx val="0"/>
          <c:order val="0"/>
          <c:tx>
            <c:strRef>
              <c:f>Sheet1!$B$1</c:f>
              <c:strCache>
                <c:ptCount val="1"/>
                <c:pt idx="0">
                  <c:v>Series 1</c:v>
                </c:pt>
              </c:strCache>
            </c:strRef>
          </c:tx>
          <c:spPr>
            <a:solidFill>
              <a:srgbClr val="DD2526"/>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DA32-44EE-A6E6-ECEFEA16A5E7}"/>
              </c:ext>
            </c:extLst>
          </c:dPt>
          <c:dPt>
            <c:idx val="2"/>
            <c:invertIfNegative val="0"/>
            <c:bubble3D val="0"/>
            <c:spPr>
              <a:solidFill>
                <a:srgbClr val="DD2526"/>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DA32-44EE-A6E6-ECEFEA16A5E7}"/>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Lowest</c:v>
                </c:pt>
                <c:pt idx="1">
                  <c:v>Second</c:v>
                </c:pt>
                <c:pt idx="2">
                  <c:v>Middle</c:v>
                </c:pt>
                <c:pt idx="3">
                  <c:v>Fourth</c:v>
                </c:pt>
                <c:pt idx="4">
                  <c:v>Highest</c:v>
                </c:pt>
              </c:strCache>
            </c:strRef>
          </c:cat>
          <c:val>
            <c:numRef>
              <c:f>Sheet1!$B$2:$B$6</c:f>
              <c:numCache>
                <c:formatCode>General</c:formatCode>
                <c:ptCount val="5"/>
                <c:pt idx="0">
                  <c:v>80</c:v>
                </c:pt>
                <c:pt idx="1">
                  <c:v>83</c:v>
                </c:pt>
                <c:pt idx="2">
                  <c:v>80</c:v>
                </c:pt>
                <c:pt idx="3">
                  <c:v>73</c:v>
                </c:pt>
                <c:pt idx="4">
                  <c:v>76</c:v>
                </c:pt>
              </c:numCache>
            </c:numRef>
          </c:val>
          <c:extLst>
            <c:ext xmlns:c16="http://schemas.microsoft.com/office/drawing/2014/chart" uri="{C3380CC4-5D6E-409C-BE32-E72D297353CC}">
              <c16:uniqueId val="{00000004-DA32-44EE-A6E6-ECEFEA16A5E7}"/>
            </c:ext>
          </c:extLst>
        </c:ser>
        <c:dLbls>
          <c:dLblPos val="outEnd"/>
          <c:showLegendKey val="0"/>
          <c:showVal val="1"/>
          <c:showCatName val="0"/>
          <c:showSerName val="0"/>
          <c:showPercent val="0"/>
          <c:showBubbleSize val="0"/>
        </c:dLbls>
        <c:gapWidth val="100"/>
        <c:axId val="471581608"/>
        <c:axId val="471582000"/>
      </c:barChart>
      <c:catAx>
        <c:axId val="4715816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1582000"/>
        <c:crosses val="autoZero"/>
        <c:auto val="1"/>
        <c:lblAlgn val="ctr"/>
        <c:lblOffset val="100"/>
        <c:noMultiLvlLbl val="0"/>
      </c:catAx>
      <c:valAx>
        <c:axId val="471582000"/>
        <c:scaling>
          <c:orientation val="minMax"/>
          <c:max val="100"/>
        </c:scaling>
        <c:delete val="1"/>
        <c:axPos val="l"/>
        <c:numFmt formatCode="General" sourceLinked="1"/>
        <c:majorTickMark val="out"/>
        <c:minorTickMark val="none"/>
        <c:tickLblPos val="nextTo"/>
        <c:crossAx val="4715816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90271316085489317"/>
        </c:manualLayout>
      </c:layout>
      <c:lineChart>
        <c:grouping val="standard"/>
        <c:varyColors val="0"/>
        <c:ser>
          <c:idx val="0"/>
          <c:order val="0"/>
          <c:tx>
            <c:strRef>
              <c:f>Sheet1!$B$1</c:f>
              <c:strCache>
                <c:ptCount val="1"/>
                <c:pt idx="0">
                  <c:v>1+ ITN</c:v>
                </c:pt>
              </c:strCache>
            </c:strRef>
          </c:tx>
          <c:spPr>
            <a:ln w="63500" cap="rnd">
              <a:solidFill>
                <a:srgbClr val="1F8B43"/>
              </a:solidFill>
              <a:round/>
            </a:ln>
            <a:effectLst/>
          </c:spPr>
          <c:marker>
            <c:symbol val="circle"/>
            <c:size val="5"/>
            <c:spPr>
              <a:solidFill>
                <a:srgbClr val="1F8B43"/>
              </a:solidFill>
              <a:ln w="63500" cap="rnd">
                <a:solidFill>
                  <a:srgbClr val="1F8B4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2001-02 ZDHS*</c:v>
                </c:pt>
                <c:pt idx="1">
                  <c:v>2007 ZDHS*</c:v>
                </c:pt>
                <c:pt idx="2">
                  <c:v>2013-14 ZDHS*</c:v>
                </c:pt>
                <c:pt idx="3">
                  <c:v>2018 ZDHS</c:v>
                </c:pt>
              </c:strCache>
            </c:strRef>
          </c:cat>
          <c:val>
            <c:numRef>
              <c:f>Sheet1!$B$2:$B$5</c:f>
              <c:numCache>
                <c:formatCode>General</c:formatCode>
                <c:ptCount val="4"/>
                <c:pt idx="0">
                  <c:v>12</c:v>
                </c:pt>
                <c:pt idx="1">
                  <c:v>53</c:v>
                </c:pt>
                <c:pt idx="2">
                  <c:v>68</c:v>
                </c:pt>
                <c:pt idx="3">
                  <c:v>78</c:v>
                </c:pt>
              </c:numCache>
            </c:numRef>
          </c:val>
          <c:smooth val="0"/>
          <c:extLst>
            <c:ext xmlns:c16="http://schemas.microsoft.com/office/drawing/2014/chart" uri="{C3380CC4-5D6E-409C-BE32-E72D297353CC}">
              <c16:uniqueId val="{00000000-BCB8-4D94-BA01-E3D54DFB49E8}"/>
            </c:ext>
          </c:extLst>
        </c:ser>
        <c:ser>
          <c:idx val="1"/>
          <c:order val="1"/>
          <c:tx>
            <c:strRef>
              <c:f>Sheet1!$C$1</c:f>
              <c:strCache>
                <c:ptCount val="1"/>
                <c:pt idx="0">
                  <c:v>1+ ITN for every 2 people</c:v>
                </c:pt>
              </c:strCache>
            </c:strRef>
          </c:tx>
          <c:spPr>
            <a:ln w="63500" cap="rnd">
              <a:solidFill>
                <a:srgbClr val="ED7E23"/>
              </a:solidFill>
              <a:round/>
            </a:ln>
            <a:effectLst/>
          </c:spPr>
          <c:marker>
            <c:symbol val="circle"/>
            <c:size val="5"/>
            <c:spPr>
              <a:solidFill>
                <a:srgbClr val="ED7E23"/>
              </a:solidFill>
              <a:ln w="63500">
                <a:solidFill>
                  <a:srgbClr val="ED7E2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2001-02 ZDHS*</c:v>
                </c:pt>
                <c:pt idx="1">
                  <c:v>2007 ZDHS*</c:v>
                </c:pt>
                <c:pt idx="2">
                  <c:v>2013-14 ZDHS*</c:v>
                </c:pt>
                <c:pt idx="3">
                  <c:v>2018 ZDHS</c:v>
                </c:pt>
              </c:strCache>
            </c:strRef>
          </c:cat>
          <c:val>
            <c:numRef>
              <c:f>Sheet1!$C$2:$C$5</c:f>
              <c:numCache>
                <c:formatCode>General</c:formatCode>
                <c:ptCount val="4"/>
                <c:pt idx="0">
                  <c:v>2</c:v>
                </c:pt>
                <c:pt idx="1">
                  <c:v>18</c:v>
                </c:pt>
                <c:pt idx="2">
                  <c:v>27</c:v>
                </c:pt>
                <c:pt idx="3">
                  <c:v>41</c:v>
                </c:pt>
              </c:numCache>
            </c:numRef>
          </c:val>
          <c:smooth val="0"/>
          <c:extLst>
            <c:ext xmlns:c16="http://schemas.microsoft.com/office/drawing/2014/chart" uri="{C3380CC4-5D6E-409C-BE32-E72D297353CC}">
              <c16:uniqueId val="{00000001-BCB8-4D94-BA01-E3D54DFB49E8}"/>
            </c:ext>
          </c:extLst>
        </c:ser>
        <c:dLbls>
          <c:dLblPos val="t"/>
          <c:showLegendKey val="0"/>
          <c:showVal val="1"/>
          <c:showCatName val="0"/>
          <c:showSerName val="0"/>
          <c:showPercent val="0"/>
          <c:showBubbleSize val="0"/>
        </c:dLbls>
        <c:marker val="1"/>
        <c:smooth val="0"/>
        <c:axId val="471582784"/>
        <c:axId val="471583176"/>
      </c:lineChart>
      <c:catAx>
        <c:axId val="47158278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1583176"/>
        <c:crosses val="autoZero"/>
        <c:auto val="1"/>
        <c:lblAlgn val="ctr"/>
        <c:lblOffset val="100"/>
        <c:noMultiLvlLbl val="0"/>
      </c:catAx>
      <c:valAx>
        <c:axId val="471583176"/>
        <c:scaling>
          <c:orientation val="minMax"/>
          <c:max val="100"/>
        </c:scaling>
        <c:delete val="1"/>
        <c:axPos val="l"/>
        <c:numFmt formatCode="General" sourceLinked="1"/>
        <c:majorTickMark val="out"/>
        <c:minorTickMark val="none"/>
        <c:tickLblPos val="nextTo"/>
        <c:crossAx val="47158278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381658305059949E-3"/>
          <c:y val="6.9946484812540261E-2"/>
          <c:w val="0.99846183416949397"/>
          <c:h val="0.83851382599792479"/>
        </c:manualLayout>
      </c:layout>
      <c:barChart>
        <c:barDir val="col"/>
        <c:grouping val="clustered"/>
        <c:varyColors val="0"/>
        <c:ser>
          <c:idx val="0"/>
          <c:order val="0"/>
          <c:tx>
            <c:strRef>
              <c:f>Sheet1!$B$1</c:f>
              <c:strCache>
                <c:ptCount val="1"/>
                <c:pt idx="0">
                  <c:v>Access to an ITN</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4D41-4534-B533-A96D867DD36A}"/>
              </c:ext>
            </c:extLst>
          </c:dPt>
          <c:dPt>
            <c:idx val="2"/>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4D41-4534-B533-A96D867DD36A}"/>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General</c:formatCode>
                <c:ptCount val="3"/>
                <c:pt idx="0">
                  <c:v>60</c:v>
                </c:pt>
                <c:pt idx="1">
                  <c:v>59</c:v>
                </c:pt>
                <c:pt idx="2">
                  <c:v>61</c:v>
                </c:pt>
              </c:numCache>
            </c:numRef>
          </c:val>
          <c:extLst>
            <c:ext xmlns:c16="http://schemas.microsoft.com/office/drawing/2014/chart" uri="{C3380CC4-5D6E-409C-BE32-E72D297353CC}">
              <c16:uniqueId val="{00000004-4D41-4534-B533-A96D867DD36A}"/>
            </c:ext>
          </c:extLst>
        </c:ser>
        <c:ser>
          <c:idx val="1"/>
          <c:order val="1"/>
          <c:tx>
            <c:strRef>
              <c:f>Sheet1!$C$1</c:f>
              <c:strCache>
                <c:ptCount val="1"/>
                <c:pt idx="0">
                  <c:v>Slept under an ITN</c:v>
                </c:pt>
              </c:strCache>
            </c:strRef>
          </c:tx>
          <c:spPr>
            <a:solidFill>
              <a:srgbClr val="444F6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Sheet1!$C$2:$C$4</c:f>
              <c:numCache>
                <c:formatCode>General</c:formatCode>
                <c:ptCount val="3"/>
                <c:pt idx="0">
                  <c:v>46</c:v>
                </c:pt>
                <c:pt idx="1">
                  <c:v>42</c:v>
                </c:pt>
                <c:pt idx="2">
                  <c:v>49</c:v>
                </c:pt>
              </c:numCache>
            </c:numRef>
          </c:val>
          <c:extLst>
            <c:ext xmlns:c16="http://schemas.microsoft.com/office/drawing/2014/chart" uri="{C3380CC4-5D6E-409C-BE32-E72D297353CC}">
              <c16:uniqueId val="{00000005-4D41-4534-B533-A96D867DD36A}"/>
            </c:ext>
          </c:extLst>
        </c:ser>
        <c:dLbls>
          <c:dLblPos val="outEnd"/>
          <c:showLegendKey val="0"/>
          <c:showVal val="1"/>
          <c:showCatName val="0"/>
          <c:showSerName val="0"/>
          <c:showPercent val="0"/>
          <c:showBubbleSize val="0"/>
        </c:dLbls>
        <c:gapWidth val="100"/>
        <c:axId val="471584352"/>
        <c:axId val="471584744"/>
      </c:barChart>
      <c:catAx>
        <c:axId val="4715843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1584744"/>
        <c:crosses val="autoZero"/>
        <c:auto val="1"/>
        <c:lblAlgn val="ctr"/>
        <c:lblOffset val="100"/>
        <c:noMultiLvlLbl val="0"/>
      </c:catAx>
      <c:valAx>
        <c:axId val="471584744"/>
        <c:scaling>
          <c:orientation val="minMax"/>
          <c:max val="100"/>
        </c:scaling>
        <c:delete val="1"/>
        <c:axPos val="l"/>
        <c:numFmt formatCode="General" sourceLinked="1"/>
        <c:majorTickMark val="out"/>
        <c:minorTickMark val="none"/>
        <c:tickLblPos val="nextTo"/>
        <c:crossAx val="47158435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5.2672616875145163E-2"/>
          <c:y val="5.1252450441675208E-3"/>
          <c:w val="0.89742700924313845"/>
          <c:h val="0.87858012785610218"/>
        </c:manualLayout>
      </c:layout>
      <c:lineChart>
        <c:grouping val="standard"/>
        <c:varyColors val="0"/>
        <c:ser>
          <c:idx val="0"/>
          <c:order val="0"/>
          <c:tx>
            <c:strRef>
              <c:f>Sheet1!$B$1</c:f>
              <c:strCache>
                <c:ptCount val="1"/>
                <c:pt idx="0">
                  <c:v>Access to an ITN</c:v>
                </c:pt>
              </c:strCache>
            </c:strRef>
          </c:tx>
          <c:spPr>
            <a:ln w="63500" cap="rnd">
              <a:solidFill>
                <a:srgbClr val="1F8B43"/>
              </a:solidFill>
              <a:round/>
            </a:ln>
            <a:effectLst/>
          </c:spPr>
          <c:marker>
            <c:symbol val="circle"/>
            <c:size val="5"/>
            <c:spPr>
              <a:solidFill>
                <a:srgbClr val="1F8B43"/>
              </a:solidFill>
              <a:ln w="63500" cap="rnd">
                <a:solidFill>
                  <a:srgbClr val="1F8B4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2001-02 ZDHS*</c:v>
                </c:pt>
                <c:pt idx="1">
                  <c:v>2007 ZDHS*</c:v>
                </c:pt>
                <c:pt idx="2">
                  <c:v>2013-14 ZDHS*</c:v>
                </c:pt>
                <c:pt idx="3">
                  <c:v>2018 ZDHS</c:v>
                </c:pt>
              </c:strCache>
            </c:strRef>
          </c:cat>
          <c:val>
            <c:numRef>
              <c:f>Sheet1!$B$2:$B$5</c:f>
              <c:numCache>
                <c:formatCode>General</c:formatCode>
                <c:ptCount val="4"/>
                <c:pt idx="0">
                  <c:v>6</c:v>
                </c:pt>
                <c:pt idx="1">
                  <c:v>34</c:v>
                </c:pt>
                <c:pt idx="2">
                  <c:v>47</c:v>
                </c:pt>
                <c:pt idx="3">
                  <c:v>60</c:v>
                </c:pt>
              </c:numCache>
            </c:numRef>
          </c:val>
          <c:smooth val="0"/>
          <c:extLst>
            <c:ext xmlns:c16="http://schemas.microsoft.com/office/drawing/2014/chart" uri="{C3380CC4-5D6E-409C-BE32-E72D297353CC}">
              <c16:uniqueId val="{00000000-E1DA-4FE8-BB49-6218E071CC3A}"/>
            </c:ext>
          </c:extLst>
        </c:ser>
        <c:ser>
          <c:idx val="1"/>
          <c:order val="1"/>
          <c:tx>
            <c:strRef>
              <c:f>Sheet1!$C$1</c:f>
              <c:strCache>
                <c:ptCount val="1"/>
                <c:pt idx="0">
                  <c:v>Slept under an ITN</c:v>
                </c:pt>
              </c:strCache>
            </c:strRef>
          </c:tx>
          <c:spPr>
            <a:ln w="63500" cap="rnd">
              <a:solidFill>
                <a:srgbClr val="444F63"/>
              </a:solidFill>
              <a:round/>
            </a:ln>
            <a:effectLst/>
          </c:spPr>
          <c:marker>
            <c:symbol val="circle"/>
            <c:size val="5"/>
            <c:spPr>
              <a:solidFill>
                <a:srgbClr val="444F63"/>
              </a:solidFill>
              <a:ln w="63500">
                <a:solidFill>
                  <a:srgbClr val="444F6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2001-02 ZDHS*</c:v>
                </c:pt>
                <c:pt idx="1">
                  <c:v>2007 ZDHS*</c:v>
                </c:pt>
                <c:pt idx="2">
                  <c:v>2013-14 ZDHS*</c:v>
                </c:pt>
                <c:pt idx="3">
                  <c:v>2018 ZDHS</c:v>
                </c:pt>
              </c:strCache>
            </c:strRef>
          </c:cat>
          <c:val>
            <c:numRef>
              <c:f>Sheet1!$C$2:$C$5</c:f>
              <c:numCache>
                <c:formatCode>General</c:formatCode>
                <c:ptCount val="4"/>
                <c:pt idx="0">
                  <c:v>6</c:v>
                </c:pt>
                <c:pt idx="1">
                  <c:v>23</c:v>
                </c:pt>
                <c:pt idx="2">
                  <c:v>35</c:v>
                </c:pt>
                <c:pt idx="3">
                  <c:v>46</c:v>
                </c:pt>
              </c:numCache>
            </c:numRef>
          </c:val>
          <c:smooth val="0"/>
          <c:extLst>
            <c:ext xmlns:c16="http://schemas.microsoft.com/office/drawing/2014/chart" uri="{C3380CC4-5D6E-409C-BE32-E72D297353CC}">
              <c16:uniqueId val="{00000001-E1DA-4FE8-BB49-6218E071CC3A}"/>
            </c:ext>
          </c:extLst>
        </c:ser>
        <c:dLbls>
          <c:dLblPos val="t"/>
          <c:showLegendKey val="0"/>
          <c:showVal val="1"/>
          <c:showCatName val="0"/>
          <c:showSerName val="0"/>
          <c:showPercent val="0"/>
          <c:showBubbleSize val="0"/>
        </c:dLbls>
        <c:marker val="1"/>
        <c:smooth val="0"/>
        <c:axId val="471568072"/>
        <c:axId val="471568464"/>
      </c:lineChart>
      <c:catAx>
        <c:axId val="47156807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1568464"/>
        <c:crosses val="autoZero"/>
        <c:auto val="1"/>
        <c:lblAlgn val="ctr"/>
        <c:lblOffset val="100"/>
        <c:noMultiLvlLbl val="0"/>
      </c:catAx>
      <c:valAx>
        <c:axId val="471568464"/>
        <c:scaling>
          <c:orientation val="minMax"/>
          <c:max val="100"/>
        </c:scaling>
        <c:delete val="1"/>
        <c:axPos val="l"/>
        <c:numFmt formatCode="General" sourceLinked="1"/>
        <c:majorTickMark val="out"/>
        <c:minorTickMark val="none"/>
        <c:tickLblPos val="nextTo"/>
        <c:crossAx val="47156807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9.158689880980099E-4"/>
          <c:w val="0.96616035172886816"/>
          <c:h val="0.7890096541364664"/>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2C4-49CC-A1B1-B077F1DF798F}"/>
              </c:ext>
            </c:extLst>
          </c:dPt>
          <c:dPt>
            <c:idx val="1"/>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A-F9C4-40EE-9A41-85DAE22D5B37}"/>
              </c:ext>
            </c:extLst>
          </c:dPt>
          <c:dPt>
            <c:idx val="2"/>
            <c:invertIfNegative val="0"/>
            <c:bubble3D val="0"/>
            <c:spPr>
              <a:solidFill>
                <a:srgbClr val="444F6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2C4-49CC-A1B1-B077F1DF798F}"/>
              </c:ext>
            </c:extLst>
          </c:dPt>
          <c:dPt>
            <c:idx val="4"/>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5-22C4-49CC-A1B1-B077F1DF798F}"/>
              </c:ext>
            </c:extLst>
          </c:dPt>
          <c:dPt>
            <c:idx val="5"/>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7-22C4-49CC-A1B1-B077F1DF798F}"/>
              </c:ext>
            </c:extLst>
          </c:dPt>
          <c:dPt>
            <c:idx val="6"/>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9-22C4-49CC-A1B1-B077F1DF798F}"/>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Sheet1!$A$2:$A$8</c:f>
              <c:strCache>
                <c:ptCount val="7"/>
                <c:pt idx="0">
                  <c:v>All household members</c:v>
                </c:pt>
                <c:pt idx="1">
                  <c:v>Children &lt;5</c:v>
                </c:pt>
                <c:pt idx="2">
                  <c:v>Pregnant women</c:v>
                </c:pt>
                <c:pt idx="4">
                  <c:v>All household members</c:v>
                </c:pt>
                <c:pt idx="5">
                  <c:v>Children &lt;5</c:v>
                </c:pt>
                <c:pt idx="6">
                  <c:v>Pregnant women</c:v>
                </c:pt>
              </c:strCache>
            </c:strRef>
          </c:cat>
          <c:val>
            <c:numRef>
              <c:f>Sheet1!$B$2:$B$8</c:f>
              <c:numCache>
                <c:formatCode>General</c:formatCode>
                <c:ptCount val="7"/>
                <c:pt idx="0">
                  <c:v>46</c:v>
                </c:pt>
                <c:pt idx="1">
                  <c:v>52</c:v>
                </c:pt>
                <c:pt idx="2">
                  <c:v>49</c:v>
                </c:pt>
                <c:pt idx="4">
                  <c:v>58</c:v>
                </c:pt>
                <c:pt idx="5">
                  <c:v>64</c:v>
                </c:pt>
                <c:pt idx="6">
                  <c:v>65</c:v>
                </c:pt>
              </c:numCache>
            </c:numRef>
          </c:val>
          <c:extLst>
            <c:ext xmlns:c16="http://schemas.microsoft.com/office/drawing/2014/chart" uri="{C3380CC4-5D6E-409C-BE32-E72D297353CC}">
              <c16:uniqueId val="{0000000A-22C4-49CC-A1B1-B077F1DF798F}"/>
            </c:ext>
          </c:extLst>
        </c:ser>
        <c:dLbls>
          <c:dLblPos val="outEnd"/>
          <c:showLegendKey val="0"/>
          <c:showVal val="1"/>
          <c:showCatName val="0"/>
          <c:showSerName val="0"/>
          <c:showPercent val="0"/>
          <c:showBubbleSize val="0"/>
        </c:dLbls>
        <c:gapWidth val="100"/>
        <c:axId val="471569248"/>
        <c:axId val="471569640"/>
      </c:barChart>
      <c:catAx>
        <c:axId val="47156924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1569640"/>
        <c:crosses val="autoZero"/>
        <c:auto val="1"/>
        <c:lblAlgn val="ctr"/>
        <c:lblOffset val="100"/>
        <c:noMultiLvlLbl val="0"/>
      </c:catAx>
      <c:valAx>
        <c:axId val="471569640"/>
        <c:scaling>
          <c:orientation val="minMax"/>
          <c:max val="100"/>
        </c:scaling>
        <c:delete val="1"/>
        <c:axPos val="l"/>
        <c:numFmt formatCode="General" sourceLinked="1"/>
        <c:majorTickMark val="out"/>
        <c:minorTickMark val="none"/>
        <c:tickLblPos val="nextTo"/>
        <c:crossAx val="47156924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2876989773126541E-3"/>
          <c:w val="0.96616035172886816"/>
          <c:h val="0.8980467173555251"/>
        </c:manualLayout>
      </c:layout>
      <c:lineChart>
        <c:grouping val="standard"/>
        <c:varyColors val="0"/>
        <c:ser>
          <c:idx val="0"/>
          <c:order val="0"/>
          <c:tx>
            <c:strRef>
              <c:f>Sheet1!$B$1</c:f>
              <c:strCache>
                <c:ptCount val="1"/>
                <c:pt idx="0">
                  <c:v>Children</c:v>
                </c:pt>
              </c:strCache>
            </c:strRef>
          </c:tx>
          <c:spPr>
            <a:ln w="63500" cap="rnd">
              <a:solidFill>
                <a:srgbClr val="1F8B43"/>
              </a:solidFill>
              <a:round/>
            </a:ln>
            <a:effectLst/>
          </c:spPr>
          <c:marker>
            <c:symbol val="circle"/>
            <c:size val="5"/>
            <c:spPr>
              <a:solidFill>
                <a:srgbClr val="1F8B43"/>
              </a:solidFill>
              <a:ln w="63500" cap="rnd">
                <a:solidFill>
                  <a:srgbClr val="1F8B43"/>
                </a:solidFill>
              </a:ln>
              <a:effectLst/>
              <a:scene3d>
                <a:camera prst="orthographicFront"/>
                <a:lightRig rig="threePt" dir="t">
                  <a:rot lat="0" lon="0" rev="1200000"/>
                </a:lightRig>
              </a:scene3d>
            </c:spPr>
          </c:marker>
          <c:dLbls>
            <c:dLbl>
              <c:idx val="0"/>
              <c:layout>
                <c:manualLayout>
                  <c:x val="-3.729086321745443E-2"/>
                  <c:y val="4.041580640274828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1-0281-4D7C-862F-0F571B5F44A0}"/>
                </c:ext>
              </c:extLst>
            </c:dLbl>
            <c:dLbl>
              <c:idx val="1"/>
              <c:layout>
                <c:manualLayout>
                  <c:x val="-1.9565640773576129E-2"/>
                  <c:y val="4.9068598472521027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3-0281-4D7C-862F-0F571B5F44A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2001-02 ZDHS*</c:v>
                </c:pt>
                <c:pt idx="1">
                  <c:v>2007 ZDHS*</c:v>
                </c:pt>
                <c:pt idx="2">
                  <c:v>2013-14 ZDHS*</c:v>
                </c:pt>
                <c:pt idx="3">
                  <c:v>2018 ZDHS</c:v>
                </c:pt>
              </c:strCache>
            </c:strRef>
          </c:cat>
          <c:val>
            <c:numRef>
              <c:f>Sheet1!$B$2:$B$5</c:f>
              <c:numCache>
                <c:formatCode>General</c:formatCode>
                <c:ptCount val="4"/>
                <c:pt idx="0">
                  <c:v>7</c:v>
                </c:pt>
                <c:pt idx="1">
                  <c:v>29</c:v>
                </c:pt>
                <c:pt idx="2">
                  <c:v>41</c:v>
                </c:pt>
                <c:pt idx="3">
                  <c:v>52</c:v>
                </c:pt>
              </c:numCache>
            </c:numRef>
          </c:val>
          <c:smooth val="0"/>
          <c:extLst>
            <c:ext xmlns:c16="http://schemas.microsoft.com/office/drawing/2014/chart" uri="{C3380CC4-5D6E-409C-BE32-E72D297353CC}">
              <c16:uniqueId val="{00000000-96E2-4C79-9EB7-F6A0009DDBC3}"/>
            </c:ext>
          </c:extLst>
        </c:ser>
        <c:ser>
          <c:idx val="1"/>
          <c:order val="1"/>
          <c:tx>
            <c:strRef>
              <c:f>Sheet1!$C$1</c:f>
              <c:strCache>
                <c:ptCount val="1"/>
                <c:pt idx="0">
                  <c:v>Pregnant women</c:v>
                </c:pt>
              </c:strCache>
            </c:strRef>
          </c:tx>
          <c:spPr>
            <a:ln w="63500" cap="rnd">
              <a:solidFill>
                <a:srgbClr val="ED7E23"/>
              </a:solidFill>
              <a:round/>
            </a:ln>
            <a:effectLst/>
          </c:spPr>
          <c:marker>
            <c:symbol val="circle"/>
            <c:size val="5"/>
            <c:spPr>
              <a:solidFill>
                <a:srgbClr val="ED7E23"/>
              </a:solidFill>
              <a:ln w="63500">
                <a:solidFill>
                  <a:srgbClr val="ED7E23"/>
                </a:solidFill>
              </a:ln>
              <a:effectLst/>
              <a:scene3d>
                <a:camera prst="orthographicFront"/>
                <a:lightRig rig="threePt" dir="t">
                  <a:rot lat="0" lon="0" rev="1200000"/>
                </a:lightRig>
              </a:scene3d>
            </c:spPr>
          </c:marker>
          <c:dLbls>
            <c:dLbl>
              <c:idx val="0"/>
              <c:layout>
                <c:manualLayout>
                  <c:x val="-4.6589356568665606E-2"/>
                  <c:y val="-1.7269474062404224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2.3439890975775594E-2"/>
                      <c:h val="7.2034607534560632E-2"/>
                    </c:manualLayout>
                  </c15:layout>
                </c:ext>
                <c:ext xmlns:c16="http://schemas.microsoft.com/office/drawing/2014/chart" uri="{C3380CC4-5D6E-409C-BE32-E72D297353CC}">
                  <c16:uniqueId val="{00000000-0281-4D7C-862F-0F571B5F44A0}"/>
                </c:ext>
              </c:extLst>
            </c:dLbl>
            <c:dLbl>
              <c:idx val="1"/>
              <c:layout>
                <c:manualLayout>
                  <c:x val="-3.1963631908524304E-2"/>
                  <c:y val="-4.322785027172265E-2"/>
                </c:manualLayout>
              </c:layout>
              <c:dLblPos val="r"/>
              <c:showLegendKey val="0"/>
              <c:showVal val="1"/>
              <c:showCatName val="0"/>
              <c:showSerName val="0"/>
              <c:showPercent val="0"/>
              <c:showBubbleSize val="0"/>
              <c:extLst>
                <c:ext xmlns:c15="http://schemas.microsoft.com/office/drawing/2012/chart" uri="{CE6537A1-D6FC-4f65-9D91-7224C49458BB}"/>
                <c:ext xmlns:c16="http://schemas.microsoft.com/office/drawing/2014/chart" uri="{C3380CC4-5D6E-409C-BE32-E72D297353CC}">
                  <c16:uniqueId val="{00000002-0281-4D7C-862F-0F571B5F44A0}"/>
                </c:ext>
              </c:extLst>
            </c:dLbl>
            <c:dLbl>
              <c:idx val="2"/>
              <c:layout>
                <c:manualLayout>
                  <c:x val="-3.2738506354458678E-2"/>
                  <c:y val="5.7721390542293874E-2"/>
                </c:manualLayout>
              </c:layout>
              <c:dLblPos val="r"/>
              <c:showLegendKey val="0"/>
              <c:showVal val="1"/>
              <c:showCatName val="0"/>
              <c:showSerName val="0"/>
              <c:showPercent val="0"/>
              <c:showBubbleSize val="0"/>
              <c:extLst>
                <c:ext xmlns:c15="http://schemas.microsoft.com/office/drawing/2012/chart" uri="{CE6537A1-D6FC-4f65-9D91-7224C49458BB}">
                  <c15:layout>
                    <c:manualLayout>
                      <c:w val="4.8429652870891515E-2"/>
                      <c:h val="7.2034607534560632E-2"/>
                    </c:manualLayout>
                  </c15:layout>
                </c:ext>
                <c:ext xmlns:c16="http://schemas.microsoft.com/office/drawing/2014/chart" uri="{C3380CC4-5D6E-409C-BE32-E72D297353CC}">
                  <c16:uniqueId val="{00000004-0281-4D7C-862F-0F571B5F44A0}"/>
                </c:ext>
              </c:extLst>
            </c:dLbl>
            <c:dLbl>
              <c:idx val="3"/>
              <c:layout>
                <c:manualLayout>
                  <c:x val="-3.2738506354458567E-2"/>
                  <c:y val="4.1857938414376988E-2"/>
                </c:manualLayout>
              </c:layout>
              <c:spPr>
                <a:noFill/>
                <a:ln>
                  <a:noFill/>
                </a:ln>
                <a:effectLst/>
              </c:spPr>
              <c:txPr>
                <a:bodyPr rot="0" spcFirstLastPara="1" vertOverflow="ellipsis" vert="horz" wrap="square" lIns="38100" tIns="19050" rIns="38100" bIns="19050" anchor="ctr" anchorCtr="1">
                  <a:noAutofit/>
                </a:bodyPr>
                <a:lstStyle/>
                <a:p>
                  <a:pPr>
                    <a:defRPr sz="1800" b="1" i="0" u="none" strike="noStrike" kern="1200" baseline="0">
                      <a:solidFill>
                        <a:schemeClr val="tx1"/>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4.8429652870891515E-2"/>
                      <c:h val="6.9150343511303017E-2"/>
                    </c:manualLayout>
                  </c15:layout>
                </c:ext>
                <c:ext xmlns:c16="http://schemas.microsoft.com/office/drawing/2014/chart" uri="{C3380CC4-5D6E-409C-BE32-E72D297353CC}">
                  <c16:uniqueId val="{00000005-0281-4D7C-862F-0F571B5F44A0}"/>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2001-02 ZDHS*</c:v>
                </c:pt>
                <c:pt idx="1">
                  <c:v>2007 ZDHS*</c:v>
                </c:pt>
                <c:pt idx="2">
                  <c:v>2013-14 ZDHS*</c:v>
                </c:pt>
                <c:pt idx="3">
                  <c:v>2018 ZDHS</c:v>
                </c:pt>
              </c:strCache>
            </c:strRef>
          </c:cat>
          <c:val>
            <c:numRef>
              <c:f>Sheet1!$C$2:$C$5</c:f>
              <c:numCache>
                <c:formatCode>General</c:formatCode>
                <c:ptCount val="4"/>
                <c:pt idx="0">
                  <c:v>9</c:v>
                </c:pt>
                <c:pt idx="1">
                  <c:v>33</c:v>
                </c:pt>
                <c:pt idx="2">
                  <c:v>41</c:v>
                </c:pt>
                <c:pt idx="3">
                  <c:v>49</c:v>
                </c:pt>
              </c:numCache>
            </c:numRef>
          </c:val>
          <c:smooth val="0"/>
          <c:extLst>
            <c:ext xmlns:c16="http://schemas.microsoft.com/office/drawing/2014/chart" uri="{C3380CC4-5D6E-409C-BE32-E72D297353CC}">
              <c16:uniqueId val="{00000001-96E2-4C79-9EB7-F6A0009DDBC3}"/>
            </c:ext>
          </c:extLst>
        </c:ser>
        <c:dLbls>
          <c:dLblPos val="t"/>
          <c:showLegendKey val="0"/>
          <c:showVal val="1"/>
          <c:showCatName val="0"/>
          <c:showSerName val="0"/>
          <c:showPercent val="0"/>
          <c:showBubbleSize val="0"/>
        </c:dLbls>
        <c:marker val="1"/>
        <c:smooth val="0"/>
        <c:axId val="471570424"/>
        <c:axId val="471570816"/>
      </c:lineChart>
      <c:catAx>
        <c:axId val="4715704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1570816"/>
        <c:crosses val="autoZero"/>
        <c:auto val="1"/>
        <c:lblAlgn val="ctr"/>
        <c:lblOffset val="100"/>
        <c:noMultiLvlLbl val="0"/>
      </c:catAx>
      <c:valAx>
        <c:axId val="471570816"/>
        <c:scaling>
          <c:orientation val="minMax"/>
          <c:max val="100"/>
        </c:scaling>
        <c:delete val="1"/>
        <c:axPos val="l"/>
        <c:numFmt formatCode="General" sourceLinked="1"/>
        <c:majorTickMark val="out"/>
        <c:minorTickMark val="none"/>
        <c:tickLblPos val="nextTo"/>
        <c:crossAx val="47157042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8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0155783705574816E-2"/>
          <c:w val="0.96616035172886816"/>
          <c:h val="0.80734074363859376"/>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0D96-4542-8E52-219C7BD560A2}"/>
              </c:ext>
            </c:extLst>
          </c:dPt>
          <c:dPt>
            <c:idx val="2"/>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0D96-4542-8E52-219C7BD560A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1+ doses of SP/Fansidar (IPTp1+)</c:v>
                </c:pt>
                <c:pt idx="1">
                  <c:v>2+ doses of SP/Fansidar (IPTp2+)</c:v>
                </c:pt>
                <c:pt idx="2">
                  <c:v>3+ doses of SP/Fansidar (IPTp3+)</c:v>
                </c:pt>
              </c:strCache>
            </c:strRef>
          </c:cat>
          <c:val>
            <c:numRef>
              <c:f>Sheet1!$B$2:$B$4</c:f>
              <c:numCache>
                <c:formatCode>General</c:formatCode>
                <c:ptCount val="3"/>
                <c:pt idx="0">
                  <c:v>94</c:v>
                </c:pt>
                <c:pt idx="1">
                  <c:v>81</c:v>
                </c:pt>
                <c:pt idx="2">
                  <c:v>59</c:v>
                </c:pt>
              </c:numCache>
            </c:numRef>
          </c:val>
          <c:extLst>
            <c:ext xmlns:c16="http://schemas.microsoft.com/office/drawing/2014/chart" uri="{C3380CC4-5D6E-409C-BE32-E72D297353CC}">
              <c16:uniqueId val="{00000004-0D96-4542-8E52-219C7BD560A2}"/>
            </c:ext>
          </c:extLst>
        </c:ser>
        <c:dLbls>
          <c:dLblPos val="outEnd"/>
          <c:showLegendKey val="0"/>
          <c:showVal val="1"/>
          <c:showCatName val="0"/>
          <c:showSerName val="0"/>
          <c:showPercent val="0"/>
          <c:showBubbleSize val="0"/>
        </c:dLbls>
        <c:gapWidth val="100"/>
        <c:axId val="620212376"/>
        <c:axId val="620212768"/>
      </c:barChart>
      <c:catAx>
        <c:axId val="62021237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20212768"/>
        <c:crosses val="autoZero"/>
        <c:auto val="1"/>
        <c:lblAlgn val="ctr"/>
        <c:lblOffset val="100"/>
        <c:noMultiLvlLbl val="0"/>
      </c:catAx>
      <c:valAx>
        <c:axId val="620212768"/>
        <c:scaling>
          <c:orientation val="minMax"/>
          <c:max val="100"/>
        </c:scaling>
        <c:delete val="1"/>
        <c:axPos val="l"/>
        <c:numFmt formatCode="General" sourceLinked="1"/>
        <c:majorTickMark val="out"/>
        <c:minorTickMark val="none"/>
        <c:tickLblPos val="nextTo"/>
        <c:crossAx val="62021237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1.6919824135565944E-2"/>
          <c:y val="0"/>
          <c:w val="0.96616035172886816"/>
          <c:h val="0.90350265164859234"/>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chemeClr val="accent5"/>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2A85-4B93-B944-44F06BB17863}"/>
              </c:ext>
            </c:extLst>
          </c:dPt>
          <c:dPt>
            <c:idx val="2"/>
            <c:invertIfNegative val="0"/>
            <c:bubble3D val="0"/>
            <c:spPr>
              <a:solidFill>
                <a:schemeClr val="accent2"/>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2A85-4B93-B944-44F06BB17863}"/>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Total</c:v>
                </c:pt>
                <c:pt idx="1">
                  <c:v>Urban</c:v>
                </c:pt>
                <c:pt idx="2">
                  <c:v>Rural</c:v>
                </c:pt>
              </c:strCache>
            </c:strRef>
          </c:cat>
          <c:val>
            <c:numRef>
              <c:f>Sheet1!$B$2:$B$4</c:f>
              <c:numCache>
                <c:formatCode>0.0</c:formatCode>
                <c:ptCount val="3"/>
                <c:pt idx="0">
                  <c:v>4.7</c:v>
                </c:pt>
                <c:pt idx="1">
                  <c:v>3.4</c:v>
                </c:pt>
                <c:pt idx="2">
                  <c:v>5.8</c:v>
                </c:pt>
              </c:numCache>
            </c:numRef>
          </c:val>
          <c:extLst>
            <c:ext xmlns:c16="http://schemas.microsoft.com/office/drawing/2014/chart" uri="{C3380CC4-5D6E-409C-BE32-E72D297353CC}">
              <c16:uniqueId val="{00000004-2A85-4B93-B944-44F06BB17863}"/>
            </c:ext>
          </c:extLst>
        </c:ser>
        <c:dLbls>
          <c:showLegendKey val="0"/>
          <c:showVal val="0"/>
          <c:showCatName val="0"/>
          <c:showSerName val="0"/>
          <c:showPercent val="0"/>
          <c:showBubbleSize val="0"/>
        </c:dLbls>
        <c:gapWidth val="100"/>
        <c:axId val="519714008"/>
        <c:axId val="519714792"/>
      </c:barChart>
      <c:catAx>
        <c:axId val="51971400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519714792"/>
        <c:crosses val="autoZero"/>
        <c:auto val="1"/>
        <c:lblAlgn val="ctr"/>
        <c:lblOffset val="100"/>
        <c:noMultiLvlLbl val="0"/>
      </c:catAx>
      <c:valAx>
        <c:axId val="519714792"/>
        <c:scaling>
          <c:orientation val="minMax"/>
          <c:max val="10"/>
        </c:scaling>
        <c:delete val="1"/>
        <c:axPos val="l"/>
        <c:numFmt formatCode="0.0" sourceLinked="1"/>
        <c:majorTickMark val="out"/>
        <c:minorTickMark val="none"/>
        <c:tickLblPos val="nextTo"/>
        <c:crossAx val="51971400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3">
    <c:autoUpdate val="0"/>
  </c:externalData>
</c:chartSpace>
</file>

<file path=ppt/charts/chart9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5530981897204182E-2"/>
          <c:y val="3.386929666197025E-2"/>
          <c:w val="0.96616035172886816"/>
          <c:h val="0.86298424467099166"/>
        </c:manualLayout>
      </c:layout>
      <c:lineChart>
        <c:grouping val="standard"/>
        <c:varyColors val="0"/>
        <c:ser>
          <c:idx val="0"/>
          <c:order val="0"/>
          <c:tx>
            <c:strRef>
              <c:f>Sheet1!$B$1</c:f>
              <c:strCache>
                <c:ptCount val="1"/>
                <c:pt idx="0">
                  <c:v>Series 1</c:v>
                </c:pt>
              </c:strCache>
            </c:strRef>
          </c:tx>
          <c:spPr>
            <a:ln w="63500" cap="rnd">
              <a:solidFill>
                <a:srgbClr val="ED7E23"/>
              </a:solidFill>
              <a:round/>
            </a:ln>
            <a:effectLst/>
          </c:spPr>
          <c:marker>
            <c:symbol val="circle"/>
            <c:size val="5"/>
            <c:spPr>
              <a:solidFill>
                <a:srgbClr val="ED7E23"/>
              </a:solidFill>
              <a:ln w="63500" cap="rnd">
                <a:solidFill>
                  <a:srgbClr val="ED7E23"/>
                </a:solidFill>
              </a:ln>
              <a:effectLst/>
              <a:scene3d>
                <a:camera prst="orthographicFront"/>
                <a:lightRig rig="threePt" dir="t">
                  <a:rot lat="0" lon="0" rev="1200000"/>
                </a:lightRig>
              </a:scene3d>
            </c:spPr>
          </c:marker>
          <c:dLbls>
            <c:dLbl>
              <c:idx val="2"/>
              <c:layout>
                <c:manualLayout>
                  <c:x val="-1.9165992989725211E-2"/>
                  <c:y val="-4.0778712895155542E-2"/>
                </c:manualLayout>
              </c:layout>
              <c:spPr>
                <a:noFill/>
                <a:ln>
                  <a:noFill/>
                </a:ln>
                <a:effectLst/>
              </c:spPr>
              <c:txPr>
                <a:bodyPr rot="0" spcFirstLastPara="1" vertOverflow="ellipsis" vert="horz" wrap="square" lIns="38100" tIns="19050" rIns="38100" bIns="19050" anchor="ctr" anchorCtr="1">
                  <a:noAutofit/>
                </a:bodyPr>
                <a:lstStyle/>
                <a:p>
                  <a:pPr>
                    <a:defRPr sz="1800" b="1" i="0" u="none" strike="noStrike" kern="1200" baseline="0">
                      <a:solidFill>
                        <a:schemeClr val="tx1"/>
                      </a:solidFill>
                      <a:latin typeface="+mn-lt"/>
                      <a:ea typeface="+mn-ea"/>
                      <a:cs typeface="+mn-cs"/>
                    </a:defRPr>
                  </a:pPr>
                  <a:endParaRPr lang="en-US"/>
                </a:p>
              </c:txPr>
              <c:dLblPos val="r"/>
              <c:showLegendKey val="0"/>
              <c:showVal val="1"/>
              <c:showCatName val="0"/>
              <c:showSerName val="0"/>
              <c:showPercent val="0"/>
              <c:showBubbleSize val="0"/>
              <c:extLst>
                <c:ext xmlns:c15="http://schemas.microsoft.com/office/drawing/2012/chart" uri="{CE6537A1-D6FC-4f65-9D91-7224C49458BB}">
                  <c15:layout>
                    <c:manualLayout>
                      <c:w val="3.72766562739466E-2"/>
                      <c:h val="0.10062474888437699"/>
                    </c:manualLayout>
                  </c15:layout>
                </c:ext>
                <c:ext xmlns:c16="http://schemas.microsoft.com/office/drawing/2014/chart" uri="{C3380CC4-5D6E-409C-BE32-E72D297353CC}">
                  <c16:uniqueId val="{00000000-9125-42BA-8633-AE7D519F7807}"/>
                </c:ext>
              </c:extLst>
            </c:dLbl>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2007 ZDHS</c:v>
                </c:pt>
                <c:pt idx="1">
                  <c:v>2013-14 ZDHS</c:v>
                </c:pt>
                <c:pt idx="2">
                  <c:v>2018 ZDHS</c:v>
                </c:pt>
              </c:strCache>
            </c:strRef>
          </c:cat>
          <c:val>
            <c:numRef>
              <c:f>Sheet1!$B$2:$B$4</c:f>
              <c:numCache>
                <c:formatCode>General</c:formatCode>
                <c:ptCount val="3"/>
                <c:pt idx="0">
                  <c:v>87</c:v>
                </c:pt>
                <c:pt idx="1">
                  <c:v>92</c:v>
                </c:pt>
                <c:pt idx="2">
                  <c:v>94</c:v>
                </c:pt>
              </c:numCache>
            </c:numRef>
          </c:val>
          <c:smooth val="0"/>
          <c:extLst>
            <c:ext xmlns:c16="http://schemas.microsoft.com/office/drawing/2014/chart" uri="{C3380CC4-5D6E-409C-BE32-E72D297353CC}">
              <c16:uniqueId val="{00000000-C0C2-4F3B-A805-B254449076CB}"/>
            </c:ext>
          </c:extLst>
        </c:ser>
        <c:ser>
          <c:idx val="1"/>
          <c:order val="1"/>
          <c:tx>
            <c:strRef>
              <c:f>Sheet1!$C$1</c:f>
              <c:strCache>
                <c:ptCount val="1"/>
                <c:pt idx="0">
                  <c:v>Series 2</c:v>
                </c:pt>
              </c:strCache>
            </c:strRef>
          </c:tx>
          <c:spPr>
            <a:ln w="63500" cap="rnd">
              <a:solidFill>
                <a:srgbClr val="444F63"/>
              </a:solidFill>
              <a:round/>
            </a:ln>
            <a:effectLst/>
          </c:spPr>
          <c:marker>
            <c:symbol val="circle"/>
            <c:size val="5"/>
            <c:spPr>
              <a:solidFill>
                <a:srgbClr val="444F63"/>
              </a:solidFill>
              <a:ln w="63500">
                <a:solidFill>
                  <a:srgbClr val="444F6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2007 ZDHS</c:v>
                </c:pt>
                <c:pt idx="1">
                  <c:v>2013-14 ZDHS</c:v>
                </c:pt>
                <c:pt idx="2">
                  <c:v>2018 ZDHS</c:v>
                </c:pt>
              </c:strCache>
            </c:strRef>
          </c:cat>
          <c:val>
            <c:numRef>
              <c:f>Sheet1!$C$2:$C$4</c:f>
              <c:numCache>
                <c:formatCode>General</c:formatCode>
                <c:ptCount val="3"/>
                <c:pt idx="0">
                  <c:v>66</c:v>
                </c:pt>
                <c:pt idx="1">
                  <c:v>76</c:v>
                </c:pt>
                <c:pt idx="2">
                  <c:v>81</c:v>
                </c:pt>
              </c:numCache>
            </c:numRef>
          </c:val>
          <c:smooth val="0"/>
          <c:extLst>
            <c:ext xmlns:c16="http://schemas.microsoft.com/office/drawing/2014/chart" uri="{C3380CC4-5D6E-409C-BE32-E72D297353CC}">
              <c16:uniqueId val="{00000001-C0C2-4F3B-A805-B254449076CB}"/>
            </c:ext>
          </c:extLst>
        </c:ser>
        <c:ser>
          <c:idx val="2"/>
          <c:order val="2"/>
          <c:tx>
            <c:strRef>
              <c:f>Sheet1!$D$1</c:f>
              <c:strCache>
                <c:ptCount val="1"/>
                <c:pt idx="0">
                  <c:v>Series 3</c:v>
                </c:pt>
              </c:strCache>
            </c:strRef>
          </c:tx>
          <c:spPr>
            <a:ln w="63500" cap="rnd">
              <a:solidFill>
                <a:srgbClr val="1F8B43"/>
              </a:solidFill>
              <a:round/>
            </a:ln>
            <a:effectLst/>
          </c:spPr>
          <c:marker>
            <c:symbol val="circle"/>
            <c:size val="5"/>
            <c:spPr>
              <a:solidFill>
                <a:srgbClr val="1F8B43"/>
              </a:solidFill>
              <a:ln w="63500">
                <a:solidFill>
                  <a:srgbClr val="1F8B43"/>
                </a:solidFill>
              </a:ln>
              <a:effectLst/>
              <a:scene3d>
                <a:camera prst="orthographicFront"/>
                <a:lightRig rig="threePt" dir="t">
                  <a:rot lat="0" lon="0" rev="1200000"/>
                </a:lightRig>
              </a:scene3d>
            </c:spPr>
          </c:marker>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t"/>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2007 ZDHS</c:v>
                </c:pt>
                <c:pt idx="1">
                  <c:v>2013-14 ZDHS</c:v>
                </c:pt>
                <c:pt idx="2">
                  <c:v>2018 ZDHS</c:v>
                </c:pt>
              </c:strCache>
            </c:strRef>
          </c:cat>
          <c:val>
            <c:numRef>
              <c:f>Sheet1!$D$2:$D$4</c:f>
              <c:numCache>
                <c:formatCode>General</c:formatCode>
                <c:ptCount val="3"/>
                <c:pt idx="0">
                  <c:v>43</c:v>
                </c:pt>
                <c:pt idx="1">
                  <c:v>51</c:v>
                </c:pt>
                <c:pt idx="2">
                  <c:v>59</c:v>
                </c:pt>
              </c:numCache>
            </c:numRef>
          </c:val>
          <c:smooth val="0"/>
          <c:extLst>
            <c:ext xmlns:c16="http://schemas.microsoft.com/office/drawing/2014/chart" uri="{C3380CC4-5D6E-409C-BE32-E72D297353CC}">
              <c16:uniqueId val="{00000002-C0C2-4F3B-A805-B254449076CB}"/>
            </c:ext>
          </c:extLst>
        </c:ser>
        <c:dLbls>
          <c:dLblPos val="t"/>
          <c:showLegendKey val="0"/>
          <c:showVal val="1"/>
          <c:showCatName val="0"/>
          <c:showSerName val="0"/>
          <c:showPercent val="0"/>
          <c:showBubbleSize val="0"/>
        </c:dLbls>
        <c:marker val="1"/>
        <c:smooth val="0"/>
        <c:axId val="620213552"/>
        <c:axId val="620213944"/>
      </c:lineChart>
      <c:catAx>
        <c:axId val="62021355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20213944"/>
        <c:crosses val="autoZero"/>
        <c:auto val="1"/>
        <c:lblAlgn val="ctr"/>
        <c:lblOffset val="100"/>
        <c:noMultiLvlLbl val="0"/>
      </c:catAx>
      <c:valAx>
        <c:axId val="620213944"/>
        <c:scaling>
          <c:orientation val="minMax"/>
          <c:max val="100"/>
        </c:scaling>
        <c:delete val="1"/>
        <c:axPos val="l"/>
        <c:numFmt formatCode="General" sourceLinked="1"/>
        <c:majorTickMark val="out"/>
        <c:minorTickMark val="none"/>
        <c:tickLblPos val="nextTo"/>
        <c:crossAx val="62021355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
          <c:w val="0.96616035172886816"/>
          <c:h val="0.79868793561339735"/>
        </c:manualLayout>
      </c:layout>
      <c:barChart>
        <c:barDir val="col"/>
        <c:grouping val="clustered"/>
        <c:varyColors val="0"/>
        <c:ser>
          <c:idx val="0"/>
          <c:order val="0"/>
          <c:tx>
            <c:strRef>
              <c:f>Sheet1!$B$1</c:f>
              <c:strCache>
                <c:ptCount val="1"/>
                <c:pt idx="0">
                  <c:v>Series 1</c:v>
                </c:pt>
              </c:strCache>
            </c:strRef>
          </c:tx>
          <c:spPr>
            <a:solidFill>
              <a:srgbClr val="1F8B4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055F-4DA2-9780-3560B47A2BB4}"/>
              </c:ext>
            </c:extLst>
          </c:dPt>
          <c:dPt>
            <c:idx val="2"/>
            <c:invertIfNegative val="0"/>
            <c:bubble3D val="0"/>
            <c:extLst>
              <c:ext xmlns:c16="http://schemas.microsoft.com/office/drawing/2014/chart" uri="{C3380CC4-5D6E-409C-BE32-E72D297353CC}">
                <c16:uniqueId val="{00000001-055F-4DA2-9780-3560B47A2BB4}"/>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Sheet1!$A$2:$A$5</c:f>
              <c:strCache>
                <c:ptCount val="4"/>
                <c:pt idx="0">
                  <c:v>Fever in the 2 weeks before the survey</c:v>
                </c:pt>
                <c:pt idx="2">
                  <c:v>Advice or treatment was sought</c:v>
                </c:pt>
                <c:pt idx="3">
                  <c:v>Blood taken from a finger or heel for testing</c:v>
                </c:pt>
              </c:strCache>
            </c:strRef>
          </c:cat>
          <c:val>
            <c:numRef>
              <c:f>Sheet1!$B$2:$B$5</c:f>
              <c:numCache>
                <c:formatCode>General</c:formatCode>
                <c:ptCount val="4"/>
                <c:pt idx="0">
                  <c:v>16</c:v>
                </c:pt>
                <c:pt idx="2">
                  <c:v>77</c:v>
                </c:pt>
                <c:pt idx="3">
                  <c:v>63</c:v>
                </c:pt>
              </c:numCache>
            </c:numRef>
          </c:val>
          <c:extLst>
            <c:ext xmlns:c16="http://schemas.microsoft.com/office/drawing/2014/chart" uri="{C3380CC4-5D6E-409C-BE32-E72D297353CC}">
              <c16:uniqueId val="{00000002-055F-4DA2-9780-3560B47A2BB4}"/>
            </c:ext>
          </c:extLst>
        </c:ser>
        <c:dLbls>
          <c:dLblPos val="outEnd"/>
          <c:showLegendKey val="0"/>
          <c:showVal val="1"/>
          <c:showCatName val="0"/>
          <c:showSerName val="0"/>
          <c:showPercent val="0"/>
          <c:showBubbleSize val="0"/>
        </c:dLbls>
        <c:gapWidth val="100"/>
        <c:axId val="477707256"/>
        <c:axId val="477707648"/>
      </c:barChart>
      <c:catAx>
        <c:axId val="47770725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7707648"/>
        <c:crosses val="autoZero"/>
        <c:auto val="1"/>
        <c:lblAlgn val="ctr"/>
        <c:lblOffset val="100"/>
        <c:noMultiLvlLbl val="0"/>
      </c:catAx>
      <c:valAx>
        <c:axId val="477707648"/>
        <c:scaling>
          <c:orientation val="minMax"/>
          <c:max val="100"/>
        </c:scaling>
        <c:delete val="1"/>
        <c:axPos val="l"/>
        <c:numFmt formatCode="General" sourceLinked="1"/>
        <c:majorTickMark val="out"/>
        <c:minorTickMark val="none"/>
        <c:tickLblPos val="nextTo"/>
        <c:crossAx val="47770725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5.2429703151047558E-2"/>
          <c:w val="0.96616035172886816"/>
          <c:h val="0.80240015757639815"/>
        </c:manualLayout>
      </c:layout>
      <c:barChart>
        <c:barDir val="col"/>
        <c:grouping val="clustered"/>
        <c:varyColors val="0"/>
        <c:ser>
          <c:idx val="0"/>
          <c:order val="0"/>
          <c:tx>
            <c:strRef>
              <c:f>Sheet1!$B$1</c:f>
              <c:strCache>
                <c:ptCount val="1"/>
                <c:pt idx="0">
                  <c:v>Series 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129C-4E29-9CC5-D1E20AC96500}"/>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129C-4E29-9CC5-D1E20AC96500}"/>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Any ACT</c:v>
                </c:pt>
                <c:pt idx="1">
                  <c:v>SP/Fansidar</c:v>
                </c:pt>
                <c:pt idx="2">
                  <c:v>Amodiaquine</c:v>
                </c:pt>
                <c:pt idx="3">
                  <c:v>Quinine injection</c:v>
                </c:pt>
                <c:pt idx="4">
                  <c:v>Artesunate injection</c:v>
                </c:pt>
              </c:strCache>
            </c:strRef>
          </c:cat>
          <c:val>
            <c:numRef>
              <c:f>Sheet1!$B$2:$B$6</c:f>
              <c:numCache>
                <c:formatCode>General</c:formatCode>
                <c:ptCount val="5"/>
                <c:pt idx="0">
                  <c:v>97</c:v>
                </c:pt>
                <c:pt idx="1">
                  <c:v>1</c:v>
                </c:pt>
                <c:pt idx="2">
                  <c:v>1</c:v>
                </c:pt>
                <c:pt idx="3">
                  <c:v>1</c:v>
                </c:pt>
                <c:pt idx="4">
                  <c:v>1</c:v>
                </c:pt>
              </c:numCache>
            </c:numRef>
          </c:val>
          <c:extLst>
            <c:ext xmlns:c16="http://schemas.microsoft.com/office/drawing/2014/chart" uri="{C3380CC4-5D6E-409C-BE32-E72D297353CC}">
              <c16:uniqueId val="{00000004-129C-4E29-9CC5-D1E20AC96500}"/>
            </c:ext>
          </c:extLst>
        </c:ser>
        <c:dLbls>
          <c:dLblPos val="outEnd"/>
          <c:showLegendKey val="0"/>
          <c:showVal val="1"/>
          <c:showCatName val="0"/>
          <c:showSerName val="0"/>
          <c:showPercent val="0"/>
          <c:showBubbleSize val="0"/>
        </c:dLbls>
        <c:gapWidth val="100"/>
        <c:axId val="477708432"/>
        <c:axId val="477708824"/>
      </c:barChart>
      <c:catAx>
        <c:axId val="4777084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477708824"/>
        <c:crosses val="autoZero"/>
        <c:auto val="1"/>
        <c:lblAlgn val="ctr"/>
        <c:lblOffset val="100"/>
        <c:noMultiLvlLbl val="0"/>
      </c:catAx>
      <c:valAx>
        <c:axId val="477708824"/>
        <c:scaling>
          <c:orientation val="minMax"/>
          <c:max val="100"/>
        </c:scaling>
        <c:delete val="1"/>
        <c:axPos val="l"/>
        <c:numFmt formatCode="General" sourceLinked="1"/>
        <c:majorTickMark val="out"/>
        <c:minorTickMark val="none"/>
        <c:tickLblPos val="nextTo"/>
        <c:crossAx val="47770843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1.1167497785586041E-3"/>
          <c:w val="0.96616035172886816"/>
          <c:h val="0.85271313428891604"/>
        </c:manualLayout>
      </c:layout>
      <c:barChart>
        <c:barDir val="col"/>
        <c:grouping val="clustered"/>
        <c:varyColors val="0"/>
        <c:ser>
          <c:idx val="0"/>
          <c:order val="0"/>
          <c:tx>
            <c:strRef>
              <c:f>Sheet1!$B$1</c:f>
              <c:strCache>
                <c:ptCount val="1"/>
                <c:pt idx="0">
                  <c:v>Series 1</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1F8B4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3C6E-4D51-B3D1-203B6D54DF39}"/>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3C6E-4D51-B3D1-203B6D54DF39}"/>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Sheet1!$A$2:$A$9</c:f>
              <c:strCache>
                <c:ptCount val="8"/>
                <c:pt idx="0">
                  <c:v>Total</c:v>
                </c:pt>
                <c:pt idx="1">
                  <c:v>6-8</c:v>
                </c:pt>
                <c:pt idx="2">
                  <c:v>9-11</c:v>
                </c:pt>
                <c:pt idx="3">
                  <c:v>12-17</c:v>
                </c:pt>
                <c:pt idx="4">
                  <c:v>18-23</c:v>
                </c:pt>
                <c:pt idx="5">
                  <c:v>24-35</c:v>
                </c:pt>
                <c:pt idx="6">
                  <c:v>36-47</c:v>
                </c:pt>
                <c:pt idx="7">
                  <c:v>48-59</c:v>
                </c:pt>
              </c:strCache>
            </c:strRef>
          </c:cat>
          <c:val>
            <c:numRef>
              <c:f>Sheet1!$B$2:$B$9</c:f>
              <c:numCache>
                <c:formatCode>General</c:formatCode>
                <c:ptCount val="8"/>
                <c:pt idx="0">
                  <c:v>4</c:v>
                </c:pt>
                <c:pt idx="1">
                  <c:v>7</c:v>
                </c:pt>
                <c:pt idx="2">
                  <c:v>11</c:v>
                </c:pt>
                <c:pt idx="3">
                  <c:v>8</c:v>
                </c:pt>
                <c:pt idx="4">
                  <c:v>5</c:v>
                </c:pt>
                <c:pt idx="5">
                  <c:v>4</c:v>
                </c:pt>
                <c:pt idx="6">
                  <c:v>3</c:v>
                </c:pt>
                <c:pt idx="7">
                  <c:v>2</c:v>
                </c:pt>
              </c:numCache>
            </c:numRef>
          </c:val>
          <c:extLst>
            <c:ext xmlns:c16="http://schemas.microsoft.com/office/drawing/2014/chart" uri="{C3380CC4-5D6E-409C-BE32-E72D297353CC}">
              <c16:uniqueId val="{00000004-3C6E-4D51-B3D1-203B6D54DF39}"/>
            </c:ext>
          </c:extLst>
        </c:ser>
        <c:dLbls>
          <c:dLblPos val="outEnd"/>
          <c:showLegendKey val="0"/>
          <c:showVal val="1"/>
          <c:showCatName val="0"/>
          <c:showSerName val="0"/>
          <c:showPercent val="0"/>
          <c:showBubbleSize val="0"/>
        </c:dLbls>
        <c:gapWidth val="100"/>
        <c:axId val="618448936"/>
        <c:axId val="618449328"/>
      </c:barChart>
      <c:catAx>
        <c:axId val="618448936"/>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618449328"/>
        <c:crosses val="autoZero"/>
        <c:auto val="1"/>
        <c:lblAlgn val="ctr"/>
        <c:lblOffset val="100"/>
        <c:noMultiLvlLbl val="0"/>
      </c:catAx>
      <c:valAx>
        <c:axId val="618449328"/>
        <c:scaling>
          <c:orientation val="minMax"/>
          <c:max val="100"/>
        </c:scaling>
        <c:delete val="1"/>
        <c:axPos val="l"/>
        <c:numFmt formatCode="General" sourceLinked="1"/>
        <c:majorTickMark val="out"/>
        <c:minorTickMark val="none"/>
        <c:tickLblPos val="nextTo"/>
        <c:crossAx val="618448936"/>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
          <c:y val="9.1777699492521125E-2"/>
          <c:w val="0.9950968844632776"/>
          <c:h val="0.71752887297793944"/>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EAB3-4DB1-B1E3-058500A65762}"/>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EAB3-4DB1-B1E3-058500A6576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Using condoms</c:v>
                </c:pt>
                <c:pt idx="1">
                  <c:v>Limiting sex to one uninfected partner</c:v>
                </c:pt>
                <c:pt idx="2">
                  <c:v>Using condoms AND limiting sex to one uninfected partner</c:v>
                </c:pt>
              </c:strCache>
            </c:strRef>
          </c:cat>
          <c:val>
            <c:numRef>
              <c:f>Sheet1!$B$2:$B$4</c:f>
              <c:numCache>
                <c:formatCode>General</c:formatCode>
                <c:ptCount val="3"/>
                <c:pt idx="0">
                  <c:v>83</c:v>
                </c:pt>
                <c:pt idx="1">
                  <c:v>92</c:v>
                </c:pt>
                <c:pt idx="2">
                  <c:v>80</c:v>
                </c:pt>
              </c:numCache>
            </c:numRef>
          </c:val>
          <c:extLst>
            <c:ext xmlns:c16="http://schemas.microsoft.com/office/drawing/2014/chart" uri="{C3380CC4-5D6E-409C-BE32-E72D297353CC}">
              <c16:uniqueId val="{00000004-EAB3-4DB1-B1E3-058500A65762}"/>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Using condoms</c:v>
                </c:pt>
                <c:pt idx="1">
                  <c:v>Limiting sex to one uninfected partner</c:v>
                </c:pt>
                <c:pt idx="2">
                  <c:v>Using condoms AND limiting sex to one uninfected partner</c:v>
                </c:pt>
              </c:strCache>
            </c:strRef>
          </c:cat>
          <c:val>
            <c:numRef>
              <c:f>Sheet1!$C$2:$C$4</c:f>
              <c:numCache>
                <c:formatCode>General</c:formatCode>
                <c:ptCount val="3"/>
                <c:pt idx="0">
                  <c:v>87</c:v>
                </c:pt>
                <c:pt idx="1">
                  <c:v>94</c:v>
                </c:pt>
                <c:pt idx="2">
                  <c:v>84</c:v>
                </c:pt>
              </c:numCache>
            </c:numRef>
          </c:val>
          <c:extLst>
            <c:ext xmlns:c16="http://schemas.microsoft.com/office/drawing/2014/chart" uri="{C3380CC4-5D6E-409C-BE32-E72D297353CC}">
              <c16:uniqueId val="{00000005-EAB3-4DB1-B1E3-058500A65762}"/>
            </c:ext>
          </c:extLst>
        </c:ser>
        <c:dLbls>
          <c:dLblPos val="outEnd"/>
          <c:showLegendKey val="0"/>
          <c:showVal val="1"/>
          <c:showCatName val="0"/>
          <c:showSerName val="0"/>
          <c:showPercent val="0"/>
          <c:showBubbleSize val="0"/>
        </c:dLbls>
        <c:gapWidth val="100"/>
        <c:axId val="339857032"/>
        <c:axId val="336327592"/>
      </c:barChart>
      <c:catAx>
        <c:axId val="339857032"/>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6327592"/>
        <c:crosses val="autoZero"/>
        <c:auto val="1"/>
        <c:lblAlgn val="ctr"/>
        <c:lblOffset val="100"/>
        <c:noMultiLvlLbl val="0"/>
      </c:catAx>
      <c:valAx>
        <c:axId val="336327592"/>
        <c:scaling>
          <c:orientation val="minMax"/>
          <c:max val="100"/>
        </c:scaling>
        <c:delete val="1"/>
        <c:axPos val="l"/>
        <c:numFmt formatCode="General" sourceLinked="1"/>
        <c:majorTickMark val="out"/>
        <c:minorTickMark val="none"/>
        <c:tickLblPos val="nextTo"/>
        <c:crossAx val="339857032"/>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4720279387607111"/>
          <c:y val="0"/>
          <c:w val="0.60472742833852011"/>
          <c:h val="1"/>
        </c:manualLayout>
      </c:layout>
      <c:barChart>
        <c:barDir val="bar"/>
        <c:grouping val="clustered"/>
        <c:varyColors val="0"/>
        <c:ser>
          <c:idx val="0"/>
          <c:order val="0"/>
          <c:tx>
            <c:strRef>
              <c:f>Sheet1!$B$1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Comprehensive knowledge*</c:v>
                </c:pt>
                <c:pt idx="1">
                  <c:v>A person cannot contract HIV by sharing food with a person who has HIV</c:v>
                </c:pt>
                <c:pt idx="2">
                  <c:v>HIV cannot be transmitted by supernatural means</c:v>
                </c:pt>
                <c:pt idx="3">
                  <c:v>HIV cannot be transmitted by mosquito bites</c:v>
                </c:pt>
                <c:pt idx="4">
                  <c:v>A healthy-looking person can have HIV</c:v>
                </c:pt>
              </c:strCache>
            </c:strRef>
          </c:cat>
          <c:val>
            <c:numRef>
              <c:f>Sheet1!$B$2:$B$6</c:f>
              <c:numCache>
                <c:formatCode>General</c:formatCode>
                <c:ptCount val="5"/>
                <c:pt idx="0">
                  <c:v>46</c:v>
                </c:pt>
                <c:pt idx="1">
                  <c:v>85</c:v>
                </c:pt>
                <c:pt idx="2">
                  <c:v>83</c:v>
                </c:pt>
                <c:pt idx="3">
                  <c:v>65</c:v>
                </c:pt>
                <c:pt idx="4">
                  <c:v>90</c:v>
                </c:pt>
              </c:numCache>
            </c:numRef>
          </c:val>
          <c:extLst>
            <c:ext xmlns:c16="http://schemas.microsoft.com/office/drawing/2014/chart" uri="{C3380CC4-5D6E-409C-BE32-E72D297353CC}">
              <c16:uniqueId val="{00000000-40F2-4551-81C8-646F811F1919}"/>
            </c:ext>
          </c:extLst>
        </c:ser>
        <c:ser>
          <c:idx val="1"/>
          <c:order val="1"/>
          <c:tx>
            <c:strRef>
              <c:f>Sheet1!$C$1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Comprehensive knowledge*</c:v>
                </c:pt>
                <c:pt idx="1">
                  <c:v>A person cannot contract HIV by sharing food with a person who has HIV</c:v>
                </c:pt>
                <c:pt idx="2">
                  <c:v>HIV cannot be transmitted by supernatural means</c:v>
                </c:pt>
                <c:pt idx="3">
                  <c:v>HIV cannot be transmitted by mosquito bites</c:v>
                </c:pt>
                <c:pt idx="4">
                  <c:v>A healthy-looking person can have HIV</c:v>
                </c:pt>
              </c:strCache>
            </c:strRef>
          </c:cat>
          <c:val>
            <c:numRef>
              <c:f>Sheet1!$C$2:$C$6</c:f>
              <c:numCache>
                <c:formatCode>General</c:formatCode>
                <c:ptCount val="5"/>
                <c:pt idx="0">
                  <c:v>46</c:v>
                </c:pt>
                <c:pt idx="1">
                  <c:v>83</c:v>
                </c:pt>
                <c:pt idx="2">
                  <c:v>81</c:v>
                </c:pt>
                <c:pt idx="3">
                  <c:v>69</c:v>
                </c:pt>
                <c:pt idx="4">
                  <c:v>83</c:v>
                </c:pt>
              </c:numCache>
            </c:numRef>
          </c:val>
          <c:extLst>
            <c:ext xmlns:c16="http://schemas.microsoft.com/office/drawing/2014/chart" uri="{C3380CC4-5D6E-409C-BE32-E72D297353CC}">
              <c16:uniqueId val="{00000001-40F2-4551-81C8-646F811F1919}"/>
            </c:ext>
          </c:extLst>
        </c:ser>
        <c:dLbls>
          <c:showLegendKey val="0"/>
          <c:showVal val="0"/>
          <c:showCatName val="0"/>
          <c:showSerName val="0"/>
          <c:showPercent val="0"/>
          <c:showBubbleSize val="0"/>
        </c:dLbls>
        <c:gapWidth val="100"/>
        <c:axId val="294436264"/>
        <c:axId val="341955552"/>
      </c:barChart>
      <c:catAx>
        <c:axId val="294436264"/>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41955552"/>
        <c:crosses val="autoZero"/>
        <c:auto val="1"/>
        <c:lblAlgn val="ctr"/>
        <c:lblOffset val="100"/>
        <c:noMultiLvlLbl val="0"/>
      </c:catAx>
      <c:valAx>
        <c:axId val="341955552"/>
        <c:scaling>
          <c:orientation val="minMax"/>
          <c:max val="100"/>
        </c:scaling>
        <c:delete val="1"/>
        <c:axPos val="b"/>
        <c:numFmt formatCode="General" sourceLinked="1"/>
        <c:majorTickMark val="none"/>
        <c:minorTickMark val="none"/>
        <c:tickLblPos val="nextTo"/>
        <c:crossAx val="294436264"/>
        <c:crosses val="autoZero"/>
        <c:crossBetween val="between"/>
      </c:valAx>
      <c:spPr>
        <a:noFill/>
        <a:ln>
          <a:noFill/>
        </a:ln>
        <a:effectLst/>
      </c:spPr>
    </c:plotArea>
    <c:legend>
      <c:legendPos val="r"/>
      <c:layout>
        <c:manualLayout>
          <c:xMode val="edge"/>
          <c:yMode val="edge"/>
          <c:x val="0.86517693188724099"/>
          <c:y val="0.23424539721700235"/>
          <c:w val="0.11676751058262365"/>
          <c:h val="0.16254873704476544"/>
        </c:manualLayout>
      </c:layou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2.252262345203896E-3"/>
          <c:y val="7.0133010882708582E-2"/>
          <c:w val="0.98863537682095515"/>
          <c:h val="0.78518313989469579"/>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extLst>
              <c:ext xmlns:c16="http://schemas.microsoft.com/office/drawing/2014/chart" uri="{C3380CC4-5D6E-409C-BE32-E72D297353CC}">
                <c16:uniqueId val="{00000000-438A-42EE-8033-BEB85BBC5412}"/>
              </c:ext>
            </c:extLst>
          </c:dPt>
          <c:dPt>
            <c:idx val="2"/>
            <c:invertIfNegative val="0"/>
            <c:bubble3D val="0"/>
            <c:extLst>
              <c:ext xmlns:c16="http://schemas.microsoft.com/office/drawing/2014/chart" uri="{C3380CC4-5D6E-409C-BE32-E72D297353CC}">
                <c16:uniqueId val="{00000001-438A-42EE-8033-BEB85BBC5412}"/>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can be transmitted during pregnancy, delivery, and by breastfeeding</c:v>
                </c:pt>
                <c:pt idx="1">
                  <c:v>HIV transmission can be reduced by mother taking special drugs</c:v>
                </c:pt>
              </c:strCache>
            </c:strRef>
          </c:cat>
          <c:val>
            <c:numRef>
              <c:f>Sheet1!$B$2:$B$3</c:f>
              <c:numCache>
                <c:formatCode>General</c:formatCode>
                <c:ptCount val="2"/>
                <c:pt idx="0">
                  <c:v>60</c:v>
                </c:pt>
                <c:pt idx="1">
                  <c:v>81</c:v>
                </c:pt>
              </c:numCache>
            </c:numRef>
          </c:val>
          <c:extLst>
            <c:ext xmlns:c16="http://schemas.microsoft.com/office/drawing/2014/chart" uri="{C3380CC4-5D6E-409C-BE32-E72D297353CC}">
              <c16:uniqueId val="{00000002-438A-42EE-8033-BEB85BBC5412}"/>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HIV can be transmitted during pregnancy, delivery, and by breastfeeding</c:v>
                </c:pt>
                <c:pt idx="1">
                  <c:v>HIV transmission can be reduced by mother taking special drugs</c:v>
                </c:pt>
              </c:strCache>
            </c:strRef>
          </c:cat>
          <c:val>
            <c:numRef>
              <c:f>Sheet1!$C$2:$C$3</c:f>
              <c:numCache>
                <c:formatCode>General</c:formatCode>
                <c:ptCount val="2"/>
                <c:pt idx="0">
                  <c:v>50</c:v>
                </c:pt>
                <c:pt idx="1">
                  <c:v>67</c:v>
                </c:pt>
              </c:numCache>
            </c:numRef>
          </c:val>
          <c:extLst>
            <c:ext xmlns:c16="http://schemas.microsoft.com/office/drawing/2014/chart" uri="{C3380CC4-5D6E-409C-BE32-E72D297353CC}">
              <c16:uniqueId val="{00000003-438A-42EE-8033-BEB85BBC5412}"/>
            </c:ext>
          </c:extLst>
        </c:ser>
        <c:dLbls>
          <c:dLblPos val="outEnd"/>
          <c:showLegendKey val="0"/>
          <c:showVal val="1"/>
          <c:showCatName val="0"/>
          <c:showSerName val="0"/>
          <c:showPercent val="0"/>
          <c:showBubbleSize val="0"/>
        </c:dLbls>
        <c:gapWidth val="100"/>
        <c:axId val="371922568"/>
        <c:axId val="371922960"/>
      </c:barChart>
      <c:catAx>
        <c:axId val="37192256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1922960"/>
        <c:crosses val="autoZero"/>
        <c:auto val="1"/>
        <c:lblAlgn val="ctr"/>
        <c:lblOffset val="100"/>
        <c:noMultiLvlLbl val="0"/>
      </c:catAx>
      <c:valAx>
        <c:axId val="371922960"/>
        <c:scaling>
          <c:orientation val="minMax"/>
          <c:max val="100"/>
        </c:scaling>
        <c:delete val="1"/>
        <c:axPos val="l"/>
        <c:numFmt formatCode="General" sourceLinked="1"/>
        <c:majorTickMark val="out"/>
        <c:minorTickMark val="none"/>
        <c:tickLblPos val="nextTo"/>
        <c:crossAx val="37192256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0.31248056785658002"/>
          <c:y val="0"/>
          <c:w val="0.68751943214341993"/>
          <c:h val="1"/>
        </c:manualLayout>
      </c:layout>
      <c:barChart>
        <c:barDir val="bar"/>
        <c:grouping val="clustered"/>
        <c:varyColors val="0"/>
        <c:ser>
          <c:idx val="0"/>
          <c:order val="0"/>
          <c:tx>
            <c:strRef>
              <c:f>Sheet1!$B$1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Discriminatory attitudes toward people living with HIV</c:v>
                </c:pt>
                <c:pt idx="1">
                  <c:v>Would not buy fresh vegetables from shopkeeper who has HIV</c:v>
                </c:pt>
                <c:pt idx="2">
                  <c:v>Don't think that children living with HIV should be able to attend school with HIV negative children</c:v>
                </c:pt>
              </c:strCache>
            </c:strRef>
          </c:cat>
          <c:val>
            <c:numRef>
              <c:f>Sheet1!$B$2:$B$4</c:f>
              <c:numCache>
                <c:formatCode>General</c:formatCode>
                <c:ptCount val="3"/>
                <c:pt idx="0">
                  <c:v>23</c:v>
                </c:pt>
                <c:pt idx="1">
                  <c:v>19</c:v>
                </c:pt>
                <c:pt idx="2">
                  <c:v>13</c:v>
                </c:pt>
              </c:numCache>
            </c:numRef>
          </c:val>
          <c:extLst>
            <c:ext xmlns:c16="http://schemas.microsoft.com/office/drawing/2014/chart" uri="{C3380CC4-5D6E-409C-BE32-E72D297353CC}">
              <c16:uniqueId val="{00000000-9209-49B3-9AAC-8AE9EE275892}"/>
            </c:ext>
          </c:extLst>
        </c:ser>
        <c:ser>
          <c:idx val="1"/>
          <c:order val="1"/>
          <c:tx>
            <c:strRef>
              <c:f>Sheet1!$C$1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Sheet1!$A$2:$A$4</c:f>
              <c:strCache>
                <c:ptCount val="3"/>
                <c:pt idx="0">
                  <c:v>Discriminatory attitudes toward people living with HIV</c:v>
                </c:pt>
                <c:pt idx="1">
                  <c:v>Would not buy fresh vegetables from shopkeeper who has HIV</c:v>
                </c:pt>
                <c:pt idx="2">
                  <c:v>Don't think that children living with HIV should be able to attend school with HIV negative children</c:v>
                </c:pt>
              </c:strCache>
            </c:strRef>
          </c:cat>
          <c:val>
            <c:numRef>
              <c:f>Sheet1!$C$2:$C$4</c:f>
              <c:numCache>
                <c:formatCode>General</c:formatCode>
                <c:ptCount val="3"/>
                <c:pt idx="0">
                  <c:v>27</c:v>
                </c:pt>
                <c:pt idx="1">
                  <c:v>24</c:v>
                </c:pt>
                <c:pt idx="2">
                  <c:v>13</c:v>
                </c:pt>
              </c:numCache>
            </c:numRef>
          </c:val>
          <c:extLst>
            <c:ext xmlns:c16="http://schemas.microsoft.com/office/drawing/2014/chart" uri="{C3380CC4-5D6E-409C-BE32-E72D297353CC}">
              <c16:uniqueId val="{00000001-9209-49B3-9AAC-8AE9EE275892}"/>
            </c:ext>
          </c:extLst>
        </c:ser>
        <c:dLbls>
          <c:showLegendKey val="0"/>
          <c:showVal val="0"/>
          <c:showCatName val="0"/>
          <c:showSerName val="0"/>
          <c:showPercent val="0"/>
          <c:showBubbleSize val="0"/>
        </c:dLbls>
        <c:gapWidth val="100"/>
        <c:axId val="291353112"/>
        <c:axId val="291353504"/>
      </c:barChart>
      <c:catAx>
        <c:axId val="291353112"/>
        <c:scaling>
          <c:orientation val="minMax"/>
        </c:scaling>
        <c:delete val="0"/>
        <c:axPos val="l"/>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291353504"/>
        <c:crosses val="autoZero"/>
        <c:auto val="1"/>
        <c:lblAlgn val="ctr"/>
        <c:lblOffset val="100"/>
        <c:noMultiLvlLbl val="0"/>
      </c:catAx>
      <c:valAx>
        <c:axId val="291353504"/>
        <c:scaling>
          <c:orientation val="minMax"/>
          <c:max val="100"/>
        </c:scaling>
        <c:delete val="1"/>
        <c:axPos val="b"/>
        <c:numFmt formatCode="General" sourceLinked="1"/>
        <c:majorTickMark val="none"/>
        <c:minorTickMark val="none"/>
        <c:tickLblPos val="nextTo"/>
        <c:crossAx val="291353112"/>
        <c:crosses val="autoZero"/>
        <c:crossBetween val="between"/>
      </c:valAx>
      <c:spPr>
        <a:noFill/>
        <a:ln>
          <a:noFill/>
        </a:ln>
        <a:effectLst/>
      </c:spPr>
    </c:plotArea>
    <c:legend>
      <c:legendPos val="r"/>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0.13784764207980654"/>
          <c:w val="0.96616035172886816"/>
          <c:h val="0.77061249750069027"/>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67FB-4C59-8D0A-8524F5EFB914}"/>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67FB-4C59-8D0A-8524F5EFB914}"/>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 partners in past 12 months</c:v>
                </c:pt>
                <c:pt idx="2">
                  <c:v>Reported using a condom at last sexual intercourse</c:v>
                </c:pt>
                <c:pt idx="4">
                  <c:v>Mean number of lifetime sexual partners</c:v>
                </c:pt>
              </c:strCache>
            </c:strRef>
          </c:cat>
          <c:val>
            <c:numRef>
              <c:f>Sheet1!$B$2:$B$6</c:f>
              <c:numCache>
                <c:formatCode>General</c:formatCode>
                <c:ptCount val="5"/>
                <c:pt idx="0">
                  <c:v>2</c:v>
                </c:pt>
                <c:pt idx="2">
                  <c:v>38</c:v>
                </c:pt>
                <c:pt idx="4" formatCode="0.0">
                  <c:v>2.2999999999999998</c:v>
                </c:pt>
              </c:numCache>
            </c:numRef>
          </c:val>
          <c:extLst>
            <c:ext xmlns:c16="http://schemas.microsoft.com/office/drawing/2014/chart" uri="{C3380CC4-5D6E-409C-BE32-E72D297353CC}">
              <c16:uniqueId val="{00000004-67FB-4C59-8D0A-8524F5EFB914}"/>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Sheet1!$A$2:$A$6</c:f>
              <c:strCache>
                <c:ptCount val="5"/>
                <c:pt idx="0">
                  <c:v>2+ partners in past 12 months</c:v>
                </c:pt>
                <c:pt idx="2">
                  <c:v>Reported using a condom at last sexual intercourse</c:v>
                </c:pt>
                <c:pt idx="4">
                  <c:v>Mean number of lifetime sexual partners</c:v>
                </c:pt>
              </c:strCache>
            </c:strRef>
          </c:cat>
          <c:val>
            <c:numRef>
              <c:f>Sheet1!$C$2:$C$6</c:f>
              <c:numCache>
                <c:formatCode>General</c:formatCode>
                <c:ptCount val="5"/>
                <c:pt idx="0">
                  <c:v>15</c:v>
                </c:pt>
                <c:pt idx="2">
                  <c:v>28</c:v>
                </c:pt>
                <c:pt idx="4" formatCode="0.0">
                  <c:v>6.5</c:v>
                </c:pt>
              </c:numCache>
            </c:numRef>
          </c:val>
          <c:extLst>
            <c:ext xmlns:c16="http://schemas.microsoft.com/office/drawing/2014/chart" uri="{C3380CC4-5D6E-409C-BE32-E72D297353CC}">
              <c16:uniqueId val="{00000005-67FB-4C59-8D0A-8524F5EFB914}"/>
            </c:ext>
          </c:extLst>
        </c:ser>
        <c:dLbls>
          <c:dLblPos val="outEnd"/>
          <c:showLegendKey val="0"/>
          <c:showVal val="1"/>
          <c:showCatName val="0"/>
          <c:showSerName val="0"/>
          <c:showPercent val="0"/>
          <c:showBubbleSize val="0"/>
        </c:dLbls>
        <c:gapWidth val="100"/>
        <c:axId val="291354288"/>
        <c:axId val="334901696"/>
      </c:barChart>
      <c:catAx>
        <c:axId val="291354288"/>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34901696"/>
        <c:crosses val="autoZero"/>
        <c:auto val="1"/>
        <c:lblAlgn val="ctr"/>
        <c:lblOffset val="100"/>
        <c:noMultiLvlLbl val="0"/>
      </c:catAx>
      <c:valAx>
        <c:axId val="334901696"/>
        <c:scaling>
          <c:orientation val="minMax"/>
          <c:max val="100"/>
        </c:scaling>
        <c:delete val="1"/>
        <c:axPos val="l"/>
        <c:numFmt formatCode="General" sourceLinked="1"/>
        <c:majorTickMark val="out"/>
        <c:minorTickMark val="none"/>
        <c:tickLblPos val="nextTo"/>
        <c:crossAx val="291354288"/>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hart9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lrMapOvr bg1="lt1" tx1="dk1" bg2="lt2" tx2="dk2" accent1="accent1" accent2="accent2" accent3="accent3" accent4="accent4" accent5="accent5" accent6="accent6" hlink="hlink" folHlink="folHlink"/>
  <c:chart>
    <c:autoTitleDeleted val="1"/>
    <c:plotArea>
      <c:layout>
        <c:manualLayout>
          <c:layoutTarget val="inner"/>
          <c:xMode val="edge"/>
          <c:yMode val="edge"/>
          <c:x val="1.6919824135565944E-2"/>
          <c:y val="4.8367593712212815E-3"/>
          <c:w val="0.96616035172886816"/>
          <c:h val="0.85047939140618323"/>
        </c:manualLayout>
      </c:layout>
      <c:barChart>
        <c:barDir val="col"/>
        <c:grouping val="clustered"/>
        <c:varyColors val="0"/>
        <c:ser>
          <c:idx val="0"/>
          <c:order val="0"/>
          <c:tx>
            <c:strRef>
              <c:f>Sheet1!$B$1</c:f>
              <c:strCache>
                <c:ptCount val="1"/>
                <c:pt idx="0">
                  <c:v>Women</c:v>
                </c:pt>
              </c:strCache>
            </c:strRef>
          </c:tx>
          <c:spPr>
            <a:solidFill>
              <a:srgbClr val="ED7E23"/>
            </a:solidFill>
            <a:ln>
              <a:noFill/>
            </a:ln>
            <a:effectLst/>
            <a:scene3d>
              <a:camera prst="orthographicFront"/>
              <a:lightRig rig="threePt" dir="t">
                <a:rot lat="0" lon="0" rev="1200000"/>
              </a:lightRig>
            </a:scene3d>
            <a:sp3d>
              <a:bevelT w="63500" h="25400"/>
            </a:sp3d>
          </c:spPr>
          <c:invertIfNegative val="0"/>
          <c:dPt>
            <c:idx val="0"/>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1-0D63-453C-95C6-8E6FF3052AA8}"/>
              </c:ext>
            </c:extLst>
          </c:dPt>
          <c:dPt>
            <c:idx val="2"/>
            <c:invertIfNegative val="0"/>
            <c:bubble3D val="0"/>
            <c:spPr>
              <a:solidFill>
                <a:srgbClr val="ED7E23"/>
              </a:solidFill>
              <a:ln>
                <a:noFill/>
              </a:ln>
              <a:effectLst/>
              <a:scene3d>
                <a:camera prst="orthographicFront"/>
                <a:lightRig rig="threePt" dir="t">
                  <a:rot lat="0" lon="0" rev="1200000"/>
                </a:lightRig>
              </a:scene3d>
              <a:sp3d>
                <a:bevelT w="63500" h="25400"/>
              </a:sp3d>
            </c:spPr>
            <c:extLst>
              <c:ext xmlns:c16="http://schemas.microsoft.com/office/drawing/2014/chart" uri="{C3380CC4-5D6E-409C-BE32-E72D297353CC}">
                <c16:uniqueId val="{00000003-0D63-453C-95C6-8E6FF3052AA8}"/>
              </c:ext>
            </c:extLst>
          </c:dPt>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 tested and received results</c:v>
                </c:pt>
                <c:pt idx="1">
                  <c:v>Tested in last 12 months and received results</c:v>
                </c:pt>
              </c:strCache>
            </c:strRef>
          </c:cat>
          <c:val>
            <c:numRef>
              <c:f>Sheet1!$B$2:$B$3</c:f>
              <c:numCache>
                <c:formatCode>General</c:formatCode>
                <c:ptCount val="2"/>
                <c:pt idx="0">
                  <c:v>85</c:v>
                </c:pt>
                <c:pt idx="1">
                  <c:v>64</c:v>
                </c:pt>
              </c:numCache>
            </c:numRef>
          </c:val>
          <c:extLst>
            <c:ext xmlns:c16="http://schemas.microsoft.com/office/drawing/2014/chart" uri="{C3380CC4-5D6E-409C-BE32-E72D297353CC}">
              <c16:uniqueId val="{00000004-0D63-453C-95C6-8E6FF3052AA8}"/>
            </c:ext>
          </c:extLst>
        </c:ser>
        <c:ser>
          <c:idx val="1"/>
          <c:order val="1"/>
          <c:tx>
            <c:strRef>
              <c:f>Sheet1!$C$1</c:f>
              <c:strCache>
                <c:ptCount val="1"/>
                <c:pt idx="0">
                  <c:v>Men</c:v>
                </c:pt>
              </c:strCache>
            </c:strRef>
          </c:tx>
          <c:spPr>
            <a:solidFill>
              <a:srgbClr val="DD2526"/>
            </a:solidFill>
            <a:ln>
              <a:noFill/>
            </a:ln>
            <a:effectLst/>
            <a:scene3d>
              <a:camera prst="orthographicFront"/>
              <a:lightRig rig="threePt" dir="t">
                <a:rot lat="0" lon="0" rev="1200000"/>
              </a:lightRig>
            </a:scene3d>
            <a:sp3d>
              <a:bevelT w="63500" h="25400"/>
            </a:sp3d>
          </c:spPr>
          <c:invertIfNegative val="0"/>
          <c:dLbls>
            <c:spPr>
              <a:noFill/>
              <a:ln>
                <a:noFill/>
              </a:ln>
              <a:effectLst/>
            </c:spPr>
            <c:txPr>
              <a:bodyPr rot="0" spcFirstLastPara="1" vertOverflow="ellipsis" vert="horz" wrap="square" lIns="38100" tIns="19050" rIns="38100" bIns="19050" anchor="ctr" anchorCtr="1">
                <a:spAutoFit/>
              </a:bodyPr>
              <a:lstStyle/>
              <a:p>
                <a:pPr>
                  <a:defRPr sz="1800" b="1" i="0" u="none" strike="noStrike" kern="1200" baseline="0">
                    <a:solidFill>
                      <a:schemeClr val="tx1"/>
                    </a:solidFill>
                    <a:latin typeface="+mn-lt"/>
                    <a:ea typeface="+mn-ea"/>
                    <a:cs typeface="+mn-cs"/>
                  </a:defRPr>
                </a:pPr>
                <a:endParaRPr lang="en-US"/>
              </a:p>
            </c:txPr>
            <c:dLblPos val="outEnd"/>
            <c:showLegendKey val="0"/>
            <c:showVal val="1"/>
            <c:showCatName val="0"/>
            <c:showSerName val="0"/>
            <c:showPercent val="0"/>
            <c:showBubbleSize val="0"/>
            <c:separator>. </c:separator>
            <c:showLeaderLines val="0"/>
            <c:extLst>
              <c:ext xmlns:c15="http://schemas.microsoft.com/office/drawing/2012/chart" uri="{CE6537A1-D6FC-4f65-9D91-7224C49458BB}">
                <c15:showLeaderLines val="1"/>
                <c15:leaderLines>
                  <c:spPr>
                    <a:ln w="9525" cap="flat" cmpd="sng" algn="ctr">
                      <a:solidFill>
                        <a:schemeClr val="tx1">
                          <a:lumMod val="35000"/>
                          <a:lumOff val="65000"/>
                        </a:schemeClr>
                      </a:solidFill>
                      <a:round/>
                    </a:ln>
                    <a:effectLst/>
                  </c:spPr>
                </c15:leaderLines>
              </c:ext>
            </c:extLst>
          </c:dLbls>
          <c:cat>
            <c:strRef>
              <c:f>Sheet1!$A$2:$A$3</c:f>
              <c:strCache>
                <c:ptCount val="2"/>
                <c:pt idx="0">
                  <c:v>Ever tested and received results</c:v>
                </c:pt>
                <c:pt idx="1">
                  <c:v>Tested in last 12 months and received results</c:v>
                </c:pt>
              </c:strCache>
            </c:strRef>
          </c:cat>
          <c:val>
            <c:numRef>
              <c:f>Sheet1!$C$2:$C$3</c:f>
              <c:numCache>
                <c:formatCode>General</c:formatCode>
                <c:ptCount val="2"/>
                <c:pt idx="0">
                  <c:v>75</c:v>
                </c:pt>
                <c:pt idx="1">
                  <c:v>52</c:v>
                </c:pt>
              </c:numCache>
            </c:numRef>
          </c:val>
          <c:extLst>
            <c:ext xmlns:c16="http://schemas.microsoft.com/office/drawing/2014/chart" uri="{C3380CC4-5D6E-409C-BE32-E72D297353CC}">
              <c16:uniqueId val="{00000005-0D63-453C-95C6-8E6FF3052AA8}"/>
            </c:ext>
          </c:extLst>
        </c:ser>
        <c:dLbls>
          <c:dLblPos val="outEnd"/>
          <c:showLegendKey val="0"/>
          <c:showVal val="1"/>
          <c:showCatName val="0"/>
          <c:showSerName val="0"/>
          <c:showPercent val="0"/>
          <c:showBubbleSize val="0"/>
        </c:dLbls>
        <c:gapWidth val="100"/>
        <c:axId val="372089224"/>
        <c:axId val="372089616"/>
      </c:barChart>
      <c:catAx>
        <c:axId val="372089224"/>
        <c:scaling>
          <c:orientation val="minMax"/>
        </c:scaling>
        <c:delete val="0"/>
        <c:axPos val="b"/>
        <c:numFmt formatCode="General" sourceLinked="1"/>
        <c:majorTickMark val="none"/>
        <c:minorTickMark val="none"/>
        <c:tickLblPos val="nextTo"/>
        <c:spPr>
          <a:noFill/>
          <a:ln w="9525" cap="flat" cmpd="sng" algn="ctr">
            <a:solidFill>
              <a:schemeClr val="tx1"/>
            </a:solidFill>
            <a:round/>
          </a:ln>
          <a:effectLst/>
        </c:spPr>
        <c:txPr>
          <a:bodyPr rot="-6000000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crossAx val="372089616"/>
        <c:crosses val="autoZero"/>
        <c:auto val="1"/>
        <c:lblAlgn val="ctr"/>
        <c:lblOffset val="100"/>
        <c:noMultiLvlLbl val="0"/>
      </c:catAx>
      <c:valAx>
        <c:axId val="372089616"/>
        <c:scaling>
          <c:orientation val="minMax"/>
          <c:max val="100"/>
        </c:scaling>
        <c:delete val="1"/>
        <c:axPos val="l"/>
        <c:numFmt formatCode="General" sourceLinked="1"/>
        <c:majorTickMark val="out"/>
        <c:minorTickMark val="none"/>
        <c:tickLblPos val="nextTo"/>
        <c:crossAx val="372089224"/>
        <c:crosses val="autoZero"/>
        <c:crossBetween val="between"/>
      </c:valAx>
      <c:spPr>
        <a:noFill/>
        <a:ln>
          <a:noFill/>
        </a:ln>
        <a:effectLst/>
      </c:spPr>
    </c:plotArea>
    <c:legend>
      <c:legendPos val="t"/>
      <c:overlay val="0"/>
      <c:spPr>
        <a:noFill/>
        <a:ln>
          <a:noFill/>
        </a:ln>
        <a:effectLst/>
      </c:spPr>
      <c:txPr>
        <a:bodyPr rot="0" spcFirstLastPara="1" vertOverflow="ellipsis" vert="horz" wrap="square" anchor="ctr" anchorCtr="1"/>
        <a:lstStyle/>
        <a:p>
          <a:pPr>
            <a:defRPr sz="1800" b="0" i="0" u="none" strike="noStrike" kern="1200" baseline="0">
              <a:solidFill>
                <a:schemeClr val="tx1"/>
              </a:solidFill>
              <a:latin typeface="+mn-lt"/>
              <a:ea typeface="+mn-ea"/>
              <a:cs typeface="+mn-cs"/>
            </a:defRPr>
          </a:pPr>
          <a:endParaRPr lang="en-US"/>
        </a:p>
      </c:txPr>
    </c:legend>
    <c:plotVisOnly val="1"/>
    <c:dispBlanksAs val="gap"/>
    <c:showDLblsOverMax val="0"/>
  </c:chart>
  <c:spPr>
    <a:noFill/>
    <a:ln>
      <a:noFill/>
    </a:ln>
    <a:effectLst/>
  </c:spPr>
  <c:txPr>
    <a:bodyPr/>
    <a:lstStyle/>
    <a:p>
      <a:pPr>
        <a:defRPr/>
      </a:pPr>
      <a:endParaRPr lang="en-US"/>
    </a:p>
  </c:txPr>
  <c:externalData r:id="rId4">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6.xml><?xml version="1.0" encoding="utf-8"?>
<cs:colorStyle xmlns:cs="http://schemas.microsoft.com/office/drawing/2012/chartStyle" xmlns:a="http://schemas.openxmlformats.org/drawingml/2006/main" meth="cycle" id="11">
  <a:schemeClr val="accent1"/>
  <a:schemeClr val="accent3"/>
  <a:schemeClr val="accent5"/>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6.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4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7.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9.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0.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5.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2.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4.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8.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2.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3.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3.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7.xml><?xml version="1.0" encoding="utf-8"?>
<cs:chartStyle xmlns:cs="http://schemas.microsoft.com/office/drawing/2012/chartStyle" xmlns:a="http://schemas.openxmlformats.org/drawingml/2006/main" id="322">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0.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1.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4.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5.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6.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7.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8.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0.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2.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3.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4.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5.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6.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8.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9.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rawings/drawing1.xml><?xml version="1.0" encoding="utf-8"?>
<c:userShapes xmlns:c="http://schemas.openxmlformats.org/drawingml/2006/chart">
  <cdr:relSizeAnchor xmlns:cdr="http://schemas.openxmlformats.org/drawingml/2006/chartDrawing">
    <cdr:from>
      <cdr:x>0.2952</cdr:x>
      <cdr:y>0.8208</cdr:y>
    </cdr:from>
    <cdr:to>
      <cdr:x>0.40595</cdr:x>
      <cdr:y>0.99493</cdr:y>
    </cdr:to>
    <cdr:sp macro="" textlink="">
      <cdr:nvSpPr>
        <cdr:cNvPr id="2" name="TextBox 1">
          <a:extLst xmlns:a="http://schemas.openxmlformats.org/drawingml/2006/main">
            <a:ext uri="{FF2B5EF4-FFF2-40B4-BE49-F238E27FC236}">
              <a16:creationId xmlns:a16="http://schemas.microsoft.com/office/drawing/2014/main" id="{2D48722A-21E0-498A-803C-71595510EDF8}"/>
            </a:ext>
          </a:extLst>
        </cdr:cNvPr>
        <cdr:cNvSpPr txBox="1"/>
      </cdr:nvSpPr>
      <cdr:spPr>
        <a:xfrm xmlns:a="http://schemas.openxmlformats.org/drawingml/2006/main">
          <a:off x="2437353" y="4310415"/>
          <a:ext cx="914400" cy="9144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endParaRPr lang="en-US" sz="1800" b="1" dirty="0"/>
        </a:p>
      </cdr:txBody>
    </cdr:sp>
  </cdr:relSizeAnchor>
</c:userShapes>
</file>

<file path=ppt/drawings/drawing2.xml><?xml version="1.0" encoding="utf-8"?>
<c:userShapes xmlns:c="http://schemas.openxmlformats.org/drawingml/2006/chart">
  <cdr:relSizeAnchor xmlns:cdr="http://schemas.openxmlformats.org/drawingml/2006/chartDrawing">
    <cdr:from>
      <cdr:x>0.2952</cdr:x>
      <cdr:y>0.8208</cdr:y>
    </cdr:from>
    <cdr:to>
      <cdr:x>0.40595</cdr:x>
      <cdr:y>0.99493</cdr:y>
    </cdr:to>
    <cdr:sp macro="" textlink="">
      <cdr:nvSpPr>
        <cdr:cNvPr id="2" name="TextBox 1">
          <a:extLst xmlns:a="http://schemas.openxmlformats.org/drawingml/2006/main">
            <a:ext uri="{FF2B5EF4-FFF2-40B4-BE49-F238E27FC236}">
              <a16:creationId xmlns:a16="http://schemas.microsoft.com/office/drawing/2014/main" id="{2D48722A-21E0-498A-803C-71595510EDF8}"/>
            </a:ext>
          </a:extLst>
        </cdr:cNvPr>
        <cdr:cNvSpPr txBox="1"/>
      </cdr:nvSpPr>
      <cdr:spPr>
        <a:xfrm xmlns:a="http://schemas.openxmlformats.org/drawingml/2006/main">
          <a:off x="2437353" y="4310415"/>
          <a:ext cx="914400" cy="914400"/>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a:t>&lt;</a:t>
          </a:r>
        </a:p>
      </cdr:txBody>
    </cdr:sp>
  </cdr:relSizeAnchor>
</c:userShapes>
</file>

<file path=ppt/drawings/drawing3.xml><?xml version="1.0" encoding="utf-8"?>
<c:userShapes xmlns:c="http://schemas.openxmlformats.org/drawingml/2006/chart">
  <cdr:relSizeAnchor xmlns:cdr="http://schemas.openxmlformats.org/drawingml/2006/chartDrawing">
    <cdr:from>
      <cdr:x>0.60986</cdr:x>
      <cdr:y>0.93475</cdr:y>
    </cdr:from>
    <cdr:to>
      <cdr:x>1</cdr:x>
      <cdr:y>1</cdr:y>
    </cdr:to>
    <cdr:sp macro="" textlink="">
      <cdr:nvSpPr>
        <cdr:cNvPr id="2" name="TextBox 1">
          <a:extLst xmlns:a="http://schemas.openxmlformats.org/drawingml/2006/main">
            <a:ext uri="{FF2B5EF4-FFF2-40B4-BE49-F238E27FC236}">
              <a16:creationId xmlns:a16="http://schemas.microsoft.com/office/drawing/2014/main" id="{4C2E3493-FE9B-4A7C-8FFD-1FE21AD26475}"/>
            </a:ext>
          </a:extLst>
        </cdr:cNvPr>
        <cdr:cNvSpPr txBox="1"/>
      </cdr:nvSpPr>
      <cdr:spPr>
        <a:xfrm xmlns:a="http://schemas.openxmlformats.org/drawingml/2006/main">
          <a:off x="5035323" y="4522128"/>
          <a:ext cx="3221264" cy="315686"/>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r"/>
          <a:r>
            <a:rPr lang="en-US" sz="1600" i="1" dirty="0"/>
            <a:t>Figure &gt;100% due to rounding. </a:t>
          </a:r>
        </a:p>
      </cdr:txBody>
    </cdr:sp>
  </cdr:relSizeAnchor>
  <cdr:relSizeAnchor xmlns:cdr="http://schemas.openxmlformats.org/drawingml/2006/chartDrawing">
    <cdr:from>
      <cdr:x>0.45164</cdr:x>
      <cdr:y>0.43475</cdr:y>
    </cdr:from>
    <cdr:to>
      <cdr:x>0.84179</cdr:x>
      <cdr:y>0.5</cdr:y>
    </cdr:to>
    <cdr:sp macro="" textlink="">
      <cdr:nvSpPr>
        <cdr:cNvPr id="3" name="TextBox 1">
          <a:extLst xmlns:a="http://schemas.openxmlformats.org/drawingml/2006/main">
            <a:ext uri="{FF2B5EF4-FFF2-40B4-BE49-F238E27FC236}">
              <a16:creationId xmlns:a16="http://schemas.microsoft.com/office/drawing/2014/main" id="{30150CAC-415B-4ECA-804E-0FDF6624D321}"/>
            </a:ext>
          </a:extLst>
        </cdr:cNvPr>
        <cdr:cNvSpPr txBox="1"/>
      </cdr:nvSpPr>
      <cdr:spPr>
        <a:xfrm xmlns:a="http://schemas.openxmlformats.org/drawingml/2006/main">
          <a:off x="3729037" y="2103221"/>
          <a:ext cx="3221264" cy="31568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800" b="1" dirty="0">
              <a:solidFill>
                <a:schemeClr val="bg1"/>
              </a:solidFill>
            </a:rPr>
            <a:t>Intends to use</a:t>
          </a:r>
        </a:p>
        <a:p xmlns:a="http://schemas.openxmlformats.org/drawingml/2006/main">
          <a:pPr algn="ctr"/>
          <a:r>
            <a:rPr lang="en-US" sz="1800" b="1" dirty="0">
              <a:solidFill>
                <a:schemeClr val="bg1"/>
              </a:solidFill>
            </a:rPr>
            <a:t>60%</a:t>
          </a:r>
        </a:p>
      </cdr:txBody>
    </cdr:sp>
  </cdr:relSizeAnchor>
</c:userShapes>
</file>

<file path=ppt/drawings/drawing4.xml><?xml version="1.0" encoding="utf-8"?>
<c:userShapes xmlns:c="http://schemas.openxmlformats.org/drawingml/2006/chart">
  <cdr:relSizeAnchor xmlns:cdr="http://schemas.openxmlformats.org/drawingml/2006/chartDrawing">
    <cdr:from>
      <cdr:x>0</cdr:x>
      <cdr:y>0.55099</cdr:y>
    </cdr:from>
    <cdr:to>
      <cdr:x>0.42222</cdr:x>
      <cdr:y>0.68283</cdr:y>
    </cdr:to>
    <cdr:sp macro="" textlink="">
      <cdr:nvSpPr>
        <cdr:cNvPr id="2" name="TextBox 7"/>
        <cdr:cNvSpPr txBox="1"/>
      </cdr:nvSpPr>
      <cdr:spPr>
        <a:xfrm xmlns:a="http://schemas.openxmlformats.org/drawingml/2006/main">
          <a:off x="-1" y="2701040"/>
          <a:ext cx="3860780" cy="646306"/>
        </a:xfrm>
        <a:prstGeom xmlns:a="http://schemas.openxmlformats.org/drawingml/2006/main" prst="rect">
          <a:avLst/>
        </a:prstGeom>
        <a:noFill xmlns:a="http://schemas.openxmlformats.org/drawingml/2006/main"/>
      </cdr:spPr>
      <cdr:txBody>
        <a:bodyPr xmlns:a="http://schemas.openxmlformats.org/drawingml/2006/main" wrap="square" rtlCol="0">
          <a:spAutoFit/>
        </a:bodyPr>
        <a:lstStyle xmlns:a="http://schemas.openxmlformats.org/drawingml/2006/main">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xmlns:a="http://schemas.openxmlformats.org/drawingml/2006/main">
          <a:r>
            <a:rPr lang="en-US" b="1" i="1" dirty="0"/>
            <a:t>Among women age 15-49 with a live birth in the past 5 years, percent who:</a:t>
          </a:r>
        </a:p>
      </cdr:txBody>
    </cdr:sp>
  </cdr:relSizeAnchor>
</c:userShapes>
</file>

<file path=ppt/drawings/drawing5.xml><?xml version="1.0" encoding="utf-8"?>
<c:userShapes xmlns:c="http://schemas.openxmlformats.org/drawingml/2006/chart">
  <cdr:relSizeAnchor xmlns:cdr="http://schemas.openxmlformats.org/drawingml/2006/chartDrawing">
    <cdr:from>
      <cdr:x>0.01788</cdr:x>
      <cdr:y>0.10948</cdr:y>
    </cdr:from>
    <cdr:to>
      <cdr:x>0.4556</cdr:x>
      <cdr:y>0.23033</cdr:y>
    </cdr:to>
    <cdr:sp macro="" textlink="">
      <cdr:nvSpPr>
        <cdr:cNvPr id="2" name="TextBox 1"/>
        <cdr:cNvSpPr txBox="1"/>
      </cdr:nvSpPr>
      <cdr:spPr>
        <a:xfrm xmlns:a="http://schemas.openxmlformats.org/drawingml/2006/main">
          <a:off x="147629" y="635236"/>
          <a:ext cx="3614073" cy="701164"/>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800" i="1" dirty="0"/>
            <a:t>Percent of women and </a:t>
          </a:r>
          <a:r>
            <a:rPr lang="en-US" sz="1800" i="1"/>
            <a:t>men </a:t>
          </a:r>
          <a:br>
            <a:rPr lang="en-US" sz="1800" i="1"/>
          </a:br>
          <a:r>
            <a:rPr lang="en-US" sz="1800" i="1"/>
            <a:t>age </a:t>
          </a:r>
          <a:r>
            <a:rPr lang="en-US" sz="1800" i="1" dirty="0"/>
            <a:t>15-24, percent who had:</a:t>
          </a:r>
        </a:p>
      </cdr:txBody>
    </cdr:sp>
  </cdr:relSizeAnchor>
  <cdr:relSizeAnchor xmlns:cdr="http://schemas.openxmlformats.org/drawingml/2006/chartDrawing">
    <cdr:from>
      <cdr:x>0.53998</cdr:x>
      <cdr:y>0.06382</cdr:y>
    </cdr:from>
    <cdr:to>
      <cdr:x>0.9777</cdr:x>
      <cdr:y>0.17289</cdr:y>
    </cdr:to>
    <cdr:sp macro="" textlink="">
      <cdr:nvSpPr>
        <cdr:cNvPr id="3" name="TextBox 1"/>
        <cdr:cNvSpPr txBox="1"/>
      </cdr:nvSpPr>
      <cdr:spPr>
        <a:xfrm xmlns:a="http://schemas.openxmlformats.org/drawingml/2006/main">
          <a:off x="4458372" y="370291"/>
          <a:ext cx="3614074" cy="632834"/>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800" i="1" dirty="0"/>
            <a:t>Among women and men age 15-24, percent who had 2+ sexual partners in past 12 months, percent who:</a:t>
          </a:r>
        </a:p>
      </cdr:txBody>
    </cdr:sp>
  </cdr:relSizeAnchor>
</c:userShapes>
</file>

<file path=ppt/drawings/drawing6.xml><?xml version="1.0" encoding="utf-8"?>
<c:userShapes xmlns:c="http://schemas.openxmlformats.org/drawingml/2006/chart">
  <cdr:relSizeAnchor xmlns:cdr="http://schemas.openxmlformats.org/drawingml/2006/chartDrawing">
    <cdr:from>
      <cdr:x>0.02052</cdr:x>
      <cdr:y>0.06191</cdr:y>
    </cdr:from>
    <cdr:to>
      <cdr:x>0.45824</cdr:x>
      <cdr:y>0.22889</cdr:y>
    </cdr:to>
    <cdr:sp macro="" textlink="">
      <cdr:nvSpPr>
        <cdr:cNvPr id="2" name="TextBox 1"/>
        <cdr:cNvSpPr txBox="1"/>
      </cdr:nvSpPr>
      <cdr:spPr>
        <a:xfrm xmlns:a="http://schemas.openxmlformats.org/drawingml/2006/main">
          <a:off x="169425" y="359229"/>
          <a:ext cx="3614073" cy="968828"/>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pPr algn="ctr"/>
          <a:r>
            <a:rPr lang="en-US" sz="1800" i="1" dirty="0"/>
            <a:t>Among women and men age 15-24 who had sexual intercourse in the past 12 months, percent who had:</a:t>
          </a:r>
        </a:p>
      </cdr:txBody>
    </cdr:sp>
  </cdr:relSizeAnchor>
  <cdr:relSizeAnchor xmlns:cdr="http://schemas.openxmlformats.org/drawingml/2006/chartDrawing">
    <cdr:from>
      <cdr:x>0.44241</cdr:x>
      <cdr:y>0.06382</cdr:y>
    </cdr:from>
    <cdr:to>
      <cdr:x>1</cdr:x>
      <cdr:y>0.20826</cdr:y>
    </cdr:to>
    <cdr:sp macro="" textlink="">
      <cdr:nvSpPr>
        <cdr:cNvPr id="3" name="TextBox 1"/>
        <cdr:cNvSpPr txBox="1"/>
      </cdr:nvSpPr>
      <cdr:spPr>
        <a:xfrm xmlns:a="http://schemas.openxmlformats.org/drawingml/2006/main">
          <a:off x="4045442" y="370289"/>
          <a:ext cx="5098558" cy="838026"/>
        </a:xfrm>
        <a:prstGeom xmlns:a="http://schemas.openxmlformats.org/drawingml/2006/main" prst="rect">
          <a:avLst/>
        </a:prstGeom>
      </cdr:spPr>
      <cdr:txBody>
        <a:bodyPr xmlns:a="http://schemas.openxmlformats.org/drawingml/2006/main" wrap="square" rtlCol="0"/>
        <a:lstStyle xmlns:a="http://schemas.openxmlformats.org/drawingml/2006/main">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xmlns:a="http://schemas.openxmlformats.org/drawingml/2006/main">
          <a:pPr algn="ctr"/>
          <a:r>
            <a:rPr lang="en-US" sz="1800" i="1" dirty="0"/>
            <a:t>Among women and men age 15-24, percent who had sexual intercourse with a non-marital, non-cohabitating partner, percent who:</a:t>
          </a:r>
        </a:p>
      </cdr:txBody>
    </cdr:sp>
  </cdr:relSizeAnchor>
</c:userShapes>
</file>

<file path=ppt/drawings/drawing7.xml><?xml version="1.0" encoding="utf-8"?>
<c:userShapes xmlns:c="http://schemas.openxmlformats.org/drawingml/2006/chart">
  <cdr:relSizeAnchor xmlns:cdr="http://schemas.openxmlformats.org/drawingml/2006/chartDrawing">
    <cdr:from>
      <cdr:x>0.32826</cdr:x>
      <cdr:y>0.01456</cdr:y>
    </cdr:from>
    <cdr:to>
      <cdr:x>0.42826</cdr:x>
      <cdr:y>0.19821</cdr:y>
    </cdr:to>
    <cdr:sp macro="" textlink="">
      <cdr:nvSpPr>
        <cdr:cNvPr id="2" name="TextBox 1">
          <a:extLst xmlns:a="http://schemas.openxmlformats.org/drawingml/2006/main">
            <a:ext uri="{FF2B5EF4-FFF2-40B4-BE49-F238E27FC236}">
              <a16:creationId xmlns:a16="http://schemas.microsoft.com/office/drawing/2014/main" id="{11AD87F7-9B96-47B1-8F97-8E67BCDD3A2A}"/>
            </a:ext>
          </a:extLst>
        </cdr:cNvPr>
        <cdr:cNvSpPr txBox="1"/>
      </cdr:nvSpPr>
      <cdr:spPr>
        <a:xfrm xmlns:a="http://schemas.openxmlformats.org/drawingml/2006/main">
          <a:off x="3001617" y="72484"/>
          <a:ext cx="914400" cy="914400"/>
        </a:xfrm>
        <a:prstGeom xmlns:a="http://schemas.openxmlformats.org/drawingml/2006/main" prst="rect">
          <a:avLst/>
        </a:prstGeom>
      </cdr:spPr>
      <cdr:txBody>
        <a:bodyPr xmlns:a="http://schemas.openxmlformats.org/drawingml/2006/main" vertOverflow="clip" wrap="none" rtlCol="0"/>
        <a:lstStyle xmlns:a="http://schemas.openxmlformats.org/drawingml/2006/main"/>
        <a:p xmlns:a="http://schemas.openxmlformats.org/drawingml/2006/main">
          <a:endParaRPr lang="en-US" sz="1100" dirty="0"/>
        </a:p>
      </cdr:txBody>
    </cdr:sp>
  </cdr:relSizeAnchor>
  <cdr:relSizeAnchor xmlns:cdr="http://schemas.openxmlformats.org/drawingml/2006/chartDrawing">
    <cdr:from>
      <cdr:x>0.79565</cdr:x>
      <cdr:y>0.2042</cdr:y>
    </cdr:from>
    <cdr:to>
      <cdr:x>0.99022</cdr:x>
      <cdr:y>0.32996</cdr:y>
    </cdr:to>
    <cdr:sp macro="" textlink="">
      <cdr:nvSpPr>
        <cdr:cNvPr id="3" name="TextBox 2">
          <a:extLst xmlns:a="http://schemas.openxmlformats.org/drawingml/2006/main">
            <a:ext uri="{FF2B5EF4-FFF2-40B4-BE49-F238E27FC236}">
              <a16:creationId xmlns:a16="http://schemas.microsoft.com/office/drawing/2014/main" id="{A77126F7-0DB2-4506-BBD4-121A72215F46}"/>
            </a:ext>
          </a:extLst>
        </cdr:cNvPr>
        <cdr:cNvSpPr txBox="1"/>
      </cdr:nvSpPr>
      <cdr:spPr>
        <a:xfrm xmlns:a="http://schemas.openxmlformats.org/drawingml/2006/main">
          <a:off x="7275443" y="1016702"/>
          <a:ext cx="1779104" cy="626165"/>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dirty="0"/>
            <a:t>           (        )</a:t>
          </a:r>
        </a:p>
      </cdr:txBody>
    </cdr:sp>
  </cdr:relSizeAnchor>
</c:userShapes>
</file>

<file path=ppt/drawings/drawing8.xml><?xml version="1.0" encoding="utf-8"?>
<c:userShapes xmlns:c="http://schemas.openxmlformats.org/drawingml/2006/chart">
  <cdr:relSizeAnchor xmlns:cdr="http://schemas.openxmlformats.org/drawingml/2006/chartDrawing">
    <cdr:from>
      <cdr:x>0.34428</cdr:x>
      <cdr:y>0.5515</cdr:y>
    </cdr:from>
    <cdr:to>
      <cdr:x>0.4767</cdr:x>
      <cdr:y>0.74835</cdr:y>
    </cdr:to>
    <cdr:sp macro="" textlink="">
      <cdr:nvSpPr>
        <cdr:cNvPr id="2" name="TextBox 1">
          <a:extLst xmlns:a="http://schemas.openxmlformats.org/drawingml/2006/main">
            <a:ext uri="{FF2B5EF4-FFF2-40B4-BE49-F238E27FC236}">
              <a16:creationId xmlns:a16="http://schemas.microsoft.com/office/drawing/2014/main" id="{05AD025B-3E1F-4ABB-ACBA-816D26E77902}"/>
            </a:ext>
          </a:extLst>
        </cdr:cNvPr>
        <cdr:cNvSpPr txBox="1"/>
      </cdr:nvSpPr>
      <cdr:spPr>
        <a:xfrm xmlns:a="http://schemas.openxmlformats.org/drawingml/2006/main">
          <a:off x="2842590" y="2896163"/>
          <a:ext cx="1093305" cy="1033769"/>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a:solidFill>
                <a:schemeClr val="bg1"/>
              </a:solidFill>
            </a:rPr>
            <a:t>Both HIV negative 85%</a:t>
          </a:r>
        </a:p>
      </cdr:txBody>
    </cdr:sp>
  </cdr:relSizeAnchor>
</c:userShapes>
</file>

<file path=ppt/drawings/drawing9.xml><?xml version="1.0" encoding="utf-8"?>
<c:userShapes xmlns:c="http://schemas.openxmlformats.org/drawingml/2006/chart">
  <cdr:relSizeAnchor xmlns:cdr="http://schemas.openxmlformats.org/drawingml/2006/chartDrawing">
    <cdr:from>
      <cdr:x>0.44121</cdr:x>
      <cdr:y>0.64007</cdr:y>
    </cdr:from>
    <cdr:to>
      <cdr:x>0.57844</cdr:x>
      <cdr:y>0.8035</cdr:y>
    </cdr:to>
    <cdr:sp macro="" textlink="">
      <cdr:nvSpPr>
        <cdr:cNvPr id="2" name="TextBox 1">
          <a:extLst xmlns:a="http://schemas.openxmlformats.org/drawingml/2006/main">
            <a:ext uri="{FF2B5EF4-FFF2-40B4-BE49-F238E27FC236}">
              <a16:creationId xmlns:a16="http://schemas.microsoft.com/office/drawing/2014/main" id="{2997B4CC-95EF-4609-B35A-3714C1BE04E8}"/>
            </a:ext>
          </a:extLst>
        </cdr:cNvPr>
        <cdr:cNvSpPr txBox="1"/>
      </cdr:nvSpPr>
      <cdr:spPr>
        <a:xfrm xmlns:a="http://schemas.openxmlformats.org/drawingml/2006/main">
          <a:off x="3642898" y="3269836"/>
          <a:ext cx="1133061" cy="834887"/>
        </a:xfrm>
        <a:prstGeom xmlns:a="http://schemas.openxmlformats.org/drawingml/2006/main" prst="rect">
          <a:avLst/>
        </a:prstGeom>
      </cdr:spPr>
      <cdr:txBody>
        <a:bodyPr xmlns:a="http://schemas.openxmlformats.org/drawingml/2006/main" vertOverflow="clip" wrap="square" rtlCol="0"/>
        <a:lstStyle xmlns:a="http://schemas.openxmlformats.org/drawingml/2006/main"/>
        <a:p xmlns:a="http://schemas.openxmlformats.org/drawingml/2006/main">
          <a:r>
            <a:rPr lang="en-US" sz="1800" b="1" dirty="0">
              <a:solidFill>
                <a:schemeClr val="bg1"/>
              </a:solidFill>
            </a:rPr>
            <a:t>Less 69%</a:t>
          </a:r>
        </a:p>
      </cdr:txBody>
    </cdr:sp>
  </cdr:relSizeAnchor>
</c:userShapes>
</file>

<file path=ppt/notesMasters/_rels/notesMaster1.xml.rels><?xml version="1.0" encoding="UTF-8" standalone="yes"?>
<Relationships xmlns="http://schemas.openxmlformats.org/package/2006/relationships"><Relationship Id="rId1" Type="http://schemas.openxmlformats.org/officeDocument/2006/relationships/theme" Target="../theme/theme18.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B15DCB0-616A-4D00-A23B-0E7EB6002418}" type="datetimeFigureOut">
              <a:rPr lang="en-US" smtClean="0"/>
              <a:t>9/30/2020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1E81180-36CA-43EC-B7D8-15BB5DAAE4B2}" type="slidenum">
              <a:rPr lang="en-US" smtClean="0"/>
              <a:t>‹#›</a:t>
            </a:fld>
            <a:endParaRPr lang="en-US"/>
          </a:p>
        </p:txBody>
      </p:sp>
    </p:spTree>
    <p:extLst>
      <p:ext uri="{BB962C8B-B14F-4D97-AF65-F5344CB8AC3E}">
        <p14:creationId xmlns:p14="http://schemas.microsoft.com/office/powerpoint/2010/main" val="87001499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00.xml.rels><?xml version="1.0" encoding="UTF-8" standalone="yes"?>
<Relationships xmlns="http://schemas.openxmlformats.org/package/2006/relationships"><Relationship Id="rId2" Type="http://schemas.openxmlformats.org/officeDocument/2006/relationships/slide" Target="../slides/slide143.xml"/><Relationship Id="rId1" Type="http://schemas.openxmlformats.org/officeDocument/2006/relationships/notesMaster" Target="../notesMasters/notesMaster1.xml"/></Relationships>
</file>

<file path=ppt/notesSlides/_rels/notesSlide101.xml.rels><?xml version="1.0" encoding="UTF-8" standalone="yes"?>
<Relationships xmlns="http://schemas.openxmlformats.org/package/2006/relationships"><Relationship Id="rId2" Type="http://schemas.openxmlformats.org/officeDocument/2006/relationships/slide" Target="../slides/slide144.xml"/><Relationship Id="rId1" Type="http://schemas.openxmlformats.org/officeDocument/2006/relationships/notesMaster" Target="../notesMasters/notesMaster1.xml"/></Relationships>
</file>

<file path=ppt/notesSlides/_rels/notesSlide102.xml.rels><?xml version="1.0" encoding="UTF-8" standalone="yes"?>
<Relationships xmlns="http://schemas.openxmlformats.org/package/2006/relationships"><Relationship Id="rId2" Type="http://schemas.openxmlformats.org/officeDocument/2006/relationships/slide" Target="../slides/slide145.xml"/><Relationship Id="rId1" Type="http://schemas.openxmlformats.org/officeDocument/2006/relationships/notesMaster" Target="../notesMasters/notesMaster1.xml"/></Relationships>
</file>

<file path=ppt/notesSlides/_rels/notesSlide103.xml.rels><?xml version="1.0" encoding="UTF-8" standalone="yes"?>
<Relationships xmlns="http://schemas.openxmlformats.org/package/2006/relationships"><Relationship Id="rId2" Type="http://schemas.openxmlformats.org/officeDocument/2006/relationships/slide" Target="../slides/slide146.xml"/><Relationship Id="rId1" Type="http://schemas.openxmlformats.org/officeDocument/2006/relationships/notesMaster" Target="../notesMasters/notesMaster1.xml"/></Relationships>
</file>

<file path=ppt/notesSlides/_rels/notesSlide104.xml.rels><?xml version="1.0" encoding="UTF-8" standalone="yes"?>
<Relationships xmlns="http://schemas.openxmlformats.org/package/2006/relationships"><Relationship Id="rId2" Type="http://schemas.openxmlformats.org/officeDocument/2006/relationships/slide" Target="../slides/slide147.xml"/><Relationship Id="rId1" Type="http://schemas.openxmlformats.org/officeDocument/2006/relationships/notesMaster" Target="../notesMasters/notesMaster1.xml"/></Relationships>
</file>

<file path=ppt/notesSlides/_rels/notesSlide105.xml.rels><?xml version="1.0" encoding="UTF-8" standalone="yes"?>
<Relationships xmlns="http://schemas.openxmlformats.org/package/2006/relationships"><Relationship Id="rId2" Type="http://schemas.openxmlformats.org/officeDocument/2006/relationships/slide" Target="../slides/slide148.xml"/><Relationship Id="rId1" Type="http://schemas.openxmlformats.org/officeDocument/2006/relationships/notesMaster" Target="../notesMasters/notesMaster1.xml"/></Relationships>
</file>

<file path=ppt/notesSlides/_rels/notesSlide106.xml.rels><?xml version="1.0" encoding="UTF-8" standalone="yes"?>
<Relationships xmlns="http://schemas.openxmlformats.org/package/2006/relationships"><Relationship Id="rId2" Type="http://schemas.openxmlformats.org/officeDocument/2006/relationships/slide" Target="../slides/slide151.xml"/><Relationship Id="rId1" Type="http://schemas.openxmlformats.org/officeDocument/2006/relationships/notesMaster" Target="../notesMasters/notesMaster1.xml"/></Relationships>
</file>

<file path=ppt/notesSlides/_rels/notesSlide107.xml.rels><?xml version="1.0" encoding="UTF-8" standalone="yes"?>
<Relationships xmlns="http://schemas.openxmlformats.org/package/2006/relationships"><Relationship Id="rId2" Type="http://schemas.openxmlformats.org/officeDocument/2006/relationships/slide" Target="../slides/slide152.xml"/><Relationship Id="rId1" Type="http://schemas.openxmlformats.org/officeDocument/2006/relationships/notesMaster" Target="../notesMasters/notesMaster1.xml"/></Relationships>
</file>

<file path=ppt/notesSlides/_rels/notesSlide108.xml.rels><?xml version="1.0" encoding="UTF-8" standalone="yes"?>
<Relationships xmlns="http://schemas.openxmlformats.org/package/2006/relationships"><Relationship Id="rId2" Type="http://schemas.openxmlformats.org/officeDocument/2006/relationships/slide" Target="../slides/slide153.xml"/><Relationship Id="rId1" Type="http://schemas.openxmlformats.org/officeDocument/2006/relationships/notesMaster" Target="../notesMasters/notesMaster1.xml"/></Relationships>
</file>

<file path=ppt/notesSlides/_rels/notesSlide109.xml.rels><?xml version="1.0" encoding="UTF-8" standalone="yes"?>
<Relationships xmlns="http://schemas.openxmlformats.org/package/2006/relationships"><Relationship Id="rId2" Type="http://schemas.openxmlformats.org/officeDocument/2006/relationships/slide" Target="../slides/slide15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10.xml.rels><?xml version="1.0" encoding="UTF-8" standalone="yes"?>
<Relationships xmlns="http://schemas.openxmlformats.org/package/2006/relationships"><Relationship Id="rId2" Type="http://schemas.openxmlformats.org/officeDocument/2006/relationships/slide" Target="../slides/slide155.xml"/><Relationship Id="rId1" Type="http://schemas.openxmlformats.org/officeDocument/2006/relationships/notesMaster" Target="../notesMasters/notesMaster1.xml"/></Relationships>
</file>

<file path=ppt/notesSlides/_rels/notesSlide111.xml.rels><?xml version="1.0" encoding="UTF-8" standalone="yes"?>
<Relationships xmlns="http://schemas.openxmlformats.org/package/2006/relationships"><Relationship Id="rId2" Type="http://schemas.openxmlformats.org/officeDocument/2006/relationships/slide" Target="../slides/slide156.xml"/><Relationship Id="rId1" Type="http://schemas.openxmlformats.org/officeDocument/2006/relationships/notesMaster" Target="../notesMasters/notesMaster1.xml"/></Relationships>
</file>

<file path=ppt/notesSlides/_rels/notesSlide112.xml.rels><?xml version="1.0" encoding="UTF-8" standalone="yes"?>
<Relationships xmlns="http://schemas.openxmlformats.org/package/2006/relationships"><Relationship Id="rId2" Type="http://schemas.openxmlformats.org/officeDocument/2006/relationships/slide" Target="../slides/slide157.xml"/><Relationship Id="rId1" Type="http://schemas.openxmlformats.org/officeDocument/2006/relationships/notesMaster" Target="../notesMasters/notesMaster1.xml"/></Relationships>
</file>

<file path=ppt/notesSlides/_rels/notesSlide113.xml.rels><?xml version="1.0" encoding="UTF-8" standalone="yes"?>
<Relationships xmlns="http://schemas.openxmlformats.org/package/2006/relationships"><Relationship Id="rId2" Type="http://schemas.openxmlformats.org/officeDocument/2006/relationships/slide" Target="../slides/slide158.xml"/><Relationship Id="rId1" Type="http://schemas.openxmlformats.org/officeDocument/2006/relationships/notesMaster" Target="../notesMasters/notesMaster1.xml"/></Relationships>
</file>

<file path=ppt/notesSlides/_rels/notesSlide114.xml.rels><?xml version="1.0" encoding="UTF-8" standalone="yes"?>
<Relationships xmlns="http://schemas.openxmlformats.org/package/2006/relationships"><Relationship Id="rId2" Type="http://schemas.openxmlformats.org/officeDocument/2006/relationships/slide" Target="../slides/slide159.xml"/><Relationship Id="rId1" Type="http://schemas.openxmlformats.org/officeDocument/2006/relationships/notesMaster" Target="../notesMasters/notesMaster1.xml"/></Relationships>
</file>

<file path=ppt/notesSlides/_rels/notesSlide115.xml.rels><?xml version="1.0" encoding="UTF-8" standalone="yes"?>
<Relationships xmlns="http://schemas.openxmlformats.org/package/2006/relationships"><Relationship Id="rId2" Type="http://schemas.openxmlformats.org/officeDocument/2006/relationships/slide" Target="../slides/slide160.xml"/><Relationship Id="rId1" Type="http://schemas.openxmlformats.org/officeDocument/2006/relationships/notesMaster" Target="../notesMasters/notesMaster1.xml"/></Relationships>
</file>

<file path=ppt/notesSlides/_rels/notesSlide116.xml.rels><?xml version="1.0" encoding="UTF-8" standalone="yes"?>
<Relationships xmlns="http://schemas.openxmlformats.org/package/2006/relationships"><Relationship Id="rId2" Type="http://schemas.openxmlformats.org/officeDocument/2006/relationships/slide" Target="../slides/slide162.xml"/><Relationship Id="rId1" Type="http://schemas.openxmlformats.org/officeDocument/2006/relationships/notesMaster" Target="../notesMasters/notesMaster1.xml"/></Relationships>
</file>

<file path=ppt/notesSlides/_rels/notesSlide117.xml.rels><?xml version="1.0" encoding="UTF-8" standalone="yes"?>
<Relationships xmlns="http://schemas.openxmlformats.org/package/2006/relationships"><Relationship Id="rId2" Type="http://schemas.openxmlformats.org/officeDocument/2006/relationships/slide" Target="../slides/slide163.xml"/><Relationship Id="rId1" Type="http://schemas.openxmlformats.org/officeDocument/2006/relationships/notesMaster" Target="../notesMasters/notesMaster1.xml"/></Relationships>
</file>

<file path=ppt/notesSlides/_rels/notesSlide118.xml.rels><?xml version="1.0" encoding="UTF-8" standalone="yes"?>
<Relationships xmlns="http://schemas.openxmlformats.org/package/2006/relationships"><Relationship Id="rId2" Type="http://schemas.openxmlformats.org/officeDocument/2006/relationships/slide" Target="../slides/slide165.xml"/><Relationship Id="rId1" Type="http://schemas.openxmlformats.org/officeDocument/2006/relationships/notesMaster" Target="../notesMasters/notesMaster1.xml"/></Relationships>
</file>

<file path=ppt/notesSlides/_rels/notesSlide119.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20.xml.rels><?xml version="1.0" encoding="UTF-8" standalone="yes"?>
<Relationships xmlns="http://schemas.openxmlformats.org/package/2006/relationships"><Relationship Id="rId2" Type="http://schemas.openxmlformats.org/officeDocument/2006/relationships/slide" Target="../slides/slide168.xml"/><Relationship Id="rId1" Type="http://schemas.openxmlformats.org/officeDocument/2006/relationships/notesMaster" Target="../notesMasters/notesMaster1.xml"/></Relationships>
</file>

<file path=ppt/notesSlides/_rels/notesSlide121.xml.rels><?xml version="1.0" encoding="UTF-8" standalone="yes"?>
<Relationships xmlns="http://schemas.openxmlformats.org/package/2006/relationships"><Relationship Id="rId2" Type="http://schemas.openxmlformats.org/officeDocument/2006/relationships/slide" Target="../slides/slide169.xml"/><Relationship Id="rId1" Type="http://schemas.openxmlformats.org/officeDocument/2006/relationships/notesMaster" Target="../notesMasters/notesMaster1.xml"/></Relationships>
</file>

<file path=ppt/notesSlides/_rels/notesSlide122.xml.rels><?xml version="1.0" encoding="UTF-8" standalone="yes"?>
<Relationships xmlns="http://schemas.openxmlformats.org/package/2006/relationships"><Relationship Id="rId2" Type="http://schemas.openxmlformats.org/officeDocument/2006/relationships/slide" Target="../slides/slide170.xml"/><Relationship Id="rId1" Type="http://schemas.openxmlformats.org/officeDocument/2006/relationships/notesMaster" Target="../notesMasters/notesMaster1.xml"/></Relationships>
</file>

<file path=ppt/notesSlides/_rels/notesSlide123.xml.rels><?xml version="1.0" encoding="UTF-8" standalone="yes"?>
<Relationships xmlns="http://schemas.openxmlformats.org/package/2006/relationships"><Relationship Id="rId2" Type="http://schemas.openxmlformats.org/officeDocument/2006/relationships/slide" Target="../slides/slide173.xml"/><Relationship Id="rId1" Type="http://schemas.openxmlformats.org/officeDocument/2006/relationships/notesMaster" Target="../notesMasters/notesMaster1.xml"/></Relationships>
</file>

<file path=ppt/notesSlides/_rels/notesSlide124.xml.rels><?xml version="1.0" encoding="UTF-8" standalone="yes"?>
<Relationships xmlns="http://schemas.openxmlformats.org/package/2006/relationships"><Relationship Id="rId2" Type="http://schemas.openxmlformats.org/officeDocument/2006/relationships/slide" Target="../slides/slide174.xml"/><Relationship Id="rId1" Type="http://schemas.openxmlformats.org/officeDocument/2006/relationships/notesMaster" Target="../notesMasters/notesMaster1.xml"/></Relationships>
</file>

<file path=ppt/notesSlides/_rels/notesSlide125.xml.rels><?xml version="1.0" encoding="UTF-8" standalone="yes"?>
<Relationships xmlns="http://schemas.openxmlformats.org/package/2006/relationships"><Relationship Id="rId2" Type="http://schemas.openxmlformats.org/officeDocument/2006/relationships/slide" Target="../slides/slide175.xml"/><Relationship Id="rId1" Type="http://schemas.openxmlformats.org/officeDocument/2006/relationships/notesMaster" Target="../notesMasters/notesMaster1.xml"/></Relationships>
</file>

<file path=ppt/notesSlides/_rels/notesSlide126.xml.rels><?xml version="1.0" encoding="UTF-8" standalone="yes"?>
<Relationships xmlns="http://schemas.openxmlformats.org/package/2006/relationships"><Relationship Id="rId2" Type="http://schemas.openxmlformats.org/officeDocument/2006/relationships/slide" Target="../slides/slide176.xml"/><Relationship Id="rId1" Type="http://schemas.openxmlformats.org/officeDocument/2006/relationships/notesMaster" Target="../notesMasters/notesMaster1.xml"/></Relationships>
</file>

<file path=ppt/notesSlides/_rels/notesSlide127.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128.xml.rels><?xml version="1.0" encoding="UTF-8" standalone="yes"?>
<Relationships xmlns="http://schemas.openxmlformats.org/package/2006/relationships"><Relationship Id="rId2" Type="http://schemas.openxmlformats.org/officeDocument/2006/relationships/slide" Target="../slides/slide180.xml"/><Relationship Id="rId1" Type="http://schemas.openxmlformats.org/officeDocument/2006/relationships/notesMaster" Target="../notesMasters/notesMaster1.xml"/></Relationships>
</file>

<file path=ppt/notesSlides/_rels/notesSlide129.xml.rels><?xml version="1.0" encoding="UTF-8" standalone="yes"?>
<Relationships xmlns="http://schemas.openxmlformats.org/package/2006/relationships"><Relationship Id="rId2" Type="http://schemas.openxmlformats.org/officeDocument/2006/relationships/slide" Target="../slides/slide18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30.xml.rels><?xml version="1.0" encoding="UTF-8" standalone="yes"?>
<Relationships xmlns="http://schemas.openxmlformats.org/package/2006/relationships"><Relationship Id="rId2" Type="http://schemas.openxmlformats.org/officeDocument/2006/relationships/slide" Target="../slides/slide182.xml"/><Relationship Id="rId1" Type="http://schemas.openxmlformats.org/officeDocument/2006/relationships/notesMaster" Target="../notesMasters/notesMaster1.xml"/></Relationships>
</file>

<file path=ppt/notesSlides/_rels/notesSlide131.xml.rels><?xml version="1.0" encoding="UTF-8" standalone="yes"?>
<Relationships xmlns="http://schemas.openxmlformats.org/package/2006/relationships"><Relationship Id="rId2" Type="http://schemas.openxmlformats.org/officeDocument/2006/relationships/slide" Target="../slides/slide184.xml"/><Relationship Id="rId1" Type="http://schemas.openxmlformats.org/officeDocument/2006/relationships/notesMaster" Target="../notesMasters/notesMaster1.xml"/></Relationships>
</file>

<file path=ppt/notesSlides/_rels/notesSlide132.xml.rels><?xml version="1.0" encoding="UTF-8" standalone="yes"?>
<Relationships xmlns="http://schemas.openxmlformats.org/package/2006/relationships"><Relationship Id="rId2" Type="http://schemas.openxmlformats.org/officeDocument/2006/relationships/slide" Target="../slides/slide185.xml"/><Relationship Id="rId1" Type="http://schemas.openxmlformats.org/officeDocument/2006/relationships/notesMaster" Target="../notesMasters/notesMaster1.xml"/></Relationships>
</file>

<file path=ppt/notesSlides/_rels/notesSlide133.xml.rels><?xml version="1.0" encoding="UTF-8" standalone="yes"?>
<Relationships xmlns="http://schemas.openxmlformats.org/package/2006/relationships"><Relationship Id="rId2" Type="http://schemas.openxmlformats.org/officeDocument/2006/relationships/slide" Target="../slides/slide186.xml"/><Relationship Id="rId1" Type="http://schemas.openxmlformats.org/officeDocument/2006/relationships/notesMaster" Target="../notesMasters/notesMaster1.xml"/></Relationships>
</file>

<file path=ppt/notesSlides/_rels/notesSlide134.xml.rels><?xml version="1.0" encoding="UTF-8" standalone="yes"?>
<Relationships xmlns="http://schemas.openxmlformats.org/package/2006/relationships"><Relationship Id="rId2" Type="http://schemas.openxmlformats.org/officeDocument/2006/relationships/slide" Target="../slides/slide188.xml"/><Relationship Id="rId1" Type="http://schemas.openxmlformats.org/officeDocument/2006/relationships/notesMaster" Target="../notesMasters/notesMaster1.xml"/></Relationships>
</file>

<file path=ppt/notesSlides/_rels/notesSlide135.xml.rels><?xml version="1.0" encoding="UTF-8" standalone="yes"?>
<Relationships xmlns="http://schemas.openxmlformats.org/package/2006/relationships"><Relationship Id="rId2" Type="http://schemas.openxmlformats.org/officeDocument/2006/relationships/slide" Target="../slides/slide189.xml"/><Relationship Id="rId1" Type="http://schemas.openxmlformats.org/officeDocument/2006/relationships/notesMaster" Target="../notesMasters/notesMaster1.xml"/></Relationships>
</file>

<file path=ppt/notesSlides/_rels/notesSlide136.xml.rels><?xml version="1.0" encoding="UTF-8" standalone="yes"?>
<Relationships xmlns="http://schemas.openxmlformats.org/package/2006/relationships"><Relationship Id="rId2" Type="http://schemas.openxmlformats.org/officeDocument/2006/relationships/slide" Target="../slides/slide190.xml"/><Relationship Id="rId1" Type="http://schemas.openxmlformats.org/officeDocument/2006/relationships/notesMaster" Target="../notesMasters/notesMaster1.xml"/></Relationships>
</file>

<file path=ppt/notesSlides/_rels/notesSlide137.xml.rels><?xml version="1.0" encoding="UTF-8" standalone="yes"?>
<Relationships xmlns="http://schemas.openxmlformats.org/package/2006/relationships"><Relationship Id="rId2" Type="http://schemas.openxmlformats.org/officeDocument/2006/relationships/slide" Target="../slides/slide191.xml"/><Relationship Id="rId1" Type="http://schemas.openxmlformats.org/officeDocument/2006/relationships/notesMaster" Target="../notesMasters/notesMaster1.xml"/></Relationships>
</file>

<file path=ppt/notesSlides/_rels/notesSlide138.xml.rels><?xml version="1.0" encoding="UTF-8" standalone="yes"?>
<Relationships xmlns="http://schemas.openxmlformats.org/package/2006/relationships"><Relationship Id="rId2" Type="http://schemas.openxmlformats.org/officeDocument/2006/relationships/slide" Target="../slides/slide192.xml"/><Relationship Id="rId1" Type="http://schemas.openxmlformats.org/officeDocument/2006/relationships/notesMaster" Target="../notesMasters/notesMaster1.xml"/></Relationships>
</file>

<file path=ppt/notesSlides/_rels/notesSlide139.xml.rels><?xml version="1.0" encoding="UTF-8" standalone="yes"?>
<Relationships xmlns="http://schemas.openxmlformats.org/package/2006/relationships"><Relationship Id="rId2" Type="http://schemas.openxmlformats.org/officeDocument/2006/relationships/slide" Target="../slides/slide19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40.xml.rels><?xml version="1.0" encoding="UTF-8" standalone="yes"?>
<Relationships xmlns="http://schemas.openxmlformats.org/package/2006/relationships"><Relationship Id="rId2" Type="http://schemas.openxmlformats.org/officeDocument/2006/relationships/slide" Target="../slides/slide197.xml"/><Relationship Id="rId1" Type="http://schemas.openxmlformats.org/officeDocument/2006/relationships/notesMaster" Target="../notesMasters/notesMaster1.xml"/></Relationships>
</file>

<file path=ppt/notesSlides/_rels/notesSlide141.xml.rels><?xml version="1.0" encoding="UTF-8" standalone="yes"?>
<Relationships xmlns="http://schemas.openxmlformats.org/package/2006/relationships"><Relationship Id="rId2" Type="http://schemas.openxmlformats.org/officeDocument/2006/relationships/slide" Target="../slides/slide198.xml"/><Relationship Id="rId1" Type="http://schemas.openxmlformats.org/officeDocument/2006/relationships/notesMaster" Target="../notesMasters/notesMaster1.xml"/></Relationships>
</file>

<file path=ppt/notesSlides/_rels/notesSlide142.xml.rels><?xml version="1.0" encoding="UTF-8" standalone="yes"?>
<Relationships xmlns="http://schemas.openxmlformats.org/package/2006/relationships"><Relationship Id="rId2" Type="http://schemas.openxmlformats.org/officeDocument/2006/relationships/slide" Target="../slides/slide199.xml"/><Relationship Id="rId1" Type="http://schemas.openxmlformats.org/officeDocument/2006/relationships/notesMaster" Target="../notesMasters/notesMaster1.xml"/></Relationships>
</file>

<file path=ppt/notesSlides/_rels/notesSlide143.xml.rels><?xml version="1.0" encoding="UTF-8" standalone="yes"?>
<Relationships xmlns="http://schemas.openxmlformats.org/package/2006/relationships"><Relationship Id="rId2" Type="http://schemas.openxmlformats.org/officeDocument/2006/relationships/slide" Target="../slides/slide200.xml"/><Relationship Id="rId1" Type="http://schemas.openxmlformats.org/officeDocument/2006/relationships/notesMaster" Target="../notesMasters/notesMaster1.xml"/></Relationships>
</file>

<file path=ppt/notesSlides/_rels/notesSlide144.xml.rels><?xml version="1.0" encoding="UTF-8" standalone="yes"?>
<Relationships xmlns="http://schemas.openxmlformats.org/package/2006/relationships"><Relationship Id="rId2" Type="http://schemas.openxmlformats.org/officeDocument/2006/relationships/slide" Target="../slides/slide201.xml"/><Relationship Id="rId1" Type="http://schemas.openxmlformats.org/officeDocument/2006/relationships/notesMaster" Target="../notesMasters/notesMaster1.xml"/></Relationships>
</file>

<file path=ppt/notesSlides/_rels/notesSlide145.xml.rels><?xml version="1.0" encoding="UTF-8" standalone="yes"?>
<Relationships xmlns="http://schemas.openxmlformats.org/package/2006/relationships"><Relationship Id="rId2" Type="http://schemas.openxmlformats.org/officeDocument/2006/relationships/slide" Target="../slides/slide202.xml"/><Relationship Id="rId1" Type="http://schemas.openxmlformats.org/officeDocument/2006/relationships/notesMaster" Target="../notesMasters/notesMaster1.xml"/></Relationships>
</file>

<file path=ppt/notesSlides/_rels/notesSlide146.xml.rels><?xml version="1.0" encoding="UTF-8" standalone="yes"?>
<Relationships xmlns="http://schemas.openxmlformats.org/package/2006/relationships"><Relationship Id="rId2" Type="http://schemas.openxmlformats.org/officeDocument/2006/relationships/slide" Target="../slides/slide203.xml"/><Relationship Id="rId1" Type="http://schemas.openxmlformats.org/officeDocument/2006/relationships/notesMaster" Target="../notesMasters/notesMaster1.xml"/></Relationships>
</file>

<file path=ppt/notesSlides/_rels/notesSlide147.xml.rels><?xml version="1.0" encoding="UTF-8" standalone="yes"?>
<Relationships xmlns="http://schemas.openxmlformats.org/package/2006/relationships"><Relationship Id="rId2" Type="http://schemas.openxmlformats.org/officeDocument/2006/relationships/slide" Target="../slides/slide205.xml"/><Relationship Id="rId1" Type="http://schemas.openxmlformats.org/officeDocument/2006/relationships/notesMaster" Target="../notesMasters/notesMaster1.xml"/></Relationships>
</file>

<file path=ppt/notesSlides/_rels/notesSlide148.xml.rels><?xml version="1.0" encoding="UTF-8" standalone="yes"?>
<Relationships xmlns="http://schemas.openxmlformats.org/package/2006/relationships"><Relationship Id="rId2" Type="http://schemas.openxmlformats.org/officeDocument/2006/relationships/slide" Target="../slides/slide206.xml"/><Relationship Id="rId1" Type="http://schemas.openxmlformats.org/officeDocument/2006/relationships/notesMaster" Target="../notesMasters/notesMaster1.xml"/></Relationships>
</file>

<file path=ppt/notesSlides/_rels/notesSlide149.xml.rels><?xml version="1.0" encoding="UTF-8" standalone="yes"?>
<Relationships xmlns="http://schemas.openxmlformats.org/package/2006/relationships"><Relationship Id="rId2" Type="http://schemas.openxmlformats.org/officeDocument/2006/relationships/slide" Target="../slides/slide20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0.xml.rels><?xml version="1.0" encoding="UTF-8" standalone="yes"?>
<Relationships xmlns="http://schemas.openxmlformats.org/package/2006/relationships"><Relationship Id="rId2" Type="http://schemas.openxmlformats.org/officeDocument/2006/relationships/slide" Target="../slides/slide208.xml"/><Relationship Id="rId1" Type="http://schemas.openxmlformats.org/officeDocument/2006/relationships/notesMaster" Target="../notesMasters/notesMaster1.xml"/></Relationships>
</file>

<file path=ppt/notesSlides/_rels/notesSlide151.xml.rels><?xml version="1.0" encoding="UTF-8" standalone="yes"?>
<Relationships xmlns="http://schemas.openxmlformats.org/package/2006/relationships"><Relationship Id="rId2" Type="http://schemas.openxmlformats.org/officeDocument/2006/relationships/slide" Target="../slides/slide209.xml"/><Relationship Id="rId1" Type="http://schemas.openxmlformats.org/officeDocument/2006/relationships/notesMaster" Target="../notesMasters/notesMaster1.xml"/></Relationships>
</file>

<file path=ppt/notesSlides/_rels/notesSlide152.xml.rels><?xml version="1.0" encoding="UTF-8" standalone="yes"?>
<Relationships xmlns="http://schemas.openxmlformats.org/package/2006/relationships"><Relationship Id="rId2" Type="http://schemas.openxmlformats.org/officeDocument/2006/relationships/slide" Target="../slides/slide210.xml"/><Relationship Id="rId1" Type="http://schemas.openxmlformats.org/officeDocument/2006/relationships/notesMaster" Target="../notesMasters/notesMaster1.xml"/></Relationships>
</file>

<file path=ppt/notesSlides/_rels/notesSlide153.xml.rels><?xml version="1.0" encoding="UTF-8" standalone="yes"?>
<Relationships xmlns="http://schemas.openxmlformats.org/package/2006/relationships"><Relationship Id="rId2" Type="http://schemas.openxmlformats.org/officeDocument/2006/relationships/slide" Target="../slides/slide211.xml"/><Relationship Id="rId1" Type="http://schemas.openxmlformats.org/officeDocument/2006/relationships/notesMaster" Target="../notesMasters/notesMaster1.xml"/></Relationships>
</file>

<file path=ppt/notesSlides/_rels/notesSlide154.xml.rels><?xml version="1.0" encoding="UTF-8" standalone="yes"?>
<Relationships xmlns="http://schemas.openxmlformats.org/package/2006/relationships"><Relationship Id="rId2" Type="http://schemas.openxmlformats.org/officeDocument/2006/relationships/slide" Target="../slides/slide213.xml"/><Relationship Id="rId1" Type="http://schemas.openxmlformats.org/officeDocument/2006/relationships/notesMaster" Target="../notesMasters/notesMaster1.xml"/></Relationships>
</file>

<file path=ppt/notesSlides/_rels/notesSlide155.xml.rels><?xml version="1.0" encoding="UTF-8" standalone="yes"?>
<Relationships xmlns="http://schemas.openxmlformats.org/package/2006/relationships"><Relationship Id="rId2" Type="http://schemas.openxmlformats.org/officeDocument/2006/relationships/slide" Target="../slides/slide216.xml"/><Relationship Id="rId1" Type="http://schemas.openxmlformats.org/officeDocument/2006/relationships/notesMaster" Target="../notesMasters/notesMaster1.xml"/></Relationships>
</file>

<file path=ppt/notesSlides/_rels/notesSlide156.xml.rels><?xml version="1.0" encoding="UTF-8" standalone="yes"?>
<Relationships xmlns="http://schemas.openxmlformats.org/package/2006/relationships"><Relationship Id="rId2" Type="http://schemas.openxmlformats.org/officeDocument/2006/relationships/slide" Target="../slides/slide217.xml"/><Relationship Id="rId1" Type="http://schemas.openxmlformats.org/officeDocument/2006/relationships/notesMaster" Target="../notesMasters/notesMaster1.xml"/></Relationships>
</file>

<file path=ppt/notesSlides/_rels/notesSlide157.xml.rels><?xml version="1.0" encoding="UTF-8" standalone="yes"?>
<Relationships xmlns="http://schemas.openxmlformats.org/package/2006/relationships"><Relationship Id="rId2" Type="http://schemas.openxmlformats.org/officeDocument/2006/relationships/slide" Target="../slides/slide218.xml"/><Relationship Id="rId1" Type="http://schemas.openxmlformats.org/officeDocument/2006/relationships/notesMaster" Target="../notesMasters/notesMaster1.xml"/></Relationships>
</file>

<file path=ppt/notesSlides/_rels/notesSlide158.xml.rels><?xml version="1.0" encoding="UTF-8" standalone="yes"?>
<Relationships xmlns="http://schemas.openxmlformats.org/package/2006/relationships"><Relationship Id="rId2" Type="http://schemas.openxmlformats.org/officeDocument/2006/relationships/slide" Target="../slides/slide219.xml"/><Relationship Id="rId1" Type="http://schemas.openxmlformats.org/officeDocument/2006/relationships/notesMaster" Target="../notesMasters/notesMaster1.xml"/></Relationships>
</file>

<file path=ppt/notesSlides/_rels/notesSlide159.xml.rels><?xml version="1.0" encoding="UTF-8" standalone="yes"?>
<Relationships xmlns="http://schemas.openxmlformats.org/package/2006/relationships"><Relationship Id="rId2" Type="http://schemas.openxmlformats.org/officeDocument/2006/relationships/slide" Target="../slides/slide22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160.xml.rels><?xml version="1.0" encoding="UTF-8" standalone="yes"?>
<Relationships xmlns="http://schemas.openxmlformats.org/package/2006/relationships"><Relationship Id="rId2" Type="http://schemas.openxmlformats.org/officeDocument/2006/relationships/slide" Target="../slides/slide222.xml"/><Relationship Id="rId1" Type="http://schemas.openxmlformats.org/officeDocument/2006/relationships/notesMaster" Target="../notesMasters/notesMaster1.xml"/></Relationships>
</file>

<file path=ppt/notesSlides/_rels/notesSlide161.xml.rels><?xml version="1.0" encoding="UTF-8" standalone="yes"?>
<Relationships xmlns="http://schemas.openxmlformats.org/package/2006/relationships"><Relationship Id="rId2" Type="http://schemas.openxmlformats.org/officeDocument/2006/relationships/slide" Target="../slides/slide223.xml"/><Relationship Id="rId1" Type="http://schemas.openxmlformats.org/officeDocument/2006/relationships/notesMaster" Target="../notesMasters/notesMaster1.xml"/></Relationships>
</file>

<file path=ppt/notesSlides/_rels/notesSlide162.xml.rels><?xml version="1.0" encoding="UTF-8" standalone="yes"?>
<Relationships xmlns="http://schemas.openxmlformats.org/package/2006/relationships"><Relationship Id="rId2" Type="http://schemas.openxmlformats.org/officeDocument/2006/relationships/slide" Target="../slides/slide225.xml"/><Relationship Id="rId1" Type="http://schemas.openxmlformats.org/officeDocument/2006/relationships/notesMaster" Target="../notesMasters/notesMaster1.xml"/></Relationships>
</file>

<file path=ppt/notesSlides/_rels/notesSlide163.xml.rels><?xml version="1.0" encoding="UTF-8" standalone="yes"?>
<Relationships xmlns="http://schemas.openxmlformats.org/package/2006/relationships"><Relationship Id="rId2" Type="http://schemas.openxmlformats.org/officeDocument/2006/relationships/slide" Target="../slides/slide226.xml"/><Relationship Id="rId1" Type="http://schemas.openxmlformats.org/officeDocument/2006/relationships/notesMaster" Target="../notesMasters/notesMaster1.xml"/></Relationships>
</file>

<file path=ppt/notesSlides/_rels/notesSlide164.xml.rels><?xml version="1.0" encoding="UTF-8" standalone="yes"?>
<Relationships xmlns="http://schemas.openxmlformats.org/package/2006/relationships"><Relationship Id="rId2" Type="http://schemas.openxmlformats.org/officeDocument/2006/relationships/slide" Target="../slides/slide228.xml"/><Relationship Id="rId1" Type="http://schemas.openxmlformats.org/officeDocument/2006/relationships/notesMaster" Target="../notesMasters/notesMaster1.xml"/></Relationships>
</file>

<file path=ppt/notesSlides/_rels/notesSlide165.xml.rels><?xml version="1.0" encoding="UTF-8" standalone="yes"?>
<Relationships xmlns="http://schemas.openxmlformats.org/package/2006/relationships"><Relationship Id="rId2" Type="http://schemas.openxmlformats.org/officeDocument/2006/relationships/slide" Target="../slides/slide229.xml"/><Relationship Id="rId1" Type="http://schemas.openxmlformats.org/officeDocument/2006/relationships/notesMaster" Target="../notesMasters/notesMaster1.xml"/></Relationships>
</file>

<file path=ppt/notesSlides/_rels/notesSlide166.xml.rels><?xml version="1.0" encoding="UTF-8" standalone="yes"?>
<Relationships xmlns="http://schemas.openxmlformats.org/package/2006/relationships"><Relationship Id="rId2" Type="http://schemas.openxmlformats.org/officeDocument/2006/relationships/slide" Target="../slides/slide230.xml"/><Relationship Id="rId1" Type="http://schemas.openxmlformats.org/officeDocument/2006/relationships/notesMaster" Target="../notesMasters/notesMaster1.xml"/></Relationships>
</file>

<file path=ppt/notesSlides/_rels/notesSlide167.xml.rels><?xml version="1.0" encoding="UTF-8" standalone="yes"?>
<Relationships xmlns="http://schemas.openxmlformats.org/package/2006/relationships"><Relationship Id="rId2" Type="http://schemas.openxmlformats.org/officeDocument/2006/relationships/slide" Target="../slides/slide232.xml"/><Relationship Id="rId1" Type="http://schemas.openxmlformats.org/officeDocument/2006/relationships/notesMaster" Target="../notesMasters/notesMaster1.xml"/></Relationships>
</file>

<file path=ppt/notesSlides/_rels/notesSlide168.xml.rels><?xml version="1.0" encoding="UTF-8" standalone="yes"?>
<Relationships xmlns="http://schemas.openxmlformats.org/package/2006/relationships"><Relationship Id="rId2" Type="http://schemas.openxmlformats.org/officeDocument/2006/relationships/slide" Target="../slides/slide233.xml"/><Relationship Id="rId1" Type="http://schemas.openxmlformats.org/officeDocument/2006/relationships/notesMaster" Target="../notesMasters/notesMaster1.xml"/></Relationships>
</file>

<file path=ppt/notesSlides/_rels/notesSlide169.xml.rels><?xml version="1.0" encoding="UTF-8" standalone="yes"?>
<Relationships xmlns="http://schemas.openxmlformats.org/package/2006/relationships"><Relationship Id="rId2" Type="http://schemas.openxmlformats.org/officeDocument/2006/relationships/slide" Target="../slides/slide23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170.xml.rels><?xml version="1.0" encoding="UTF-8" standalone="yes"?>
<Relationships xmlns="http://schemas.openxmlformats.org/package/2006/relationships"><Relationship Id="rId2" Type="http://schemas.openxmlformats.org/officeDocument/2006/relationships/slide" Target="../slides/slide235.xml"/><Relationship Id="rId1" Type="http://schemas.openxmlformats.org/officeDocument/2006/relationships/notesMaster" Target="../notesMasters/notesMaster1.xml"/></Relationships>
</file>

<file path=ppt/notesSlides/_rels/notesSlide171.xml.rels><?xml version="1.0" encoding="UTF-8" standalone="yes"?>
<Relationships xmlns="http://schemas.openxmlformats.org/package/2006/relationships"><Relationship Id="rId2" Type="http://schemas.openxmlformats.org/officeDocument/2006/relationships/slide" Target="../slides/slide236.xml"/><Relationship Id="rId1" Type="http://schemas.openxmlformats.org/officeDocument/2006/relationships/notesMaster" Target="../notesMasters/notesMaster1.xml"/></Relationships>
</file>

<file path=ppt/notesSlides/_rels/notesSlide172.xml.rels><?xml version="1.0" encoding="UTF-8" standalone="yes"?>
<Relationships xmlns="http://schemas.openxmlformats.org/package/2006/relationships"><Relationship Id="rId2" Type="http://schemas.openxmlformats.org/officeDocument/2006/relationships/slide" Target="../slides/slide237.xml"/><Relationship Id="rId1" Type="http://schemas.openxmlformats.org/officeDocument/2006/relationships/notesMaster" Target="../notesMasters/notesMaster1.xml"/></Relationships>
</file>

<file path=ppt/notesSlides/_rels/notesSlide173.xml.rels><?xml version="1.0" encoding="UTF-8" standalone="yes"?>
<Relationships xmlns="http://schemas.openxmlformats.org/package/2006/relationships"><Relationship Id="rId2" Type="http://schemas.openxmlformats.org/officeDocument/2006/relationships/slide" Target="../slides/slide238.xml"/><Relationship Id="rId1" Type="http://schemas.openxmlformats.org/officeDocument/2006/relationships/notesMaster" Target="../notesMasters/notesMaster1.xml"/></Relationships>
</file>

<file path=ppt/notesSlides/_rels/notesSlide174.xml.rels><?xml version="1.0" encoding="UTF-8" standalone="yes"?>
<Relationships xmlns="http://schemas.openxmlformats.org/package/2006/relationships"><Relationship Id="rId2" Type="http://schemas.openxmlformats.org/officeDocument/2006/relationships/slide" Target="../slides/slide239.xml"/><Relationship Id="rId1" Type="http://schemas.openxmlformats.org/officeDocument/2006/relationships/notesMaster" Target="../notesMasters/notesMaster1.xml"/></Relationships>
</file>

<file path=ppt/notesSlides/_rels/notesSlide175.xml.rels><?xml version="1.0" encoding="UTF-8" standalone="yes"?>
<Relationships xmlns="http://schemas.openxmlformats.org/package/2006/relationships"><Relationship Id="rId2" Type="http://schemas.openxmlformats.org/officeDocument/2006/relationships/slide" Target="../slides/slide240.xml"/><Relationship Id="rId1" Type="http://schemas.openxmlformats.org/officeDocument/2006/relationships/notesMaster" Target="../notesMasters/notesMaster1.xml"/></Relationships>
</file>

<file path=ppt/notesSlides/_rels/notesSlide176.xml.rels><?xml version="1.0" encoding="UTF-8" standalone="yes"?>
<Relationships xmlns="http://schemas.openxmlformats.org/package/2006/relationships"><Relationship Id="rId2" Type="http://schemas.openxmlformats.org/officeDocument/2006/relationships/slide" Target="../slides/slide241.xml"/><Relationship Id="rId1" Type="http://schemas.openxmlformats.org/officeDocument/2006/relationships/notesMaster" Target="../notesMasters/notesMaster1.xml"/></Relationships>
</file>

<file path=ppt/notesSlides/_rels/notesSlide177.xml.rels><?xml version="1.0" encoding="UTF-8" standalone="yes"?>
<Relationships xmlns="http://schemas.openxmlformats.org/package/2006/relationships"><Relationship Id="rId2" Type="http://schemas.openxmlformats.org/officeDocument/2006/relationships/slide" Target="../slides/slide242.xml"/><Relationship Id="rId1" Type="http://schemas.openxmlformats.org/officeDocument/2006/relationships/notesMaster" Target="../notesMasters/notesMaster1.xml"/></Relationships>
</file>

<file path=ppt/notesSlides/_rels/notesSlide178.xml.rels><?xml version="1.0" encoding="UTF-8" standalone="yes"?>
<Relationships xmlns="http://schemas.openxmlformats.org/package/2006/relationships"><Relationship Id="rId2" Type="http://schemas.openxmlformats.org/officeDocument/2006/relationships/slide" Target="../slides/slide243.xml"/><Relationship Id="rId1" Type="http://schemas.openxmlformats.org/officeDocument/2006/relationships/notesMaster" Target="../notesMasters/notesMaster1.xml"/></Relationships>
</file>

<file path=ppt/notesSlides/_rels/notesSlide179.xml.rels><?xml version="1.0" encoding="UTF-8" standalone="yes"?>
<Relationships xmlns="http://schemas.openxmlformats.org/package/2006/relationships"><Relationship Id="rId2" Type="http://schemas.openxmlformats.org/officeDocument/2006/relationships/slide" Target="../slides/slide244.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7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75.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8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8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8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91.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92.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93.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94.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74.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75.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76.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77.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78.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9.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80.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81.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82.xml.rels><?xml version="1.0" encoding="UTF-8" standalone="yes"?>
<Relationships xmlns="http://schemas.openxmlformats.org/package/2006/relationships"><Relationship Id="rId2" Type="http://schemas.openxmlformats.org/officeDocument/2006/relationships/slide" Target="../slides/slide119.xml"/><Relationship Id="rId1" Type="http://schemas.openxmlformats.org/officeDocument/2006/relationships/notesMaster" Target="../notesMasters/notesMaster1.xml"/></Relationships>
</file>

<file path=ppt/notesSlides/_rels/notesSlide83.xml.rels><?xml version="1.0" encoding="UTF-8" standalone="yes"?>
<Relationships xmlns="http://schemas.openxmlformats.org/package/2006/relationships"><Relationship Id="rId2" Type="http://schemas.openxmlformats.org/officeDocument/2006/relationships/slide" Target="../slides/slide121.xml"/><Relationship Id="rId1" Type="http://schemas.openxmlformats.org/officeDocument/2006/relationships/notesMaster" Target="../notesMasters/notesMaster1.xml"/></Relationships>
</file>

<file path=ppt/notesSlides/_rels/notesSlide84.xml.rels><?xml version="1.0" encoding="UTF-8" standalone="yes"?>
<Relationships xmlns="http://schemas.openxmlformats.org/package/2006/relationships"><Relationship Id="rId2" Type="http://schemas.openxmlformats.org/officeDocument/2006/relationships/slide" Target="../slides/slide122.xml"/><Relationship Id="rId1" Type="http://schemas.openxmlformats.org/officeDocument/2006/relationships/notesMaster" Target="../notesMasters/notesMaster1.xml"/></Relationships>
</file>

<file path=ppt/notesSlides/_rels/notesSlide85.xml.rels><?xml version="1.0" encoding="UTF-8" standalone="yes"?>
<Relationships xmlns="http://schemas.openxmlformats.org/package/2006/relationships"><Relationship Id="rId2" Type="http://schemas.openxmlformats.org/officeDocument/2006/relationships/slide" Target="../slides/slide123.xml"/><Relationship Id="rId1" Type="http://schemas.openxmlformats.org/officeDocument/2006/relationships/notesMaster" Target="../notesMasters/notesMaster1.xml"/></Relationships>
</file>

<file path=ppt/notesSlides/_rels/notesSlide86.xml.rels><?xml version="1.0" encoding="UTF-8" standalone="yes"?>
<Relationships xmlns="http://schemas.openxmlformats.org/package/2006/relationships"><Relationship Id="rId2" Type="http://schemas.openxmlformats.org/officeDocument/2006/relationships/slide" Target="../slides/slide124.xml"/><Relationship Id="rId1" Type="http://schemas.openxmlformats.org/officeDocument/2006/relationships/notesMaster" Target="../notesMasters/notesMaster1.xml"/></Relationships>
</file>

<file path=ppt/notesSlides/_rels/notesSlide87.xml.rels><?xml version="1.0" encoding="UTF-8" standalone="yes"?>
<Relationships xmlns="http://schemas.openxmlformats.org/package/2006/relationships"><Relationship Id="rId2" Type="http://schemas.openxmlformats.org/officeDocument/2006/relationships/slide" Target="../slides/slide127.xml"/><Relationship Id="rId1" Type="http://schemas.openxmlformats.org/officeDocument/2006/relationships/notesMaster" Target="../notesMasters/notesMaster1.xml"/></Relationships>
</file>

<file path=ppt/notesSlides/_rels/notesSlide88.xml.rels><?xml version="1.0" encoding="UTF-8" standalone="yes"?>
<Relationships xmlns="http://schemas.openxmlformats.org/package/2006/relationships"><Relationship Id="rId2" Type="http://schemas.openxmlformats.org/officeDocument/2006/relationships/slide" Target="../slides/slide128.xml"/><Relationship Id="rId1" Type="http://schemas.openxmlformats.org/officeDocument/2006/relationships/notesMaster" Target="../notesMasters/notesMaster1.xml"/></Relationships>
</file>

<file path=ppt/notesSlides/_rels/notesSlide89.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90.xml.rels><?xml version="1.0" encoding="UTF-8" standalone="yes"?>
<Relationships xmlns="http://schemas.openxmlformats.org/package/2006/relationships"><Relationship Id="rId2" Type="http://schemas.openxmlformats.org/officeDocument/2006/relationships/slide" Target="../slides/slide130.xml"/><Relationship Id="rId1" Type="http://schemas.openxmlformats.org/officeDocument/2006/relationships/notesMaster" Target="../notesMasters/notesMaster1.xml"/></Relationships>
</file>

<file path=ppt/notesSlides/_rels/notesSlide91.xml.rels><?xml version="1.0" encoding="UTF-8" standalone="yes"?>
<Relationships xmlns="http://schemas.openxmlformats.org/package/2006/relationships"><Relationship Id="rId2" Type="http://schemas.openxmlformats.org/officeDocument/2006/relationships/slide" Target="../slides/slide131.xml"/><Relationship Id="rId1" Type="http://schemas.openxmlformats.org/officeDocument/2006/relationships/notesMaster" Target="../notesMasters/notesMaster1.xml"/></Relationships>
</file>

<file path=ppt/notesSlides/_rels/notesSlide92.xml.rels><?xml version="1.0" encoding="UTF-8" standalone="yes"?>
<Relationships xmlns="http://schemas.openxmlformats.org/package/2006/relationships"><Relationship Id="rId2" Type="http://schemas.openxmlformats.org/officeDocument/2006/relationships/slide" Target="../slides/slide132.xml"/><Relationship Id="rId1" Type="http://schemas.openxmlformats.org/officeDocument/2006/relationships/notesMaster" Target="../notesMasters/notesMaster1.xml"/></Relationships>
</file>

<file path=ppt/notesSlides/_rels/notesSlide93.xml.rels><?xml version="1.0" encoding="UTF-8" standalone="yes"?>
<Relationships xmlns="http://schemas.openxmlformats.org/package/2006/relationships"><Relationship Id="rId2" Type="http://schemas.openxmlformats.org/officeDocument/2006/relationships/slide" Target="../slides/slide134.xml"/><Relationship Id="rId1" Type="http://schemas.openxmlformats.org/officeDocument/2006/relationships/notesMaster" Target="../notesMasters/notesMaster1.xml"/></Relationships>
</file>

<file path=ppt/notesSlides/_rels/notesSlide94.xml.rels><?xml version="1.0" encoding="UTF-8" standalone="yes"?>
<Relationships xmlns="http://schemas.openxmlformats.org/package/2006/relationships"><Relationship Id="rId2" Type="http://schemas.openxmlformats.org/officeDocument/2006/relationships/slide" Target="../slides/slide135.xml"/><Relationship Id="rId1" Type="http://schemas.openxmlformats.org/officeDocument/2006/relationships/notesMaster" Target="../notesMasters/notesMaster1.xml"/></Relationships>
</file>

<file path=ppt/notesSlides/_rels/notesSlide95.xml.rels><?xml version="1.0" encoding="UTF-8" standalone="yes"?>
<Relationships xmlns="http://schemas.openxmlformats.org/package/2006/relationships"><Relationship Id="rId2" Type="http://schemas.openxmlformats.org/officeDocument/2006/relationships/slide" Target="../slides/slide136.xml"/><Relationship Id="rId1" Type="http://schemas.openxmlformats.org/officeDocument/2006/relationships/notesMaster" Target="../notesMasters/notesMaster1.xml"/></Relationships>
</file>

<file path=ppt/notesSlides/_rels/notesSlide96.xml.rels><?xml version="1.0" encoding="UTF-8" standalone="yes"?>
<Relationships xmlns="http://schemas.openxmlformats.org/package/2006/relationships"><Relationship Id="rId2" Type="http://schemas.openxmlformats.org/officeDocument/2006/relationships/slide" Target="../slides/slide137.xml"/><Relationship Id="rId1" Type="http://schemas.openxmlformats.org/officeDocument/2006/relationships/notesMaster" Target="../notesMasters/notesMaster1.xml"/></Relationships>
</file>

<file path=ppt/notesSlides/_rels/notesSlide97.xml.rels><?xml version="1.0" encoding="UTF-8" standalone="yes"?>
<Relationships xmlns="http://schemas.openxmlformats.org/package/2006/relationships"><Relationship Id="rId2" Type="http://schemas.openxmlformats.org/officeDocument/2006/relationships/slide" Target="../slides/slide139.xml"/><Relationship Id="rId1" Type="http://schemas.openxmlformats.org/officeDocument/2006/relationships/notesMaster" Target="../notesMasters/notesMaster1.xml"/></Relationships>
</file>

<file path=ppt/notesSlides/_rels/notesSlide98.xml.rels><?xml version="1.0" encoding="UTF-8" standalone="yes"?>
<Relationships xmlns="http://schemas.openxmlformats.org/package/2006/relationships"><Relationship Id="rId2" Type="http://schemas.openxmlformats.org/officeDocument/2006/relationships/slide" Target="../slides/slide140.xml"/><Relationship Id="rId1" Type="http://schemas.openxmlformats.org/officeDocument/2006/relationships/notesMaster" Target="../notesMasters/notesMaster1.xml"/></Relationships>
</file>

<file path=ppt/notesSlides/_rels/notesSlide99.xml.rels><?xml version="1.0" encoding="UTF-8" standalone="yes"?>
<Relationships xmlns="http://schemas.openxmlformats.org/package/2006/relationships"><Relationship Id="rId2" Type="http://schemas.openxmlformats.org/officeDocument/2006/relationships/slide" Target="../slides/slide14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2</a:t>
            </a:fld>
            <a:endParaRPr lang="en-US"/>
          </a:p>
        </p:txBody>
      </p:sp>
    </p:spTree>
    <p:extLst>
      <p:ext uri="{BB962C8B-B14F-4D97-AF65-F5344CB8AC3E}">
        <p14:creationId xmlns:p14="http://schemas.microsoft.com/office/powerpoint/2010/main" val="419760132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One-third of women and 18% of men are illiterate, meaning they cannot read.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25</a:t>
            </a:fld>
            <a:endParaRPr lang="en-US"/>
          </a:p>
        </p:txBody>
      </p:sp>
    </p:spTree>
    <p:extLst>
      <p:ext uri="{BB962C8B-B14F-4D97-AF65-F5344CB8AC3E}">
        <p14:creationId xmlns:p14="http://schemas.microsoft.com/office/powerpoint/2010/main" val="1524676991"/>
      </p:ext>
    </p:extLst>
  </p:cSld>
  <p:clrMapOvr>
    <a:masterClrMapping/>
  </p:clrMapOvr>
</p:notes>
</file>

<file path=ppt/notesSlides/notesSlide10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a:solidFill>
                  <a:schemeClr val="tx1"/>
                </a:solidFill>
                <a:effectLst/>
                <a:latin typeface="+mn-lt"/>
                <a:ea typeface="+mn-ea"/>
                <a:cs typeface="+mn-cs"/>
              </a:rPr>
              <a:t>Children whose mothers have no education have a higher prevalence of stunting (38%) than children whose mothers have a higher education (15%).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143</a:t>
            </a:fld>
            <a:endParaRPr lang="en-US" dirty="0"/>
          </a:p>
        </p:txBody>
      </p:sp>
    </p:spTree>
    <p:extLst>
      <p:ext uri="{BB962C8B-B14F-4D97-AF65-F5344CB8AC3E}">
        <p14:creationId xmlns:p14="http://schemas.microsoft.com/office/powerpoint/2010/main" val="2487891674"/>
      </p:ext>
    </p:extLst>
  </p:cSld>
  <p:clrMapOvr>
    <a:masterClrMapping/>
  </p:clrMapOvr>
</p:notes>
</file>

<file path=ppt/notesSlides/notesSlide10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Childhood stunting is highest among children from the poorest households, and lowest among children from the wealthiest households. </a:t>
            </a:r>
          </a:p>
        </p:txBody>
      </p:sp>
      <p:sp>
        <p:nvSpPr>
          <p:cNvPr id="4" name="Slide Number Placeholder 3"/>
          <p:cNvSpPr>
            <a:spLocks noGrp="1"/>
          </p:cNvSpPr>
          <p:nvPr>
            <p:ph type="sldNum" sz="quarter" idx="5"/>
          </p:nvPr>
        </p:nvSpPr>
        <p:spPr/>
        <p:txBody>
          <a:bodyPr/>
          <a:lstStyle/>
          <a:p>
            <a:fld id="{51E81180-36CA-43EC-B7D8-15BB5DAAE4B2}" type="slidenum">
              <a:rPr lang="en-US" smtClean="0"/>
              <a:t>144</a:t>
            </a:fld>
            <a:endParaRPr lang="en-US" dirty="0"/>
          </a:p>
        </p:txBody>
      </p:sp>
    </p:spTree>
    <p:extLst>
      <p:ext uri="{BB962C8B-B14F-4D97-AF65-F5344CB8AC3E}">
        <p14:creationId xmlns:p14="http://schemas.microsoft.com/office/powerpoint/2010/main" val="713867356"/>
      </p:ext>
    </p:extLst>
  </p:cSld>
  <p:clrMapOvr>
    <a:masterClrMapping/>
  </p:clrMapOvr>
</p:notes>
</file>

<file path=ppt/notesSlides/notesSlide10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By province, stunting is highest in Northern (46%) and </a:t>
            </a:r>
            <a:r>
              <a:rPr lang="en-US" sz="1200" b="0" i="0" u="none" strike="noStrike" kern="1200" baseline="0" dirty="0" err="1">
                <a:solidFill>
                  <a:schemeClr val="tx1"/>
                </a:solidFill>
                <a:latin typeface="+mn-lt"/>
                <a:ea typeface="+mn-ea"/>
                <a:cs typeface="+mn-cs"/>
              </a:rPr>
              <a:t>Luapula</a:t>
            </a:r>
            <a:r>
              <a:rPr lang="en-US" sz="1200" b="0" i="0" u="none" strike="noStrike" kern="1200" baseline="0" dirty="0">
                <a:solidFill>
                  <a:schemeClr val="tx1"/>
                </a:solidFill>
                <a:latin typeface="+mn-lt"/>
                <a:ea typeface="+mn-ea"/>
                <a:cs typeface="+mn-cs"/>
              </a:rPr>
              <a:t> (45%) and lowest in Western and Southern (29% each).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145</a:t>
            </a:fld>
            <a:endParaRPr lang="en-US" dirty="0"/>
          </a:p>
        </p:txBody>
      </p:sp>
    </p:spTree>
    <p:extLst>
      <p:ext uri="{BB962C8B-B14F-4D97-AF65-F5344CB8AC3E}">
        <p14:creationId xmlns:p14="http://schemas.microsoft.com/office/powerpoint/2010/main" val="3841405077"/>
      </p:ext>
    </p:extLst>
  </p:cSld>
  <p:clrMapOvr>
    <a:masterClrMapping/>
  </p:clrMapOvr>
</p:notes>
</file>

<file path=ppt/notesSlides/notesSlide10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Childhood stunting has considerably decreased from 53% in 2001-02 to 35% in 2018. During the same time period, the proportion of children underweight has declined from 23% to 12%. Childhood wasting has remained stagnant since 1992.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146</a:t>
            </a:fld>
            <a:endParaRPr lang="en-US" dirty="0"/>
          </a:p>
        </p:txBody>
      </p:sp>
    </p:spTree>
    <p:extLst>
      <p:ext uri="{BB962C8B-B14F-4D97-AF65-F5344CB8AC3E}">
        <p14:creationId xmlns:p14="http://schemas.microsoft.com/office/powerpoint/2010/main" val="957389687"/>
      </p:ext>
    </p:extLst>
  </p:cSld>
  <p:clrMapOvr>
    <a:masterClrMapping/>
  </p:clrMapOvr>
</p:notes>
</file>

<file path=ppt/notesSlides/notesSlide10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147</a:t>
            </a:fld>
            <a:endParaRPr lang="en-US" dirty="0"/>
          </a:p>
        </p:txBody>
      </p:sp>
    </p:spTree>
    <p:extLst>
      <p:ext uri="{BB962C8B-B14F-4D97-AF65-F5344CB8AC3E}">
        <p14:creationId xmlns:p14="http://schemas.microsoft.com/office/powerpoint/2010/main" val="678295939"/>
      </p:ext>
    </p:extLst>
  </p:cSld>
  <p:clrMapOvr>
    <a:masterClrMapping/>
  </p:clrMapOvr>
</p:notes>
</file>

<file path=ppt/notesSlides/notesSlide10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148</a:t>
            </a:fld>
            <a:endParaRPr lang="en-US" dirty="0"/>
          </a:p>
        </p:txBody>
      </p:sp>
    </p:spTree>
    <p:extLst>
      <p:ext uri="{BB962C8B-B14F-4D97-AF65-F5344CB8AC3E}">
        <p14:creationId xmlns:p14="http://schemas.microsoft.com/office/powerpoint/2010/main" val="3868499840"/>
      </p:ext>
    </p:extLst>
  </p:cSld>
  <p:clrMapOvr>
    <a:masterClrMapping/>
  </p:clrMapOvr>
</p:notes>
</file>

<file path=ppt/notesSlides/notesSlide10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a:solidFill>
                  <a:schemeClr val="tx1"/>
                </a:solidFill>
                <a:latin typeface="+mn-lt"/>
                <a:ea typeface="+mn-ea"/>
                <a:cs typeface="+mn-cs"/>
              </a:rPr>
              <a:t>In Zambia, 78% of households own at least one insecticide-treated net (ITN). </a:t>
            </a:r>
            <a:r>
              <a:rPr lang="en-GB" sz="1200" kern="1200" dirty="0">
                <a:solidFill>
                  <a:schemeClr val="tx1"/>
                </a:solidFill>
                <a:effectLst/>
                <a:latin typeface="+mn-lt"/>
                <a:ea typeface="+mn-ea"/>
                <a:cs typeface="+mn-cs"/>
              </a:rPr>
              <a:t>Rural households are more likely to own at least one ITN (82%) than households in urban areas (73%).</a:t>
            </a:r>
            <a:endParaRPr lang="en-US" sz="1200" kern="1200" dirty="0">
              <a:solidFill>
                <a:schemeClr val="tx1"/>
              </a:solidFill>
              <a:effectLst/>
              <a:latin typeface="+mn-lt"/>
              <a:ea typeface="+mn-ea"/>
              <a:cs typeface="+mn-cs"/>
            </a:endParaRPr>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151</a:t>
            </a:fld>
            <a:endParaRPr lang="en-US" dirty="0"/>
          </a:p>
        </p:txBody>
      </p:sp>
    </p:spTree>
    <p:extLst>
      <p:ext uri="{BB962C8B-B14F-4D97-AF65-F5344CB8AC3E}">
        <p14:creationId xmlns:p14="http://schemas.microsoft.com/office/powerpoint/2010/main" val="2145718046"/>
      </p:ext>
    </p:extLst>
  </p:cSld>
  <p:clrMapOvr>
    <a:masterClrMapping/>
  </p:clrMapOvr>
</p:notes>
</file>

<file path=ppt/notesSlides/notesSlide10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There is little variation in ITN ownership by household wealth. </a:t>
            </a:r>
          </a:p>
        </p:txBody>
      </p:sp>
      <p:sp>
        <p:nvSpPr>
          <p:cNvPr id="4" name="Slide Number Placeholder 3"/>
          <p:cNvSpPr>
            <a:spLocks noGrp="1"/>
          </p:cNvSpPr>
          <p:nvPr>
            <p:ph type="sldNum" sz="quarter" idx="5"/>
          </p:nvPr>
        </p:nvSpPr>
        <p:spPr/>
        <p:txBody>
          <a:bodyPr/>
          <a:lstStyle/>
          <a:p>
            <a:fld id="{51E81180-36CA-43EC-B7D8-15BB5DAAE4B2}" type="slidenum">
              <a:rPr lang="en-US" smtClean="0"/>
              <a:t>152</a:t>
            </a:fld>
            <a:endParaRPr lang="en-US" dirty="0"/>
          </a:p>
        </p:txBody>
      </p:sp>
    </p:spTree>
    <p:extLst>
      <p:ext uri="{BB962C8B-B14F-4D97-AF65-F5344CB8AC3E}">
        <p14:creationId xmlns:p14="http://schemas.microsoft.com/office/powerpoint/2010/main" val="3322159056"/>
      </p:ext>
    </p:extLst>
  </p:cSld>
  <p:clrMapOvr>
    <a:masterClrMapping/>
  </p:clrMapOvr>
</p:notes>
</file>

<file path=ppt/notesSlides/notesSlide10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ITN ownership is lowest in Lusaka (64%) and highest in </a:t>
            </a:r>
            <a:r>
              <a:rPr lang="en-US" sz="1200" kern="1200" dirty="0" err="1">
                <a:solidFill>
                  <a:schemeClr val="tx1"/>
                </a:solidFill>
                <a:effectLst/>
                <a:latin typeface="+mn-lt"/>
                <a:ea typeface="+mn-ea"/>
                <a:cs typeface="+mn-cs"/>
              </a:rPr>
              <a:t>Muchinga</a:t>
            </a:r>
            <a:r>
              <a:rPr lang="en-US" sz="1200" kern="1200" dirty="0">
                <a:solidFill>
                  <a:schemeClr val="tx1"/>
                </a:solidFill>
                <a:effectLst/>
                <a:latin typeface="+mn-lt"/>
                <a:ea typeface="+mn-ea"/>
                <a:cs typeface="+mn-cs"/>
              </a:rPr>
              <a:t> (87%)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153</a:t>
            </a:fld>
            <a:endParaRPr lang="en-US" dirty="0"/>
          </a:p>
        </p:txBody>
      </p:sp>
    </p:spTree>
    <p:extLst>
      <p:ext uri="{BB962C8B-B14F-4D97-AF65-F5344CB8AC3E}">
        <p14:creationId xmlns:p14="http://schemas.microsoft.com/office/powerpoint/2010/main" val="3972948789"/>
      </p:ext>
    </p:extLst>
  </p:cSld>
  <p:clrMapOvr>
    <a:masterClrMapping/>
  </p:clrMapOvr>
</p:notes>
</file>

<file path=ppt/notesSlides/notesSlide10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ITN ownership has increased from 12% in 2001-02 to 78% in 2018. Full household ITN coverage has also increased from 2% to 41% during the same period.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154</a:t>
            </a:fld>
            <a:endParaRPr lang="en-US" dirty="0"/>
          </a:p>
        </p:txBody>
      </p:sp>
    </p:spTree>
    <p:extLst>
      <p:ext uri="{BB962C8B-B14F-4D97-AF65-F5344CB8AC3E}">
        <p14:creationId xmlns:p14="http://schemas.microsoft.com/office/powerpoint/2010/main" val="274034506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Radio is the most common form of media for men (56%), while television is the most common form for women (38%). Only 5% of women and 13% of men access 3 types of media at least once a week – reads a newspaper, watches television, and listens to radio. Nearly half of women and one-third of men access none of the media sources. </a:t>
            </a:r>
          </a:p>
        </p:txBody>
      </p:sp>
      <p:sp>
        <p:nvSpPr>
          <p:cNvPr id="4" name="Slide Number Placeholder 3"/>
          <p:cNvSpPr>
            <a:spLocks noGrp="1"/>
          </p:cNvSpPr>
          <p:nvPr>
            <p:ph type="sldNum" sz="quarter" idx="10"/>
          </p:nvPr>
        </p:nvSpPr>
        <p:spPr/>
        <p:txBody>
          <a:bodyPr/>
          <a:lstStyle/>
          <a:p>
            <a:fld id="{51E81180-36CA-43EC-B7D8-15BB5DAAE4B2}" type="slidenum">
              <a:rPr lang="en-US" smtClean="0"/>
              <a:t>26</a:t>
            </a:fld>
            <a:endParaRPr lang="en-US"/>
          </a:p>
        </p:txBody>
      </p:sp>
    </p:spTree>
    <p:extLst>
      <p:ext uri="{BB962C8B-B14F-4D97-AF65-F5344CB8AC3E}">
        <p14:creationId xmlns:p14="http://schemas.microsoft.com/office/powerpoint/2010/main" val="2652083651"/>
      </p:ext>
    </p:extLst>
  </p:cSld>
  <p:clrMapOvr>
    <a:masterClrMapping/>
  </p:clrMapOvr>
</p:notes>
</file>

<file path=ppt/notesSlides/notesSlide1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In Zambia, 60% of the household population have access to an ITN, while only 46% slept under an ITN the night before the survey.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155</a:t>
            </a:fld>
            <a:endParaRPr lang="en-US" dirty="0"/>
          </a:p>
        </p:txBody>
      </p:sp>
    </p:spTree>
    <p:extLst>
      <p:ext uri="{BB962C8B-B14F-4D97-AF65-F5344CB8AC3E}">
        <p14:creationId xmlns:p14="http://schemas.microsoft.com/office/powerpoint/2010/main" val="2343179791"/>
      </p:ext>
    </p:extLst>
  </p:cSld>
  <p:clrMapOvr>
    <a:masterClrMapping/>
  </p:clrMapOvr>
</p:notes>
</file>

<file path=ppt/notesSlides/notesSlide1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mn-lt"/>
                <a:ea typeface="+mn-ea"/>
                <a:cs typeface="+mn-cs"/>
              </a:rPr>
              <a:t>Access to an ITN increased from 6% in 2001-02 to 60% in 2018. During the same period, the proportion of the household population that slept under an ITN the night before the survey increased from 6% to 46%.</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156</a:t>
            </a:fld>
            <a:endParaRPr lang="en-US" dirty="0"/>
          </a:p>
        </p:txBody>
      </p:sp>
    </p:spTree>
    <p:extLst>
      <p:ext uri="{BB962C8B-B14F-4D97-AF65-F5344CB8AC3E}">
        <p14:creationId xmlns:p14="http://schemas.microsoft.com/office/powerpoint/2010/main" val="2066847183"/>
      </p:ext>
    </p:extLst>
  </p:cSld>
  <p:clrMapOvr>
    <a:masterClrMapping/>
  </p:clrMapOvr>
</p:notes>
</file>

<file path=ppt/notesSlides/notesSlide1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46% of household members slept under an ITN the night before the survey. Among households that own at least 1 ITN, 58% of household members slept under an ITN. Children under five and pregnant women age 15- 49 are most vulnerable to malaria. Nearly half of children under five (52%) and pregnant women (49%) slept under an ITN the night before the survey. Among households that own at least 1 ITN, more than 60% of children and pregnant women slept under an ITN.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157</a:t>
            </a:fld>
            <a:endParaRPr lang="en-US" dirty="0"/>
          </a:p>
        </p:txBody>
      </p:sp>
    </p:spTree>
    <p:extLst>
      <p:ext uri="{BB962C8B-B14F-4D97-AF65-F5344CB8AC3E}">
        <p14:creationId xmlns:p14="http://schemas.microsoft.com/office/powerpoint/2010/main" val="2517541176"/>
      </p:ext>
    </p:extLst>
  </p:cSld>
  <p:clrMapOvr>
    <a:masterClrMapping/>
  </p:clrMapOvr>
</p:notes>
</file>

<file path=ppt/notesSlides/notesSlide1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ITN use among children is highest in </a:t>
            </a:r>
            <a:r>
              <a:rPr lang="en-US" sz="1200" b="0" i="0" u="none" strike="noStrike" kern="1200" baseline="0" dirty="0" err="1">
                <a:solidFill>
                  <a:schemeClr val="tx1"/>
                </a:solidFill>
                <a:latin typeface="+mn-lt"/>
                <a:ea typeface="+mn-ea"/>
                <a:cs typeface="+mn-cs"/>
              </a:rPr>
              <a:t>Luapula</a:t>
            </a:r>
            <a:r>
              <a:rPr lang="en-US" sz="1200" b="0" i="0" u="none" strike="noStrike" kern="1200" baseline="0" dirty="0">
                <a:solidFill>
                  <a:schemeClr val="tx1"/>
                </a:solidFill>
                <a:latin typeface="+mn-lt"/>
                <a:ea typeface="+mn-ea"/>
                <a:cs typeface="+mn-cs"/>
              </a:rPr>
              <a:t> (64%) and lowest in Lusaka (32%).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158</a:t>
            </a:fld>
            <a:endParaRPr lang="en-US" dirty="0"/>
          </a:p>
        </p:txBody>
      </p:sp>
    </p:spTree>
    <p:extLst>
      <p:ext uri="{BB962C8B-B14F-4D97-AF65-F5344CB8AC3E}">
        <p14:creationId xmlns:p14="http://schemas.microsoft.com/office/powerpoint/2010/main" val="3197015069"/>
      </p:ext>
    </p:extLst>
  </p:cSld>
  <p:clrMapOvr>
    <a:masterClrMapping/>
  </p:clrMapOvr>
</p:notes>
</file>

<file path=ppt/notesSlides/notesSlide1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ITN use among pregnant women is highest in </a:t>
            </a:r>
            <a:r>
              <a:rPr lang="en-US" sz="1200" b="0" i="0" u="none" strike="noStrike" kern="1200" baseline="0" dirty="0" err="1">
                <a:solidFill>
                  <a:schemeClr val="tx1"/>
                </a:solidFill>
                <a:latin typeface="+mn-lt"/>
                <a:ea typeface="+mn-ea"/>
                <a:cs typeface="+mn-cs"/>
              </a:rPr>
              <a:t>Luapula</a:t>
            </a:r>
            <a:r>
              <a:rPr lang="en-US" sz="1200" b="0" i="0" u="none" strike="noStrike" kern="1200" baseline="0" dirty="0">
                <a:solidFill>
                  <a:schemeClr val="tx1"/>
                </a:solidFill>
                <a:latin typeface="+mn-lt"/>
                <a:ea typeface="+mn-ea"/>
                <a:cs typeface="+mn-cs"/>
              </a:rPr>
              <a:t> (76%) and lowest in Southern (30%).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159</a:t>
            </a:fld>
            <a:endParaRPr lang="en-US" dirty="0"/>
          </a:p>
        </p:txBody>
      </p:sp>
    </p:spTree>
    <p:extLst>
      <p:ext uri="{BB962C8B-B14F-4D97-AF65-F5344CB8AC3E}">
        <p14:creationId xmlns:p14="http://schemas.microsoft.com/office/powerpoint/2010/main" val="1535066520"/>
      </p:ext>
    </p:extLst>
  </p:cSld>
  <p:clrMapOvr>
    <a:masterClrMapping/>
  </p:clrMapOvr>
</p:notes>
</file>

<file path=ppt/notesSlides/notesSlide1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Use of ITNs among children and pregnant women has improved since 2001-02.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160</a:t>
            </a:fld>
            <a:endParaRPr lang="en-US" dirty="0"/>
          </a:p>
        </p:txBody>
      </p:sp>
    </p:spTree>
    <p:extLst>
      <p:ext uri="{BB962C8B-B14F-4D97-AF65-F5344CB8AC3E}">
        <p14:creationId xmlns:p14="http://schemas.microsoft.com/office/powerpoint/2010/main" val="1782867859"/>
      </p:ext>
    </p:extLst>
  </p:cSld>
  <p:clrMapOvr>
    <a:masterClrMapping/>
  </p:clrMapOvr>
</p:notes>
</file>

<file path=ppt/notesSlides/notesSlide1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Malaria during pregnancy contributes to low birth weight, infant mortality, and other complications. To prevent malaria, pregnant women should receive three or more doses of SP/Fansidar or IPTp (intermittent preventive treatment during pregnancy). The majority of pregnant women (94%) took at least one dose of IPTp, 81% took two or doses of IPTp, while only 59% took three or more doses (IPTp3+).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162</a:t>
            </a:fld>
            <a:endParaRPr lang="en-US" dirty="0"/>
          </a:p>
        </p:txBody>
      </p:sp>
    </p:spTree>
    <p:extLst>
      <p:ext uri="{BB962C8B-B14F-4D97-AF65-F5344CB8AC3E}">
        <p14:creationId xmlns:p14="http://schemas.microsoft.com/office/powerpoint/2010/main" val="4242162666"/>
      </p:ext>
    </p:extLst>
  </p:cSld>
  <p:clrMapOvr>
    <a:masterClrMapping/>
  </p:clrMapOvr>
</p:notes>
</file>

<file path=ppt/notesSlides/notesSlide1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IPTp doses have steadily increased since 2007. </a:t>
            </a:r>
          </a:p>
        </p:txBody>
      </p:sp>
      <p:sp>
        <p:nvSpPr>
          <p:cNvPr id="4" name="Slide Number Placeholder 3"/>
          <p:cNvSpPr>
            <a:spLocks noGrp="1"/>
          </p:cNvSpPr>
          <p:nvPr>
            <p:ph type="sldNum" sz="quarter" idx="10"/>
          </p:nvPr>
        </p:nvSpPr>
        <p:spPr/>
        <p:txBody>
          <a:bodyPr/>
          <a:lstStyle/>
          <a:p>
            <a:fld id="{51E81180-36CA-43EC-B7D8-15BB5DAAE4B2}" type="slidenum">
              <a:rPr lang="en-US" smtClean="0"/>
              <a:t>163</a:t>
            </a:fld>
            <a:endParaRPr lang="en-US" dirty="0"/>
          </a:p>
        </p:txBody>
      </p:sp>
    </p:spTree>
    <p:extLst>
      <p:ext uri="{BB962C8B-B14F-4D97-AF65-F5344CB8AC3E}">
        <p14:creationId xmlns:p14="http://schemas.microsoft.com/office/powerpoint/2010/main" val="3412757951"/>
      </p:ext>
    </p:extLst>
  </p:cSld>
  <p:clrMapOvr>
    <a:masterClrMapping/>
  </p:clrMapOvr>
</p:notes>
</file>

<file path=ppt/notesSlides/notesSlide1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In the two weeks before the survey, 16% of children under five had fever, the primary symptom of malaria. Treatment was sought for more than three-quarters of children (77%) with recent fever, while 63% had blood taken from a finger or heel for testing.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165</a:t>
            </a:fld>
            <a:endParaRPr lang="en-US" dirty="0"/>
          </a:p>
        </p:txBody>
      </p:sp>
    </p:spTree>
    <p:extLst>
      <p:ext uri="{BB962C8B-B14F-4D97-AF65-F5344CB8AC3E}">
        <p14:creationId xmlns:p14="http://schemas.microsoft.com/office/powerpoint/2010/main" val="3818294044"/>
      </p:ext>
    </p:extLst>
  </p:cSld>
  <p:clrMapOvr>
    <a:masterClrMapping/>
  </p:clrMapOvr>
</p:notes>
</file>

<file path=ppt/notesSlides/notesSlide1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Artemisinin combination therapy (ACT) is the recommended drug for treating malaria in children in Zambia. Among children under five with recent fever who received an antimalarial, almost all (97%) received ACT.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166</a:t>
            </a:fld>
            <a:endParaRPr lang="en-US" dirty="0"/>
          </a:p>
        </p:txBody>
      </p:sp>
    </p:spTree>
    <p:extLst>
      <p:ext uri="{BB962C8B-B14F-4D97-AF65-F5344CB8AC3E}">
        <p14:creationId xmlns:p14="http://schemas.microsoft.com/office/powerpoint/2010/main" val="252627147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More than 1 in 10 women and 1 in 4 men have used the Internet in the past year. Urban women are more likely to access internet than rural women. Internet usage is 4 times higher among urban men than rural men.</a:t>
            </a:r>
          </a:p>
        </p:txBody>
      </p:sp>
      <p:sp>
        <p:nvSpPr>
          <p:cNvPr id="4" name="Slide Number Placeholder 3"/>
          <p:cNvSpPr>
            <a:spLocks noGrp="1"/>
          </p:cNvSpPr>
          <p:nvPr>
            <p:ph type="sldNum" sz="quarter" idx="10"/>
          </p:nvPr>
        </p:nvSpPr>
        <p:spPr/>
        <p:txBody>
          <a:bodyPr/>
          <a:lstStyle/>
          <a:p>
            <a:fld id="{51E81180-36CA-43EC-B7D8-15BB5DAAE4B2}" type="slidenum">
              <a:rPr lang="en-US" smtClean="0"/>
              <a:t>27</a:t>
            </a:fld>
            <a:endParaRPr lang="en-US"/>
          </a:p>
        </p:txBody>
      </p:sp>
    </p:spTree>
    <p:extLst>
      <p:ext uri="{BB962C8B-B14F-4D97-AF65-F5344CB8AC3E}">
        <p14:creationId xmlns:p14="http://schemas.microsoft.com/office/powerpoint/2010/main" val="1112540856"/>
      </p:ext>
    </p:extLst>
  </p:cSld>
  <p:clrMapOvr>
    <a:masterClrMapping/>
  </p:clrMapOvr>
</p:notes>
</file>

<file path=ppt/notesSlides/notesSlide1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4% of children age 6-59 months have low </a:t>
            </a:r>
            <a:r>
              <a:rPr lang="en-US" dirty="0" err="1"/>
              <a:t>haemoglobin</a:t>
            </a:r>
            <a:r>
              <a:rPr lang="en-US" dirty="0"/>
              <a:t>. Low </a:t>
            </a:r>
            <a:r>
              <a:rPr lang="en-US" dirty="0" err="1"/>
              <a:t>haemoglobin</a:t>
            </a:r>
            <a:r>
              <a:rPr lang="en-US" dirty="0"/>
              <a:t> is highest among children age 9-11 months. </a:t>
            </a:r>
          </a:p>
        </p:txBody>
      </p:sp>
      <p:sp>
        <p:nvSpPr>
          <p:cNvPr id="4" name="Slide Number Placeholder 3"/>
          <p:cNvSpPr>
            <a:spLocks noGrp="1"/>
          </p:cNvSpPr>
          <p:nvPr>
            <p:ph type="sldNum" sz="quarter" idx="5"/>
          </p:nvPr>
        </p:nvSpPr>
        <p:spPr/>
        <p:txBody>
          <a:bodyPr/>
          <a:lstStyle/>
          <a:p>
            <a:fld id="{51E81180-36CA-43EC-B7D8-15BB5DAAE4B2}" type="slidenum">
              <a:rPr lang="en-US" smtClean="0"/>
              <a:t>168</a:t>
            </a:fld>
            <a:endParaRPr lang="en-US" dirty="0"/>
          </a:p>
        </p:txBody>
      </p:sp>
    </p:spTree>
    <p:extLst>
      <p:ext uri="{BB962C8B-B14F-4D97-AF65-F5344CB8AC3E}">
        <p14:creationId xmlns:p14="http://schemas.microsoft.com/office/powerpoint/2010/main" val="3132400902"/>
      </p:ext>
    </p:extLst>
  </p:cSld>
  <p:clrMapOvr>
    <a:masterClrMapping/>
  </p:clrMapOvr>
</p:notes>
</file>

<file path=ppt/notesSlides/notesSlide1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Low </a:t>
            </a:r>
            <a:r>
              <a:rPr lang="en-US" dirty="0" err="1"/>
              <a:t>haemoglobin</a:t>
            </a:r>
            <a:r>
              <a:rPr lang="en-US" dirty="0"/>
              <a:t> among children age 6-59 months is highest in </a:t>
            </a:r>
            <a:r>
              <a:rPr lang="en-US" dirty="0" err="1"/>
              <a:t>Luapula</a:t>
            </a:r>
            <a:r>
              <a:rPr lang="en-US" dirty="0"/>
              <a:t> (9%). </a:t>
            </a:r>
          </a:p>
        </p:txBody>
      </p:sp>
      <p:sp>
        <p:nvSpPr>
          <p:cNvPr id="4" name="Slide Number Placeholder 3"/>
          <p:cNvSpPr>
            <a:spLocks noGrp="1"/>
          </p:cNvSpPr>
          <p:nvPr>
            <p:ph type="sldNum" sz="quarter" idx="5"/>
          </p:nvPr>
        </p:nvSpPr>
        <p:spPr/>
        <p:txBody>
          <a:bodyPr/>
          <a:lstStyle/>
          <a:p>
            <a:fld id="{51E81180-36CA-43EC-B7D8-15BB5DAAE4B2}" type="slidenum">
              <a:rPr lang="en-US" smtClean="0"/>
              <a:t>169</a:t>
            </a:fld>
            <a:endParaRPr lang="en-US" dirty="0"/>
          </a:p>
        </p:txBody>
      </p:sp>
    </p:spTree>
    <p:extLst>
      <p:ext uri="{BB962C8B-B14F-4D97-AF65-F5344CB8AC3E}">
        <p14:creationId xmlns:p14="http://schemas.microsoft.com/office/powerpoint/2010/main" val="1013790758"/>
      </p:ext>
    </p:extLst>
  </p:cSld>
  <p:clrMapOvr>
    <a:masterClrMapping/>
  </p:clrMapOvr>
</p:notes>
</file>

<file path=ppt/notesSlides/notesSlide1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170</a:t>
            </a:fld>
            <a:endParaRPr lang="en-US" dirty="0"/>
          </a:p>
        </p:txBody>
      </p:sp>
    </p:spTree>
    <p:extLst>
      <p:ext uri="{BB962C8B-B14F-4D97-AF65-F5344CB8AC3E}">
        <p14:creationId xmlns:p14="http://schemas.microsoft.com/office/powerpoint/2010/main" val="3868499840"/>
      </p:ext>
    </p:extLst>
  </p:cSld>
  <p:clrMapOvr>
    <a:masterClrMapping/>
  </p:clrMapOvr>
</p:notes>
</file>

<file path=ppt/notesSlides/notesSlide1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In Zambia, 80% of women and 84% of men age 15-49 know that the risk of getting HIV can be reduced by using condoms and limiting sex to one uninfected partner.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173</a:t>
            </a:fld>
            <a:endParaRPr lang="en-US"/>
          </a:p>
        </p:txBody>
      </p:sp>
    </p:spTree>
    <p:extLst>
      <p:ext uri="{BB962C8B-B14F-4D97-AF65-F5344CB8AC3E}">
        <p14:creationId xmlns:p14="http://schemas.microsoft.com/office/powerpoint/2010/main" val="2993667904"/>
      </p:ext>
    </p:extLst>
  </p:cSld>
  <p:clrMapOvr>
    <a:masterClrMapping/>
  </p:clrMapOvr>
</p:notes>
</file>

<file path=ppt/notesSlides/notesSlide1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Less than half of both women and men have comprehensive knowledge of HIV</a:t>
            </a:r>
          </a:p>
        </p:txBody>
      </p:sp>
      <p:sp>
        <p:nvSpPr>
          <p:cNvPr id="4" name="Slide Number Placeholder 3"/>
          <p:cNvSpPr>
            <a:spLocks noGrp="1"/>
          </p:cNvSpPr>
          <p:nvPr>
            <p:ph type="sldNum" sz="quarter" idx="10"/>
          </p:nvPr>
        </p:nvSpPr>
        <p:spPr/>
        <p:txBody>
          <a:bodyPr/>
          <a:lstStyle/>
          <a:p>
            <a:fld id="{51E81180-36CA-43EC-B7D8-15BB5DAAE4B2}" type="slidenum">
              <a:rPr lang="en-US" smtClean="0"/>
              <a:t>174</a:t>
            </a:fld>
            <a:endParaRPr lang="en-US"/>
          </a:p>
        </p:txBody>
      </p:sp>
    </p:spTree>
    <p:extLst>
      <p:ext uri="{BB962C8B-B14F-4D97-AF65-F5344CB8AC3E}">
        <p14:creationId xmlns:p14="http://schemas.microsoft.com/office/powerpoint/2010/main" val="501731189"/>
      </p:ext>
    </p:extLst>
  </p:cSld>
  <p:clrMapOvr>
    <a:masterClrMapping/>
  </p:clrMapOvr>
</p:notes>
</file>

<file path=ppt/notesSlides/notesSlide1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Six in ten women and half of men age 15-49 know that HIV can be transmitted from mother-to-child during pregnancy, delivery, and by breastfeeding. Furthermore, 81% of women and 67% of men know that the risk of mother-to-child transmission can be reduced by the mother taking special drugs during pregnancy.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175</a:t>
            </a:fld>
            <a:endParaRPr lang="en-US"/>
          </a:p>
        </p:txBody>
      </p:sp>
    </p:spTree>
    <p:extLst>
      <p:ext uri="{BB962C8B-B14F-4D97-AF65-F5344CB8AC3E}">
        <p14:creationId xmlns:p14="http://schemas.microsoft.com/office/powerpoint/2010/main" val="338349593"/>
      </p:ext>
    </p:extLst>
  </p:cSld>
  <p:clrMapOvr>
    <a:masterClrMapping/>
  </p:clrMapOvr>
</p:notes>
</file>

<file path=ppt/notesSlides/notesSlide1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a:solidFill>
                  <a:schemeClr val="tx1"/>
                </a:solidFill>
                <a:effectLst/>
                <a:latin typeface="+mn-lt"/>
                <a:ea typeface="+mn-ea"/>
                <a:cs typeface="+mn-cs"/>
              </a:rPr>
              <a:t>27% of women age 15-49 have discriminatory attitudes towards people living with HIV (PLHIV), compared with 23% of men.</a:t>
            </a:r>
            <a:endParaRPr lang="en-US" sz="1200" kern="1200">
              <a:solidFill>
                <a:schemeClr val="tx1"/>
              </a:solidFill>
              <a:effectLst/>
              <a:latin typeface="+mn-lt"/>
              <a:ea typeface="+mn-ea"/>
              <a:cs typeface="+mn-cs"/>
            </a:endParaRPr>
          </a:p>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176</a:t>
            </a:fld>
            <a:endParaRPr lang="en-US"/>
          </a:p>
        </p:txBody>
      </p:sp>
    </p:spTree>
    <p:extLst>
      <p:ext uri="{BB962C8B-B14F-4D97-AF65-F5344CB8AC3E}">
        <p14:creationId xmlns:p14="http://schemas.microsoft.com/office/powerpoint/2010/main" val="4195016021"/>
      </p:ext>
    </p:extLst>
  </p:cSld>
  <p:clrMapOvr>
    <a:masterClrMapping/>
  </p:clrMapOvr>
</p:notes>
</file>

<file path=ppt/notesSlides/notesSlide1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Having multiple sexual partners increases the risk of contracting HIV and other sexually transmitted infections (STIs). Two percent of women and 15% of men age 15-49 had two or more sexual partners in the 12 months prior to the survey. Among those with two or more sexual partners, 38% of women and 28% of men reported using a condom at their last sexual intercourse. Men have an average of 6.5 sexual partners, which is 4.2 more partners than women (average of 2.3).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177</a:t>
            </a:fld>
            <a:endParaRPr lang="en-US"/>
          </a:p>
        </p:txBody>
      </p:sp>
    </p:spTree>
    <p:extLst>
      <p:ext uri="{BB962C8B-B14F-4D97-AF65-F5344CB8AC3E}">
        <p14:creationId xmlns:p14="http://schemas.microsoft.com/office/powerpoint/2010/main" val="1469162669"/>
      </p:ext>
    </p:extLst>
  </p:cSld>
  <p:clrMapOvr>
    <a:masterClrMapping/>
  </p:clrMapOvr>
</p:notes>
</file>

<file path=ppt/notesSlides/notesSlide1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Eighty-five percent of women and three-quarters of men have ever been tested for HIV and received the results. Within the past 12 months, 64% of women and 52% of men have been tested and received their results.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180</a:t>
            </a:fld>
            <a:endParaRPr lang="en-US"/>
          </a:p>
        </p:txBody>
      </p:sp>
    </p:spTree>
    <p:extLst>
      <p:ext uri="{BB962C8B-B14F-4D97-AF65-F5344CB8AC3E}">
        <p14:creationId xmlns:p14="http://schemas.microsoft.com/office/powerpoint/2010/main" val="1541667726"/>
      </p:ext>
    </p:extLst>
  </p:cSld>
  <p:clrMapOvr>
    <a:masterClrMapping/>
  </p:clrMapOvr>
</p:notes>
</file>

<file path=ppt/notesSlides/notesSlide1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Recent HIV testing has increased for women (19% to 64%) and men (12% to 52%) from 2007 to 2018.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181</a:t>
            </a:fld>
            <a:endParaRPr lang="en-US"/>
          </a:p>
        </p:txBody>
      </p:sp>
    </p:spTree>
    <p:extLst>
      <p:ext uri="{BB962C8B-B14F-4D97-AF65-F5344CB8AC3E}">
        <p14:creationId xmlns:p14="http://schemas.microsoft.com/office/powerpoint/2010/main" val="57265755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Currently, women in Zambia have an average of 4.7 children. Women in rural areas have an average of 5.8 children, compared with 3.4 children among urban women.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31</a:t>
            </a:fld>
            <a:endParaRPr lang="en-US"/>
          </a:p>
        </p:txBody>
      </p:sp>
    </p:spTree>
    <p:extLst>
      <p:ext uri="{BB962C8B-B14F-4D97-AF65-F5344CB8AC3E}">
        <p14:creationId xmlns:p14="http://schemas.microsoft.com/office/powerpoint/2010/main" val="3107935978"/>
      </p:ext>
    </p:extLst>
  </p:cSld>
  <p:clrMapOvr>
    <a:masterClrMapping/>
  </p:clrMapOvr>
</p:notes>
</file>

<file path=ppt/notesSlides/notesSlide1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HIV counselling during ANC is common. 84% of women received this service, while women in urban areas are more likely to receive HIV counselling in ANC than rural women. More than 8 in 10 pregnant women with a live birth in the two years before the survey received counselling on HIV, an HIV test, and the results during ANC. Similarly, more urban women than rural women received HTC and results during ANC.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182</a:t>
            </a:fld>
            <a:endParaRPr lang="en-US"/>
          </a:p>
        </p:txBody>
      </p:sp>
    </p:spTree>
    <p:extLst>
      <p:ext uri="{BB962C8B-B14F-4D97-AF65-F5344CB8AC3E}">
        <p14:creationId xmlns:p14="http://schemas.microsoft.com/office/powerpoint/2010/main" val="2841624606"/>
      </p:ext>
    </p:extLst>
  </p:cSld>
  <p:clrMapOvr>
    <a:masterClrMapping/>
  </p:clrMapOvr>
</p:notes>
</file>

<file path=ppt/notesSlides/notesSlide1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Nearly one third (32%) of men age 15-49 in Zambia are circumcised.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184</a:t>
            </a:fld>
            <a:endParaRPr lang="en-US"/>
          </a:p>
        </p:txBody>
      </p:sp>
    </p:spTree>
    <p:extLst>
      <p:ext uri="{BB962C8B-B14F-4D97-AF65-F5344CB8AC3E}">
        <p14:creationId xmlns:p14="http://schemas.microsoft.com/office/powerpoint/2010/main" val="1800442720"/>
      </p:ext>
    </p:extLst>
  </p:cSld>
  <p:clrMapOvr>
    <a:masterClrMapping/>
  </p:clrMapOvr>
</p:notes>
</file>

<file path=ppt/notesSlides/notesSlide1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While the majority of men are not circumcised, 25% of men were circumcised by a health worker/professional. </a:t>
            </a:r>
          </a:p>
        </p:txBody>
      </p:sp>
      <p:sp>
        <p:nvSpPr>
          <p:cNvPr id="4" name="Slide Number Placeholder 3"/>
          <p:cNvSpPr>
            <a:spLocks noGrp="1"/>
          </p:cNvSpPr>
          <p:nvPr>
            <p:ph type="sldNum" sz="quarter" idx="5"/>
          </p:nvPr>
        </p:nvSpPr>
        <p:spPr/>
        <p:txBody>
          <a:bodyPr/>
          <a:lstStyle/>
          <a:p>
            <a:fld id="{51E81180-36CA-43EC-B7D8-15BB5DAAE4B2}" type="slidenum">
              <a:rPr lang="en-US" smtClean="0"/>
              <a:t>185</a:t>
            </a:fld>
            <a:endParaRPr lang="en-US"/>
          </a:p>
        </p:txBody>
      </p:sp>
    </p:spTree>
    <p:extLst>
      <p:ext uri="{BB962C8B-B14F-4D97-AF65-F5344CB8AC3E}">
        <p14:creationId xmlns:p14="http://schemas.microsoft.com/office/powerpoint/2010/main" val="2381567206"/>
      </p:ext>
    </p:extLst>
  </p:cSld>
  <p:clrMapOvr>
    <a:masterClrMapping/>
  </p:clrMapOvr>
</p:notes>
</file>

<file path=ppt/notesSlides/notesSlide1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Male circumcision has increased nearly threefold from 13% in 2007 to 32% in 2018.  </a:t>
            </a:r>
          </a:p>
        </p:txBody>
      </p:sp>
      <p:sp>
        <p:nvSpPr>
          <p:cNvPr id="4" name="Slide Number Placeholder 3"/>
          <p:cNvSpPr>
            <a:spLocks noGrp="1"/>
          </p:cNvSpPr>
          <p:nvPr>
            <p:ph type="sldNum" sz="quarter" idx="5"/>
          </p:nvPr>
        </p:nvSpPr>
        <p:spPr/>
        <p:txBody>
          <a:bodyPr/>
          <a:lstStyle/>
          <a:p>
            <a:fld id="{51E81180-36CA-43EC-B7D8-15BB5DAAE4B2}" type="slidenum">
              <a:rPr lang="en-US" smtClean="0"/>
              <a:t>186</a:t>
            </a:fld>
            <a:endParaRPr lang="en-US"/>
          </a:p>
        </p:txBody>
      </p:sp>
    </p:spTree>
    <p:extLst>
      <p:ext uri="{BB962C8B-B14F-4D97-AF65-F5344CB8AC3E}">
        <p14:creationId xmlns:p14="http://schemas.microsoft.com/office/powerpoint/2010/main" val="2626947494"/>
      </p:ext>
    </p:extLst>
  </p:cSld>
  <p:clrMapOvr>
    <a:masterClrMapping/>
  </p:clrMapOvr>
</p:notes>
</file>

<file path=ppt/notesSlides/notesSlide1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About 2 in 5 young women and young men have comprehensive knowledge of HIV. Urban youth have higher comprehensive knowledge than rural youth. </a:t>
            </a:r>
          </a:p>
        </p:txBody>
      </p:sp>
      <p:sp>
        <p:nvSpPr>
          <p:cNvPr id="4" name="Slide Number Placeholder 3"/>
          <p:cNvSpPr>
            <a:spLocks noGrp="1"/>
          </p:cNvSpPr>
          <p:nvPr>
            <p:ph type="sldNum" sz="quarter" idx="10"/>
          </p:nvPr>
        </p:nvSpPr>
        <p:spPr/>
        <p:txBody>
          <a:bodyPr/>
          <a:lstStyle/>
          <a:p>
            <a:fld id="{51E81180-36CA-43EC-B7D8-15BB5DAAE4B2}" type="slidenum">
              <a:rPr lang="en-US" smtClean="0"/>
              <a:t>188</a:t>
            </a:fld>
            <a:endParaRPr lang="en-US"/>
          </a:p>
        </p:txBody>
      </p:sp>
    </p:spTree>
    <p:extLst>
      <p:ext uri="{BB962C8B-B14F-4D97-AF65-F5344CB8AC3E}">
        <p14:creationId xmlns:p14="http://schemas.microsoft.com/office/powerpoint/2010/main" val="29739476"/>
      </p:ext>
    </p:extLst>
  </p:cSld>
  <p:clrMapOvr>
    <a:masterClrMapping/>
  </p:clrMapOvr>
</p:notes>
</file>

<file path=ppt/notesSlides/notesSlide1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Among young women, 2% had 2+ sexual partners in the past year. Less than 40% of these women reported using a condom at last sex. Among young men, 11% had 2+ partners, while only 41% used a condom at last sex. </a:t>
            </a:r>
          </a:p>
        </p:txBody>
      </p:sp>
      <p:sp>
        <p:nvSpPr>
          <p:cNvPr id="4" name="Slide Number Placeholder 3"/>
          <p:cNvSpPr>
            <a:spLocks noGrp="1"/>
          </p:cNvSpPr>
          <p:nvPr>
            <p:ph type="sldNum" sz="quarter" idx="5"/>
          </p:nvPr>
        </p:nvSpPr>
        <p:spPr/>
        <p:txBody>
          <a:bodyPr/>
          <a:lstStyle/>
          <a:p>
            <a:fld id="{51E81180-36CA-43EC-B7D8-15BB5DAAE4B2}" type="slidenum">
              <a:rPr lang="en-US" smtClean="0"/>
              <a:t>189</a:t>
            </a:fld>
            <a:endParaRPr lang="en-US"/>
          </a:p>
        </p:txBody>
      </p:sp>
    </p:spTree>
    <p:extLst>
      <p:ext uri="{BB962C8B-B14F-4D97-AF65-F5344CB8AC3E}">
        <p14:creationId xmlns:p14="http://schemas.microsoft.com/office/powerpoint/2010/main" val="3603857699"/>
      </p:ext>
    </p:extLst>
  </p:cSld>
  <p:clrMapOvr>
    <a:masterClrMapping/>
  </p:clrMapOvr>
</p:notes>
</file>

<file path=ppt/notesSlides/notesSlide1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More than one-quarter of young women and 42% of young men had sex in the past year with a non-marital, non-cohabitating partner. Among these, one-third of young women and nearly half of young men used a condom at last sex with a non-marital, non-cohabitating partner. </a:t>
            </a:r>
          </a:p>
        </p:txBody>
      </p:sp>
      <p:sp>
        <p:nvSpPr>
          <p:cNvPr id="4" name="Slide Number Placeholder 3"/>
          <p:cNvSpPr>
            <a:spLocks noGrp="1"/>
          </p:cNvSpPr>
          <p:nvPr>
            <p:ph type="sldNum" sz="quarter" idx="10"/>
          </p:nvPr>
        </p:nvSpPr>
        <p:spPr/>
        <p:txBody>
          <a:bodyPr/>
          <a:lstStyle/>
          <a:p>
            <a:fld id="{51E81180-36CA-43EC-B7D8-15BB5DAAE4B2}" type="slidenum">
              <a:rPr lang="en-US" smtClean="0"/>
              <a:t>190</a:t>
            </a:fld>
            <a:endParaRPr lang="en-US"/>
          </a:p>
        </p:txBody>
      </p:sp>
    </p:spTree>
    <p:extLst>
      <p:ext uri="{BB962C8B-B14F-4D97-AF65-F5344CB8AC3E}">
        <p14:creationId xmlns:p14="http://schemas.microsoft.com/office/powerpoint/2010/main" val="834409112"/>
      </p:ext>
    </p:extLst>
  </p:cSld>
  <p:clrMapOvr>
    <a:masterClrMapping/>
  </p:clrMapOvr>
</p:notes>
</file>

<file path=ppt/notesSlides/notesSlide1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Among young people who have had sex in the past year, 72% of young women and 54% of young men were tested for HIV and received their results. </a:t>
            </a:r>
          </a:p>
        </p:txBody>
      </p:sp>
      <p:sp>
        <p:nvSpPr>
          <p:cNvPr id="4" name="Slide Number Placeholder 3"/>
          <p:cNvSpPr>
            <a:spLocks noGrp="1"/>
          </p:cNvSpPr>
          <p:nvPr>
            <p:ph type="sldNum" sz="quarter" idx="5"/>
          </p:nvPr>
        </p:nvSpPr>
        <p:spPr/>
        <p:txBody>
          <a:bodyPr/>
          <a:lstStyle/>
          <a:p>
            <a:fld id="{51E81180-36CA-43EC-B7D8-15BB5DAAE4B2}" type="slidenum">
              <a:rPr lang="en-US" smtClean="0"/>
              <a:t>191</a:t>
            </a:fld>
            <a:endParaRPr lang="en-US"/>
          </a:p>
        </p:txBody>
      </p:sp>
    </p:spTree>
    <p:extLst>
      <p:ext uri="{BB962C8B-B14F-4D97-AF65-F5344CB8AC3E}">
        <p14:creationId xmlns:p14="http://schemas.microsoft.com/office/powerpoint/2010/main" val="1732635660"/>
      </p:ext>
    </p:extLst>
  </p:cSld>
  <p:clrMapOvr>
    <a:masterClrMapping/>
  </p:clrMapOvr>
</p:notes>
</file>

<file path=ppt/notesSlides/notesSlide1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192</a:t>
            </a:fld>
            <a:endParaRPr lang="en-US"/>
          </a:p>
        </p:txBody>
      </p:sp>
    </p:spTree>
    <p:extLst>
      <p:ext uri="{BB962C8B-B14F-4D97-AF65-F5344CB8AC3E}">
        <p14:creationId xmlns:p14="http://schemas.microsoft.com/office/powerpoint/2010/main" val="3868499840"/>
      </p:ext>
    </p:extLst>
  </p:cSld>
  <p:clrMapOvr>
    <a:masterClrMapping/>
  </p:clrMapOvr>
</p:notes>
</file>

<file path=ppt/notesSlides/notesSlide1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196</a:t>
            </a:fld>
            <a:endParaRPr lang="en-US"/>
          </a:p>
        </p:txBody>
      </p:sp>
    </p:spTree>
    <p:extLst>
      <p:ext uri="{BB962C8B-B14F-4D97-AF65-F5344CB8AC3E}">
        <p14:creationId xmlns:p14="http://schemas.microsoft.com/office/powerpoint/2010/main" val="676010140"/>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Women with higher education have an average of 2.4 children, compared with 6.4 children among women with no education.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32</a:t>
            </a:fld>
            <a:endParaRPr lang="en-US"/>
          </a:p>
        </p:txBody>
      </p:sp>
    </p:spTree>
    <p:extLst>
      <p:ext uri="{BB962C8B-B14F-4D97-AF65-F5344CB8AC3E}">
        <p14:creationId xmlns:p14="http://schemas.microsoft.com/office/powerpoint/2010/main" val="2738170602"/>
      </p:ext>
    </p:extLst>
  </p:cSld>
  <p:clrMapOvr>
    <a:masterClrMapping/>
  </p:clrMapOvr>
</p:notes>
</file>

<file path=ppt/notesSlides/notesSlide1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HIV prevalence data were obtained from blood samples voluntarily provided by women and men interviewed in the 2018 ZDHS. Of the 14,189 women and 12,136 men age 15-49 eligible for testing, 93% of women and 87% of men provided specimens for HIV testing.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197</a:t>
            </a:fld>
            <a:endParaRPr lang="en-US"/>
          </a:p>
        </p:txBody>
      </p:sp>
    </p:spTree>
    <p:extLst>
      <p:ext uri="{BB962C8B-B14F-4D97-AF65-F5344CB8AC3E}">
        <p14:creationId xmlns:p14="http://schemas.microsoft.com/office/powerpoint/2010/main" val="2951491338"/>
      </p:ext>
    </p:extLst>
  </p:cSld>
  <p:clrMapOvr>
    <a:masterClrMapping/>
  </p:clrMapOvr>
</p:notes>
</file>

<file path=ppt/notesSlides/notesSlide1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Overall, 11.1% of adults age 15-49 in Zambia are HIV positive. HIV prevalence is higher among women than men (14.2% versus 7.5%). </a:t>
            </a:r>
          </a:p>
          <a:p>
            <a:r>
              <a:rPr lang="en-US" sz="1200" b="0" i="0" u="none" strike="noStrike" kern="1200" baseline="0">
                <a:solidFill>
                  <a:schemeClr val="tx1"/>
                </a:solidFill>
                <a:latin typeface="+mn-lt"/>
                <a:ea typeface="+mn-ea"/>
                <a:cs typeface="+mn-cs"/>
              </a:rPr>
              <a:t>Among adults, HIV prevalence is twice as high in urban areas (15.9%) than in rural areas (7.1%).  Similarly, HIV prevalence is higher among urban women and urban men than their rural counterparts.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198</a:t>
            </a:fld>
            <a:endParaRPr lang="en-US"/>
          </a:p>
        </p:txBody>
      </p:sp>
    </p:spTree>
    <p:extLst>
      <p:ext uri="{BB962C8B-B14F-4D97-AF65-F5344CB8AC3E}">
        <p14:creationId xmlns:p14="http://schemas.microsoft.com/office/powerpoint/2010/main" val="490089504"/>
      </p:ext>
    </p:extLst>
  </p:cSld>
  <p:clrMapOvr>
    <a:masterClrMapping/>
  </p:clrMapOvr>
</p:notes>
</file>

<file path=ppt/notesSlides/notesSlide1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Among both women and men, HIV prevalence increases with education level. For women, HIV prevalence is lowest among women with no education (10.8%) and highest among women with higher education (15.5%). For men, HIV prevalence is lowest among men with no education (5.8%) and highest among men with higher education (12.9%). </a:t>
            </a:r>
          </a:p>
        </p:txBody>
      </p:sp>
      <p:sp>
        <p:nvSpPr>
          <p:cNvPr id="4" name="Slide Number Placeholder 3"/>
          <p:cNvSpPr>
            <a:spLocks noGrp="1"/>
          </p:cNvSpPr>
          <p:nvPr>
            <p:ph type="sldNum" sz="quarter" idx="10"/>
          </p:nvPr>
        </p:nvSpPr>
        <p:spPr/>
        <p:txBody>
          <a:bodyPr/>
          <a:lstStyle/>
          <a:p>
            <a:fld id="{51E81180-36CA-43EC-B7D8-15BB5DAAE4B2}" type="slidenum">
              <a:rPr lang="en-US" smtClean="0"/>
              <a:t>199</a:t>
            </a:fld>
            <a:endParaRPr lang="en-US"/>
          </a:p>
        </p:txBody>
      </p:sp>
    </p:spTree>
    <p:extLst>
      <p:ext uri="{BB962C8B-B14F-4D97-AF65-F5344CB8AC3E}">
        <p14:creationId xmlns:p14="http://schemas.microsoft.com/office/powerpoint/2010/main" val="4286415850"/>
      </p:ext>
    </p:extLst>
  </p:cSld>
  <p:clrMapOvr>
    <a:masterClrMapping/>
  </p:clrMapOvr>
</p:notes>
</file>

<file path=ppt/notesSlides/notesSlide1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HIV prevalence generally increases with household wealth, up to the fourth quintile. For women, HIV prevalence is lowest among women from the poorest households (6.7%) and increases to 21.4% to women in the fourth quintile. Similarly, HIV prevalence is lowest among men from the poorest households (3.8%) and highest in the fourth quintile (10.1%). </a:t>
            </a:r>
          </a:p>
        </p:txBody>
      </p:sp>
      <p:sp>
        <p:nvSpPr>
          <p:cNvPr id="4" name="Slide Number Placeholder 3"/>
          <p:cNvSpPr>
            <a:spLocks noGrp="1"/>
          </p:cNvSpPr>
          <p:nvPr>
            <p:ph type="sldNum" sz="quarter" idx="10"/>
          </p:nvPr>
        </p:nvSpPr>
        <p:spPr/>
        <p:txBody>
          <a:bodyPr/>
          <a:lstStyle/>
          <a:p>
            <a:fld id="{51E81180-36CA-43EC-B7D8-15BB5DAAE4B2}" type="slidenum">
              <a:rPr lang="en-US" smtClean="0"/>
              <a:t>200</a:t>
            </a:fld>
            <a:endParaRPr lang="en-US"/>
          </a:p>
        </p:txBody>
      </p:sp>
    </p:spTree>
    <p:extLst>
      <p:ext uri="{BB962C8B-B14F-4D97-AF65-F5344CB8AC3E}">
        <p14:creationId xmlns:p14="http://schemas.microsoft.com/office/powerpoint/2010/main" val="1817472233"/>
      </p:ext>
    </p:extLst>
  </p:cSld>
  <p:clrMapOvr>
    <a:masterClrMapping/>
  </p:clrMapOvr>
</p:notes>
</file>

<file path=ppt/notesSlides/notesSlide1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HIV prevalence increases up to age 40-44. Among women, HIV prevalence is lowest among women age 15-19 and steadily increases to 27% among women age 40-44, before decreasing to 22.7% among women age 45-49. Similarly among women, HIV prevalence is lowest among men age 15-19 and steadily increases to 16.9% among men age 40-44. </a:t>
            </a:r>
          </a:p>
        </p:txBody>
      </p:sp>
      <p:sp>
        <p:nvSpPr>
          <p:cNvPr id="4" name="Slide Number Placeholder 3"/>
          <p:cNvSpPr>
            <a:spLocks noGrp="1"/>
          </p:cNvSpPr>
          <p:nvPr>
            <p:ph type="sldNum" sz="quarter" idx="10"/>
          </p:nvPr>
        </p:nvSpPr>
        <p:spPr/>
        <p:txBody>
          <a:bodyPr/>
          <a:lstStyle/>
          <a:p>
            <a:fld id="{51E81180-36CA-43EC-B7D8-15BB5DAAE4B2}" type="slidenum">
              <a:rPr lang="en-US" smtClean="0"/>
              <a:t>201</a:t>
            </a:fld>
            <a:endParaRPr lang="en-US"/>
          </a:p>
        </p:txBody>
      </p:sp>
    </p:spTree>
    <p:extLst>
      <p:ext uri="{BB962C8B-B14F-4D97-AF65-F5344CB8AC3E}">
        <p14:creationId xmlns:p14="http://schemas.microsoft.com/office/powerpoint/2010/main" val="1933110777"/>
      </p:ext>
    </p:extLst>
  </p:cSld>
  <p:clrMapOvr>
    <a:masterClrMapping/>
  </p:clrMapOvr>
</p:notes>
</file>

<file path=ppt/notesSlides/notesSlide1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202</a:t>
            </a:fld>
            <a:endParaRPr lang="en-US"/>
          </a:p>
        </p:txBody>
      </p:sp>
    </p:spTree>
    <p:extLst>
      <p:ext uri="{BB962C8B-B14F-4D97-AF65-F5344CB8AC3E}">
        <p14:creationId xmlns:p14="http://schemas.microsoft.com/office/powerpoint/2010/main" val="819999102"/>
      </p:ext>
    </p:extLst>
  </p:cSld>
  <p:clrMapOvr>
    <a:masterClrMapping/>
  </p:clrMapOvr>
</p:notes>
</file>

<file path=ppt/notesSlides/notesSlide1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203</a:t>
            </a:fld>
            <a:endParaRPr lang="en-US"/>
          </a:p>
        </p:txBody>
      </p:sp>
    </p:spTree>
    <p:extLst>
      <p:ext uri="{BB962C8B-B14F-4D97-AF65-F5344CB8AC3E}">
        <p14:creationId xmlns:p14="http://schemas.microsoft.com/office/powerpoint/2010/main" val="1640507345"/>
      </p:ext>
    </p:extLst>
  </p:cSld>
  <p:clrMapOvr>
    <a:masterClrMapping/>
  </p:clrMapOvr>
</p:notes>
</file>

<file path=ppt/notesSlides/notesSlide1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HIV prevalence is more than 6 times higher among widowed women than never married women (43.5% versus 7.0%). Similarly, among men, never married men have the lowest HIV prevalence, while 10.6% of married men are HIV positive, and 22.6% of divorced/separated men are HIV positive. </a:t>
            </a:r>
          </a:p>
        </p:txBody>
      </p:sp>
      <p:sp>
        <p:nvSpPr>
          <p:cNvPr id="4" name="Slide Number Placeholder 3"/>
          <p:cNvSpPr>
            <a:spLocks noGrp="1"/>
          </p:cNvSpPr>
          <p:nvPr>
            <p:ph type="sldNum" sz="quarter" idx="5"/>
          </p:nvPr>
        </p:nvSpPr>
        <p:spPr/>
        <p:txBody>
          <a:bodyPr/>
          <a:lstStyle/>
          <a:p>
            <a:fld id="{51E81180-36CA-43EC-B7D8-15BB5DAAE4B2}" type="slidenum">
              <a:rPr lang="en-US" smtClean="0"/>
              <a:t>205</a:t>
            </a:fld>
            <a:endParaRPr lang="en-US"/>
          </a:p>
        </p:txBody>
      </p:sp>
    </p:spTree>
    <p:extLst>
      <p:ext uri="{BB962C8B-B14F-4D97-AF65-F5344CB8AC3E}">
        <p14:creationId xmlns:p14="http://schemas.microsoft.com/office/powerpoint/2010/main" val="1136583870"/>
      </p:ext>
    </p:extLst>
  </p:cSld>
  <p:clrMapOvr>
    <a:masterClrMapping/>
  </p:clrMapOvr>
</p:notes>
</file>

<file path=ppt/notesSlides/notesSlide1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Women and men with 5-9 and 10+ lifetime sexual partners have the highest HIV </a:t>
            </a:r>
            <a:r>
              <a:rPr lang="en-US" err="1"/>
              <a:t>prevlance</a:t>
            </a:r>
            <a:r>
              <a:rPr lang="en-US"/>
              <a:t>. </a:t>
            </a:r>
          </a:p>
        </p:txBody>
      </p:sp>
      <p:sp>
        <p:nvSpPr>
          <p:cNvPr id="4" name="Slide Number Placeholder 3"/>
          <p:cNvSpPr>
            <a:spLocks noGrp="1"/>
          </p:cNvSpPr>
          <p:nvPr>
            <p:ph type="sldNum" sz="quarter" idx="10"/>
          </p:nvPr>
        </p:nvSpPr>
        <p:spPr/>
        <p:txBody>
          <a:bodyPr/>
          <a:lstStyle/>
          <a:p>
            <a:fld id="{51E81180-36CA-43EC-B7D8-15BB5DAAE4B2}" type="slidenum">
              <a:rPr lang="en-US" smtClean="0"/>
              <a:t>206</a:t>
            </a:fld>
            <a:endParaRPr lang="en-US"/>
          </a:p>
        </p:txBody>
      </p:sp>
    </p:spTree>
    <p:extLst>
      <p:ext uri="{BB962C8B-B14F-4D97-AF65-F5344CB8AC3E}">
        <p14:creationId xmlns:p14="http://schemas.microsoft.com/office/powerpoint/2010/main" val="3947976694"/>
      </p:ext>
    </p:extLst>
  </p:cSld>
  <p:clrMapOvr>
    <a:masterClrMapping/>
  </p:clrMapOvr>
</p:notes>
</file>

<file path=ppt/notesSlides/notesSlide1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a:solidFill>
                  <a:schemeClr val="tx1"/>
                </a:solidFill>
                <a:effectLst/>
                <a:latin typeface="+mn-lt"/>
                <a:ea typeface="+mn-ea"/>
                <a:cs typeface="+mn-cs"/>
              </a:rPr>
              <a:t>To assess trends in HIV prevalence over time, it is important to note that the HIV testing algorithm for the 2018 ZDHS differs from the algorithm used in the previous ZDHS surveys. The 2001-02, 2007, and 2013-14 ZDHS surveys used an algorithm in which specimens with positive results on two enzyme immunoassays (EIAs) were classified as positive. The new algorithm in the 2018 ZDHS reflects the change in the international recommendations for HIV testing. This change responded to concerns that the HIV testing algorithms previously used were likely to produce too many false positives and overestimate HIV prevalence. In accordance with the new guidelines, the 2018 ZDHS tested specimens that were positive on two EIAs with a highly specific third assay, the </a:t>
            </a:r>
            <a:r>
              <a:rPr lang="en-GB" sz="1200" kern="1200" err="1">
                <a:solidFill>
                  <a:schemeClr val="tx1"/>
                </a:solidFill>
                <a:effectLst/>
                <a:latin typeface="+mn-lt"/>
                <a:ea typeface="+mn-ea"/>
                <a:cs typeface="+mn-cs"/>
              </a:rPr>
              <a:t>Geenius</a:t>
            </a:r>
            <a:r>
              <a:rPr lang="en-GB" sz="1200" kern="1200">
                <a:solidFill>
                  <a:schemeClr val="tx1"/>
                </a:solidFill>
                <a:effectLst/>
                <a:latin typeface="+mn-lt"/>
                <a:ea typeface="+mn-ea"/>
                <a:cs typeface="+mn-cs"/>
              </a:rPr>
              <a:t> HIV 1/2 Supplemental Assay (Bio-Rad, France). The specimen was classified as positive only if the </a:t>
            </a:r>
            <a:r>
              <a:rPr lang="en-GB" sz="1200" kern="1200" err="1">
                <a:solidFill>
                  <a:schemeClr val="tx1"/>
                </a:solidFill>
                <a:effectLst/>
                <a:latin typeface="+mn-lt"/>
                <a:ea typeface="+mn-ea"/>
                <a:cs typeface="+mn-cs"/>
              </a:rPr>
              <a:t>Geenius</a:t>
            </a:r>
            <a:r>
              <a:rPr lang="en-GB" sz="1200" kern="1200">
                <a:solidFill>
                  <a:schemeClr val="tx1"/>
                </a:solidFill>
                <a:effectLst/>
                <a:latin typeface="+mn-lt"/>
                <a:ea typeface="+mn-ea"/>
                <a:cs typeface="+mn-cs"/>
              </a:rPr>
              <a:t> result was also positive. The HIV prevalence among women and men age 15-49 age has decreased since 2013-14, from 13.3% (CI: 12.4%-14.2%) to 11.1% (CI: 10.3%-11.9%). The prevalence was 14.3% in 2007. It is important to note that some of the decrease between the 2013-14 survey and the 2018 survey could be due to the change in algorithm.</a:t>
            </a:r>
            <a:endParaRPr lang="en-US" sz="1200" kern="1200">
              <a:solidFill>
                <a:schemeClr val="tx1"/>
              </a:solidFill>
              <a:effectLst/>
              <a:latin typeface="+mn-lt"/>
              <a:ea typeface="+mn-ea"/>
              <a:cs typeface="+mn-cs"/>
            </a:endParaRPr>
          </a:p>
        </p:txBody>
      </p:sp>
      <p:sp>
        <p:nvSpPr>
          <p:cNvPr id="4" name="Slide Number Placeholder 3"/>
          <p:cNvSpPr>
            <a:spLocks noGrp="1"/>
          </p:cNvSpPr>
          <p:nvPr>
            <p:ph type="sldNum" sz="quarter" idx="10"/>
          </p:nvPr>
        </p:nvSpPr>
        <p:spPr/>
        <p:txBody>
          <a:bodyPr/>
          <a:lstStyle/>
          <a:p>
            <a:fld id="{51E81180-36CA-43EC-B7D8-15BB5DAAE4B2}" type="slidenum">
              <a:rPr lang="en-US" smtClean="0"/>
              <a:t>207</a:t>
            </a:fld>
            <a:endParaRPr lang="en-US"/>
          </a:p>
        </p:txBody>
      </p:sp>
    </p:spTree>
    <p:extLst>
      <p:ext uri="{BB962C8B-B14F-4D97-AF65-F5344CB8AC3E}">
        <p14:creationId xmlns:p14="http://schemas.microsoft.com/office/powerpoint/2010/main" val="89073760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Fertility decreases as the wealth of the respondent’s household* increases. Women living in the poorest households have an average of 6.7 children, compared with 3.0 children among women living in the wealthiest households.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33</a:t>
            </a:fld>
            <a:endParaRPr lang="en-US"/>
          </a:p>
        </p:txBody>
      </p:sp>
    </p:spTree>
    <p:extLst>
      <p:ext uri="{BB962C8B-B14F-4D97-AF65-F5344CB8AC3E}">
        <p14:creationId xmlns:p14="http://schemas.microsoft.com/office/powerpoint/2010/main" val="1632024495"/>
      </p:ext>
    </p:extLst>
  </p:cSld>
  <p:clrMapOvr>
    <a:masterClrMapping/>
  </p:clrMapOvr>
</p:notes>
</file>

<file path=ppt/notesSlides/notesSlide1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a:solidFill>
                  <a:schemeClr val="tx1"/>
                </a:solidFill>
                <a:effectLst/>
                <a:latin typeface="+mn-lt"/>
                <a:ea typeface="+mn-ea"/>
                <a:cs typeface="+mn-cs"/>
              </a:rPr>
              <a:t>. Overall, 3.8% of young women and men age 15-24 are HIV positive. HIV prevalence is higher among young women than young men (5.6% versus 1.8%). HIV prevalence is higher among young women in urban areas (7.5%) than among those in rural areas (4.0%). A similar trend is seen among young men, with a prevalence of 2.7% in urban areas and 1.0% in rural areas.</a:t>
            </a:r>
            <a:endParaRPr lang="en-US" sz="1200" kern="1200">
              <a:solidFill>
                <a:schemeClr val="tx1"/>
              </a:solidFill>
              <a:effectLst/>
              <a:latin typeface="+mn-lt"/>
              <a:ea typeface="+mn-ea"/>
              <a:cs typeface="+mn-cs"/>
            </a:endParaRPr>
          </a:p>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208</a:t>
            </a:fld>
            <a:endParaRPr lang="en-US"/>
          </a:p>
        </p:txBody>
      </p:sp>
    </p:spTree>
    <p:extLst>
      <p:ext uri="{BB962C8B-B14F-4D97-AF65-F5344CB8AC3E}">
        <p14:creationId xmlns:p14="http://schemas.microsoft.com/office/powerpoint/2010/main" val="3511206745"/>
      </p:ext>
    </p:extLst>
  </p:cSld>
  <p:clrMapOvr>
    <a:masterClrMapping/>
  </p:clrMapOvr>
</p:notes>
</file>

<file path=ppt/notesSlides/notesSlide1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HIV prevalence increases with age. Among young women, HIV prevalence is lowest among women age 1-17 and increases with age to 11.9% among women age 23-24. Among young men, HIV prevalence is lowest among men age 18-19 and increases to 3.7% among men age 23-24. </a:t>
            </a:r>
          </a:p>
        </p:txBody>
      </p:sp>
      <p:sp>
        <p:nvSpPr>
          <p:cNvPr id="4" name="Slide Number Placeholder 3"/>
          <p:cNvSpPr>
            <a:spLocks noGrp="1"/>
          </p:cNvSpPr>
          <p:nvPr>
            <p:ph type="sldNum" sz="quarter" idx="10"/>
          </p:nvPr>
        </p:nvSpPr>
        <p:spPr/>
        <p:txBody>
          <a:bodyPr/>
          <a:lstStyle/>
          <a:p>
            <a:fld id="{51E81180-36CA-43EC-B7D8-15BB5DAAE4B2}" type="slidenum">
              <a:rPr lang="en-US" smtClean="0"/>
              <a:t>209</a:t>
            </a:fld>
            <a:endParaRPr lang="en-US"/>
          </a:p>
        </p:txBody>
      </p:sp>
    </p:spTree>
    <p:extLst>
      <p:ext uri="{BB962C8B-B14F-4D97-AF65-F5344CB8AC3E}">
        <p14:creationId xmlns:p14="http://schemas.microsoft.com/office/powerpoint/2010/main" val="1945417575"/>
      </p:ext>
    </p:extLst>
  </p:cSld>
  <p:clrMapOvr>
    <a:masterClrMapping/>
  </p:clrMapOvr>
</p:notes>
</file>

<file path=ppt/notesSlides/notesSlide1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a:solidFill>
                  <a:schemeClr val="tx1"/>
                </a:solidFill>
                <a:effectLst/>
                <a:latin typeface="+mn-lt"/>
                <a:ea typeface="+mn-ea"/>
                <a:cs typeface="+mn-cs"/>
              </a:rPr>
              <a:t>Fifty-six percent of HIV-positive adults were tested for HIV and received the result in the past 12 months, and 35% were tested more than 12 months ago and received the result. Only 2% of HIV-positive adults have been tested for HIV but did not receive the result of their most recent test, and 6% have never been tested for HIV.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210</a:t>
            </a:fld>
            <a:endParaRPr lang="en-US"/>
          </a:p>
        </p:txBody>
      </p:sp>
    </p:spTree>
    <p:extLst>
      <p:ext uri="{BB962C8B-B14F-4D97-AF65-F5344CB8AC3E}">
        <p14:creationId xmlns:p14="http://schemas.microsoft.com/office/powerpoint/2010/main" val="2518519368"/>
      </p:ext>
    </p:extLst>
  </p:cSld>
  <p:clrMapOvr>
    <a:masterClrMapping/>
  </p:clrMapOvr>
</p:notes>
</file>

<file path=ppt/notesSlides/notesSlide1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a:solidFill>
                  <a:schemeClr val="tx1"/>
                </a:solidFill>
                <a:effectLst/>
                <a:latin typeface="+mn-lt"/>
                <a:ea typeface="+mn-ea"/>
                <a:cs typeface="+mn-cs"/>
              </a:rPr>
              <a:t>HIV prevalence is 5.9% among men age 15-49 who have been circumcised (by either traditional or medical practitioners) and 8.3% among men who have not been circumcised.</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211</a:t>
            </a:fld>
            <a:endParaRPr lang="en-US"/>
          </a:p>
        </p:txBody>
      </p:sp>
    </p:spTree>
    <p:extLst>
      <p:ext uri="{BB962C8B-B14F-4D97-AF65-F5344CB8AC3E}">
        <p14:creationId xmlns:p14="http://schemas.microsoft.com/office/powerpoint/2010/main" val="2942708547"/>
      </p:ext>
    </p:extLst>
  </p:cSld>
  <p:clrMapOvr>
    <a:masterClrMapping/>
  </p:clrMapOvr>
</p:notes>
</file>

<file path=ppt/notesSlides/notesSlide1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213</a:t>
            </a:fld>
            <a:endParaRPr lang="en-US"/>
          </a:p>
        </p:txBody>
      </p:sp>
    </p:spTree>
    <p:extLst>
      <p:ext uri="{BB962C8B-B14F-4D97-AF65-F5344CB8AC3E}">
        <p14:creationId xmlns:p14="http://schemas.microsoft.com/office/powerpoint/2010/main" val="3868499840"/>
      </p:ext>
    </p:extLst>
  </p:cSld>
  <p:clrMapOvr>
    <a:masterClrMapping/>
  </p:clrMapOvr>
</p:notes>
</file>

<file path=ppt/notesSlides/notesSlide1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Nearly 6 in 10 married women were employed at any time in the 12 months before the survey, compared with 97% of married men.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216</a:t>
            </a:fld>
            <a:endParaRPr lang="en-US" dirty="0"/>
          </a:p>
        </p:txBody>
      </p:sp>
    </p:spTree>
    <p:extLst>
      <p:ext uri="{BB962C8B-B14F-4D97-AF65-F5344CB8AC3E}">
        <p14:creationId xmlns:p14="http://schemas.microsoft.com/office/powerpoint/2010/main" val="3738267809"/>
      </p:ext>
    </p:extLst>
  </p:cSld>
  <p:clrMapOvr>
    <a:masterClrMapping/>
  </p:clrMapOvr>
</p:notes>
</file>

<file path=ppt/notesSlides/notesSlide1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Sixty-two percent of women and 68% of men are paid in cash. Nearly 1 in 5 working women (17%) and 11% of men are not paid for their work.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217</a:t>
            </a:fld>
            <a:endParaRPr lang="en-US" dirty="0"/>
          </a:p>
        </p:txBody>
      </p:sp>
    </p:spTree>
    <p:extLst>
      <p:ext uri="{BB962C8B-B14F-4D97-AF65-F5344CB8AC3E}">
        <p14:creationId xmlns:p14="http://schemas.microsoft.com/office/powerpoint/2010/main" val="705222332"/>
      </p:ext>
    </p:extLst>
  </p:cSld>
  <p:clrMapOvr>
    <a:masterClrMapping/>
  </p:clrMapOvr>
</p:notes>
</file>

<file path=ppt/notesSlides/notesSlide1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Half of married women (51%) who are employed and earned cash made decisions on how to spend their earnings jointly with their husband.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218</a:t>
            </a:fld>
            <a:endParaRPr lang="en-US" dirty="0"/>
          </a:p>
        </p:txBody>
      </p:sp>
    </p:spTree>
    <p:extLst>
      <p:ext uri="{BB962C8B-B14F-4D97-AF65-F5344CB8AC3E}">
        <p14:creationId xmlns:p14="http://schemas.microsoft.com/office/powerpoint/2010/main" val="1859870172"/>
      </p:ext>
    </p:extLst>
  </p:cSld>
  <p:clrMapOvr>
    <a:masterClrMapping/>
  </p:clrMapOvr>
</p:notes>
</file>

<file path=ppt/notesSlides/notesSlide1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Overall, 69% of working women reported earning less than their husband.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219</a:t>
            </a:fld>
            <a:endParaRPr lang="en-US" dirty="0"/>
          </a:p>
        </p:txBody>
      </p:sp>
    </p:spTree>
    <p:extLst>
      <p:ext uri="{BB962C8B-B14F-4D97-AF65-F5344CB8AC3E}">
        <p14:creationId xmlns:p14="http://schemas.microsoft.com/office/powerpoint/2010/main" val="4197331087"/>
      </p:ext>
    </p:extLst>
  </p:cSld>
  <p:clrMapOvr>
    <a:masterClrMapping/>
  </p:clrMapOvr>
</p:notes>
</file>

<file path=ppt/notesSlides/notesSlide1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Among both women and men, nearly 1 in 3 own a home alone or jointly. One-quarter of women and 32% of men own land alone or jointly.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221</a:t>
            </a:fld>
            <a:endParaRPr lang="en-US" dirty="0"/>
          </a:p>
        </p:txBody>
      </p:sp>
    </p:spTree>
    <p:extLst>
      <p:ext uri="{BB962C8B-B14F-4D97-AF65-F5344CB8AC3E}">
        <p14:creationId xmlns:p14="http://schemas.microsoft.com/office/powerpoint/2010/main" val="203854617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By province, fertility ranges from 3.4 children per woman in Copperbelt to 6.0 children per woman in </a:t>
            </a:r>
            <a:r>
              <a:rPr lang="en-US" sz="1200" b="0" i="0" u="none" strike="noStrike" kern="1200" baseline="0" err="1">
                <a:solidFill>
                  <a:schemeClr val="tx1"/>
                </a:solidFill>
                <a:latin typeface="+mn-lt"/>
                <a:ea typeface="+mn-ea"/>
                <a:cs typeface="+mn-cs"/>
              </a:rPr>
              <a:t>Luapula</a:t>
            </a:r>
            <a:r>
              <a:rPr lang="en-US" sz="1200" b="0" i="0" u="none" strike="noStrike" kern="1200" baseline="0">
                <a:solidFill>
                  <a:schemeClr val="tx1"/>
                </a:solidFill>
                <a:latin typeface="+mn-lt"/>
                <a:ea typeface="+mn-ea"/>
                <a:cs typeface="+mn-cs"/>
              </a:rPr>
              <a:t>.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34</a:t>
            </a:fld>
            <a:endParaRPr lang="en-US"/>
          </a:p>
        </p:txBody>
      </p:sp>
    </p:spTree>
    <p:extLst>
      <p:ext uri="{BB962C8B-B14F-4D97-AF65-F5344CB8AC3E}">
        <p14:creationId xmlns:p14="http://schemas.microsoft.com/office/powerpoint/2010/main" val="3221124452"/>
      </p:ext>
    </p:extLst>
  </p:cSld>
  <p:clrMapOvr>
    <a:masterClrMapping/>
  </p:clrMapOvr>
</p:notes>
</file>

<file path=ppt/notesSlides/notesSlide1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E81180-36CA-43EC-B7D8-15BB5DAAE4B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222</a:t>
            </a:fld>
            <a:endParaRPr kumimoji="0" lang="en-US" sz="1200" b="0" i="0" u="none" strike="noStrike" kern="1200" cap="none" spc="0" normalizeH="0" baseline="0" noProof="0" dirty="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316526432"/>
      </p:ext>
    </p:extLst>
  </p:cSld>
  <p:clrMapOvr>
    <a:masterClrMapping/>
  </p:clrMapOvr>
</p:notes>
</file>

<file path=ppt/notesSlides/notesSlide1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In Zambia, 11% of women and 18% of men have and use a bank account. More than half of women (53%) and two-thirds of men own a mobile phone. Among mobile phone owners, 53% of both men and women use the mobile phone for financial transactions.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223</a:t>
            </a:fld>
            <a:endParaRPr lang="en-US" dirty="0"/>
          </a:p>
        </p:txBody>
      </p:sp>
    </p:spTree>
    <p:extLst>
      <p:ext uri="{BB962C8B-B14F-4D97-AF65-F5344CB8AC3E}">
        <p14:creationId xmlns:p14="http://schemas.microsoft.com/office/powerpoint/2010/main" val="1410612754"/>
      </p:ext>
    </p:extLst>
  </p:cSld>
  <p:clrMapOvr>
    <a:masterClrMapping/>
  </p:clrMapOvr>
</p:notes>
</file>

<file path=ppt/notesSlides/notesSlide1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The 2018 ZDHS asked married women about their participation in household decisions: her own health care, making daily household purchases, making major household purchases, and visits to family or relatives. The majority of married women in Zambia have sole or joint decision making power about daily household purchases (86%) and their own healthcare (81%). Seventy-seven percent of married women make decisions about visits to family or relatives, while 68% make decisions about major household purchases (68%). Overall, 57% of married women participate in all four decisions, while 6% participate in none of the decisions.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225</a:t>
            </a:fld>
            <a:endParaRPr lang="en-US" dirty="0"/>
          </a:p>
        </p:txBody>
      </p:sp>
    </p:spTree>
    <p:extLst>
      <p:ext uri="{BB962C8B-B14F-4D97-AF65-F5344CB8AC3E}">
        <p14:creationId xmlns:p14="http://schemas.microsoft.com/office/powerpoint/2010/main" val="2637810454"/>
      </p:ext>
    </p:extLst>
  </p:cSld>
  <p:clrMapOvr>
    <a:masterClrMapping/>
  </p:clrMapOvr>
</p:notes>
</file>

<file path=ppt/notesSlides/notesSlide1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More than 80% of men can make decisions about their own health care or major household purchases. Less than half of men make decisions about daily household purchases. Overall, 39% of men participate in all 3 decisions. </a:t>
            </a:r>
          </a:p>
        </p:txBody>
      </p:sp>
      <p:sp>
        <p:nvSpPr>
          <p:cNvPr id="4" name="Slide Number Placeholder 3"/>
          <p:cNvSpPr>
            <a:spLocks noGrp="1"/>
          </p:cNvSpPr>
          <p:nvPr>
            <p:ph type="sldNum" sz="quarter" idx="10"/>
          </p:nvPr>
        </p:nvSpPr>
        <p:spPr/>
        <p:txBody>
          <a:bodyPr/>
          <a:lstStyle/>
          <a:p>
            <a:fld id="{51E81180-36CA-43EC-B7D8-15BB5DAAE4B2}" type="slidenum">
              <a:rPr lang="en-US" smtClean="0"/>
              <a:t>226</a:t>
            </a:fld>
            <a:endParaRPr lang="en-US" dirty="0"/>
          </a:p>
        </p:txBody>
      </p:sp>
    </p:spTree>
    <p:extLst>
      <p:ext uri="{BB962C8B-B14F-4D97-AF65-F5344CB8AC3E}">
        <p14:creationId xmlns:p14="http://schemas.microsoft.com/office/powerpoint/2010/main" val="55990713"/>
      </p:ext>
    </p:extLst>
  </p:cSld>
  <p:clrMapOvr>
    <a:masterClrMapping/>
  </p:clrMapOvr>
</p:notes>
</file>

<file path=ppt/notesSlides/notesSlide1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Forty-six percent of women and 26% of men agree that a husband is justified in beating his wife for at least one of the following reasons: if she burns the food, argues with him, goes out without telling him, neglects the children, makes major household purchases without telling him or refuses to have sex with him. Women are most likely to agree that wife beating is justified if the wife argues with her husband (32%). Men are most likely to agree that wife beating is justified if the wife neglects the children (16%).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228</a:t>
            </a:fld>
            <a:endParaRPr lang="en-US" dirty="0"/>
          </a:p>
        </p:txBody>
      </p:sp>
    </p:spTree>
    <p:extLst>
      <p:ext uri="{BB962C8B-B14F-4D97-AF65-F5344CB8AC3E}">
        <p14:creationId xmlns:p14="http://schemas.microsoft.com/office/powerpoint/2010/main" val="3504386103"/>
      </p:ext>
    </p:extLst>
  </p:cSld>
  <p:clrMapOvr>
    <a:masterClrMapping/>
  </p:clrMapOvr>
</p:notes>
</file>

<file path=ppt/notesSlides/notesSlide1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Attitudes toward wife beating have declined over time among both women and men. </a:t>
            </a:r>
          </a:p>
        </p:txBody>
      </p:sp>
      <p:sp>
        <p:nvSpPr>
          <p:cNvPr id="4" name="Slide Number Placeholder 3"/>
          <p:cNvSpPr>
            <a:spLocks noGrp="1"/>
          </p:cNvSpPr>
          <p:nvPr>
            <p:ph type="sldNum" sz="quarter" idx="10"/>
          </p:nvPr>
        </p:nvSpPr>
        <p:spPr/>
        <p:txBody>
          <a:bodyPr/>
          <a:lstStyle/>
          <a:p>
            <a:fld id="{51E81180-36CA-43EC-B7D8-15BB5DAAE4B2}" type="slidenum">
              <a:rPr lang="en-US" smtClean="0"/>
              <a:t>229</a:t>
            </a:fld>
            <a:endParaRPr lang="en-US" dirty="0"/>
          </a:p>
        </p:txBody>
      </p:sp>
    </p:spTree>
    <p:extLst>
      <p:ext uri="{BB962C8B-B14F-4D97-AF65-F5344CB8AC3E}">
        <p14:creationId xmlns:p14="http://schemas.microsoft.com/office/powerpoint/2010/main" val="3943891360"/>
      </p:ext>
    </p:extLst>
  </p:cSld>
  <p:clrMapOvr>
    <a:masterClrMapping/>
  </p:clrMapOvr>
</p:notes>
</file>

<file path=ppt/notesSlides/notesSlide1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230</a:t>
            </a:fld>
            <a:endParaRPr lang="en-US" dirty="0"/>
          </a:p>
        </p:txBody>
      </p:sp>
    </p:spTree>
    <p:extLst>
      <p:ext uri="{BB962C8B-B14F-4D97-AF65-F5344CB8AC3E}">
        <p14:creationId xmlns:p14="http://schemas.microsoft.com/office/powerpoint/2010/main" val="96278409"/>
      </p:ext>
    </p:extLst>
  </p:cSld>
  <p:clrMapOvr>
    <a:masterClrMapping/>
  </p:clrMapOvr>
</p:notes>
</file>

<file path=ppt/notesSlides/notesSlide1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In Zambia, 36% of women have ever experienced physical violence since age 15. In the 12 months prior to the survey, 18% of women have experienced physical violence.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232</a:t>
            </a:fld>
            <a:endParaRPr lang="en-US"/>
          </a:p>
        </p:txBody>
      </p:sp>
    </p:spTree>
    <p:extLst>
      <p:ext uri="{BB962C8B-B14F-4D97-AF65-F5344CB8AC3E}">
        <p14:creationId xmlns:p14="http://schemas.microsoft.com/office/powerpoint/2010/main" val="163930954"/>
      </p:ext>
    </p:extLst>
  </p:cSld>
  <p:clrMapOvr>
    <a:masterClrMapping/>
  </p:clrMapOvr>
</p:notes>
</file>

<file path=ppt/notesSlides/notesSlide1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233</a:t>
            </a:fld>
            <a:endParaRPr lang="en-US"/>
          </a:p>
        </p:txBody>
      </p:sp>
    </p:spTree>
    <p:extLst>
      <p:ext uri="{BB962C8B-B14F-4D97-AF65-F5344CB8AC3E}">
        <p14:creationId xmlns:p14="http://schemas.microsoft.com/office/powerpoint/2010/main" val="819999102"/>
      </p:ext>
    </p:extLst>
  </p:cSld>
  <p:clrMapOvr>
    <a:masterClrMapping/>
  </p:clrMapOvr>
</p:notes>
</file>

<file path=ppt/notesSlides/notesSlide1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The most common perpetrator of physical violence among ever-married women is the current husband/partner (65%). Among never-married women, the most common perpetrator of physical violence is the mother/step-mother (27%).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234</a:t>
            </a:fld>
            <a:endParaRPr lang="en-US"/>
          </a:p>
        </p:txBody>
      </p:sp>
    </p:spTree>
    <p:extLst>
      <p:ext uri="{BB962C8B-B14F-4D97-AF65-F5344CB8AC3E}">
        <p14:creationId xmlns:p14="http://schemas.microsoft.com/office/powerpoint/2010/main" val="289464648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Since 1992, fertility has decreased from 6.5 children per woman to the current level of 4.7 children per woman.</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35</a:t>
            </a:fld>
            <a:endParaRPr lang="en-US"/>
          </a:p>
        </p:txBody>
      </p:sp>
    </p:spTree>
    <p:extLst>
      <p:ext uri="{BB962C8B-B14F-4D97-AF65-F5344CB8AC3E}">
        <p14:creationId xmlns:p14="http://schemas.microsoft.com/office/powerpoint/2010/main" val="3943891360"/>
      </p:ext>
    </p:extLst>
  </p:cSld>
  <p:clrMapOvr>
    <a:masterClrMapping/>
  </p:clrMapOvr>
</p:notes>
</file>

<file path=ppt/notesSlides/notesSlide1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In Zambia, 14% of women age 15-49 have ever experienced sexual violence, while 8% of women have experienced sexual violence in the 12 months prior to the survey.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235</a:t>
            </a:fld>
            <a:endParaRPr lang="en-US"/>
          </a:p>
        </p:txBody>
      </p:sp>
    </p:spTree>
    <p:extLst>
      <p:ext uri="{BB962C8B-B14F-4D97-AF65-F5344CB8AC3E}">
        <p14:creationId xmlns:p14="http://schemas.microsoft.com/office/powerpoint/2010/main" val="1608564995"/>
      </p:ext>
    </p:extLst>
  </p:cSld>
  <p:clrMapOvr>
    <a:masterClrMapping/>
  </p:clrMapOvr>
</p:notes>
</file>

<file path=ppt/notesSlides/notesSlide1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The most common perpetrator of sexual violence against ever-married women is the current husband/partner (65%), compared with current/ former boyfriend (30%) for never married women.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236</a:t>
            </a:fld>
            <a:endParaRPr lang="en-US"/>
          </a:p>
        </p:txBody>
      </p:sp>
    </p:spTree>
    <p:extLst>
      <p:ext uri="{BB962C8B-B14F-4D97-AF65-F5344CB8AC3E}">
        <p14:creationId xmlns:p14="http://schemas.microsoft.com/office/powerpoint/2010/main" val="1934427285"/>
      </p:ext>
    </p:extLst>
  </p:cSld>
  <p:clrMapOvr>
    <a:masterClrMapping/>
  </p:clrMapOvr>
</p:notes>
</file>

<file path=ppt/notesSlides/notesSlide1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Violence during pregnancy may threaten not only a woman’s well-being but also her unborn child. Six percent of women who have ever been pregnant experienced violence during a pregnancy.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237</a:t>
            </a:fld>
            <a:endParaRPr lang="en-US"/>
          </a:p>
        </p:txBody>
      </p:sp>
    </p:spTree>
    <p:extLst>
      <p:ext uri="{BB962C8B-B14F-4D97-AF65-F5344CB8AC3E}">
        <p14:creationId xmlns:p14="http://schemas.microsoft.com/office/powerpoint/2010/main" val="3250751439"/>
      </p:ext>
    </p:extLst>
  </p:cSld>
  <p:clrMapOvr>
    <a:masterClrMapping/>
  </p:clrMapOvr>
</p:notes>
</file>

<file path=ppt/notesSlides/notesSlide1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57% of ever-married women reported that their spouse is jealous or angry is she talks to other men, the most common form of marital control. Overall, one-third of ever-married women report their spouse displayed at least 3 controlling behaviors, while 30% of ever-married women report that their spouse displays none of the </a:t>
            </a:r>
            <a:r>
              <a:rPr lang="en-US" err="1"/>
              <a:t>bheaviors</a:t>
            </a:r>
            <a:r>
              <a:rPr lang="en-US"/>
              <a:t>. </a:t>
            </a:r>
          </a:p>
        </p:txBody>
      </p:sp>
      <p:sp>
        <p:nvSpPr>
          <p:cNvPr id="4" name="Slide Number Placeholder 3"/>
          <p:cNvSpPr>
            <a:spLocks noGrp="1"/>
          </p:cNvSpPr>
          <p:nvPr>
            <p:ph type="sldNum" sz="quarter" idx="10"/>
          </p:nvPr>
        </p:nvSpPr>
        <p:spPr/>
        <p:txBody>
          <a:bodyPr/>
          <a:lstStyle/>
          <a:p>
            <a:fld id="{51E81180-36CA-43EC-B7D8-15BB5DAAE4B2}" type="slidenum">
              <a:rPr lang="en-US" smtClean="0"/>
              <a:t>238</a:t>
            </a:fld>
            <a:endParaRPr lang="en-US"/>
          </a:p>
        </p:txBody>
      </p:sp>
    </p:spTree>
    <p:extLst>
      <p:ext uri="{BB962C8B-B14F-4D97-AF65-F5344CB8AC3E}">
        <p14:creationId xmlns:p14="http://schemas.microsoft.com/office/powerpoint/2010/main" val="3202521029"/>
      </p:ext>
    </p:extLst>
  </p:cSld>
  <p:clrMapOvr>
    <a:masterClrMapping/>
  </p:clrMapOvr>
</p:notes>
</file>

<file path=ppt/notesSlides/notesSlide1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Nearly half of ever-married women (47%) have experienced spousal violence, whether physical, sexual, or emotional, by their current or most recent husband/partner. The most common form of spousal violence is physical violence (37%), followed by emotional (31%) and sexual violence (15%). Overall, 32% of ever-married women have experienced spousal violence in the 12 months prior to the survey.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239</a:t>
            </a:fld>
            <a:endParaRPr lang="en-US"/>
          </a:p>
        </p:txBody>
      </p:sp>
    </p:spTree>
    <p:extLst>
      <p:ext uri="{BB962C8B-B14F-4D97-AF65-F5344CB8AC3E}">
        <p14:creationId xmlns:p14="http://schemas.microsoft.com/office/powerpoint/2010/main" val="2668904885"/>
      </p:ext>
    </p:extLst>
  </p:cSld>
  <p:clrMapOvr>
    <a:masterClrMapping/>
  </p:clrMapOvr>
</p:notes>
</file>

<file path=ppt/notesSlides/notesSlide1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All forms of spousal violence are more common among women who are divorced/separated/widowed, compared to married women. </a:t>
            </a:r>
          </a:p>
        </p:txBody>
      </p:sp>
      <p:sp>
        <p:nvSpPr>
          <p:cNvPr id="4" name="Slide Number Placeholder 3"/>
          <p:cNvSpPr>
            <a:spLocks noGrp="1"/>
          </p:cNvSpPr>
          <p:nvPr>
            <p:ph type="sldNum" sz="quarter" idx="10"/>
          </p:nvPr>
        </p:nvSpPr>
        <p:spPr/>
        <p:txBody>
          <a:bodyPr/>
          <a:lstStyle/>
          <a:p>
            <a:fld id="{51E81180-36CA-43EC-B7D8-15BB5DAAE4B2}" type="slidenum">
              <a:rPr lang="en-US" smtClean="0"/>
              <a:t>240</a:t>
            </a:fld>
            <a:endParaRPr lang="en-US"/>
          </a:p>
        </p:txBody>
      </p:sp>
    </p:spTree>
    <p:extLst>
      <p:ext uri="{BB962C8B-B14F-4D97-AF65-F5344CB8AC3E}">
        <p14:creationId xmlns:p14="http://schemas.microsoft.com/office/powerpoint/2010/main" val="1328328129"/>
      </p:ext>
    </p:extLst>
  </p:cSld>
  <p:clrMapOvr>
    <a:masterClrMapping/>
  </p:clrMapOvr>
</p:notes>
</file>

<file path=ppt/notesSlides/notesSlide1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241</a:t>
            </a:fld>
            <a:endParaRPr lang="en-US"/>
          </a:p>
        </p:txBody>
      </p:sp>
    </p:spTree>
    <p:extLst>
      <p:ext uri="{BB962C8B-B14F-4D97-AF65-F5344CB8AC3E}">
        <p14:creationId xmlns:p14="http://schemas.microsoft.com/office/powerpoint/2010/main" val="819999102"/>
      </p:ext>
    </p:extLst>
  </p:cSld>
  <p:clrMapOvr>
    <a:masterClrMapping/>
  </p:clrMapOvr>
</p:notes>
</file>

<file path=ppt/notesSlides/notesSlide1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a:solidFill>
                  <a:schemeClr val="tx1"/>
                </a:solidFill>
                <a:effectLst/>
                <a:latin typeface="+mn-lt"/>
                <a:ea typeface="+mn-ea"/>
                <a:cs typeface="+mn-cs"/>
              </a:rPr>
              <a:t>The percentage of married women age 15-49 who have ever experienced physical, sexual, or emotional violence from their spouse declined from 54% in 2007 to 47% in 2013-14 before increasing to 49% in 2018.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242</a:t>
            </a:fld>
            <a:endParaRPr lang="en-US"/>
          </a:p>
        </p:txBody>
      </p:sp>
    </p:spTree>
    <p:extLst>
      <p:ext uri="{BB962C8B-B14F-4D97-AF65-F5344CB8AC3E}">
        <p14:creationId xmlns:p14="http://schemas.microsoft.com/office/powerpoint/2010/main" val="1850108933"/>
      </p:ext>
    </p:extLst>
  </p:cSld>
  <p:clrMapOvr>
    <a:masterClrMapping/>
  </p:clrMapOvr>
</p:notes>
</file>

<file path=ppt/notesSlides/notesSlide1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More than one-third (35%) of women age 15-49 who have experienced physical or sexual violence sought help to stop the violence. More than half of women (52%) never sought help nor told anyone.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243</a:t>
            </a:fld>
            <a:endParaRPr lang="en-US"/>
          </a:p>
        </p:txBody>
      </p:sp>
    </p:spTree>
    <p:extLst>
      <p:ext uri="{BB962C8B-B14F-4D97-AF65-F5344CB8AC3E}">
        <p14:creationId xmlns:p14="http://schemas.microsoft.com/office/powerpoint/2010/main" val="1359709713"/>
      </p:ext>
    </p:extLst>
  </p:cSld>
  <p:clrMapOvr>
    <a:masterClrMapping/>
  </p:clrMapOvr>
</p:notes>
</file>

<file path=ppt/notesSlides/notesSlide1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244</a:t>
            </a:fld>
            <a:endParaRPr lang="en-US"/>
          </a:p>
        </p:txBody>
      </p:sp>
    </p:spTree>
    <p:extLst>
      <p:ext uri="{BB962C8B-B14F-4D97-AF65-F5344CB8AC3E}">
        <p14:creationId xmlns:p14="http://schemas.microsoft.com/office/powerpoint/2010/main" val="386849984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36</a:t>
            </a:fld>
            <a:endParaRPr lang="en-US"/>
          </a:p>
        </p:txBody>
      </p:sp>
    </p:spTree>
    <p:extLst>
      <p:ext uri="{BB962C8B-B14F-4D97-AF65-F5344CB8AC3E}">
        <p14:creationId xmlns:p14="http://schemas.microsoft.com/office/powerpoint/2010/main" val="67829593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Spacing births at least 36 months apart reduces the risk of infant death. The median birth interval in Zambia is 38.3 months.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38</a:t>
            </a:fld>
            <a:endParaRPr lang="en-US"/>
          </a:p>
        </p:txBody>
      </p:sp>
    </p:spTree>
    <p:extLst>
      <p:ext uri="{BB962C8B-B14F-4D97-AF65-F5344CB8AC3E}">
        <p14:creationId xmlns:p14="http://schemas.microsoft.com/office/powerpoint/2010/main" val="12378329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14</a:t>
            </a:fld>
            <a:endParaRPr lang="en-US"/>
          </a:p>
        </p:txBody>
      </p:sp>
    </p:spTree>
    <p:extLst>
      <p:ext uri="{BB962C8B-B14F-4D97-AF65-F5344CB8AC3E}">
        <p14:creationId xmlns:p14="http://schemas.microsoft.com/office/powerpoint/2010/main" val="3880324096"/>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14% of births occur less than 24 months after the preceding birth. Doctors</a:t>
            </a:r>
            <a:r>
              <a:rPr lang="en-US" baseline="0"/>
              <a:t> recommend a birth interval of at least 36 months.</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39</a:t>
            </a:fld>
            <a:endParaRPr lang="en-US"/>
          </a:p>
        </p:txBody>
      </p:sp>
    </p:spTree>
    <p:extLst>
      <p:ext uri="{BB962C8B-B14F-4D97-AF65-F5344CB8AC3E}">
        <p14:creationId xmlns:p14="http://schemas.microsoft.com/office/powerpoint/2010/main" val="3348789066"/>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a:solidFill>
                  <a:schemeClr val="tx1"/>
                </a:solidFill>
                <a:latin typeface="+mn-lt"/>
                <a:ea typeface="+mn-ea"/>
                <a:cs typeface="+mn-cs"/>
              </a:rPr>
              <a:t>In Zambia, 29% of young women age 15-19 are already mothers or pregnant with their first child. Rural young women age 15-19 are twice as likely to have begun childbearing than urban young women (37% versus 19%).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40</a:t>
            </a:fld>
            <a:endParaRPr lang="en-US"/>
          </a:p>
        </p:txBody>
      </p:sp>
    </p:spTree>
    <p:extLst>
      <p:ext uri="{BB962C8B-B14F-4D97-AF65-F5344CB8AC3E}">
        <p14:creationId xmlns:p14="http://schemas.microsoft.com/office/powerpoint/2010/main" val="4169193560"/>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Teenage childbearing in Zambia has stagnated since 1992. </a:t>
            </a:r>
          </a:p>
        </p:txBody>
      </p:sp>
      <p:sp>
        <p:nvSpPr>
          <p:cNvPr id="4" name="Slide Number Placeholder 3"/>
          <p:cNvSpPr>
            <a:spLocks noGrp="1"/>
          </p:cNvSpPr>
          <p:nvPr>
            <p:ph type="sldNum" sz="quarter" idx="10"/>
          </p:nvPr>
        </p:nvSpPr>
        <p:spPr/>
        <p:txBody>
          <a:bodyPr/>
          <a:lstStyle/>
          <a:p>
            <a:fld id="{51E81180-36CA-43EC-B7D8-15BB5DAAE4B2}" type="slidenum">
              <a:rPr lang="en-US" smtClean="0"/>
              <a:t>41</a:t>
            </a:fld>
            <a:endParaRPr lang="en-US"/>
          </a:p>
        </p:txBody>
      </p:sp>
    </p:spTree>
    <p:extLst>
      <p:ext uri="{BB962C8B-B14F-4D97-AF65-F5344CB8AC3E}">
        <p14:creationId xmlns:p14="http://schemas.microsoft.com/office/powerpoint/2010/main" val="53638015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Overall, 56% of women and half of men age 15-49 are married, while 31% of women and 46% of men are not married. </a:t>
            </a:r>
          </a:p>
        </p:txBody>
      </p:sp>
      <p:sp>
        <p:nvSpPr>
          <p:cNvPr id="4" name="Slide Number Placeholder 3"/>
          <p:cNvSpPr>
            <a:spLocks noGrp="1"/>
          </p:cNvSpPr>
          <p:nvPr>
            <p:ph type="sldNum" sz="quarter" idx="5"/>
          </p:nvPr>
        </p:nvSpPr>
        <p:spPr/>
        <p:txBody>
          <a:bodyPr/>
          <a:lstStyle/>
          <a:p>
            <a:fld id="{51E81180-36CA-43EC-B7D8-15BB5DAAE4B2}" type="slidenum">
              <a:rPr lang="en-US" smtClean="0"/>
              <a:t>42</a:t>
            </a:fld>
            <a:endParaRPr lang="en-US"/>
          </a:p>
        </p:txBody>
      </p:sp>
    </p:spTree>
    <p:extLst>
      <p:ext uri="{BB962C8B-B14F-4D97-AF65-F5344CB8AC3E}">
        <p14:creationId xmlns:p14="http://schemas.microsoft.com/office/powerpoint/2010/main" val="281225834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Eleven percent of married women age 15-49 are in a polygynous union, meaning they have at least one co-wife. Five percent of men age 15-49 have more than one wife.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43</a:t>
            </a:fld>
            <a:endParaRPr lang="en-US"/>
          </a:p>
        </p:txBody>
      </p:sp>
    </p:spTree>
    <p:extLst>
      <p:ext uri="{BB962C8B-B14F-4D97-AF65-F5344CB8AC3E}">
        <p14:creationId xmlns:p14="http://schemas.microsoft.com/office/powerpoint/2010/main" val="68250404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The median age at first sexual intercourse for women age 25-49 is 16.6 years, compared with 18.5 years among men 25-49. In Zambia, women marry much earlier than men. The median age at first marriage for women age 25-49 years is 19.1 years, compared with 24.4 years for men age 25-49. The median age at first birth for women age 25-49 is 19.2 years.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44</a:t>
            </a:fld>
            <a:endParaRPr lang="en-US"/>
          </a:p>
        </p:txBody>
      </p:sp>
    </p:spTree>
    <p:extLst>
      <p:ext uri="{BB962C8B-B14F-4D97-AF65-F5344CB8AC3E}">
        <p14:creationId xmlns:p14="http://schemas.microsoft.com/office/powerpoint/2010/main" val="3479547642"/>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Seventeen percent of women age 25-49 begin sexual activity before age 15, while 69% begin sexual activity before age 18. Comparatively, 11% of men begin sexual activity before age 15, while 43% begin before age 18. </a:t>
            </a:r>
            <a:endParaRPr lang="en-US"/>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51E81180-36CA-43EC-B7D8-15BB5DAAE4B2}" type="slidenum">
              <a:rPr kumimoji="0" lang="en-US"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45</a:t>
            </a:fld>
            <a:endParaRPr kumimoji="0" lang="en-US"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79452149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Seventeen percent of women age 25-49 begin sexual activity before age 15, while 69% begin sexual activity before age 18. Comparatively, 11% of men begin sexual activity before age 15, while 43% begin before age 18.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46</a:t>
            </a:fld>
            <a:endParaRPr lang="en-US"/>
          </a:p>
        </p:txBody>
      </p:sp>
    </p:spTree>
    <p:extLst>
      <p:ext uri="{BB962C8B-B14F-4D97-AF65-F5344CB8AC3E}">
        <p14:creationId xmlns:p14="http://schemas.microsoft.com/office/powerpoint/2010/main" val="290135747"/>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kern="1200">
                <a:solidFill>
                  <a:schemeClr val="tx1"/>
                </a:solidFill>
                <a:effectLst/>
                <a:latin typeface="+mn-lt"/>
                <a:ea typeface="+mn-ea"/>
                <a:cs typeface="+mn-cs"/>
              </a:rPr>
              <a:t>56% of married women age 15-49 want to have another child; 17% of these women want to have another child within 2 years, while 35% want to wait at least 2 years. Thirty-six percent of women want no more children, and 2% are sterilised. Overall, 67% of married men age 15-49 want to have another child; 19% want to have another child soon, and 47% want to wait at least 2 years. Twenty-seven percent of men want no more children or are sterilised.</a:t>
            </a:r>
            <a:endParaRPr lang="en-US" sz="1200" kern="1200">
              <a:solidFill>
                <a:schemeClr val="tx1"/>
              </a:solidFill>
              <a:effectLst/>
              <a:latin typeface="+mn-lt"/>
              <a:ea typeface="+mn-ea"/>
              <a:cs typeface="+mn-cs"/>
            </a:endParaRPr>
          </a:p>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48</a:t>
            </a:fld>
            <a:endParaRPr lang="en-US"/>
          </a:p>
        </p:txBody>
      </p:sp>
    </p:spTree>
    <p:extLst>
      <p:ext uri="{BB962C8B-B14F-4D97-AF65-F5344CB8AC3E}">
        <p14:creationId xmlns:p14="http://schemas.microsoft.com/office/powerpoint/2010/main" val="368598752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a:solidFill>
                  <a:schemeClr val="tx1"/>
                </a:solidFill>
                <a:effectLst/>
                <a:latin typeface="+mn-lt"/>
                <a:ea typeface="+mn-ea"/>
                <a:cs typeface="+mn-cs"/>
              </a:rPr>
              <a:t>Women want to have slightly fewer children than men (4.6 children and 4.9 children, respectively).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49</a:t>
            </a:fld>
            <a:endParaRPr lang="en-US"/>
          </a:p>
        </p:txBody>
      </p:sp>
    </p:spTree>
    <p:extLst>
      <p:ext uri="{BB962C8B-B14F-4D97-AF65-F5344CB8AC3E}">
        <p14:creationId xmlns:p14="http://schemas.microsoft.com/office/powerpoint/2010/main" val="350637544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Nearly 3 in 4 households have access to an improved source of drinking water. Urban households (92%) are more likely to have access to an improved source than rural households (58%). </a:t>
            </a:r>
          </a:p>
        </p:txBody>
      </p:sp>
      <p:sp>
        <p:nvSpPr>
          <p:cNvPr id="4" name="Slide Number Placeholder 3"/>
          <p:cNvSpPr>
            <a:spLocks noGrp="1"/>
          </p:cNvSpPr>
          <p:nvPr>
            <p:ph type="sldNum" sz="quarter" idx="10"/>
          </p:nvPr>
        </p:nvSpPr>
        <p:spPr/>
        <p:txBody>
          <a:bodyPr/>
          <a:lstStyle/>
          <a:p>
            <a:fld id="{51E81180-36CA-43EC-B7D8-15BB5DAAE4B2}" type="slidenum">
              <a:rPr lang="en-US" smtClean="0"/>
              <a:t>17</a:t>
            </a:fld>
            <a:endParaRPr lang="en-US"/>
          </a:p>
        </p:txBody>
      </p:sp>
    </p:spTree>
    <p:extLst>
      <p:ext uri="{BB962C8B-B14F-4D97-AF65-F5344CB8AC3E}">
        <p14:creationId xmlns:p14="http://schemas.microsoft.com/office/powerpoint/2010/main" val="1345333163"/>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50</a:t>
            </a:fld>
            <a:endParaRPr lang="en-US"/>
          </a:p>
        </p:txBody>
      </p:sp>
    </p:spTree>
    <p:extLst>
      <p:ext uri="{BB962C8B-B14F-4D97-AF65-F5344CB8AC3E}">
        <p14:creationId xmlns:p14="http://schemas.microsoft.com/office/powerpoint/2010/main" val="182161025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Half of married women age 15-49 use any method of family planning—48% use a modern method and 2% use a traditional method. The most popular methods are injectables (26%), implants (8%), and the pill (8%). Among sexually active, unmarried women age 15-49, 43% use a modern method and 1% use a traditional method. The most popular methods among sexually active, unmarried women are injectables (21%), implants (9%), and the male condom (7%).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54</a:t>
            </a:fld>
            <a:endParaRPr lang="en-US"/>
          </a:p>
        </p:txBody>
      </p:sp>
    </p:spTree>
    <p:extLst>
      <p:ext uri="{BB962C8B-B14F-4D97-AF65-F5344CB8AC3E}">
        <p14:creationId xmlns:p14="http://schemas.microsoft.com/office/powerpoint/2010/main" val="1026830198"/>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Modern method use is higher among urban women (53%) than rural women (44%).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55</a:t>
            </a:fld>
            <a:endParaRPr lang="en-US"/>
          </a:p>
        </p:txBody>
      </p:sp>
    </p:spTree>
    <p:extLst>
      <p:ext uri="{BB962C8B-B14F-4D97-AF65-F5344CB8AC3E}">
        <p14:creationId xmlns:p14="http://schemas.microsoft.com/office/powerpoint/2010/main" val="310793597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Modern contraceptive use increases from 36% among women with no education to 53% among women with secondary education. </a:t>
            </a:r>
          </a:p>
        </p:txBody>
      </p:sp>
      <p:sp>
        <p:nvSpPr>
          <p:cNvPr id="4" name="Slide Number Placeholder 3"/>
          <p:cNvSpPr>
            <a:spLocks noGrp="1"/>
          </p:cNvSpPr>
          <p:nvPr>
            <p:ph type="sldNum" sz="quarter" idx="10"/>
          </p:nvPr>
        </p:nvSpPr>
        <p:spPr/>
        <p:txBody>
          <a:bodyPr/>
          <a:lstStyle/>
          <a:p>
            <a:fld id="{51E81180-36CA-43EC-B7D8-15BB5DAAE4B2}" type="slidenum">
              <a:rPr lang="en-US" smtClean="0"/>
              <a:t>56</a:t>
            </a:fld>
            <a:endParaRPr lang="en-US"/>
          </a:p>
        </p:txBody>
      </p:sp>
    </p:spTree>
    <p:extLst>
      <p:ext uri="{BB962C8B-B14F-4D97-AF65-F5344CB8AC3E}">
        <p14:creationId xmlns:p14="http://schemas.microsoft.com/office/powerpoint/2010/main" val="273817060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In general, modern family planning use increases with wealth. Thirty-eight percent of women from the poorest households use a modern method, compared with 54% of women in the fourth wealth quintile.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57</a:t>
            </a:fld>
            <a:endParaRPr lang="en-US"/>
          </a:p>
        </p:txBody>
      </p:sp>
    </p:spTree>
    <p:extLst>
      <p:ext uri="{BB962C8B-B14F-4D97-AF65-F5344CB8AC3E}">
        <p14:creationId xmlns:p14="http://schemas.microsoft.com/office/powerpoint/2010/main" val="1632024495"/>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Modern method use ranges from a low of 30% in Western to a high of 54% in Lusaka and Eastern.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58</a:t>
            </a:fld>
            <a:endParaRPr lang="en-US"/>
          </a:p>
        </p:txBody>
      </p:sp>
    </p:spTree>
    <p:extLst>
      <p:ext uri="{BB962C8B-B14F-4D97-AF65-F5344CB8AC3E}">
        <p14:creationId xmlns:p14="http://schemas.microsoft.com/office/powerpoint/2010/main" val="3221124452"/>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The use of family planning has increased from 15% in 1992 to 50% in 2018. Additionally, modern method use among married women increased from 9% in 1992 to 48% in 2018.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59</a:t>
            </a:fld>
            <a:endParaRPr lang="en-US"/>
          </a:p>
        </p:txBody>
      </p:sp>
    </p:spTree>
    <p:extLst>
      <p:ext uri="{BB962C8B-B14F-4D97-AF65-F5344CB8AC3E}">
        <p14:creationId xmlns:p14="http://schemas.microsoft.com/office/powerpoint/2010/main" val="3943891360"/>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Zambia’s </a:t>
            </a:r>
            <a:r>
              <a:rPr lang="en-US" err="1"/>
              <a:t>mCPR</a:t>
            </a:r>
            <a:r>
              <a:rPr lang="en-US"/>
              <a:t> is higher than Tanzania, Mozambique, Angola and DRC, yet lower than South Africa, Malawi, and Zimbabwe.</a:t>
            </a:r>
          </a:p>
        </p:txBody>
      </p:sp>
      <p:sp>
        <p:nvSpPr>
          <p:cNvPr id="4" name="Slide Number Placeholder 3"/>
          <p:cNvSpPr>
            <a:spLocks noGrp="1"/>
          </p:cNvSpPr>
          <p:nvPr>
            <p:ph type="sldNum" sz="quarter" idx="10"/>
          </p:nvPr>
        </p:nvSpPr>
        <p:spPr/>
        <p:txBody>
          <a:bodyPr/>
          <a:lstStyle/>
          <a:p>
            <a:fld id="{51E81180-36CA-43EC-B7D8-15BB5DAAE4B2}" type="slidenum">
              <a:rPr lang="en-US" smtClean="0"/>
              <a:t>60</a:t>
            </a:fld>
            <a:endParaRPr lang="en-US"/>
          </a:p>
        </p:txBody>
      </p:sp>
    </p:spTree>
    <p:extLst>
      <p:ext uri="{BB962C8B-B14F-4D97-AF65-F5344CB8AC3E}">
        <p14:creationId xmlns:p14="http://schemas.microsoft.com/office/powerpoint/2010/main" val="6782959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a:solidFill>
                  <a:schemeClr val="tx1"/>
                </a:solidFill>
                <a:effectLst/>
                <a:latin typeface="+mn-lt"/>
                <a:ea typeface="+mn-ea"/>
                <a:cs typeface="+mn-cs"/>
              </a:rPr>
              <a:t>The public sector (89%) remains the major source of modern contraceptive methods among women age 15-49 in Zambia. The private sector distributes 9% of modern contraceptives, with other sources accounting for 2%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62</a:t>
            </a:fld>
            <a:endParaRPr lang="en-US"/>
          </a:p>
        </p:txBody>
      </p:sp>
    </p:spTree>
    <p:extLst>
      <p:ext uri="{BB962C8B-B14F-4D97-AF65-F5344CB8AC3E}">
        <p14:creationId xmlns:p14="http://schemas.microsoft.com/office/powerpoint/2010/main" val="3667863473"/>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Family planning clients should be informed about side effects of the method used, what to do if they experience side effects, and about other available family planning methods. Eighty-two percent of current modern method users were informed about the side effects of their method, 77% were informed about what to do if they experienced side effects, and 84% were informed about other available methods. Overall, 73% of women were provided with all three types of information.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63</a:t>
            </a:fld>
            <a:endParaRPr lang="en-US"/>
          </a:p>
        </p:txBody>
      </p:sp>
    </p:spTree>
    <p:extLst>
      <p:ext uri="{BB962C8B-B14F-4D97-AF65-F5344CB8AC3E}">
        <p14:creationId xmlns:p14="http://schemas.microsoft.com/office/powerpoint/2010/main" val="1081797272"/>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ct val="0"/>
              </a:spcBef>
              <a:spcAft>
                <a:spcPts val="0"/>
              </a:spcAft>
              <a:buClrTx/>
              <a:buSzTx/>
              <a:buFontTx/>
              <a:buNone/>
              <a:tabLst/>
              <a:defRPr/>
            </a:pPr>
            <a:r>
              <a:rPr lang="en-US" sz="1200" b="0" i="0" u="none" strike="noStrike" kern="1200" baseline="0">
                <a:solidFill>
                  <a:schemeClr val="tx1"/>
                </a:solidFill>
                <a:latin typeface="+mn-lt"/>
                <a:ea typeface="+mn-ea"/>
                <a:cs typeface="+mn-cs"/>
              </a:rPr>
              <a:t>More than half of households (54%) in Zambia use an improved sanitation facility, including facilities shared with other households. Urban households are twice as likely as rural households to use improved sanitation facilities (78% versus 37%).More than one-third of households (36%) use unimproved sanitation, while 1 in 10 households have no sanitation facility or openly defecate. </a:t>
            </a:r>
            <a:endParaRPr lang="en-US"/>
          </a:p>
          <a:p>
            <a:pPr>
              <a:spcBef>
                <a:spcPct val="0"/>
              </a:spcBef>
            </a:pP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18</a:t>
            </a:fld>
            <a:endParaRPr lang="en-US"/>
          </a:p>
        </p:txBody>
      </p:sp>
    </p:spTree>
    <p:extLst>
      <p:ext uri="{BB962C8B-B14F-4D97-AF65-F5344CB8AC3E}">
        <p14:creationId xmlns:p14="http://schemas.microsoft.com/office/powerpoint/2010/main" val="2672726146"/>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Unmet need for family planning is defined as the proportion of married women who want to delay or stop childbearing but are not using any family planning method. In Zambia, 20% of married women age 15-49 have an unmet need for family planning—12% want to delay, while 8% want to stop childbearing. Met need is the contraceptive prevalence rate. In Zambia, 50% of married women use any family planning method. The total demand for family planning among married women in Zambia is 69%.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65</a:t>
            </a:fld>
            <a:endParaRPr lang="en-US"/>
          </a:p>
        </p:txBody>
      </p:sp>
    </p:spTree>
    <p:extLst>
      <p:ext uri="{BB962C8B-B14F-4D97-AF65-F5344CB8AC3E}">
        <p14:creationId xmlns:p14="http://schemas.microsoft.com/office/powerpoint/2010/main" val="2991460364"/>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Demand satisfied by modern methods measures the extent to which women who want to delay or stop childbearing are actually using modern family planning methods. More than two-thirds of the demand for family planning is satisfied by modern methods.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66</a:t>
            </a:fld>
            <a:endParaRPr lang="en-US"/>
          </a:p>
        </p:txBody>
      </p:sp>
    </p:spTree>
    <p:extLst>
      <p:ext uri="{BB962C8B-B14F-4D97-AF65-F5344CB8AC3E}">
        <p14:creationId xmlns:p14="http://schemas.microsoft.com/office/powerpoint/2010/main" val="1404274201"/>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The total demand for family planning in Zambia among married women increased from 45% in 1992 to 69% in 2018. Similarly, the demand satisfied by modern methods has increased from 20% to 69% during the same time period. Unmet need has decreased from 30% in 1992 to 20% in 2018.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67</a:t>
            </a:fld>
            <a:endParaRPr lang="en-US"/>
          </a:p>
        </p:txBody>
      </p:sp>
    </p:spTree>
    <p:extLst>
      <p:ext uri="{BB962C8B-B14F-4D97-AF65-F5344CB8AC3E}">
        <p14:creationId xmlns:p14="http://schemas.microsoft.com/office/powerpoint/2010/main" val="4082855940"/>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69</a:t>
            </a:fld>
            <a:endParaRPr lang="en-US"/>
          </a:p>
        </p:txBody>
      </p:sp>
    </p:spTree>
    <p:extLst>
      <p:ext uri="{BB962C8B-B14F-4D97-AF65-F5344CB8AC3E}">
        <p14:creationId xmlns:p14="http://schemas.microsoft.com/office/powerpoint/2010/main" val="3783017982"/>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Radio is the most common media source for family planning messages in Zambia. Eighteen percent of women and 27% of men age 15-49 heard a family planning message on the radio in the few months before the survey. Other sources of family planning messages include the television (13% for women and 17% for men) and the mobile phone (3% for women and 8% for men). Overall, 77% of women and 64% of men have not been exposed to family planning messages via any media or other source.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70</a:t>
            </a:fld>
            <a:endParaRPr lang="en-US"/>
          </a:p>
        </p:txBody>
      </p:sp>
    </p:spTree>
    <p:extLst>
      <p:ext uri="{BB962C8B-B14F-4D97-AF65-F5344CB8AC3E}">
        <p14:creationId xmlns:p14="http://schemas.microsoft.com/office/powerpoint/2010/main" val="3374500743"/>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a:solidFill>
                  <a:schemeClr val="tx1"/>
                </a:solidFill>
                <a:effectLst/>
                <a:latin typeface="+mn-lt"/>
                <a:ea typeface="+mn-ea"/>
                <a:cs typeface="+mn-cs"/>
              </a:rPr>
              <a:t>Women who are not currently using contraception were asked if they had discussed family planning in the 12 months before the survey with a health worker or during a visit to a health facility. 22% of women who visited a health facility discussed family planning. Five percent of women were visited by a fieldworker who discussed family planning with them. 77% of women who are not using a contraceptive method said that they did not discuss family planning either with a fieldworker or at a health facility in the 12 months before the survey</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71</a:t>
            </a:fld>
            <a:endParaRPr lang="en-US"/>
          </a:p>
        </p:txBody>
      </p:sp>
    </p:spTree>
    <p:extLst>
      <p:ext uri="{BB962C8B-B14F-4D97-AF65-F5344CB8AC3E}">
        <p14:creationId xmlns:p14="http://schemas.microsoft.com/office/powerpoint/2010/main" val="3029299986"/>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In Zambia, the majority of women (97%) age 15-49 receive antenatal care (ANC) from a skilled provider (doctor, nurse, midwife and clinical officer), most commonly from a nurse/midwife (93%).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75</a:t>
            </a:fld>
            <a:endParaRPr lang="en-US" dirty="0"/>
          </a:p>
        </p:txBody>
      </p:sp>
    </p:spTree>
    <p:extLst>
      <p:ext uri="{BB962C8B-B14F-4D97-AF65-F5344CB8AC3E}">
        <p14:creationId xmlns:p14="http://schemas.microsoft.com/office/powerpoint/2010/main" val="910520840"/>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The timing and number of ANC visits are also important. Thirty-seven percent of women had their first ANC visit in the first trimester, as recommended. Nearly two-thirds (64%) of women made four or more ANC visits.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76</a:t>
            </a:fld>
            <a:endParaRPr lang="en-US" dirty="0"/>
          </a:p>
        </p:txBody>
      </p:sp>
    </p:spTree>
    <p:extLst>
      <p:ext uri="{BB962C8B-B14F-4D97-AF65-F5344CB8AC3E}">
        <p14:creationId xmlns:p14="http://schemas.microsoft.com/office/powerpoint/2010/main" val="1813408113"/>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 More women in Zambia are receiving antenatal care (ANC) in the first trimester and making 4+ ANC visits since 2013-14. </a:t>
            </a:r>
            <a:endParaRPr lang="en-US" b="0" dirty="0"/>
          </a:p>
        </p:txBody>
      </p:sp>
      <p:sp>
        <p:nvSpPr>
          <p:cNvPr id="4" name="Slide Number Placeholder 3"/>
          <p:cNvSpPr>
            <a:spLocks noGrp="1"/>
          </p:cNvSpPr>
          <p:nvPr>
            <p:ph type="sldNum" sz="quarter" idx="10"/>
          </p:nvPr>
        </p:nvSpPr>
        <p:spPr/>
        <p:txBody>
          <a:bodyPr/>
          <a:lstStyle/>
          <a:p>
            <a:fld id="{51E81180-36CA-43EC-B7D8-15BB5DAAE4B2}" type="slidenum">
              <a:rPr lang="en-US" smtClean="0"/>
              <a:t>77</a:t>
            </a:fld>
            <a:endParaRPr lang="en-US" dirty="0"/>
          </a:p>
        </p:txBody>
      </p:sp>
    </p:spTree>
    <p:extLst>
      <p:ext uri="{BB962C8B-B14F-4D97-AF65-F5344CB8AC3E}">
        <p14:creationId xmlns:p14="http://schemas.microsoft.com/office/powerpoint/2010/main" val="431004040"/>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Almost all women (97%) took iron tablets or syrup during pregnancy. Among women who received ANC for their most recent birth, 95% had their blood pressure measured, 96% had a blood sample taken, and 65% had a urine sample taken.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78</a:t>
            </a:fld>
            <a:endParaRPr lang="en-US" dirty="0"/>
          </a:p>
        </p:txBody>
      </p:sp>
    </p:spTree>
    <p:extLst>
      <p:ext uri="{BB962C8B-B14F-4D97-AF65-F5344CB8AC3E}">
        <p14:creationId xmlns:p14="http://schemas.microsoft.com/office/powerpoint/2010/main" val="1328745936"/>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More than one-third of Zambian households have electricity (34%). Nearly 70% of urban households have electricity, compared to 8% of rural households.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19</a:t>
            </a:fld>
            <a:endParaRPr lang="en-US"/>
          </a:p>
        </p:txBody>
      </p:sp>
    </p:spTree>
    <p:extLst>
      <p:ext uri="{BB962C8B-B14F-4D97-AF65-F5344CB8AC3E}">
        <p14:creationId xmlns:p14="http://schemas.microsoft.com/office/powerpoint/2010/main" val="3107935978"/>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28% of mothers received 2 or more tetanus toxoid vaccinations during their last pregnancy. Seventy-nine percent of women’s most recent births were protected against neonatal tetanus. Urban mothers are more likely to have their last birth protected against neonatal tetanus. </a:t>
            </a:r>
            <a:endParaRPr lang="en-US" dirty="0"/>
          </a:p>
          <a:p>
            <a:endParaRPr lang="en-US" dirty="0"/>
          </a:p>
          <a:p>
            <a:pPr marL="0" marR="0" lvl="0" indent="0" algn="l" defTabSz="914400" rtl="0" eaLnBrk="1" fontAlgn="auto" latinLnBrk="0" hangingPunct="1">
              <a:lnSpc>
                <a:spcPct val="100000"/>
              </a:lnSpc>
              <a:spcBef>
                <a:spcPts val="0"/>
              </a:spcBef>
              <a:spcAft>
                <a:spcPts val="0"/>
              </a:spcAft>
              <a:buClrTx/>
              <a:buSzTx/>
              <a:buFontTx/>
              <a:buNone/>
              <a:tabLst/>
              <a:defRPr/>
            </a:pPr>
            <a:r>
              <a:rPr lang="en-US" baseline="0" dirty="0"/>
              <a:t>Last birth protected against neonatal tetanus = Includes mothers with two injections during the pregnancy of her last birth, or two or more injections (the last within 3 years of the last live birth), or three or more injections (the last within 5 years of the last birth), or four or more injections (the last within 10 years of the last live birth), or five or more injections at any time prior to the last birth.</a:t>
            </a:r>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79</a:t>
            </a:fld>
            <a:endParaRPr lang="en-US" dirty="0"/>
          </a:p>
        </p:txBody>
      </p:sp>
    </p:spTree>
    <p:extLst>
      <p:ext uri="{BB962C8B-B14F-4D97-AF65-F5344CB8AC3E}">
        <p14:creationId xmlns:p14="http://schemas.microsoft.com/office/powerpoint/2010/main" val="563157147"/>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More than 8 in 10 births (84%) are delivered in a health facility, primarily in public sector facilities (78%). 15% of births are delivered at home. Births are more likely to be delivered in a health facility in urban areas than rural areas. Overall, 1 in 5 births in rural areas are delivered at home.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81</a:t>
            </a:fld>
            <a:endParaRPr lang="en-US" dirty="0"/>
          </a:p>
        </p:txBody>
      </p:sp>
    </p:spTree>
    <p:extLst>
      <p:ext uri="{BB962C8B-B14F-4D97-AF65-F5344CB8AC3E}">
        <p14:creationId xmlns:p14="http://schemas.microsoft.com/office/powerpoint/2010/main" val="3865294400"/>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Overall, 80% of births are assisted by a skilled provider. The majority of births are delivered by a nurse/midwife (71%).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82</a:t>
            </a:fld>
            <a:endParaRPr lang="en-US" dirty="0"/>
          </a:p>
        </p:txBody>
      </p:sp>
    </p:spTree>
    <p:extLst>
      <p:ext uri="{BB962C8B-B14F-4D97-AF65-F5344CB8AC3E}">
        <p14:creationId xmlns:p14="http://schemas.microsoft.com/office/powerpoint/2010/main" val="4453939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Health facility deliveries have steadily increased since 2007 when less than half (48%) of births were delivered in a health facility. Skilled assistance during delivery has steadily increased from 47% in 2007 to 80% in 2018.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83</a:t>
            </a:fld>
            <a:endParaRPr lang="en-US" dirty="0"/>
          </a:p>
        </p:txBody>
      </p:sp>
    </p:spTree>
    <p:extLst>
      <p:ext uri="{BB962C8B-B14F-4D97-AF65-F5344CB8AC3E}">
        <p14:creationId xmlns:p14="http://schemas.microsoft.com/office/powerpoint/2010/main" val="431749474"/>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Postnatal care helps prevent complications after childbirth. In Zambia, 7 in 10 women age 15-49 received a postnatal check within two days of delivery, while 22% did not have a postnatal check within 41 days of delivery. Seventy-two percent of newborns received a postnatal check within two days of birth, while 21% did not have a postnatal check.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84</a:t>
            </a:fld>
            <a:endParaRPr lang="en-US" dirty="0"/>
          </a:p>
        </p:txBody>
      </p:sp>
    </p:spTree>
    <p:extLst>
      <p:ext uri="{BB962C8B-B14F-4D97-AF65-F5344CB8AC3E}">
        <p14:creationId xmlns:p14="http://schemas.microsoft.com/office/powerpoint/2010/main" val="3157719768"/>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Half of women (51%) report at least one problem accessing health care for themselves. Nearly 3 in 10 women are concerned about the distance to the health facility, while 1 in 4 are concerned about rude attitudes of health care providers. One in five women are concerned about getting money for treatment, and 17% are concerned that there may not be any health care providers.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86</a:t>
            </a:fld>
            <a:endParaRPr lang="en-US" dirty="0"/>
          </a:p>
        </p:txBody>
      </p:sp>
    </p:spTree>
    <p:extLst>
      <p:ext uri="{BB962C8B-B14F-4D97-AF65-F5344CB8AC3E}">
        <p14:creationId xmlns:p14="http://schemas.microsoft.com/office/powerpoint/2010/main" val="137366269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3 in 10 women have heard of fistula symptoms. There is little difference between urban and rural women. Overall, &lt;1% of women have ever experienced fistula. </a:t>
            </a:r>
          </a:p>
        </p:txBody>
      </p:sp>
      <p:sp>
        <p:nvSpPr>
          <p:cNvPr id="4" name="Slide Number Placeholder 3"/>
          <p:cNvSpPr>
            <a:spLocks noGrp="1"/>
          </p:cNvSpPr>
          <p:nvPr>
            <p:ph type="sldNum" sz="quarter" idx="5"/>
          </p:nvPr>
        </p:nvSpPr>
        <p:spPr/>
        <p:txBody>
          <a:bodyPr/>
          <a:lstStyle/>
          <a:p>
            <a:fld id="{51E81180-36CA-43EC-B7D8-15BB5DAAE4B2}" type="slidenum">
              <a:rPr lang="en-US" smtClean="0"/>
              <a:t>87</a:t>
            </a:fld>
            <a:endParaRPr lang="en-US" dirty="0"/>
          </a:p>
        </p:txBody>
      </p:sp>
    </p:spTree>
    <p:extLst>
      <p:ext uri="{BB962C8B-B14F-4D97-AF65-F5344CB8AC3E}">
        <p14:creationId xmlns:p14="http://schemas.microsoft.com/office/powerpoint/2010/main" val="19384955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88</a:t>
            </a:fld>
            <a:endParaRPr lang="en-US" dirty="0"/>
          </a:p>
        </p:txBody>
      </p:sp>
    </p:spTree>
    <p:extLst>
      <p:ext uri="{BB962C8B-B14F-4D97-AF65-F5344CB8AC3E}">
        <p14:creationId xmlns:p14="http://schemas.microsoft.com/office/powerpoint/2010/main" val="3868499840"/>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91</a:t>
            </a:fld>
            <a:endParaRPr lang="en-US"/>
          </a:p>
        </p:txBody>
      </p:sp>
    </p:spTree>
    <p:extLst>
      <p:ext uri="{BB962C8B-B14F-4D97-AF65-F5344CB8AC3E}">
        <p14:creationId xmlns:p14="http://schemas.microsoft.com/office/powerpoint/2010/main" val="284162460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In Zambia, 75% of children age 12-23 months have received all basic vaccinations—one dose each of BCG and measles vaccine and three doses each of DPT-</a:t>
            </a:r>
            <a:r>
              <a:rPr lang="en-US" sz="1200" b="0" i="0" u="none" strike="noStrike" kern="1200" baseline="0" err="1">
                <a:solidFill>
                  <a:schemeClr val="tx1"/>
                </a:solidFill>
                <a:latin typeface="+mn-lt"/>
                <a:ea typeface="+mn-ea"/>
                <a:cs typeface="+mn-cs"/>
              </a:rPr>
              <a:t>HepB</a:t>
            </a:r>
            <a:r>
              <a:rPr lang="en-US" sz="1200" b="0" i="0" u="none" strike="noStrike" kern="1200" baseline="0">
                <a:solidFill>
                  <a:schemeClr val="tx1"/>
                </a:solidFill>
                <a:latin typeface="+mn-lt"/>
                <a:ea typeface="+mn-ea"/>
                <a:cs typeface="+mn-cs"/>
              </a:rPr>
              <a:t>-Hib and polio vaccines. Only 1% of children did not receive any vaccinations.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92</a:t>
            </a:fld>
            <a:endParaRPr lang="en-US"/>
          </a:p>
        </p:txBody>
      </p:sp>
    </p:spTree>
    <p:extLst>
      <p:ext uri="{BB962C8B-B14F-4D97-AF65-F5344CB8AC3E}">
        <p14:creationId xmlns:p14="http://schemas.microsoft.com/office/powerpoint/2010/main" val="3712021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Nearly three-quarters of Zambian households own a mobile phone (74%), 47% own a radio, and 37% own a television. </a:t>
            </a:r>
          </a:p>
          <a:p>
            <a:r>
              <a:rPr lang="en-US" sz="1200" b="0" i="0" u="none" strike="noStrike" kern="1200" baseline="0">
                <a:solidFill>
                  <a:schemeClr val="tx1"/>
                </a:solidFill>
                <a:latin typeface="+mn-lt"/>
                <a:ea typeface="+mn-ea"/>
                <a:cs typeface="+mn-cs"/>
              </a:rPr>
              <a:t>Urban households are more likely than rural households to own a mobile telephone, radio, or television. Bicycles are the most common form of transport (38%).</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20</a:t>
            </a:fld>
            <a:endParaRPr lang="en-US"/>
          </a:p>
        </p:txBody>
      </p:sp>
    </p:spTree>
    <p:extLst>
      <p:ext uri="{BB962C8B-B14F-4D97-AF65-F5344CB8AC3E}">
        <p14:creationId xmlns:p14="http://schemas.microsoft.com/office/powerpoint/2010/main" val="423893652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Basic vaccination coverage increases with mother’s level of education, from 66% among children whose mothers have no education to 88% among children whose mothers have higher education.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93</a:t>
            </a:fld>
            <a:endParaRPr lang="en-US"/>
          </a:p>
        </p:txBody>
      </p:sp>
    </p:spTree>
    <p:extLst>
      <p:ext uri="{BB962C8B-B14F-4D97-AF65-F5344CB8AC3E}">
        <p14:creationId xmlns:p14="http://schemas.microsoft.com/office/powerpoint/2010/main" val="3593804067"/>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Basic vaccination coverage varies by province and is highest in Copperbelt (83%) and lowest in </a:t>
            </a:r>
            <a:r>
              <a:rPr lang="en-US" sz="1200" b="0" i="0" u="none" strike="noStrike" kern="1200" baseline="0" err="1">
                <a:solidFill>
                  <a:schemeClr val="tx1"/>
                </a:solidFill>
                <a:latin typeface="+mn-lt"/>
                <a:ea typeface="+mn-ea"/>
                <a:cs typeface="+mn-cs"/>
              </a:rPr>
              <a:t>Luapula</a:t>
            </a:r>
            <a:r>
              <a:rPr lang="en-US" sz="1200" b="0" i="0" u="none" strike="noStrike" kern="1200" baseline="0">
                <a:solidFill>
                  <a:schemeClr val="tx1"/>
                </a:solidFill>
                <a:latin typeface="+mn-lt"/>
                <a:ea typeface="+mn-ea"/>
                <a:cs typeface="+mn-cs"/>
              </a:rPr>
              <a:t> (67%).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94</a:t>
            </a:fld>
            <a:endParaRPr lang="en-US"/>
          </a:p>
        </p:txBody>
      </p:sp>
    </p:spTree>
    <p:extLst>
      <p:ext uri="{BB962C8B-B14F-4D97-AF65-F5344CB8AC3E}">
        <p14:creationId xmlns:p14="http://schemas.microsoft.com/office/powerpoint/2010/main" val="3221124452"/>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Basic vaccination coverage has increased since 2007 and 2013-14 when 68% of children had received all basic vaccinations. The proportion of children who have received no vaccinations has declined from 6% in 2007 to 1% in 2018.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95</a:t>
            </a:fld>
            <a:endParaRPr lang="en-US"/>
          </a:p>
        </p:txBody>
      </p:sp>
    </p:spTree>
    <p:extLst>
      <p:ext uri="{BB962C8B-B14F-4D97-AF65-F5344CB8AC3E}">
        <p14:creationId xmlns:p14="http://schemas.microsoft.com/office/powerpoint/2010/main" val="1061020630"/>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Zambia is a country with one of the highest prevalence of basic vaccination coverage in the region. </a:t>
            </a:r>
          </a:p>
        </p:txBody>
      </p:sp>
      <p:sp>
        <p:nvSpPr>
          <p:cNvPr id="4" name="Slide Number Placeholder 3"/>
          <p:cNvSpPr>
            <a:spLocks noGrp="1"/>
          </p:cNvSpPr>
          <p:nvPr>
            <p:ph type="sldNum" sz="quarter" idx="10"/>
          </p:nvPr>
        </p:nvSpPr>
        <p:spPr/>
        <p:txBody>
          <a:bodyPr/>
          <a:lstStyle/>
          <a:p>
            <a:fld id="{51E81180-36CA-43EC-B7D8-15BB5DAAE4B2}" type="slidenum">
              <a:rPr lang="en-US" smtClean="0"/>
              <a:t>96</a:t>
            </a:fld>
            <a:endParaRPr lang="en-US"/>
          </a:p>
        </p:txBody>
      </p:sp>
    </p:spTree>
    <p:extLst>
      <p:ext uri="{BB962C8B-B14F-4D97-AF65-F5344CB8AC3E}">
        <p14:creationId xmlns:p14="http://schemas.microsoft.com/office/powerpoint/2010/main" val="1838373023"/>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97</a:t>
            </a:fld>
            <a:endParaRPr lang="en-US"/>
          </a:p>
        </p:txBody>
      </p:sp>
    </p:spTree>
    <p:extLst>
      <p:ext uri="{BB962C8B-B14F-4D97-AF65-F5344CB8AC3E}">
        <p14:creationId xmlns:p14="http://schemas.microsoft.com/office/powerpoint/2010/main" val="9295398"/>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98</a:t>
            </a:fld>
            <a:endParaRPr lang="en-US"/>
          </a:p>
        </p:txBody>
      </p:sp>
    </p:spTree>
    <p:extLst>
      <p:ext uri="{BB962C8B-B14F-4D97-AF65-F5344CB8AC3E}">
        <p14:creationId xmlns:p14="http://schemas.microsoft.com/office/powerpoint/2010/main" val="8390766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In the two weeks before the survey, 2% of children under five were ill with symptoms of acute respiratory infection (ARI) such as chest-related short, rapid breathing and/or difficulty breathing. Among these children, treatment or advice was sought for 76%. Fifteen percent of children under five had </a:t>
            </a:r>
            <a:r>
              <a:rPr lang="en-US" sz="1200" b="0" i="0" u="none" strike="noStrike" kern="1200" baseline="0" err="1">
                <a:solidFill>
                  <a:schemeClr val="tx1"/>
                </a:solidFill>
                <a:latin typeface="+mn-lt"/>
                <a:ea typeface="+mn-ea"/>
                <a:cs typeface="+mn-cs"/>
              </a:rPr>
              <a:t>diarrhoea</a:t>
            </a:r>
            <a:r>
              <a:rPr lang="en-US" sz="1200" b="0" i="0" u="none" strike="noStrike" kern="1200" baseline="0">
                <a:solidFill>
                  <a:schemeClr val="tx1"/>
                </a:solidFill>
                <a:latin typeface="+mn-lt"/>
                <a:ea typeface="+mn-ea"/>
                <a:cs typeface="+mn-cs"/>
              </a:rPr>
              <a:t> in the two weeks before the survey. Sixty-nine percent of children under five with </a:t>
            </a:r>
            <a:r>
              <a:rPr lang="en-US" sz="1200" b="0" i="0" u="none" strike="noStrike" kern="1200" baseline="0" err="1">
                <a:solidFill>
                  <a:schemeClr val="tx1"/>
                </a:solidFill>
                <a:latin typeface="+mn-lt"/>
                <a:ea typeface="+mn-ea"/>
                <a:cs typeface="+mn-cs"/>
              </a:rPr>
              <a:t>diarrhoea</a:t>
            </a:r>
            <a:r>
              <a:rPr lang="en-US" sz="1200" b="0" i="0" u="none" strike="noStrike" kern="1200" baseline="0">
                <a:solidFill>
                  <a:schemeClr val="tx1"/>
                </a:solidFill>
                <a:latin typeface="+mn-lt"/>
                <a:ea typeface="+mn-ea"/>
                <a:cs typeface="+mn-cs"/>
              </a:rPr>
              <a:t> had treatment or advice sought.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100</a:t>
            </a:fld>
            <a:endParaRPr lang="en-US"/>
          </a:p>
        </p:txBody>
      </p:sp>
    </p:spTree>
    <p:extLst>
      <p:ext uri="{BB962C8B-B14F-4D97-AF65-F5344CB8AC3E}">
        <p14:creationId xmlns:p14="http://schemas.microsoft.com/office/powerpoint/2010/main" val="3606355590"/>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err="1"/>
              <a:t>Diarrhoea</a:t>
            </a:r>
            <a:r>
              <a:rPr lang="en-US"/>
              <a:t> prevalence is highest among children age 6-11 months. </a:t>
            </a:r>
          </a:p>
        </p:txBody>
      </p:sp>
      <p:sp>
        <p:nvSpPr>
          <p:cNvPr id="4" name="Slide Number Placeholder 3"/>
          <p:cNvSpPr>
            <a:spLocks noGrp="1"/>
          </p:cNvSpPr>
          <p:nvPr>
            <p:ph type="sldNum" sz="quarter" idx="10"/>
          </p:nvPr>
        </p:nvSpPr>
        <p:spPr/>
        <p:txBody>
          <a:bodyPr/>
          <a:lstStyle/>
          <a:p>
            <a:fld id="{51E81180-36CA-43EC-B7D8-15BB5DAAE4B2}" type="slidenum">
              <a:rPr lang="en-US" smtClean="0"/>
              <a:t>101</a:t>
            </a:fld>
            <a:endParaRPr lang="en-US"/>
          </a:p>
        </p:txBody>
      </p:sp>
    </p:spTree>
    <p:extLst>
      <p:ext uri="{BB962C8B-B14F-4D97-AF65-F5344CB8AC3E}">
        <p14:creationId xmlns:p14="http://schemas.microsoft.com/office/powerpoint/2010/main" val="1172699280"/>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Children with </a:t>
            </a:r>
            <a:r>
              <a:rPr lang="en-US" sz="1200" b="0" i="0" u="none" strike="noStrike" kern="1200" baseline="0" err="1">
                <a:solidFill>
                  <a:schemeClr val="tx1"/>
                </a:solidFill>
                <a:latin typeface="+mn-lt"/>
                <a:ea typeface="+mn-ea"/>
                <a:cs typeface="+mn-cs"/>
              </a:rPr>
              <a:t>diarrhoea</a:t>
            </a:r>
            <a:r>
              <a:rPr lang="en-US" sz="1200" b="0" i="0" u="none" strike="noStrike" kern="1200" baseline="0">
                <a:solidFill>
                  <a:schemeClr val="tx1"/>
                </a:solidFill>
                <a:latin typeface="+mn-lt"/>
                <a:ea typeface="+mn-ea"/>
                <a:cs typeface="+mn-cs"/>
              </a:rPr>
              <a:t> should take more fluids, particularly through oral rehydration therapy (ORT) which includes oral rehydration salts (ORS), recommended home fluids, and increased fluids. Additionally, children under five with </a:t>
            </a:r>
            <a:r>
              <a:rPr lang="en-US" sz="1200" b="0" i="0" u="none" strike="noStrike" kern="1200" baseline="0" err="1">
                <a:solidFill>
                  <a:schemeClr val="tx1"/>
                </a:solidFill>
                <a:latin typeface="+mn-lt"/>
                <a:ea typeface="+mn-ea"/>
                <a:cs typeface="+mn-cs"/>
              </a:rPr>
              <a:t>diarrhoea</a:t>
            </a:r>
            <a:r>
              <a:rPr lang="en-US" sz="1200" b="0" i="0" u="none" strike="noStrike" kern="1200" baseline="0">
                <a:solidFill>
                  <a:schemeClr val="tx1"/>
                </a:solidFill>
                <a:latin typeface="+mn-lt"/>
                <a:ea typeface="+mn-ea"/>
                <a:cs typeface="+mn-cs"/>
              </a:rPr>
              <a:t> should receive zinc. More than three-quarters (78%) of children under five with </a:t>
            </a:r>
            <a:r>
              <a:rPr lang="en-US" sz="1200" b="0" i="0" u="none" strike="noStrike" kern="1200" baseline="0" err="1">
                <a:solidFill>
                  <a:schemeClr val="tx1"/>
                </a:solidFill>
                <a:latin typeface="+mn-lt"/>
                <a:ea typeface="+mn-ea"/>
                <a:cs typeface="+mn-cs"/>
              </a:rPr>
              <a:t>diarrhoea</a:t>
            </a:r>
            <a:r>
              <a:rPr lang="en-US" sz="1200" b="0" i="0" u="none" strike="noStrike" kern="1200" baseline="0">
                <a:solidFill>
                  <a:schemeClr val="tx1"/>
                </a:solidFill>
                <a:latin typeface="+mn-lt"/>
                <a:ea typeface="+mn-ea"/>
                <a:cs typeface="+mn-cs"/>
              </a:rPr>
              <a:t> received ORT, while 15% received no treatment. More than one-third of children (34%) under five with </a:t>
            </a:r>
            <a:r>
              <a:rPr lang="en-US" sz="1200" b="0" i="0" u="none" strike="noStrike" kern="1200" baseline="0" err="1">
                <a:solidFill>
                  <a:schemeClr val="tx1"/>
                </a:solidFill>
                <a:latin typeface="+mn-lt"/>
                <a:ea typeface="+mn-ea"/>
                <a:cs typeface="+mn-cs"/>
              </a:rPr>
              <a:t>diarrhoea</a:t>
            </a:r>
            <a:r>
              <a:rPr lang="en-US" sz="1200" b="0" i="0" u="none" strike="noStrike" kern="1200" baseline="0">
                <a:solidFill>
                  <a:schemeClr val="tx1"/>
                </a:solidFill>
                <a:latin typeface="+mn-lt"/>
                <a:ea typeface="+mn-ea"/>
                <a:cs typeface="+mn-cs"/>
              </a:rPr>
              <a:t> received ORS and zinc.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102</a:t>
            </a:fld>
            <a:endParaRPr lang="en-US"/>
          </a:p>
        </p:txBody>
      </p:sp>
    </p:spTree>
    <p:extLst>
      <p:ext uri="{BB962C8B-B14F-4D97-AF65-F5344CB8AC3E}">
        <p14:creationId xmlns:p14="http://schemas.microsoft.com/office/powerpoint/2010/main" val="242743466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a:solidFill>
                  <a:schemeClr val="tx1"/>
                </a:solidFill>
                <a:effectLst/>
                <a:latin typeface="+mn-lt"/>
                <a:ea typeface="+mn-ea"/>
                <a:cs typeface="+mn-cs"/>
              </a:rPr>
              <a:t>To reduce dehydration and minimise the effects of diarrhoea on nutritional status, mothers are encouraged to continue normal feeding or increase feeding of children with diarrhoea and to increase the amount of fluids given.</a:t>
            </a:r>
            <a:r>
              <a:rPr lang="en-US" sz="1200" kern="1200">
                <a:solidFill>
                  <a:schemeClr val="tx1"/>
                </a:solidFill>
                <a:effectLst/>
                <a:latin typeface="+mn-lt"/>
                <a:ea typeface="+mn-ea"/>
                <a:cs typeface="+mn-cs"/>
              </a:rPr>
              <a:t> </a:t>
            </a:r>
            <a:r>
              <a:rPr lang="en-GB" sz="1200" kern="1200">
                <a:solidFill>
                  <a:schemeClr val="tx1"/>
                </a:solidFill>
                <a:effectLst/>
                <a:latin typeface="+mn-lt"/>
                <a:ea typeface="+mn-ea"/>
                <a:cs typeface="+mn-cs"/>
              </a:rPr>
              <a:t>Only 31% of children under age 5 with diarrhoea in the 2 weeks before the survey were given more liquids than usual, as recommended. Thirty-six percent received the same amount of liquids. It is of concern that 20% of children were given somewhat less fluid than usual, and 11% were given much less than usual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103</a:t>
            </a:fld>
            <a:endParaRPr lang="en-US"/>
          </a:p>
        </p:txBody>
      </p:sp>
    </p:spTree>
    <p:extLst>
      <p:ext uri="{BB962C8B-B14F-4D97-AF65-F5344CB8AC3E}">
        <p14:creationId xmlns:p14="http://schemas.microsoft.com/office/powerpoint/2010/main" val="49241731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21</a:t>
            </a:fld>
            <a:endParaRPr lang="en-US"/>
          </a:p>
        </p:txBody>
      </p:sp>
    </p:spTree>
    <p:extLst>
      <p:ext uri="{BB962C8B-B14F-4D97-AF65-F5344CB8AC3E}">
        <p14:creationId xmlns:p14="http://schemas.microsoft.com/office/powerpoint/2010/main" val="103168108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a:solidFill>
                  <a:schemeClr val="tx1"/>
                </a:solidFill>
                <a:effectLst/>
                <a:latin typeface="+mn-lt"/>
                <a:ea typeface="+mn-ea"/>
                <a:cs typeface="+mn-cs"/>
              </a:rPr>
              <a:t>Less than half (48%) of children with diarrhoea were fed according to the recommended practice of giving the same amount of food or more food than usual. Forty-three percent of children were given much less or somewhat less food than usual, while 4% received no food during the diarrhoea episode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104</a:t>
            </a:fld>
            <a:endParaRPr lang="en-US"/>
          </a:p>
        </p:txBody>
      </p:sp>
    </p:spTree>
    <p:extLst>
      <p:ext uri="{BB962C8B-B14F-4D97-AF65-F5344CB8AC3E}">
        <p14:creationId xmlns:p14="http://schemas.microsoft.com/office/powerpoint/2010/main" val="2521185810"/>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105</a:t>
            </a:fld>
            <a:endParaRPr lang="en-US"/>
          </a:p>
        </p:txBody>
      </p:sp>
    </p:spTree>
    <p:extLst>
      <p:ext uri="{BB962C8B-B14F-4D97-AF65-F5344CB8AC3E}">
        <p14:creationId xmlns:p14="http://schemas.microsoft.com/office/powerpoint/2010/main" val="3868499840"/>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108</a:t>
            </a:fld>
            <a:endParaRPr lang="en-US"/>
          </a:p>
        </p:txBody>
      </p:sp>
    </p:spTree>
    <p:extLst>
      <p:ext uri="{BB962C8B-B14F-4D97-AF65-F5344CB8AC3E}">
        <p14:creationId xmlns:p14="http://schemas.microsoft.com/office/powerpoint/2010/main" val="608706183"/>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Infant and under-5 mortality rates for the five-year period before the survey are 42 and 61 deaths per 1,000 live births, respectively. The neonatal mortality rate is 27 deaths per 1,000 live births. At these mortality levels, about 1 in 16 children in Zambia does not survive to their fifth birthday.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109</a:t>
            </a:fld>
            <a:endParaRPr lang="en-US"/>
          </a:p>
        </p:txBody>
      </p:sp>
    </p:spTree>
    <p:extLst>
      <p:ext uri="{BB962C8B-B14F-4D97-AF65-F5344CB8AC3E}">
        <p14:creationId xmlns:p14="http://schemas.microsoft.com/office/powerpoint/2010/main" val="1212784902"/>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Infant and under-5 mortality rates are slightly higher in urban areas than rural areas.</a:t>
            </a:r>
          </a:p>
        </p:txBody>
      </p:sp>
      <p:sp>
        <p:nvSpPr>
          <p:cNvPr id="4" name="Slide Number Placeholder 3"/>
          <p:cNvSpPr>
            <a:spLocks noGrp="1"/>
          </p:cNvSpPr>
          <p:nvPr>
            <p:ph type="sldNum" sz="quarter" idx="5"/>
          </p:nvPr>
        </p:nvSpPr>
        <p:spPr/>
        <p:txBody>
          <a:bodyPr/>
          <a:lstStyle/>
          <a:p>
            <a:fld id="{51E81180-36CA-43EC-B7D8-15BB5DAAE4B2}" type="slidenum">
              <a:rPr lang="en-US" smtClean="0"/>
              <a:t>110</a:t>
            </a:fld>
            <a:endParaRPr lang="en-US"/>
          </a:p>
        </p:txBody>
      </p:sp>
    </p:spTree>
    <p:extLst>
      <p:ext uri="{BB962C8B-B14F-4D97-AF65-F5344CB8AC3E}">
        <p14:creationId xmlns:p14="http://schemas.microsoft.com/office/powerpoint/2010/main" val="142094394"/>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Children whose mothers have no education are more likely to die by age 5 (69 deaths per 1,000 live births) than children whose mothers have higher education (47 deaths per 1,000 live births).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111</a:t>
            </a:fld>
            <a:endParaRPr lang="en-US"/>
          </a:p>
        </p:txBody>
      </p:sp>
    </p:spTree>
    <p:extLst>
      <p:ext uri="{BB962C8B-B14F-4D97-AF65-F5344CB8AC3E}">
        <p14:creationId xmlns:p14="http://schemas.microsoft.com/office/powerpoint/2010/main" val="409200259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By province, under-5 mortality ranges from 26 deaths per 1,000 live births in North Western to 110 deaths per 1,000 live births in </a:t>
            </a:r>
            <a:r>
              <a:rPr lang="en-US" sz="1200" b="0" i="0" u="none" strike="noStrike" kern="1200" baseline="0" err="1">
                <a:solidFill>
                  <a:schemeClr val="tx1"/>
                </a:solidFill>
                <a:latin typeface="+mn-lt"/>
                <a:ea typeface="+mn-ea"/>
                <a:cs typeface="+mn-cs"/>
              </a:rPr>
              <a:t>Luapula</a:t>
            </a:r>
            <a:r>
              <a:rPr lang="en-US" sz="1200" b="0" i="0" u="none" strike="noStrike" kern="1200" baseline="0">
                <a:solidFill>
                  <a:schemeClr val="tx1"/>
                </a:solidFill>
                <a:latin typeface="+mn-lt"/>
                <a:ea typeface="+mn-ea"/>
                <a:cs typeface="+mn-cs"/>
              </a:rPr>
              <a:t>. </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112</a:t>
            </a:fld>
            <a:endParaRPr lang="en-US"/>
          </a:p>
        </p:txBody>
      </p:sp>
    </p:spTree>
    <p:extLst>
      <p:ext uri="{BB962C8B-B14F-4D97-AF65-F5344CB8AC3E}">
        <p14:creationId xmlns:p14="http://schemas.microsoft.com/office/powerpoint/2010/main" val="3221124452"/>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In Zambia, infant and under-5 mortality levels have consistently decreased since 1996. Since 2013-14, infant mortality has remained essentially unchanged, 45 to 42 deaths per 1,000 live births in 2018. During the same time period, under-5 mortality has slightly declined from 75 to 61 deaths per 1,000 live births. Neonatal mortality has remained at approximately the same levels, from 24 to 27 deaths per 1,000 live births.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113</a:t>
            </a:fld>
            <a:endParaRPr lang="en-US"/>
          </a:p>
        </p:txBody>
      </p:sp>
    </p:spTree>
    <p:extLst>
      <p:ext uri="{BB962C8B-B14F-4D97-AF65-F5344CB8AC3E}">
        <p14:creationId xmlns:p14="http://schemas.microsoft.com/office/powerpoint/2010/main" val="1673630874"/>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114</a:t>
            </a:fld>
            <a:endParaRPr lang="en-US"/>
          </a:p>
        </p:txBody>
      </p:sp>
    </p:spTree>
    <p:extLst>
      <p:ext uri="{BB962C8B-B14F-4D97-AF65-F5344CB8AC3E}">
        <p14:creationId xmlns:p14="http://schemas.microsoft.com/office/powerpoint/2010/main" val="3813463101"/>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GB" sz="1200" kern="1200">
                <a:solidFill>
                  <a:schemeClr val="tx1"/>
                </a:solidFill>
                <a:effectLst/>
                <a:latin typeface="+mn-lt"/>
                <a:ea typeface="+mn-ea"/>
                <a:cs typeface="+mn-cs"/>
              </a:rPr>
              <a:t>Both infant and under-5 mortality rates are higher when the reported previous birth interval is less than 2 years (86 and 116 deaths per 1,000 live births, respectively).</a:t>
            </a:r>
            <a:endParaRPr lang="en-US" sz="1200" kern="1200">
              <a:solidFill>
                <a:schemeClr val="tx1"/>
              </a:solidFill>
              <a:effectLst/>
              <a:latin typeface="+mn-lt"/>
              <a:ea typeface="+mn-ea"/>
              <a:cs typeface="+mn-cs"/>
            </a:endParaRPr>
          </a:p>
        </p:txBody>
      </p:sp>
      <p:sp>
        <p:nvSpPr>
          <p:cNvPr id="4" name="Slide Number Placeholder 3"/>
          <p:cNvSpPr>
            <a:spLocks noGrp="1"/>
          </p:cNvSpPr>
          <p:nvPr>
            <p:ph type="sldNum" sz="quarter" idx="5"/>
          </p:nvPr>
        </p:nvSpPr>
        <p:spPr/>
        <p:txBody>
          <a:bodyPr/>
          <a:lstStyle/>
          <a:p>
            <a:fld id="{51E81180-36CA-43EC-B7D8-15BB5DAAE4B2}" type="slidenum">
              <a:rPr lang="en-US" smtClean="0"/>
              <a:t>115</a:t>
            </a:fld>
            <a:endParaRPr lang="en-US"/>
          </a:p>
        </p:txBody>
      </p:sp>
    </p:spTree>
    <p:extLst>
      <p:ext uri="{BB962C8B-B14F-4D97-AF65-F5344CB8AC3E}">
        <p14:creationId xmlns:p14="http://schemas.microsoft.com/office/powerpoint/2010/main" val="1894894106"/>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22</a:t>
            </a:fld>
            <a:endParaRPr lang="en-US"/>
          </a:p>
        </p:txBody>
      </p:sp>
    </p:spTree>
    <p:extLst>
      <p:ext uri="{BB962C8B-B14F-4D97-AF65-F5344CB8AC3E}">
        <p14:creationId xmlns:p14="http://schemas.microsoft.com/office/powerpoint/2010/main" val="3482142525"/>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a:t>Childhood mortality rates are higher among children whose mothers are less than age 20. </a:t>
            </a:r>
          </a:p>
        </p:txBody>
      </p:sp>
      <p:sp>
        <p:nvSpPr>
          <p:cNvPr id="4" name="Slide Number Placeholder 3"/>
          <p:cNvSpPr>
            <a:spLocks noGrp="1"/>
          </p:cNvSpPr>
          <p:nvPr>
            <p:ph type="sldNum" sz="quarter" idx="10"/>
          </p:nvPr>
        </p:nvSpPr>
        <p:spPr/>
        <p:txBody>
          <a:bodyPr/>
          <a:lstStyle/>
          <a:p>
            <a:fld id="{51E81180-36CA-43EC-B7D8-15BB5DAAE4B2}" type="slidenum">
              <a:rPr lang="en-US" smtClean="0"/>
              <a:t>116</a:t>
            </a:fld>
            <a:endParaRPr lang="en-US"/>
          </a:p>
        </p:txBody>
      </p:sp>
    </p:spTree>
    <p:extLst>
      <p:ext uri="{BB962C8B-B14F-4D97-AF65-F5344CB8AC3E}">
        <p14:creationId xmlns:p14="http://schemas.microsoft.com/office/powerpoint/2010/main" val="2017743123"/>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a:solidFill>
                  <a:schemeClr val="tx1"/>
                </a:solidFill>
                <a:effectLst/>
                <a:latin typeface="+mn-lt"/>
                <a:ea typeface="+mn-ea"/>
                <a:cs typeface="+mn-cs"/>
              </a:rPr>
              <a:t>Under-5 mortality is highest among first-order births (73 deaths per 1,000 live births) and births of order 7 or higher (70 deaths per 1,000 live births)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117</a:t>
            </a:fld>
            <a:endParaRPr lang="en-US"/>
          </a:p>
        </p:txBody>
      </p:sp>
    </p:spTree>
    <p:extLst>
      <p:ext uri="{BB962C8B-B14F-4D97-AF65-F5344CB8AC3E}">
        <p14:creationId xmlns:p14="http://schemas.microsoft.com/office/powerpoint/2010/main" val="2755730981"/>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119</a:t>
            </a:fld>
            <a:endParaRPr lang="en-US"/>
          </a:p>
        </p:txBody>
      </p:sp>
    </p:spTree>
    <p:extLst>
      <p:ext uri="{BB962C8B-B14F-4D97-AF65-F5344CB8AC3E}">
        <p14:creationId xmlns:p14="http://schemas.microsoft.com/office/powerpoint/2010/main" val="2841624606"/>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121</a:t>
            </a:fld>
            <a:endParaRPr lang="en-US"/>
          </a:p>
        </p:txBody>
      </p:sp>
    </p:spTree>
    <p:extLst>
      <p:ext uri="{BB962C8B-B14F-4D97-AF65-F5344CB8AC3E}">
        <p14:creationId xmlns:p14="http://schemas.microsoft.com/office/powerpoint/2010/main" val="2506487263"/>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122</a:t>
            </a:fld>
            <a:endParaRPr lang="en-US"/>
          </a:p>
        </p:txBody>
      </p:sp>
    </p:spTree>
    <p:extLst>
      <p:ext uri="{BB962C8B-B14F-4D97-AF65-F5344CB8AC3E}">
        <p14:creationId xmlns:p14="http://schemas.microsoft.com/office/powerpoint/2010/main" val="1282735506"/>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a:solidFill>
                  <a:schemeClr val="tx1"/>
                </a:solidFill>
                <a:effectLst/>
                <a:latin typeface="+mn-lt"/>
                <a:ea typeface="+mn-ea"/>
                <a:cs typeface="+mn-cs"/>
              </a:rPr>
              <a:t>The estimated pregnancy-related mortality ratio (PRMR) for the 7-year period preceding the 2018 ZDHS is 278 deaths per 100,000 live births; that is, for every 1,000 births in Zambia, about three women die during pregnancy or within 2 months of the end of a pregnancy from any cause, including accidents or violence. There has been an overall downward trend in the PRMR since 2001-02. However, the confidence intervals surrounding the 2018 ZDHS and 2013-14 ZDHS PRMR estimates overlap, meaning that the PRMR between the two surveys could have remained the same.</a:t>
            </a:r>
            <a:endParaRPr lang="en-US"/>
          </a:p>
        </p:txBody>
      </p:sp>
      <p:sp>
        <p:nvSpPr>
          <p:cNvPr id="4" name="Slide Number Placeholder 3"/>
          <p:cNvSpPr>
            <a:spLocks noGrp="1"/>
          </p:cNvSpPr>
          <p:nvPr>
            <p:ph type="sldNum" sz="quarter" idx="5"/>
          </p:nvPr>
        </p:nvSpPr>
        <p:spPr/>
        <p:txBody>
          <a:bodyPr/>
          <a:lstStyle/>
          <a:p>
            <a:fld id="{51E81180-36CA-43EC-B7D8-15BB5DAAE4B2}" type="slidenum">
              <a:rPr lang="en-US" smtClean="0"/>
              <a:t>123</a:t>
            </a:fld>
            <a:endParaRPr lang="en-US"/>
          </a:p>
        </p:txBody>
      </p:sp>
    </p:spTree>
    <p:extLst>
      <p:ext uri="{BB962C8B-B14F-4D97-AF65-F5344CB8AC3E}">
        <p14:creationId xmlns:p14="http://schemas.microsoft.com/office/powerpoint/2010/main" val="1374098994"/>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124</a:t>
            </a:fld>
            <a:endParaRPr lang="en-US"/>
          </a:p>
        </p:txBody>
      </p:sp>
    </p:spTree>
    <p:extLst>
      <p:ext uri="{BB962C8B-B14F-4D97-AF65-F5344CB8AC3E}">
        <p14:creationId xmlns:p14="http://schemas.microsoft.com/office/powerpoint/2010/main" val="3868499840"/>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Breastfeeding is very common in Zambia with the majority of children (98%) ever breastfed. About three-quarters of children (76%) were breastfed within the first hour of life, while 96% were breastfed within 24 hours after delivery.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127</a:t>
            </a:fld>
            <a:endParaRPr lang="en-US" dirty="0"/>
          </a:p>
        </p:txBody>
      </p:sp>
    </p:spTree>
    <p:extLst>
      <p:ext uri="{BB962C8B-B14F-4D97-AF65-F5344CB8AC3E}">
        <p14:creationId xmlns:p14="http://schemas.microsoft.com/office/powerpoint/2010/main" val="3936763310"/>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WHO recommends that children receive nothing but breastmilk (exclusive breastfeeding) for the first six months of life. Overall, 7 in 10 children under six months are exclusively breastfed. The majority of children are exclusively breastfed for the first month of life, followed by 3 in 4 children age 2-3 months. Less than half of children age 4 to 5 months are exclusively breastfed.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128</a:t>
            </a:fld>
            <a:endParaRPr lang="en-US" dirty="0"/>
          </a:p>
        </p:txBody>
      </p:sp>
    </p:spTree>
    <p:extLst>
      <p:ext uri="{BB962C8B-B14F-4D97-AF65-F5344CB8AC3E}">
        <p14:creationId xmlns:p14="http://schemas.microsoft.com/office/powerpoint/2010/main" val="1225340331"/>
      </p:ext>
    </p:extLst>
  </p:cSld>
  <p:clrMapOvr>
    <a:masterClrMapping/>
  </p:clrMapOvr>
</p:notes>
</file>

<file path=ppt/notesSlides/notesSlide8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sz="1200" b="0" i="0" u="none" strike="noStrike" kern="1200" baseline="0" dirty="0">
                <a:solidFill>
                  <a:schemeClr val="tx1"/>
                </a:solidFill>
                <a:latin typeface="+mn-lt"/>
                <a:ea typeface="+mn-ea"/>
                <a:cs typeface="+mn-cs"/>
              </a:rPr>
              <a:t>Children under 3 are breastfed for a median duration of 19.4 months and are exclusively breastfed for 4.3 months.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129</a:t>
            </a:fld>
            <a:endParaRPr lang="en-US" dirty="0"/>
          </a:p>
        </p:txBody>
      </p:sp>
    </p:spTree>
    <p:extLst>
      <p:ext uri="{BB962C8B-B14F-4D97-AF65-F5344CB8AC3E}">
        <p14:creationId xmlns:p14="http://schemas.microsoft.com/office/powerpoint/2010/main" val="641150550"/>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a:solidFill>
                  <a:schemeClr val="tx1"/>
                </a:solidFill>
                <a:latin typeface="+mn-lt"/>
                <a:ea typeface="+mn-ea"/>
                <a:cs typeface="+mn-cs"/>
              </a:rPr>
              <a:t>Eight percent of women age 15-49 in Zambia have no education, compared to 4% of men age 15-49. Forty-four percent of women and 38% of men attended primary school. More than 4 in 10 women and 50% the of men attended secondary school. Only 6% of women and 8% of men have higher education. </a:t>
            </a:r>
            <a:endParaRPr lang="en-US"/>
          </a:p>
        </p:txBody>
      </p:sp>
      <p:sp>
        <p:nvSpPr>
          <p:cNvPr id="4" name="Slide Number Placeholder 3"/>
          <p:cNvSpPr>
            <a:spLocks noGrp="1"/>
          </p:cNvSpPr>
          <p:nvPr>
            <p:ph type="sldNum" sz="quarter" idx="10"/>
          </p:nvPr>
        </p:nvSpPr>
        <p:spPr/>
        <p:txBody>
          <a:bodyPr/>
          <a:lstStyle/>
          <a:p>
            <a:fld id="{51E81180-36CA-43EC-B7D8-15BB5DAAE4B2}" type="slidenum">
              <a:rPr lang="en-US" smtClean="0"/>
              <a:t>24</a:t>
            </a:fld>
            <a:endParaRPr lang="en-US"/>
          </a:p>
        </p:txBody>
      </p:sp>
    </p:spTree>
    <p:extLst>
      <p:ext uri="{BB962C8B-B14F-4D97-AF65-F5344CB8AC3E}">
        <p14:creationId xmlns:p14="http://schemas.microsoft.com/office/powerpoint/2010/main" val="2761071329"/>
      </p:ext>
    </p:extLst>
  </p:cSld>
  <p:clrMapOvr>
    <a:masterClrMapping/>
  </p:clrMapOvr>
</p:notes>
</file>

<file path=ppt/notesSlides/notesSlide9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Overall, 70% of children under 6 months are exclusively breastfed, while 3% aren’t breastfed. 17% of children are breastfeeding and receiving complementary foods, and 10% of children are breastfeeding and receiving other liquids. </a:t>
            </a:r>
          </a:p>
        </p:txBody>
      </p:sp>
      <p:sp>
        <p:nvSpPr>
          <p:cNvPr id="4" name="Slide Number Placeholder 3"/>
          <p:cNvSpPr>
            <a:spLocks noGrp="1"/>
          </p:cNvSpPr>
          <p:nvPr>
            <p:ph type="sldNum" sz="quarter" idx="10"/>
          </p:nvPr>
        </p:nvSpPr>
        <p:spPr/>
        <p:txBody>
          <a:bodyPr/>
          <a:lstStyle/>
          <a:p>
            <a:fld id="{51E81180-36CA-43EC-B7D8-15BB5DAAE4B2}" type="slidenum">
              <a:rPr lang="en-US" smtClean="0"/>
              <a:t>130</a:t>
            </a:fld>
            <a:endParaRPr lang="en-US" dirty="0"/>
          </a:p>
        </p:txBody>
      </p:sp>
    </p:spTree>
    <p:extLst>
      <p:ext uri="{BB962C8B-B14F-4D97-AF65-F5344CB8AC3E}">
        <p14:creationId xmlns:p14="http://schemas.microsoft.com/office/powerpoint/2010/main" val="2316791086"/>
      </p:ext>
    </p:extLst>
  </p:cSld>
  <p:clrMapOvr>
    <a:masterClrMapping/>
  </p:clrMapOvr>
</p:notes>
</file>

<file path=ppt/notesSlides/notesSlide9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131</a:t>
            </a:fld>
            <a:endParaRPr lang="en-US" dirty="0"/>
          </a:p>
        </p:txBody>
      </p:sp>
    </p:spTree>
    <p:extLst>
      <p:ext uri="{BB962C8B-B14F-4D97-AF65-F5344CB8AC3E}">
        <p14:creationId xmlns:p14="http://schemas.microsoft.com/office/powerpoint/2010/main" val="791963903"/>
      </p:ext>
    </p:extLst>
  </p:cSld>
  <p:clrMapOvr>
    <a:masterClrMapping/>
  </p:clrMapOvr>
</p:notes>
</file>

<file path=ppt/notesSlides/notesSlide9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GB" sz="1200" kern="1200" dirty="0">
                <a:solidFill>
                  <a:schemeClr val="tx1"/>
                </a:solidFill>
                <a:effectLst/>
                <a:latin typeface="+mn-lt"/>
                <a:ea typeface="+mn-ea"/>
                <a:cs typeface="+mn-cs"/>
              </a:rPr>
              <a:t>Overall, 13% of children  age 6-23 months were fed a minimum acceptable diet in the 24 hours preceding the interview. Four in 10 (42%) children were fed the minimum number of times appropriate for their age, and about 2 in 10 (23%) received an adequately diverse diet in which they had been given foods from at least five food groups.</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132</a:t>
            </a:fld>
            <a:endParaRPr lang="en-US" dirty="0"/>
          </a:p>
        </p:txBody>
      </p:sp>
    </p:spTree>
    <p:extLst>
      <p:ext uri="{BB962C8B-B14F-4D97-AF65-F5344CB8AC3E}">
        <p14:creationId xmlns:p14="http://schemas.microsoft.com/office/powerpoint/2010/main" val="1172497317"/>
      </p:ext>
    </p:extLst>
  </p:cSld>
  <p:clrMapOvr>
    <a:masterClrMapping/>
  </p:clrMapOvr>
</p:notes>
</file>

<file path=ppt/notesSlides/notesSlide9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The 2018 ZDHS tested children age 6-59 months for </a:t>
            </a:r>
            <a:r>
              <a:rPr lang="en-US" sz="1200" b="0" i="0" u="none" strike="noStrike" kern="1200" baseline="0" dirty="0" err="1">
                <a:solidFill>
                  <a:schemeClr val="tx1"/>
                </a:solidFill>
                <a:latin typeface="+mn-lt"/>
                <a:ea typeface="+mn-ea"/>
                <a:cs typeface="+mn-cs"/>
              </a:rPr>
              <a:t>anaemia</a:t>
            </a:r>
            <a:r>
              <a:rPr lang="en-US" sz="1200" b="0" i="0" u="none" strike="noStrike" kern="1200" baseline="0" dirty="0">
                <a:solidFill>
                  <a:schemeClr val="tx1"/>
                </a:solidFill>
                <a:latin typeface="+mn-lt"/>
                <a:ea typeface="+mn-ea"/>
                <a:cs typeface="+mn-cs"/>
              </a:rPr>
              <a:t>. Overall, 58% of children age 6-59 months are </a:t>
            </a:r>
            <a:r>
              <a:rPr lang="en-US" sz="1200" b="0" i="0" u="none" strike="noStrike" kern="1200" baseline="0" dirty="0" err="1">
                <a:solidFill>
                  <a:schemeClr val="tx1"/>
                </a:solidFill>
                <a:latin typeface="+mn-lt"/>
                <a:ea typeface="+mn-ea"/>
                <a:cs typeface="+mn-cs"/>
              </a:rPr>
              <a:t>anaemic</a:t>
            </a:r>
            <a:r>
              <a:rPr lang="en-US" sz="1200" b="0" i="0" u="none" strike="noStrike" kern="1200" baseline="0" dirty="0">
                <a:solidFill>
                  <a:schemeClr val="tx1"/>
                </a:solidFill>
                <a:latin typeface="+mn-lt"/>
                <a:ea typeface="+mn-ea"/>
                <a:cs typeface="+mn-cs"/>
              </a:rPr>
              <a:t>, with 2% of children experiencing severe </a:t>
            </a:r>
            <a:r>
              <a:rPr lang="en-US" sz="1200" b="0" i="0" u="none" strike="noStrike" kern="1200" baseline="0" dirty="0" err="1">
                <a:solidFill>
                  <a:schemeClr val="tx1"/>
                </a:solidFill>
                <a:latin typeface="+mn-lt"/>
                <a:ea typeface="+mn-ea"/>
                <a:cs typeface="+mn-cs"/>
              </a:rPr>
              <a:t>anaemia</a:t>
            </a:r>
            <a:r>
              <a:rPr lang="en-US" sz="1200" b="0" i="0" u="none" strike="noStrike" kern="1200" baseline="0" dirty="0">
                <a:solidFill>
                  <a:schemeClr val="tx1"/>
                </a:solidFill>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134</a:t>
            </a:fld>
            <a:endParaRPr lang="en-US" dirty="0"/>
          </a:p>
        </p:txBody>
      </p:sp>
    </p:spTree>
    <p:extLst>
      <p:ext uri="{BB962C8B-B14F-4D97-AF65-F5344CB8AC3E}">
        <p14:creationId xmlns:p14="http://schemas.microsoft.com/office/powerpoint/2010/main" val="3116013265"/>
      </p:ext>
    </p:extLst>
  </p:cSld>
  <p:clrMapOvr>
    <a:masterClrMapping/>
  </p:clrMapOvr>
</p:notes>
</file>

<file path=ppt/notesSlides/notesSlide9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By province, </a:t>
            </a:r>
            <a:r>
              <a:rPr lang="en-US" sz="1200" b="0" i="0" u="none" strike="noStrike" kern="1200" baseline="0" dirty="0" err="1">
                <a:solidFill>
                  <a:schemeClr val="tx1"/>
                </a:solidFill>
                <a:latin typeface="+mn-lt"/>
                <a:ea typeface="+mn-ea"/>
                <a:cs typeface="+mn-cs"/>
              </a:rPr>
              <a:t>anaemia</a:t>
            </a:r>
            <a:r>
              <a:rPr lang="en-US" sz="1200" b="0" i="0" u="none" strike="noStrike" kern="1200" baseline="0" dirty="0">
                <a:solidFill>
                  <a:schemeClr val="tx1"/>
                </a:solidFill>
                <a:latin typeface="+mn-lt"/>
                <a:ea typeface="+mn-ea"/>
                <a:cs typeface="+mn-cs"/>
              </a:rPr>
              <a:t> prevalence ranges from 50% in Central to 71% in </a:t>
            </a:r>
            <a:r>
              <a:rPr lang="en-US" sz="1200" b="0" i="0" u="none" strike="noStrike" kern="1200" baseline="0" dirty="0" err="1">
                <a:solidFill>
                  <a:schemeClr val="tx1"/>
                </a:solidFill>
                <a:latin typeface="+mn-lt"/>
                <a:ea typeface="+mn-ea"/>
                <a:cs typeface="+mn-cs"/>
              </a:rPr>
              <a:t>Luapula</a:t>
            </a:r>
            <a:r>
              <a:rPr lang="en-US" sz="1200" b="0" i="0" u="none" strike="noStrike" kern="1200" baseline="0" dirty="0">
                <a:solidFill>
                  <a:schemeClr val="tx1"/>
                </a:solidFill>
                <a:latin typeface="+mn-lt"/>
                <a:ea typeface="+mn-ea"/>
                <a:cs typeface="+mn-cs"/>
              </a:rPr>
              <a:t>.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135</a:t>
            </a:fld>
            <a:endParaRPr lang="en-US" dirty="0"/>
          </a:p>
        </p:txBody>
      </p:sp>
    </p:spTree>
    <p:extLst>
      <p:ext uri="{BB962C8B-B14F-4D97-AF65-F5344CB8AC3E}">
        <p14:creationId xmlns:p14="http://schemas.microsoft.com/office/powerpoint/2010/main" val="746859899"/>
      </p:ext>
    </p:extLst>
  </p:cSld>
  <p:clrMapOvr>
    <a:masterClrMapping/>
  </p:clrMapOvr>
</p:notes>
</file>

<file path=ppt/notesSlides/notesSlide9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Nearly one-third of women (31%) age 15-49 in Zambia are </a:t>
            </a:r>
            <a:r>
              <a:rPr lang="en-US" sz="1200" b="0" i="0" u="none" strike="noStrike" kern="1200" baseline="0" dirty="0" err="1">
                <a:solidFill>
                  <a:schemeClr val="tx1"/>
                </a:solidFill>
                <a:latin typeface="+mn-lt"/>
                <a:ea typeface="+mn-ea"/>
                <a:cs typeface="+mn-cs"/>
              </a:rPr>
              <a:t>anaemic</a:t>
            </a:r>
            <a:r>
              <a:rPr lang="en-US" sz="1200" b="0" i="0" u="none" strike="noStrike" kern="1200" baseline="0" dirty="0">
                <a:solidFill>
                  <a:schemeClr val="tx1"/>
                </a:solidFill>
                <a:latin typeface="+mn-lt"/>
                <a:ea typeface="+mn-ea"/>
                <a:cs typeface="+mn-cs"/>
              </a:rPr>
              <a:t>.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136</a:t>
            </a:fld>
            <a:endParaRPr lang="en-US" dirty="0"/>
          </a:p>
        </p:txBody>
      </p:sp>
    </p:spTree>
    <p:extLst>
      <p:ext uri="{BB962C8B-B14F-4D97-AF65-F5344CB8AC3E}">
        <p14:creationId xmlns:p14="http://schemas.microsoft.com/office/powerpoint/2010/main" val="223513952"/>
      </p:ext>
    </p:extLst>
  </p:cSld>
  <p:clrMapOvr>
    <a:masterClrMapping/>
  </p:clrMapOvr>
</p:notes>
</file>

<file path=ppt/notesSlides/notesSlide9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By province, </a:t>
            </a:r>
            <a:r>
              <a:rPr lang="en-US" sz="1200" b="0" i="0" u="none" strike="noStrike" kern="1200" baseline="0" dirty="0" err="1">
                <a:solidFill>
                  <a:schemeClr val="tx1"/>
                </a:solidFill>
                <a:latin typeface="+mn-lt"/>
                <a:ea typeface="+mn-ea"/>
                <a:cs typeface="+mn-cs"/>
              </a:rPr>
              <a:t>anaemia</a:t>
            </a:r>
            <a:r>
              <a:rPr lang="en-US" sz="1200" b="0" i="0" u="none" strike="noStrike" kern="1200" baseline="0" dirty="0">
                <a:solidFill>
                  <a:schemeClr val="tx1"/>
                </a:solidFill>
                <a:latin typeface="+mn-lt"/>
                <a:ea typeface="+mn-ea"/>
                <a:cs typeface="+mn-cs"/>
              </a:rPr>
              <a:t> prevalence ranges from 24% in Central to 38% in Western. </a:t>
            </a:r>
            <a:endParaRPr lang="en-US" dirty="0"/>
          </a:p>
        </p:txBody>
      </p:sp>
      <p:sp>
        <p:nvSpPr>
          <p:cNvPr id="4" name="Slide Number Placeholder 3"/>
          <p:cNvSpPr>
            <a:spLocks noGrp="1"/>
          </p:cNvSpPr>
          <p:nvPr>
            <p:ph type="sldNum" sz="quarter" idx="5"/>
          </p:nvPr>
        </p:nvSpPr>
        <p:spPr/>
        <p:txBody>
          <a:bodyPr/>
          <a:lstStyle/>
          <a:p>
            <a:fld id="{51E81180-36CA-43EC-B7D8-15BB5DAAE4B2}" type="slidenum">
              <a:rPr lang="en-US" smtClean="0"/>
              <a:t>137</a:t>
            </a:fld>
            <a:endParaRPr lang="en-US" dirty="0"/>
          </a:p>
        </p:txBody>
      </p:sp>
    </p:spTree>
    <p:extLst>
      <p:ext uri="{BB962C8B-B14F-4D97-AF65-F5344CB8AC3E}">
        <p14:creationId xmlns:p14="http://schemas.microsoft.com/office/powerpoint/2010/main" val="426271134"/>
      </p:ext>
    </p:extLst>
  </p:cSld>
  <p:clrMapOvr>
    <a:masterClrMapping/>
  </p:clrMapOvr>
</p:notes>
</file>

<file path=ppt/notesSlides/notesSlide9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Micronutrients are essential vitamins and minerals required for good health. Vitamin A, which prevents blindness and infection, is particularly important for children. In the 24 hours before the survey, 79% of children age 6-23 months ate foods rich in vitamin A. Nearly three-quarters of children (73%) age 6-59 months received a vitamin A supplement in the six months before the survey. </a:t>
            </a:r>
          </a:p>
          <a:p>
            <a:endParaRPr lang="en-US" sz="1200" b="0" i="0" u="none" strike="noStrike" kern="1200" baseline="0" dirty="0">
              <a:solidFill>
                <a:schemeClr val="tx1"/>
              </a:solidFill>
              <a:latin typeface="+mn-lt"/>
              <a:ea typeface="+mn-ea"/>
              <a:cs typeface="+mn-cs"/>
            </a:endParaRPr>
          </a:p>
          <a:p>
            <a:r>
              <a:rPr lang="en-US" sz="1200" b="0" i="0" u="none" strike="noStrike" kern="1200" baseline="0" dirty="0">
                <a:solidFill>
                  <a:schemeClr val="tx1"/>
                </a:solidFill>
                <a:latin typeface="+mn-lt"/>
                <a:ea typeface="+mn-ea"/>
                <a:cs typeface="+mn-cs"/>
              </a:rPr>
              <a:t>Iron is essential for cognitive development in children, and low iron intake can contribute to </a:t>
            </a:r>
            <a:r>
              <a:rPr lang="en-US" sz="1200" b="0" i="0" u="none" strike="noStrike" kern="1200" baseline="0" dirty="0" err="1">
                <a:solidFill>
                  <a:schemeClr val="tx1"/>
                </a:solidFill>
                <a:latin typeface="+mn-lt"/>
                <a:ea typeface="+mn-ea"/>
                <a:cs typeface="+mn-cs"/>
              </a:rPr>
              <a:t>anaemia</a:t>
            </a:r>
            <a:r>
              <a:rPr lang="en-US" sz="1200" b="0" i="0" u="none" strike="noStrike" kern="1200" baseline="0" dirty="0">
                <a:solidFill>
                  <a:schemeClr val="tx1"/>
                </a:solidFill>
                <a:latin typeface="+mn-lt"/>
                <a:ea typeface="+mn-ea"/>
                <a:cs typeface="+mn-cs"/>
              </a:rPr>
              <a:t>. In the 24 hours before the survey, 54% of children age 6-23 months ate foods rich in iron. Overall, 11% of children age 6-59 months received iron supplements in the week before the survey.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139</a:t>
            </a:fld>
            <a:endParaRPr lang="en-US" dirty="0"/>
          </a:p>
        </p:txBody>
      </p:sp>
    </p:spTree>
    <p:extLst>
      <p:ext uri="{BB962C8B-B14F-4D97-AF65-F5344CB8AC3E}">
        <p14:creationId xmlns:p14="http://schemas.microsoft.com/office/powerpoint/2010/main" val="3727209547"/>
      </p:ext>
    </p:extLst>
  </p:cSld>
  <p:clrMapOvr>
    <a:masterClrMapping/>
  </p:clrMapOvr>
</p:notes>
</file>

<file path=ppt/notesSlides/notesSlide9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b="0" i="0" u="none" strike="noStrike" kern="1200" baseline="0" dirty="0">
                <a:solidFill>
                  <a:schemeClr val="tx1"/>
                </a:solidFill>
                <a:latin typeface="+mn-lt"/>
                <a:ea typeface="+mn-ea"/>
                <a:cs typeface="+mn-cs"/>
              </a:rPr>
              <a:t>Pregnant women should take iron tablets or syrup for at least 90 days during pregnancy to prevent </a:t>
            </a:r>
            <a:r>
              <a:rPr lang="en-US" sz="1200" b="0" i="0" u="none" strike="noStrike" kern="1200" baseline="0" dirty="0" err="1">
                <a:solidFill>
                  <a:schemeClr val="tx1"/>
                </a:solidFill>
                <a:latin typeface="+mn-lt"/>
                <a:ea typeface="+mn-ea"/>
                <a:cs typeface="+mn-cs"/>
              </a:rPr>
              <a:t>anaemia</a:t>
            </a:r>
            <a:r>
              <a:rPr lang="en-US" sz="1200" b="0" i="0" u="none" strike="noStrike" kern="1200" baseline="0" dirty="0">
                <a:solidFill>
                  <a:schemeClr val="tx1"/>
                </a:solidFill>
                <a:latin typeface="+mn-lt"/>
                <a:ea typeface="+mn-ea"/>
                <a:cs typeface="+mn-cs"/>
              </a:rPr>
              <a:t> and other complications. Nearly three-quarters of women (73%) age 15-49 took iron supplements for at least 90 days during their last pregnancy. </a:t>
            </a:r>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140</a:t>
            </a:fld>
            <a:endParaRPr lang="en-US" dirty="0"/>
          </a:p>
        </p:txBody>
      </p:sp>
    </p:spTree>
    <p:extLst>
      <p:ext uri="{BB962C8B-B14F-4D97-AF65-F5344CB8AC3E}">
        <p14:creationId xmlns:p14="http://schemas.microsoft.com/office/powerpoint/2010/main" val="3564307672"/>
      </p:ext>
    </p:extLst>
  </p:cSld>
  <p:clrMapOvr>
    <a:masterClrMapping/>
  </p:clrMapOvr>
</p:notes>
</file>

<file path=ppt/notesSlides/notesSlide9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a:spcBef>
                <a:spcPct val="0"/>
              </a:spcBef>
            </a:pPr>
            <a:r>
              <a:rPr lang="en-US" sz="1200" b="0" i="0" u="none" strike="noStrike" kern="1200" baseline="0" dirty="0">
                <a:solidFill>
                  <a:schemeClr val="tx1"/>
                </a:solidFill>
                <a:latin typeface="+mn-lt"/>
                <a:ea typeface="+mn-ea"/>
                <a:cs typeface="+mn-cs"/>
              </a:rPr>
              <a:t>The ZDHS measures children’s nutritional status by comparing height and weight measurements against an international reference standard. Stunting is an indication of chronic undernutrition. In Zambia, 35% of children under five are stunted, or too short for their age. Wasting is an indication of acute malnutrition. In Zambia, 4% of children under five are wasted, or too thin for their height. In addition, 12% of children under five are underweight, or too thin for their age, while 5% are overweight. </a:t>
            </a:r>
            <a:endParaRPr lang="en-US" dirty="0"/>
          </a:p>
          <a:p>
            <a:endParaRPr lang="en-US" dirty="0"/>
          </a:p>
        </p:txBody>
      </p:sp>
      <p:sp>
        <p:nvSpPr>
          <p:cNvPr id="4" name="Slide Number Placeholder 3"/>
          <p:cNvSpPr>
            <a:spLocks noGrp="1"/>
          </p:cNvSpPr>
          <p:nvPr>
            <p:ph type="sldNum" sz="quarter" idx="10"/>
          </p:nvPr>
        </p:nvSpPr>
        <p:spPr/>
        <p:txBody>
          <a:bodyPr/>
          <a:lstStyle/>
          <a:p>
            <a:fld id="{51E81180-36CA-43EC-B7D8-15BB5DAAE4B2}" type="slidenum">
              <a:rPr lang="en-US" smtClean="0"/>
              <a:t>142</a:t>
            </a:fld>
            <a:endParaRPr lang="en-US" dirty="0"/>
          </a:p>
        </p:txBody>
      </p:sp>
    </p:spTree>
    <p:extLst>
      <p:ext uri="{BB962C8B-B14F-4D97-AF65-F5344CB8AC3E}">
        <p14:creationId xmlns:p14="http://schemas.microsoft.com/office/powerpoint/2010/main" val="492368270"/>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6.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7.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lstStyle>
            <a:lvl1pPr algn="ctr">
              <a:defRPr>
                <a:latin typeface="+mn-lt"/>
              </a:defRPr>
            </a:lvl1pPr>
          </a:lstStyle>
          <a:p>
            <a:r>
              <a:rPr lang="en-GB" noProof="0"/>
              <a:t>Click to edit Master title style</a:t>
            </a:r>
          </a:p>
        </p:txBody>
      </p:sp>
      <p:sp>
        <p:nvSpPr>
          <p:cNvPr id="3" name="Content Placeholder 2"/>
          <p:cNvSpPr>
            <a:spLocks noGrp="1"/>
          </p:cNvSpPr>
          <p:nvPr>
            <p:ph idx="1"/>
          </p:nvPr>
        </p:nvSpPr>
        <p:spPr>
          <a:xfrm>
            <a:off x="461639" y="1606858"/>
            <a:ext cx="8256233" cy="5251142"/>
          </a:xfrm>
        </p:spPr>
        <p:txBody>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Tree>
    <p:extLst>
      <p:ext uri="{BB962C8B-B14F-4D97-AF65-F5344CB8AC3E}">
        <p14:creationId xmlns:p14="http://schemas.microsoft.com/office/powerpoint/2010/main" val="4119870486"/>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2214647479"/>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0" y="26635"/>
            <a:ext cx="9144000" cy="914400"/>
          </a:xfrm>
        </p:spPr>
        <p:txBody>
          <a:bodyPr/>
          <a:lstStyle>
            <a:lvl1pPr algn="ctr">
              <a:defRPr>
                <a:latin typeface="+mn-lt"/>
              </a:defRPr>
            </a:lvl1pPr>
          </a:lstStyle>
          <a:p>
            <a:r>
              <a:rPr lang="en-GB" noProof="0"/>
              <a:t>Click to edit Master title style</a:t>
            </a:r>
          </a:p>
        </p:txBody>
      </p:sp>
      <p:sp>
        <p:nvSpPr>
          <p:cNvPr id="3" name="Content Placeholder 2"/>
          <p:cNvSpPr>
            <a:spLocks noGrp="1"/>
          </p:cNvSpPr>
          <p:nvPr>
            <p:ph idx="1"/>
          </p:nvPr>
        </p:nvSpPr>
        <p:spPr>
          <a:xfrm>
            <a:off x="461639" y="1606858"/>
            <a:ext cx="8256233" cy="5251142"/>
          </a:xfrm>
        </p:spPr>
        <p:txBody>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Tree>
    <p:extLst>
      <p:ext uri="{BB962C8B-B14F-4D97-AF65-F5344CB8AC3E}">
        <p14:creationId xmlns:p14="http://schemas.microsoft.com/office/powerpoint/2010/main" val="41198704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a:xfrm>
            <a:off x="0" y="12700"/>
            <a:ext cx="9144000" cy="1231900"/>
          </a:xfrm>
        </p:spPr>
        <p:txBody>
          <a:bodyPr/>
          <a:lstStyle>
            <a:lvl1pPr algn="ctr">
              <a:defRPr>
                <a:latin typeface="+mn-lt"/>
              </a:defRPr>
            </a:lvl1pPr>
          </a:lstStyle>
          <a:p>
            <a:r>
              <a:rPr lang="en-GB" noProof="0"/>
              <a:t>Click to edit Master </a:t>
            </a:r>
            <a:br>
              <a:rPr lang="en-GB" noProof="0"/>
            </a:br>
            <a:r>
              <a:rPr lang="en-GB" noProof="0"/>
              <a:t>title style</a:t>
            </a:r>
          </a:p>
        </p:txBody>
      </p:sp>
      <p:sp>
        <p:nvSpPr>
          <p:cNvPr id="3" name="Content Placeholder 2"/>
          <p:cNvSpPr>
            <a:spLocks noGrp="1"/>
          </p:cNvSpPr>
          <p:nvPr>
            <p:ph idx="1"/>
          </p:nvPr>
        </p:nvSpPr>
        <p:spPr>
          <a:xfrm>
            <a:off x="461639" y="1606858"/>
            <a:ext cx="8256233" cy="5251142"/>
          </a:xfrm>
        </p:spPr>
        <p:txBody>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Tree>
    <p:extLst>
      <p:ext uri="{BB962C8B-B14F-4D97-AF65-F5344CB8AC3E}">
        <p14:creationId xmlns:p14="http://schemas.microsoft.com/office/powerpoint/2010/main" val="411987048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Title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4105006935"/>
      </p:ext>
    </p:extLst>
  </p:cSld>
  <p:clrMapOvr>
    <a:masterClrMapping/>
  </p:clrMapOvr>
</p:sldLayout>
</file>

<file path=ppt/slideMasters/_rels/slideMaster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xml"/><Relationship Id="rId1" Type="http://schemas.openxmlformats.org/officeDocument/2006/relationships/slideLayout" Target="../slideLayouts/slideLayout1.xml"/></Relationships>
</file>

<file path=ppt/slideMasters/_rels/slideMaster10.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0.xml"/><Relationship Id="rId1" Type="http://schemas.openxmlformats.org/officeDocument/2006/relationships/slideLayout" Target="../slideLayouts/slideLayout10.xml"/></Relationships>
</file>

<file path=ppt/slideMasters/_rels/slideMaster1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1.xml"/><Relationship Id="rId1" Type="http://schemas.openxmlformats.org/officeDocument/2006/relationships/slideLayout" Target="../slideLayouts/slideLayout11.xml"/></Relationships>
</file>

<file path=ppt/slideMasters/_rels/slideMaster12.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2.xml"/><Relationship Id="rId1" Type="http://schemas.openxmlformats.org/officeDocument/2006/relationships/slideLayout" Target="../slideLayouts/slideLayout12.xml"/></Relationships>
</file>

<file path=ppt/slideMasters/_rels/slideMaster13.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3.xml"/><Relationship Id="rId1" Type="http://schemas.openxmlformats.org/officeDocument/2006/relationships/slideLayout" Target="../slideLayouts/slideLayout13.xml"/></Relationships>
</file>

<file path=ppt/slideMasters/_rels/slideMaster1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4.xml"/><Relationship Id="rId1" Type="http://schemas.openxmlformats.org/officeDocument/2006/relationships/slideLayout" Target="../slideLayouts/slideLayout14.xml"/></Relationships>
</file>

<file path=ppt/slideMasters/_rels/slideMaster15.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5.xml"/><Relationship Id="rId1" Type="http://schemas.openxmlformats.org/officeDocument/2006/relationships/slideLayout" Target="../slideLayouts/slideLayout15.xml"/></Relationships>
</file>

<file path=ppt/slideMasters/_rels/slideMaster1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6.xml"/><Relationship Id="rId1" Type="http://schemas.openxmlformats.org/officeDocument/2006/relationships/slideLayout" Target="../slideLayouts/slideLayout16.xml"/></Relationships>
</file>

<file path=ppt/slideMasters/_rels/slideMaster1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17.xml"/><Relationship Id="rId1" Type="http://schemas.openxmlformats.org/officeDocument/2006/relationships/slideLayout" Target="../slideLayouts/slideLayout17.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xml"/></Relationships>
</file>

<file path=ppt/slideMasters/_rels/slideMaster3.xml.rels><?xml version="1.0" encoding="UTF-8" standalone="yes"?>
<Relationships xmlns="http://schemas.openxmlformats.org/package/2006/relationships"><Relationship Id="rId2" Type="http://schemas.openxmlformats.org/officeDocument/2006/relationships/theme" Target="../theme/theme3.xml"/><Relationship Id="rId1" Type="http://schemas.openxmlformats.org/officeDocument/2006/relationships/slideLayout" Target="../slideLayouts/slideLayout3.xml"/></Relationships>
</file>

<file path=ppt/slideMasters/_rels/slideMaster4.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4.xml"/><Relationship Id="rId1" Type="http://schemas.openxmlformats.org/officeDocument/2006/relationships/slideLayout" Target="../slideLayouts/slideLayout4.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5.xml"/></Relationships>
</file>

<file path=ppt/slideMasters/_rels/slideMaster6.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6.xml"/><Relationship Id="rId1" Type="http://schemas.openxmlformats.org/officeDocument/2006/relationships/slideLayout" Target="../slideLayouts/slideLayout6.xml"/></Relationships>
</file>

<file path=ppt/slideMasters/_rels/slideMaster7.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7.xml"/><Relationship Id="rId1" Type="http://schemas.openxmlformats.org/officeDocument/2006/relationships/slideLayout" Target="../slideLayouts/slideLayout7.xml"/></Relationships>
</file>

<file path=ppt/slideMasters/_rels/slideMaster8.xml.rels><?xml version="1.0" encoding="UTF-8" standalone="yes"?>
<Relationships xmlns="http://schemas.openxmlformats.org/package/2006/relationships"><Relationship Id="rId2" Type="http://schemas.openxmlformats.org/officeDocument/2006/relationships/theme" Target="../theme/theme8.xml"/><Relationship Id="rId1" Type="http://schemas.openxmlformats.org/officeDocument/2006/relationships/slideLayout" Target="../slideLayouts/slideLayout8.xml"/></Relationships>
</file>

<file path=ppt/slideMasters/_rels/slideMaster9.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theme" Target="../theme/theme9.xml"/><Relationship Id="rId1"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3" name="Picture 2" descr="A sunset over a body of water&#10;&#10;Description automatically generated">
            <a:extLst>
              <a:ext uri="{FF2B5EF4-FFF2-40B4-BE49-F238E27FC236}">
                <a16:creationId xmlns:a16="http://schemas.microsoft.com/office/drawing/2014/main" id="{8176452C-78E4-43C8-9653-B9612F841229}"/>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7" name="Title Placeholder 1"/>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a:t>2018 Zambia Demographic and Health Survey (ZDHS)</a:t>
            </a:r>
          </a:p>
        </p:txBody>
      </p:sp>
      <p:cxnSp>
        <p:nvCxnSpPr>
          <p:cNvPr id="10" name="Straight Connector 9"/>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4" name="Group 3">
            <a:extLst>
              <a:ext uri="{FF2B5EF4-FFF2-40B4-BE49-F238E27FC236}">
                <a16:creationId xmlns:a16="http://schemas.microsoft.com/office/drawing/2014/main" id="{24A3425F-F0EB-44A5-B93F-0D749B4271BB}"/>
              </a:ext>
            </a:extLst>
          </p:cNvPr>
          <p:cNvGrpSpPr/>
          <p:nvPr userDrawn="1"/>
        </p:nvGrpSpPr>
        <p:grpSpPr>
          <a:xfrm>
            <a:off x="-26" y="1380246"/>
            <a:ext cx="9144013" cy="365760"/>
            <a:chOff x="-13" y="878347"/>
            <a:chExt cx="9144013" cy="365760"/>
          </a:xfrm>
        </p:grpSpPr>
        <p:sp>
          <p:nvSpPr>
            <p:cNvPr id="13" name="Rectangle 12"/>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4C77DE4-5539-418E-AF8A-AE459F480714}"/>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 name="Group 10">
            <a:extLst>
              <a:ext uri="{FF2B5EF4-FFF2-40B4-BE49-F238E27FC236}">
                <a16:creationId xmlns:a16="http://schemas.microsoft.com/office/drawing/2014/main" id="{0B6B102D-E84D-4E08-A1FE-514D75C02492}"/>
              </a:ext>
            </a:extLst>
          </p:cNvPr>
          <p:cNvGrpSpPr/>
          <p:nvPr userDrawn="1"/>
        </p:nvGrpSpPr>
        <p:grpSpPr>
          <a:xfrm rot="10800000">
            <a:off x="-39" y="5405594"/>
            <a:ext cx="9144013" cy="365760"/>
            <a:chOff x="-13" y="878347"/>
            <a:chExt cx="9144013" cy="365760"/>
          </a:xfrm>
        </p:grpSpPr>
        <p:sp>
          <p:nvSpPr>
            <p:cNvPr id="12" name="Rectangle 11">
              <a:extLst>
                <a:ext uri="{FF2B5EF4-FFF2-40B4-BE49-F238E27FC236}">
                  <a16:creationId xmlns:a16="http://schemas.microsoft.com/office/drawing/2014/main" id="{52C24CF6-99E2-48DF-AA99-3664B40FA117}"/>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3EAA3855-22EE-44B5-8CFF-A446C313EEAF}"/>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61"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2BE74720-E114-4426-B032-51DA8F377E4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6886BE68-15E3-4E31-90CB-83FB4866946D}"/>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a:t>2018 Zambia Demographic and Health Survey (ZDHS)</a:t>
            </a:r>
          </a:p>
        </p:txBody>
      </p:sp>
      <p:cxnSp>
        <p:nvCxnSpPr>
          <p:cNvPr id="12" name="Straight Connector 11">
            <a:extLst>
              <a:ext uri="{FF2B5EF4-FFF2-40B4-BE49-F238E27FC236}">
                <a16:creationId xmlns:a16="http://schemas.microsoft.com/office/drawing/2014/main" id="{6D28892F-0CDD-4006-813B-10D0DCBC6729}"/>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63F0C24C-61BF-49F0-B28C-0E23DF2063CF}"/>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9C047D1F-E2C9-4F16-B407-9C828DFDF8F3}"/>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021A9008-4BCA-4B58-BC25-64F451C10DE3}"/>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4EBF3068-E15F-4334-BABE-A7D531CE54EF}"/>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19E10955-9E02-493B-A586-790CF53E2BCE}"/>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6086F1C6-FC90-4596-A171-904F7C483B07}"/>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80"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04715E04-8D32-4E17-94F4-23278D360A9D}"/>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A75C1D13-41AC-4AA0-8571-C0FC0E640AD5}"/>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a:t>2018 Zambia Demographic and Health Survey (ZDHS)</a:t>
            </a:r>
          </a:p>
        </p:txBody>
      </p:sp>
      <p:cxnSp>
        <p:nvCxnSpPr>
          <p:cNvPr id="12" name="Straight Connector 11">
            <a:extLst>
              <a:ext uri="{FF2B5EF4-FFF2-40B4-BE49-F238E27FC236}">
                <a16:creationId xmlns:a16="http://schemas.microsoft.com/office/drawing/2014/main" id="{5B6F0F97-FDFB-4462-913C-1DF593C62120}"/>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BDB40EA7-7341-45BE-BAF7-394F28308EF1}"/>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B15D5C13-93B7-47FE-8514-D51CF480884F}"/>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59A0C872-FB92-40B9-ACDE-594D4EF1512E}"/>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F5E195EB-1692-4BC3-8A67-001FA4DFCEC4}"/>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52D0DC44-5F29-49E5-8B26-5FDE8BEAA2F0}"/>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3BED9585-8CA0-4AE1-8E7E-A2715488B5EC}"/>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82"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E4674EF0-17CF-41F8-BE41-8FFB8477E45E}"/>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57B21AEB-874B-4FC2-A76C-229F2C7B6E36}"/>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dirty="0"/>
              <a:t>2018 Zambia Demographic and Health Survey (ZDHS)</a:t>
            </a:r>
          </a:p>
        </p:txBody>
      </p:sp>
      <p:cxnSp>
        <p:nvCxnSpPr>
          <p:cNvPr id="12" name="Straight Connector 11">
            <a:extLst>
              <a:ext uri="{FF2B5EF4-FFF2-40B4-BE49-F238E27FC236}">
                <a16:creationId xmlns:a16="http://schemas.microsoft.com/office/drawing/2014/main" id="{D709612C-EB36-48E1-A678-B0B7E24B3DE9}"/>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DB79510A-0726-4EBA-A88C-10DAB32C0A61}"/>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5BCABFB6-04FE-4385-936E-7EB8A2A963A7}"/>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FDFF28EF-31FF-4663-971A-200C1795DC71}"/>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A7A83D5B-2A04-44E8-8071-09B3A5E1A8BF}"/>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DADF33C4-1FD1-4934-B0E7-0599BD861B1F}"/>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6F6656E0-C705-40B3-9008-F77F5962564C}"/>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84"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3.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F886BB93-24E6-4667-94C4-5B492925A4B9}"/>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8264FE1E-48B3-4F48-9E6D-574E578B85E9}"/>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dirty="0"/>
              <a:t>2018 Zambia Demographic and Health Survey (ZDHS)</a:t>
            </a:r>
          </a:p>
        </p:txBody>
      </p:sp>
      <p:cxnSp>
        <p:nvCxnSpPr>
          <p:cNvPr id="12" name="Straight Connector 11">
            <a:extLst>
              <a:ext uri="{FF2B5EF4-FFF2-40B4-BE49-F238E27FC236}">
                <a16:creationId xmlns:a16="http://schemas.microsoft.com/office/drawing/2014/main" id="{6699FAD6-B479-458B-AD60-A375EA5E0D5E}"/>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E11D63EA-B204-4567-8616-9D0324770B2E}"/>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B0ADE08C-4750-4496-BC1F-2C36D44B5CED}"/>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21DF702-0903-4ABE-8434-6668B9D40403}"/>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E6920E61-1DA4-42E3-80D0-04C6C1D8F4BB}"/>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B9FF382A-05F4-490F-86B3-F3CC61D99B78}"/>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541CED2-6CE4-4636-BEFF-471E707BEA86}"/>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86"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4.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7DF99E36-2F05-40B6-B995-94879A1FEB60}"/>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55AD60E1-1141-488F-A055-BBB002D702D1}"/>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a:t>2018 Zambia Demographic and Health Survey (ZDHS)</a:t>
            </a:r>
          </a:p>
        </p:txBody>
      </p:sp>
      <p:cxnSp>
        <p:nvCxnSpPr>
          <p:cNvPr id="12" name="Straight Connector 11">
            <a:extLst>
              <a:ext uri="{FF2B5EF4-FFF2-40B4-BE49-F238E27FC236}">
                <a16:creationId xmlns:a16="http://schemas.microsoft.com/office/drawing/2014/main" id="{322C77B2-EF58-4012-A807-5128E293FD73}"/>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1057529D-59E2-49C9-84D7-92F6A5B2AC4E}"/>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20A0E05B-1CC8-4491-B8EF-9DFC4E29F9AA}"/>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3F285895-C745-41BD-BA40-A0D5D24BD48A}"/>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9AE5AC26-4BE0-455C-9666-EB266767827A}"/>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A14C4E66-33DD-4703-A63F-C86B0A62B245}"/>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0D06E75-69F4-4A6F-B5BD-3FA1FF480934}"/>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88"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3CC1F401-36C6-490E-B970-FE48A55C7679}"/>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11247212-2996-4995-8C94-73327C13B27B}"/>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a:t>2018 Zambia Demographic and Health Survey (ZDHS)</a:t>
            </a:r>
          </a:p>
        </p:txBody>
      </p:sp>
      <p:cxnSp>
        <p:nvCxnSpPr>
          <p:cNvPr id="12" name="Straight Connector 11">
            <a:extLst>
              <a:ext uri="{FF2B5EF4-FFF2-40B4-BE49-F238E27FC236}">
                <a16:creationId xmlns:a16="http://schemas.microsoft.com/office/drawing/2014/main" id="{11A9891C-541D-42B7-B4AD-E0D583CB3B0F}"/>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CF51B4EC-CBD3-4548-B921-9ACB7987A1DC}"/>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B9277ED4-75FF-4F52-9E35-D7D8E4C6E028}"/>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932FCF6C-8DED-4D2F-8768-20AC25EAAE71}"/>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0D985E2A-3DBF-4353-9DC2-1012726BC078}"/>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2F705B90-2A77-4D80-944F-FA52E7E6352F}"/>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B8EF3E72-0BA3-40C9-979B-6EFD44D219E4}"/>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90"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6.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679FA920-579D-4FF1-952F-ABDFAC6E5CB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C9CCD1CD-867C-4FAE-88C1-B7D8548EB8B2}"/>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dirty="0"/>
              <a:t>2018 Zambia Demographic and Health Survey (ZDHS)</a:t>
            </a:r>
          </a:p>
        </p:txBody>
      </p:sp>
      <p:cxnSp>
        <p:nvCxnSpPr>
          <p:cNvPr id="12" name="Straight Connector 11">
            <a:extLst>
              <a:ext uri="{FF2B5EF4-FFF2-40B4-BE49-F238E27FC236}">
                <a16:creationId xmlns:a16="http://schemas.microsoft.com/office/drawing/2014/main" id="{50841400-3C17-4B6B-8F64-24F17356C3AB}"/>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3CAB515E-1456-4C5C-A1AA-BFFE27AB8B6C}"/>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B49EE2CA-EC6C-4454-9F8A-3B9C96DA6559}"/>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206DEABF-D9B4-460F-9B5F-366451F76F31}"/>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B1828E3E-3A76-4D3A-A0D6-1E3916903F2B}"/>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122285C0-FF53-42EE-8A72-3AD728A2D257}"/>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C435657F-2765-45C1-84AF-9D998F4C0DA3}"/>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92"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17.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2A5D6935-D1E0-4C5B-B002-C116313F2634}"/>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2DBF31B2-BF44-490B-ACA1-C63177C75E55}"/>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a:t>2018 Zambia Demographic and Health Survey (ZDHS)</a:t>
            </a:r>
          </a:p>
        </p:txBody>
      </p:sp>
      <p:cxnSp>
        <p:nvCxnSpPr>
          <p:cNvPr id="12" name="Straight Connector 11">
            <a:extLst>
              <a:ext uri="{FF2B5EF4-FFF2-40B4-BE49-F238E27FC236}">
                <a16:creationId xmlns:a16="http://schemas.microsoft.com/office/drawing/2014/main" id="{F247E2CD-2A60-41F6-B6E9-6133BAB86E0B}"/>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520E66FE-8460-4D52-894A-940FE3915128}"/>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6CF447E2-87A3-44DF-9705-9B55ABD467AE}"/>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13BE348E-C1C7-4596-BDA1-18BF536E137B}"/>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54353B6F-1FD2-4544-9945-06AFA8A2AC05}"/>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0ED8D19B-07A3-4C6D-AD34-D1BB60377588}"/>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7291486A-56D3-47B0-9A73-159CE7DCDCAF}"/>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94"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accent3">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325563"/>
          </a:xfrm>
          <a:prstGeom prst="rect">
            <a:avLst/>
          </a:prstGeom>
        </p:spPr>
        <p:txBody>
          <a:bodyPr vert="horz" lIns="91440" tIns="45720" rIns="91440" bIns="45720" rtlCol="0" anchor="ctr">
            <a:normAutofit/>
          </a:bodyPr>
          <a:lstStyle/>
          <a:p>
            <a:r>
              <a:rPr lang="en-GB" noProof="0"/>
              <a:t>Click to edit Master title style</a:t>
            </a:r>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64" r:id="rId1"/>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707044472"/>
      </p:ext>
    </p:extLst>
  </p:cSld>
  <p:clrMap bg1="lt1" tx1="dk1" bg2="lt2" tx2="dk2" accent1="accent1" accent2="accent2" accent3="accent3" accent4="accent4" accent5="accent5" accent6="accent6" hlink="hlink" folHlink="folHlink"/>
  <p:sldLayoutIdLst>
    <p:sldLayoutId id="2147483666"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0" indent="0" algn="l" defTabSz="914400" rtl="0" eaLnBrk="1" latinLnBrk="0" hangingPunct="1">
        <a:lnSpc>
          <a:spcPct val="90000"/>
        </a:lnSpc>
        <a:spcBef>
          <a:spcPts val="1000"/>
        </a:spcBef>
        <a:buFont typeface="Arial" panose="020B0604020202020204" pitchFamily="34" charset="0"/>
        <a:buNone/>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C299585F-1BAC-4F7B-8189-2F613808816B}"/>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3A74B037-110B-4C09-BF5F-ACF5FAE50C8C}"/>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a:t>2018 Zambia Demographic and Health Survey (ZDHS)</a:t>
            </a:r>
          </a:p>
        </p:txBody>
      </p:sp>
      <p:cxnSp>
        <p:nvCxnSpPr>
          <p:cNvPr id="12" name="Straight Connector 11">
            <a:extLst>
              <a:ext uri="{FF2B5EF4-FFF2-40B4-BE49-F238E27FC236}">
                <a16:creationId xmlns:a16="http://schemas.microsoft.com/office/drawing/2014/main" id="{C0F13FEA-22B7-4EFF-81E1-8B19B4615751}"/>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D26E2684-E372-46F8-82AC-8D455A8C6918}"/>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08EE21F8-B5DA-49F7-A02D-8DA6D9BBAEFA}"/>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D5187041-DF83-4209-A869-4A8663AA2F09}"/>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B3FC0FBB-BEC3-42D7-BF18-DD2EB026F4BF}"/>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7C66B9DD-5BB0-4599-B4C1-5E20A8FE8395}"/>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1274BB4F-3B15-4990-9E3A-482DD17D1DCB}"/>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68"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Pr>
        <a:solidFill>
          <a:schemeClr val="accent3">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26635"/>
            <a:ext cx="9144000" cy="905522"/>
          </a:xfrm>
          <a:prstGeom prst="rect">
            <a:avLst/>
          </a:prstGeom>
        </p:spPr>
        <p:txBody>
          <a:bodyPr vert="horz" lIns="91440" tIns="45720" rIns="91440" bIns="45720" rtlCol="0" anchor="ctr">
            <a:normAutofit/>
          </a:bodyPr>
          <a:lstStyle/>
          <a:p>
            <a:r>
              <a:rPr lang="en-GB" noProof="0"/>
              <a:t>Click to edit Master title style</a:t>
            </a:r>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70" r:id="rId1"/>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EE2B866E-BF31-450A-BAB5-DAB6689BED1D}"/>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A4C419A1-2907-4F2D-BBFE-6D95F6164437}"/>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a:t>2018 Zambia Demographic and Health Survey (ZDHS)</a:t>
            </a:r>
          </a:p>
        </p:txBody>
      </p:sp>
      <p:cxnSp>
        <p:nvCxnSpPr>
          <p:cNvPr id="12" name="Straight Connector 11">
            <a:extLst>
              <a:ext uri="{FF2B5EF4-FFF2-40B4-BE49-F238E27FC236}">
                <a16:creationId xmlns:a16="http://schemas.microsoft.com/office/drawing/2014/main" id="{B712CB2E-05FC-4B3C-88E1-C3A1B3CD3EC0}"/>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5325B78F-6AB9-44FC-9064-FF8646AE49A0}"/>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CE0A4B71-1855-4E8A-A0B6-6A43F8C21674}"/>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E63FEE7E-58EC-4FB5-A550-A07A99847DA1}"/>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A329A8F6-3603-4D7A-A7DE-EEDCD72DEDCB}"/>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AE75911D-4E0F-453C-A722-EBFD4686F1DC}"/>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580FA5E5-DCB0-4D35-8C06-A96C743F53A8}"/>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72"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7.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8350B872-B4AC-4FED-9456-AC8F3AF99342}"/>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5B3982EC-52F1-4DFC-9D03-BEFA837700FE}"/>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a:t>2018 Zambia Demographic and Health Survey (ZDHS)</a:t>
            </a:r>
          </a:p>
        </p:txBody>
      </p:sp>
      <p:cxnSp>
        <p:nvCxnSpPr>
          <p:cNvPr id="12" name="Straight Connector 11">
            <a:extLst>
              <a:ext uri="{FF2B5EF4-FFF2-40B4-BE49-F238E27FC236}">
                <a16:creationId xmlns:a16="http://schemas.microsoft.com/office/drawing/2014/main" id="{51A6BA0A-4A28-4AE0-AB1A-4DF45FD06997}"/>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517BF89B-4943-4C6D-A102-C33B474AF01A}"/>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F5275818-63C3-4658-9D4B-140876368C0A}"/>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CD4A0991-6EC7-49C5-AFF1-E7F71E1D99A7}"/>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25253BB2-D247-47AA-B3CA-80CA000027EE}"/>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6C5E7351-7151-4AAD-8E5D-29E18CC217B4}"/>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960B416E-B0B0-4C77-81E3-C45629F9DABE}"/>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74"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accent3">
            <a:alpha val="10000"/>
          </a:schemeClr>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0" y="0"/>
            <a:ext cx="9144000" cy="1243365"/>
          </a:xfrm>
          <a:prstGeom prst="rect">
            <a:avLst/>
          </a:prstGeom>
        </p:spPr>
        <p:txBody>
          <a:bodyPr vert="horz" lIns="91440" tIns="45720" rIns="91440" bIns="45720" rtlCol="0" anchor="ctr">
            <a:normAutofit/>
          </a:bodyPr>
          <a:lstStyle/>
          <a:p>
            <a:r>
              <a:rPr lang="en-GB" noProof="0"/>
              <a:t>Click to edit Master </a:t>
            </a:r>
            <a:br>
              <a:rPr lang="en-GB" noProof="0"/>
            </a:br>
            <a:r>
              <a:rPr lang="en-GB" noProof="0"/>
              <a:t>title style</a:t>
            </a:r>
          </a:p>
        </p:txBody>
      </p:sp>
      <p:sp>
        <p:nvSpPr>
          <p:cNvPr id="3" name="Text Placeholder 2"/>
          <p:cNvSpPr>
            <a:spLocks noGrp="1"/>
          </p:cNvSpPr>
          <p:nvPr>
            <p:ph type="body" idx="1"/>
          </p:nvPr>
        </p:nvSpPr>
        <p:spPr>
          <a:xfrm>
            <a:off x="461639" y="1606858"/>
            <a:ext cx="8256233" cy="5251142"/>
          </a:xfrm>
          <a:prstGeom prst="rect">
            <a:avLst/>
          </a:prstGeom>
        </p:spPr>
        <p:txBody>
          <a:bodyPr vert="horz" lIns="91440" tIns="45720" rIns="91440" bIns="45720" rtlCol="0">
            <a:normAutofit/>
          </a:bodyPr>
          <a:lstStyle/>
          <a:p>
            <a:pPr lvl="0"/>
            <a:r>
              <a:rPr lang="en-GB" noProof="0"/>
              <a:t>Click to edit Master text styles</a:t>
            </a:r>
          </a:p>
          <a:p>
            <a:pPr lvl="1"/>
            <a:r>
              <a:rPr lang="en-GB" noProof="0"/>
              <a:t>Second level</a:t>
            </a:r>
          </a:p>
          <a:p>
            <a:pPr lvl="2"/>
            <a:r>
              <a:rPr lang="en-GB" noProof="0"/>
              <a:t>Third level</a:t>
            </a:r>
          </a:p>
          <a:p>
            <a:pPr lvl="3"/>
            <a:r>
              <a:rPr lang="en-GB" noProof="0"/>
              <a:t>Fourth level</a:t>
            </a:r>
          </a:p>
          <a:p>
            <a:pPr lvl="4"/>
            <a:r>
              <a:rPr lang="en-GB" noProof="0"/>
              <a:t>Fifth level</a:t>
            </a:r>
          </a:p>
        </p:txBody>
      </p:sp>
    </p:spTree>
    <p:extLst>
      <p:ext uri="{BB962C8B-B14F-4D97-AF65-F5344CB8AC3E}">
        <p14:creationId xmlns:p14="http://schemas.microsoft.com/office/powerpoint/2010/main" val="2535715439"/>
      </p:ext>
    </p:extLst>
  </p:cSld>
  <p:clrMap bg1="lt1" tx1="dk1" bg2="lt2" tx2="dk2" accent1="accent1" accent2="accent2" accent3="accent3" accent4="accent4" accent5="accent5" accent6="accent6" hlink="hlink" folHlink="folHlink"/>
  <p:sldLayoutIdLst>
    <p:sldLayoutId id="2147483676" r:id="rId1"/>
  </p:sldLayoutIdLst>
  <p:txStyles>
    <p:titleStyle>
      <a:lvl1pPr algn="ctr" defTabSz="914400" rtl="0" eaLnBrk="1" latinLnBrk="0" hangingPunct="1">
        <a:lnSpc>
          <a:spcPct val="90000"/>
        </a:lnSpc>
        <a:spcBef>
          <a:spcPct val="0"/>
        </a:spcBef>
        <a:buNone/>
        <a:defRPr sz="4400" kern="1200">
          <a:solidFill>
            <a:schemeClr val="tx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Pr>
        <a:solidFill>
          <a:schemeClr val="accent5"/>
        </a:solidFill>
        <a:effectLst/>
      </p:bgPr>
    </p:bg>
    <p:spTree>
      <p:nvGrpSpPr>
        <p:cNvPr id="1" name=""/>
        <p:cNvGrpSpPr/>
        <p:nvPr/>
      </p:nvGrpSpPr>
      <p:grpSpPr>
        <a:xfrm>
          <a:off x="0" y="0"/>
          <a:ext cx="0" cy="0"/>
          <a:chOff x="0" y="0"/>
          <a:chExt cx="0" cy="0"/>
        </a:xfrm>
      </p:grpSpPr>
      <p:pic>
        <p:nvPicPr>
          <p:cNvPr id="9" name="Picture 8" descr="A sunset over a body of water&#10;&#10;Description automatically generated">
            <a:extLst>
              <a:ext uri="{FF2B5EF4-FFF2-40B4-BE49-F238E27FC236}">
                <a16:creationId xmlns:a16="http://schemas.microsoft.com/office/drawing/2014/main" id="{B73B1381-259E-4F29-91B9-A9D0DF0FE855}"/>
              </a:ext>
            </a:extLst>
          </p:cNvPr>
          <p:cNvPicPr>
            <a:picLocks noChangeAspect="1"/>
          </p:cNvPicPr>
          <p:nvPr userDrawn="1"/>
        </p:nvPicPr>
        <p:blipFill>
          <a:blip r:embed="rId3" cstate="print">
            <a:extLst>
              <a:ext uri="{28A0092B-C50C-407E-A947-70E740481C1C}">
                <a14:useLocalDpi xmlns:a14="http://schemas.microsoft.com/office/drawing/2010/main" val="0"/>
              </a:ext>
            </a:extLst>
          </a:blip>
          <a:stretch>
            <a:fillRect/>
          </a:stretch>
        </p:blipFill>
        <p:spPr>
          <a:xfrm>
            <a:off x="-2" y="1403131"/>
            <a:ext cx="9143989" cy="4369785"/>
          </a:xfrm>
          <a:prstGeom prst="rect">
            <a:avLst/>
          </a:prstGeom>
        </p:spPr>
      </p:pic>
      <p:sp>
        <p:nvSpPr>
          <p:cNvPr id="11" name="Title Placeholder 1">
            <a:extLst>
              <a:ext uri="{FF2B5EF4-FFF2-40B4-BE49-F238E27FC236}">
                <a16:creationId xmlns:a16="http://schemas.microsoft.com/office/drawing/2014/main" id="{713BEA84-F6EB-4CD3-B522-95DA70D28C34}"/>
              </a:ext>
            </a:extLst>
          </p:cNvPr>
          <p:cNvSpPr txBox="1">
            <a:spLocks/>
          </p:cNvSpPr>
          <p:nvPr userDrawn="1"/>
        </p:nvSpPr>
        <p:spPr>
          <a:xfrm>
            <a:off x="0" y="5796772"/>
            <a:ext cx="9143999" cy="1061228"/>
          </a:xfrm>
          <a:prstGeom prst="rect">
            <a:avLst/>
          </a:prstGeom>
        </p:spPr>
        <p:txBody>
          <a:bodyPr vert="horz" lIns="91440" tIns="45720" rIns="91440" bIns="45720" rtlCol="0" anchor="ctr">
            <a:normAutofit fontScale="92500" lnSpcReduction="10000"/>
          </a:bodyPr>
          <a:lst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a:lstStyle>
          <a:p>
            <a:r>
              <a:rPr lang="en-US" sz="4000" dirty="0"/>
              <a:t>2018 Zambia Demographic and Health Survey (ZDHS)</a:t>
            </a:r>
          </a:p>
        </p:txBody>
      </p:sp>
      <p:cxnSp>
        <p:nvCxnSpPr>
          <p:cNvPr id="12" name="Straight Connector 11">
            <a:extLst>
              <a:ext uri="{FF2B5EF4-FFF2-40B4-BE49-F238E27FC236}">
                <a16:creationId xmlns:a16="http://schemas.microsoft.com/office/drawing/2014/main" id="{01D16DB1-D122-4207-BC6B-428CD0517D1E}"/>
              </a:ext>
            </a:extLst>
          </p:cNvPr>
          <p:cNvCxnSpPr/>
          <p:nvPr userDrawn="1"/>
        </p:nvCxnSpPr>
        <p:spPr>
          <a:xfrm flipV="1">
            <a:off x="0" y="2271909"/>
            <a:ext cx="0" cy="1292"/>
          </a:xfrm>
          <a:prstGeom prst="line">
            <a:avLst/>
          </a:prstGeom>
        </p:spPr>
        <p:style>
          <a:lnRef idx="1">
            <a:schemeClr val="accent1"/>
          </a:lnRef>
          <a:fillRef idx="0">
            <a:schemeClr val="accent1"/>
          </a:fillRef>
          <a:effectRef idx="0">
            <a:schemeClr val="accent1"/>
          </a:effectRef>
          <a:fontRef idx="minor">
            <a:schemeClr val="tx1"/>
          </a:fontRef>
        </p:style>
      </p:cxnSp>
      <p:grpSp>
        <p:nvGrpSpPr>
          <p:cNvPr id="15" name="Group 14">
            <a:extLst>
              <a:ext uri="{FF2B5EF4-FFF2-40B4-BE49-F238E27FC236}">
                <a16:creationId xmlns:a16="http://schemas.microsoft.com/office/drawing/2014/main" id="{49D69942-19D0-4B28-82FA-F25BEB09526E}"/>
              </a:ext>
            </a:extLst>
          </p:cNvPr>
          <p:cNvGrpSpPr/>
          <p:nvPr userDrawn="1"/>
        </p:nvGrpSpPr>
        <p:grpSpPr>
          <a:xfrm>
            <a:off x="-26" y="1380246"/>
            <a:ext cx="9144013" cy="365760"/>
            <a:chOff x="-13" y="878347"/>
            <a:chExt cx="9144013" cy="365760"/>
          </a:xfrm>
        </p:grpSpPr>
        <p:sp>
          <p:nvSpPr>
            <p:cNvPr id="16" name="Rectangle 15">
              <a:extLst>
                <a:ext uri="{FF2B5EF4-FFF2-40B4-BE49-F238E27FC236}">
                  <a16:creationId xmlns:a16="http://schemas.microsoft.com/office/drawing/2014/main" id="{D91B4FD1-176F-4A25-8E56-841CE01488C4}"/>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Rectangle 16">
              <a:extLst>
                <a:ext uri="{FF2B5EF4-FFF2-40B4-BE49-F238E27FC236}">
                  <a16:creationId xmlns:a16="http://schemas.microsoft.com/office/drawing/2014/main" id="{5C20E313-E961-42DD-9652-140A92163793}"/>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12A0B38D-C448-48B0-8CD4-B8B10CD9F58B}"/>
              </a:ext>
            </a:extLst>
          </p:cNvPr>
          <p:cNvGrpSpPr/>
          <p:nvPr userDrawn="1"/>
        </p:nvGrpSpPr>
        <p:grpSpPr>
          <a:xfrm rot="10800000">
            <a:off x="-39" y="5405594"/>
            <a:ext cx="9144013" cy="365760"/>
            <a:chOff x="-13" y="878347"/>
            <a:chExt cx="9144013" cy="365760"/>
          </a:xfrm>
        </p:grpSpPr>
        <p:sp>
          <p:nvSpPr>
            <p:cNvPr id="19" name="Rectangle 18">
              <a:extLst>
                <a:ext uri="{FF2B5EF4-FFF2-40B4-BE49-F238E27FC236}">
                  <a16:creationId xmlns:a16="http://schemas.microsoft.com/office/drawing/2014/main" id="{11AD847A-5880-4BA7-9458-318B7747D767}"/>
                </a:ext>
              </a:extLst>
            </p:cNvPr>
            <p:cNvSpPr/>
            <p:nvPr userDrawn="1"/>
          </p:nvSpPr>
          <p:spPr>
            <a:xfrm>
              <a:off x="-13" y="878347"/>
              <a:ext cx="9144000" cy="18288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Rectangle 19">
              <a:extLst>
                <a:ext uri="{FF2B5EF4-FFF2-40B4-BE49-F238E27FC236}">
                  <a16:creationId xmlns:a16="http://schemas.microsoft.com/office/drawing/2014/main" id="{54BD4AE6-F6ED-43AF-ADF5-3A4AA8D1B7DA}"/>
                </a:ext>
              </a:extLst>
            </p:cNvPr>
            <p:cNvSpPr/>
            <p:nvPr userDrawn="1"/>
          </p:nvSpPr>
          <p:spPr>
            <a:xfrm>
              <a:off x="0" y="1061227"/>
              <a:ext cx="9144000" cy="18288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242073853"/>
      </p:ext>
    </p:extLst>
  </p:cSld>
  <p:clrMap bg1="lt1" tx1="dk1" bg2="lt2" tx2="dk2" accent1="accent1" accent2="accent2" accent3="accent3" accent4="accent4" accent5="accent5" accent6="accent6" hlink="hlink" folHlink="folHlink"/>
  <p:sldLayoutIdLst>
    <p:sldLayoutId id="2147483678" r:id="rId1"/>
  </p:sldLayoutIdLst>
  <p:txStyles>
    <p:titleStyle>
      <a:lvl1pPr algn="ctr" defTabSz="914400" rtl="0" eaLnBrk="1" latinLnBrk="0" hangingPunct="1">
        <a:lnSpc>
          <a:spcPct val="90000"/>
        </a:lnSpc>
        <a:spcBef>
          <a:spcPct val="0"/>
        </a:spcBef>
        <a:buNone/>
        <a:defRPr sz="4400" b="1" kern="1200" baseline="0">
          <a:solidFill>
            <a:schemeClr val="bg1"/>
          </a:solidFill>
          <a:latin typeface="+mn-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3" Type="http://schemas.openxmlformats.org/officeDocument/2006/relationships/chart" Target="../charts/chart55.xml"/><Relationship Id="rId2" Type="http://schemas.openxmlformats.org/officeDocument/2006/relationships/notesSlide" Target="../notesSlides/notesSlide66.xml"/><Relationship Id="rId1" Type="http://schemas.openxmlformats.org/officeDocument/2006/relationships/slideLayout" Target="../slideLayouts/slideLayout8.xml"/></Relationships>
</file>

<file path=ppt/slides/_rels/slide101.xml.rels><?xml version="1.0" encoding="UTF-8" standalone="yes"?>
<Relationships xmlns="http://schemas.openxmlformats.org/package/2006/relationships"><Relationship Id="rId3" Type="http://schemas.openxmlformats.org/officeDocument/2006/relationships/chart" Target="../charts/chart56.xml"/><Relationship Id="rId2" Type="http://schemas.openxmlformats.org/officeDocument/2006/relationships/notesSlide" Target="../notesSlides/notesSlide67.xml"/><Relationship Id="rId1" Type="http://schemas.openxmlformats.org/officeDocument/2006/relationships/slideLayout" Target="../slideLayouts/slideLayout8.xml"/></Relationships>
</file>

<file path=ppt/slides/_rels/slide102.xml.rels><?xml version="1.0" encoding="UTF-8" standalone="yes"?>
<Relationships xmlns="http://schemas.openxmlformats.org/package/2006/relationships"><Relationship Id="rId3" Type="http://schemas.openxmlformats.org/officeDocument/2006/relationships/chart" Target="../charts/chart57.xml"/><Relationship Id="rId2" Type="http://schemas.openxmlformats.org/officeDocument/2006/relationships/notesSlide" Target="../notesSlides/notesSlide68.xml"/><Relationship Id="rId1" Type="http://schemas.openxmlformats.org/officeDocument/2006/relationships/slideLayout" Target="../slideLayouts/slideLayout8.xml"/></Relationships>
</file>

<file path=ppt/slides/_rels/slide103.xml.rels><?xml version="1.0" encoding="UTF-8" standalone="yes"?>
<Relationships xmlns="http://schemas.openxmlformats.org/package/2006/relationships"><Relationship Id="rId3" Type="http://schemas.openxmlformats.org/officeDocument/2006/relationships/chart" Target="../charts/chart58.xml"/><Relationship Id="rId2" Type="http://schemas.openxmlformats.org/officeDocument/2006/relationships/notesSlide" Target="../notesSlides/notesSlide69.xml"/><Relationship Id="rId1" Type="http://schemas.openxmlformats.org/officeDocument/2006/relationships/slideLayout" Target="../slideLayouts/slideLayout8.xml"/></Relationships>
</file>

<file path=ppt/slides/_rels/slide104.xml.rels><?xml version="1.0" encoding="UTF-8" standalone="yes"?>
<Relationships xmlns="http://schemas.openxmlformats.org/package/2006/relationships"><Relationship Id="rId3" Type="http://schemas.openxmlformats.org/officeDocument/2006/relationships/chart" Target="../charts/chart59.xml"/><Relationship Id="rId2" Type="http://schemas.openxmlformats.org/officeDocument/2006/relationships/notesSlide" Target="../notesSlides/notesSlide70.xml"/><Relationship Id="rId1" Type="http://schemas.openxmlformats.org/officeDocument/2006/relationships/slideLayout" Target="../slideLayouts/slideLayout8.xml"/></Relationships>
</file>

<file path=ppt/slides/_rels/slide105.xml.rels><?xml version="1.0" encoding="UTF-8" standalone="yes"?>
<Relationships xmlns="http://schemas.openxmlformats.org/package/2006/relationships"><Relationship Id="rId2" Type="http://schemas.openxmlformats.org/officeDocument/2006/relationships/notesSlide" Target="../notesSlides/notesSlide71.xml"/><Relationship Id="rId1" Type="http://schemas.openxmlformats.org/officeDocument/2006/relationships/slideLayout" Target="../slideLayouts/slideLayout8.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08.xml.rels><?xml version="1.0" encoding="UTF-8" standalone="yes"?>
<Relationships xmlns="http://schemas.openxmlformats.org/package/2006/relationships"><Relationship Id="rId2" Type="http://schemas.openxmlformats.org/officeDocument/2006/relationships/notesSlide" Target="../notesSlides/notesSlide72.xml"/><Relationship Id="rId1" Type="http://schemas.openxmlformats.org/officeDocument/2006/relationships/slideLayout" Target="../slideLayouts/slideLayout8.xml"/></Relationships>
</file>

<file path=ppt/slides/_rels/slide109.xml.rels><?xml version="1.0" encoding="UTF-8" standalone="yes"?>
<Relationships xmlns="http://schemas.openxmlformats.org/package/2006/relationships"><Relationship Id="rId3" Type="http://schemas.openxmlformats.org/officeDocument/2006/relationships/chart" Target="../charts/chart60.xml"/><Relationship Id="rId2" Type="http://schemas.openxmlformats.org/officeDocument/2006/relationships/notesSlide" Target="../notesSlides/notesSlide73.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0.xml.rels><?xml version="1.0" encoding="UTF-8" standalone="yes"?>
<Relationships xmlns="http://schemas.openxmlformats.org/package/2006/relationships"><Relationship Id="rId3" Type="http://schemas.openxmlformats.org/officeDocument/2006/relationships/chart" Target="../charts/chart61.xml"/><Relationship Id="rId2" Type="http://schemas.openxmlformats.org/officeDocument/2006/relationships/notesSlide" Target="../notesSlides/notesSlide74.xml"/><Relationship Id="rId1" Type="http://schemas.openxmlformats.org/officeDocument/2006/relationships/slideLayout" Target="../slideLayouts/slideLayout8.xml"/></Relationships>
</file>

<file path=ppt/slides/_rels/slide111.xml.rels><?xml version="1.0" encoding="UTF-8" standalone="yes"?>
<Relationships xmlns="http://schemas.openxmlformats.org/package/2006/relationships"><Relationship Id="rId3" Type="http://schemas.openxmlformats.org/officeDocument/2006/relationships/chart" Target="../charts/chart62.xml"/><Relationship Id="rId2" Type="http://schemas.openxmlformats.org/officeDocument/2006/relationships/notesSlide" Target="../notesSlides/notesSlide75.xml"/><Relationship Id="rId1" Type="http://schemas.openxmlformats.org/officeDocument/2006/relationships/slideLayout" Target="../slideLayouts/slideLayout8.xml"/></Relationships>
</file>

<file path=ppt/slides/_rels/slide112.xml.rels><?xml version="1.0" encoding="UTF-8" standalone="yes"?>
<Relationships xmlns="http://schemas.openxmlformats.org/package/2006/relationships"><Relationship Id="rId2" Type="http://schemas.openxmlformats.org/officeDocument/2006/relationships/notesSlide" Target="../notesSlides/notesSlide76.xml"/><Relationship Id="rId1" Type="http://schemas.openxmlformats.org/officeDocument/2006/relationships/slideLayout" Target="../slideLayouts/slideLayout8.xml"/></Relationships>
</file>

<file path=ppt/slides/_rels/slide113.xml.rels><?xml version="1.0" encoding="UTF-8" standalone="yes"?>
<Relationships xmlns="http://schemas.openxmlformats.org/package/2006/relationships"><Relationship Id="rId3" Type="http://schemas.openxmlformats.org/officeDocument/2006/relationships/chart" Target="../charts/chart63.xml"/><Relationship Id="rId2" Type="http://schemas.openxmlformats.org/officeDocument/2006/relationships/notesSlide" Target="../notesSlides/notesSlide77.xml"/><Relationship Id="rId1" Type="http://schemas.openxmlformats.org/officeDocument/2006/relationships/slideLayout" Target="../slideLayouts/slideLayout8.xml"/></Relationships>
</file>

<file path=ppt/slides/_rels/slide114.xml.rels><?xml version="1.0" encoding="UTF-8" standalone="yes"?>
<Relationships xmlns="http://schemas.openxmlformats.org/package/2006/relationships"><Relationship Id="rId2" Type="http://schemas.openxmlformats.org/officeDocument/2006/relationships/notesSlide" Target="../notesSlides/notesSlide78.xml"/><Relationship Id="rId1" Type="http://schemas.openxmlformats.org/officeDocument/2006/relationships/slideLayout" Target="../slideLayouts/slideLayout8.xml"/></Relationships>
</file>

<file path=ppt/slides/_rels/slide115.xml.rels><?xml version="1.0" encoding="UTF-8" standalone="yes"?>
<Relationships xmlns="http://schemas.openxmlformats.org/package/2006/relationships"><Relationship Id="rId3" Type="http://schemas.openxmlformats.org/officeDocument/2006/relationships/chart" Target="../charts/chart64.xml"/><Relationship Id="rId2" Type="http://schemas.openxmlformats.org/officeDocument/2006/relationships/notesSlide" Target="../notesSlides/notesSlide79.xml"/><Relationship Id="rId1" Type="http://schemas.openxmlformats.org/officeDocument/2006/relationships/slideLayout" Target="../slideLayouts/slideLayout8.xml"/></Relationships>
</file>

<file path=ppt/slides/_rels/slide116.xml.rels><?xml version="1.0" encoding="UTF-8" standalone="yes"?>
<Relationships xmlns="http://schemas.openxmlformats.org/package/2006/relationships"><Relationship Id="rId3" Type="http://schemas.openxmlformats.org/officeDocument/2006/relationships/chart" Target="../charts/chart65.xml"/><Relationship Id="rId2" Type="http://schemas.openxmlformats.org/officeDocument/2006/relationships/notesSlide" Target="../notesSlides/notesSlide80.xml"/><Relationship Id="rId1" Type="http://schemas.openxmlformats.org/officeDocument/2006/relationships/slideLayout" Target="../slideLayouts/slideLayout8.xml"/></Relationships>
</file>

<file path=ppt/slides/_rels/slide117.xml.rels><?xml version="1.0" encoding="UTF-8" standalone="yes"?>
<Relationships xmlns="http://schemas.openxmlformats.org/package/2006/relationships"><Relationship Id="rId3" Type="http://schemas.openxmlformats.org/officeDocument/2006/relationships/chart" Target="../charts/chart66.xml"/><Relationship Id="rId2" Type="http://schemas.openxmlformats.org/officeDocument/2006/relationships/notesSlide" Target="../notesSlides/notesSlide81.xml"/><Relationship Id="rId1" Type="http://schemas.openxmlformats.org/officeDocument/2006/relationships/slideLayout" Target="../slideLayouts/slideLayout8.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19.xml.rels><?xml version="1.0" encoding="UTF-8" standalone="yes"?>
<Relationships xmlns="http://schemas.openxmlformats.org/package/2006/relationships"><Relationship Id="rId2" Type="http://schemas.openxmlformats.org/officeDocument/2006/relationships/notesSlide" Target="../notesSlides/notesSlide82.xml"/><Relationship Id="rId1" Type="http://schemas.openxmlformats.org/officeDocument/2006/relationships/slideLayout" Target="../slideLayouts/slideLayout8.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1.xml.rels><?xml version="1.0" encoding="UTF-8" standalone="yes"?>
<Relationships xmlns="http://schemas.openxmlformats.org/package/2006/relationships"><Relationship Id="rId2" Type="http://schemas.openxmlformats.org/officeDocument/2006/relationships/notesSlide" Target="../notesSlides/notesSlide83.xml"/><Relationship Id="rId1" Type="http://schemas.openxmlformats.org/officeDocument/2006/relationships/slideLayout" Target="../slideLayouts/slideLayout8.xml"/></Relationships>
</file>

<file path=ppt/slides/_rels/slide122.xml.rels><?xml version="1.0" encoding="UTF-8" standalone="yes"?>
<Relationships xmlns="http://schemas.openxmlformats.org/package/2006/relationships"><Relationship Id="rId2" Type="http://schemas.openxmlformats.org/officeDocument/2006/relationships/notesSlide" Target="../notesSlides/notesSlide84.xml"/><Relationship Id="rId1" Type="http://schemas.openxmlformats.org/officeDocument/2006/relationships/slideLayout" Target="../slideLayouts/slideLayout8.xml"/></Relationships>
</file>

<file path=ppt/slides/_rels/slide123.xml.rels><?xml version="1.0" encoding="UTF-8" standalone="yes"?>
<Relationships xmlns="http://schemas.openxmlformats.org/package/2006/relationships"><Relationship Id="rId3" Type="http://schemas.openxmlformats.org/officeDocument/2006/relationships/chart" Target="../charts/chart67.xml"/><Relationship Id="rId2" Type="http://schemas.openxmlformats.org/officeDocument/2006/relationships/notesSlide" Target="../notesSlides/notesSlide85.xml"/><Relationship Id="rId1" Type="http://schemas.openxmlformats.org/officeDocument/2006/relationships/slideLayout" Target="../slideLayouts/slideLayout8.xml"/></Relationships>
</file>

<file path=ppt/slides/_rels/slide124.xml.rels><?xml version="1.0" encoding="UTF-8" standalone="yes"?>
<Relationships xmlns="http://schemas.openxmlformats.org/package/2006/relationships"><Relationship Id="rId2" Type="http://schemas.openxmlformats.org/officeDocument/2006/relationships/notesSlide" Target="../notesSlides/notesSlide86.xml"/><Relationship Id="rId1" Type="http://schemas.openxmlformats.org/officeDocument/2006/relationships/slideLayout" Target="../slideLayouts/slideLayout8.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27.xml.rels><?xml version="1.0" encoding="UTF-8" standalone="yes"?>
<Relationships xmlns="http://schemas.openxmlformats.org/package/2006/relationships"><Relationship Id="rId3" Type="http://schemas.openxmlformats.org/officeDocument/2006/relationships/chart" Target="../charts/chart68.xml"/><Relationship Id="rId2" Type="http://schemas.openxmlformats.org/officeDocument/2006/relationships/notesSlide" Target="../notesSlides/notesSlide87.xml"/><Relationship Id="rId1" Type="http://schemas.openxmlformats.org/officeDocument/2006/relationships/slideLayout" Target="../slideLayouts/slideLayout8.xml"/></Relationships>
</file>

<file path=ppt/slides/_rels/slide128.xml.rels><?xml version="1.0" encoding="UTF-8" standalone="yes"?>
<Relationships xmlns="http://schemas.openxmlformats.org/package/2006/relationships"><Relationship Id="rId3" Type="http://schemas.openxmlformats.org/officeDocument/2006/relationships/chart" Target="../charts/chart69.xml"/><Relationship Id="rId2" Type="http://schemas.openxmlformats.org/officeDocument/2006/relationships/notesSlide" Target="../notesSlides/notesSlide88.xml"/><Relationship Id="rId1" Type="http://schemas.openxmlformats.org/officeDocument/2006/relationships/slideLayout" Target="../slideLayouts/slideLayout8.xml"/></Relationships>
</file>

<file path=ppt/slides/_rels/slide129.xml.rels><?xml version="1.0" encoding="UTF-8" standalone="yes"?>
<Relationships xmlns="http://schemas.openxmlformats.org/package/2006/relationships"><Relationship Id="rId3" Type="http://schemas.openxmlformats.org/officeDocument/2006/relationships/chart" Target="../charts/chart70.xml"/><Relationship Id="rId2" Type="http://schemas.openxmlformats.org/officeDocument/2006/relationships/notesSlide" Target="../notesSlides/notesSlide89.xml"/><Relationship Id="rId1" Type="http://schemas.openxmlformats.org/officeDocument/2006/relationships/slideLayout" Target="../slideLayouts/slideLayout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0.xml.rels><?xml version="1.0" encoding="UTF-8" standalone="yes"?>
<Relationships xmlns="http://schemas.openxmlformats.org/package/2006/relationships"><Relationship Id="rId3" Type="http://schemas.openxmlformats.org/officeDocument/2006/relationships/chart" Target="../charts/chart71.xml"/><Relationship Id="rId2" Type="http://schemas.openxmlformats.org/officeDocument/2006/relationships/notesSlide" Target="../notesSlides/notesSlide90.xml"/><Relationship Id="rId1" Type="http://schemas.openxmlformats.org/officeDocument/2006/relationships/slideLayout" Target="../slideLayouts/slideLayout8.xml"/></Relationships>
</file>

<file path=ppt/slides/_rels/slide131.xml.rels><?xml version="1.0" encoding="UTF-8" standalone="yes"?>
<Relationships xmlns="http://schemas.openxmlformats.org/package/2006/relationships"><Relationship Id="rId2" Type="http://schemas.openxmlformats.org/officeDocument/2006/relationships/notesSlide" Target="../notesSlides/notesSlide91.xml"/><Relationship Id="rId1" Type="http://schemas.openxmlformats.org/officeDocument/2006/relationships/slideLayout" Target="../slideLayouts/slideLayout8.xml"/></Relationships>
</file>

<file path=ppt/slides/_rels/slide132.xml.rels><?xml version="1.0" encoding="UTF-8" standalone="yes"?>
<Relationships xmlns="http://schemas.openxmlformats.org/package/2006/relationships"><Relationship Id="rId3" Type="http://schemas.openxmlformats.org/officeDocument/2006/relationships/chart" Target="../charts/chart72.xml"/><Relationship Id="rId2" Type="http://schemas.openxmlformats.org/officeDocument/2006/relationships/notesSlide" Target="../notesSlides/notesSlide92.xml"/><Relationship Id="rId1" Type="http://schemas.openxmlformats.org/officeDocument/2006/relationships/slideLayout" Target="../slideLayouts/slideLayout8.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4.xml.rels><?xml version="1.0" encoding="UTF-8" standalone="yes"?>
<Relationships xmlns="http://schemas.openxmlformats.org/package/2006/relationships"><Relationship Id="rId3" Type="http://schemas.openxmlformats.org/officeDocument/2006/relationships/chart" Target="../charts/chart73.xml"/><Relationship Id="rId2" Type="http://schemas.openxmlformats.org/officeDocument/2006/relationships/notesSlide" Target="../notesSlides/notesSlide93.xml"/><Relationship Id="rId1" Type="http://schemas.openxmlformats.org/officeDocument/2006/relationships/slideLayout" Target="../slideLayouts/slideLayout8.xml"/></Relationships>
</file>

<file path=ppt/slides/_rels/slide135.xml.rels><?xml version="1.0" encoding="UTF-8" standalone="yes"?>
<Relationships xmlns="http://schemas.openxmlformats.org/package/2006/relationships"><Relationship Id="rId2" Type="http://schemas.openxmlformats.org/officeDocument/2006/relationships/notesSlide" Target="../notesSlides/notesSlide94.xml"/><Relationship Id="rId1" Type="http://schemas.openxmlformats.org/officeDocument/2006/relationships/slideLayout" Target="../slideLayouts/slideLayout8.xml"/></Relationships>
</file>

<file path=ppt/slides/_rels/slide136.xml.rels><?xml version="1.0" encoding="UTF-8" standalone="yes"?>
<Relationships xmlns="http://schemas.openxmlformats.org/package/2006/relationships"><Relationship Id="rId3" Type="http://schemas.openxmlformats.org/officeDocument/2006/relationships/chart" Target="../charts/chart74.xml"/><Relationship Id="rId2" Type="http://schemas.openxmlformats.org/officeDocument/2006/relationships/notesSlide" Target="../notesSlides/notesSlide95.xml"/><Relationship Id="rId1" Type="http://schemas.openxmlformats.org/officeDocument/2006/relationships/slideLayout" Target="../slideLayouts/slideLayout8.xml"/></Relationships>
</file>

<file path=ppt/slides/_rels/slide137.xml.rels><?xml version="1.0" encoding="UTF-8" standalone="yes"?>
<Relationships xmlns="http://schemas.openxmlformats.org/package/2006/relationships"><Relationship Id="rId2" Type="http://schemas.openxmlformats.org/officeDocument/2006/relationships/notesSlide" Target="../notesSlides/notesSlide96.xml"/><Relationship Id="rId1" Type="http://schemas.openxmlformats.org/officeDocument/2006/relationships/slideLayout" Target="../slideLayouts/slideLayout8.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39.xml.rels><?xml version="1.0" encoding="UTF-8" standalone="yes"?>
<Relationships xmlns="http://schemas.openxmlformats.org/package/2006/relationships"><Relationship Id="rId3" Type="http://schemas.openxmlformats.org/officeDocument/2006/relationships/chart" Target="../charts/chart75.xml"/><Relationship Id="rId2" Type="http://schemas.openxmlformats.org/officeDocument/2006/relationships/notesSlide" Target="../notesSlides/notesSlide97.xml"/><Relationship Id="rId1" Type="http://schemas.openxmlformats.org/officeDocument/2006/relationships/slideLayout" Target="../slideLayouts/slideLayout8.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4.xml"/></Relationships>
</file>

<file path=ppt/slides/_rels/slide140.xml.rels><?xml version="1.0" encoding="UTF-8" standalone="yes"?>
<Relationships xmlns="http://schemas.openxmlformats.org/package/2006/relationships"><Relationship Id="rId3" Type="http://schemas.openxmlformats.org/officeDocument/2006/relationships/chart" Target="../charts/chart76.xml"/><Relationship Id="rId2" Type="http://schemas.openxmlformats.org/officeDocument/2006/relationships/notesSlide" Target="../notesSlides/notesSlide98.xml"/><Relationship Id="rId1" Type="http://schemas.openxmlformats.org/officeDocument/2006/relationships/slideLayout" Target="../slideLayouts/slideLayout8.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42.xml.rels><?xml version="1.0" encoding="UTF-8" standalone="yes"?>
<Relationships xmlns="http://schemas.openxmlformats.org/package/2006/relationships"><Relationship Id="rId3" Type="http://schemas.openxmlformats.org/officeDocument/2006/relationships/chart" Target="../charts/chart77.xml"/><Relationship Id="rId2" Type="http://schemas.openxmlformats.org/officeDocument/2006/relationships/notesSlide" Target="../notesSlides/notesSlide99.xml"/><Relationship Id="rId1" Type="http://schemas.openxmlformats.org/officeDocument/2006/relationships/slideLayout" Target="../slideLayouts/slideLayout8.xml"/></Relationships>
</file>

<file path=ppt/slides/_rels/slide143.xml.rels><?xml version="1.0" encoding="UTF-8" standalone="yes"?>
<Relationships xmlns="http://schemas.openxmlformats.org/package/2006/relationships"><Relationship Id="rId3" Type="http://schemas.openxmlformats.org/officeDocument/2006/relationships/chart" Target="../charts/chart78.xml"/><Relationship Id="rId2" Type="http://schemas.openxmlformats.org/officeDocument/2006/relationships/notesSlide" Target="../notesSlides/notesSlide100.xml"/><Relationship Id="rId1" Type="http://schemas.openxmlformats.org/officeDocument/2006/relationships/slideLayout" Target="../slideLayouts/slideLayout8.xml"/></Relationships>
</file>

<file path=ppt/slides/_rels/slide144.xml.rels><?xml version="1.0" encoding="UTF-8" standalone="yes"?>
<Relationships xmlns="http://schemas.openxmlformats.org/package/2006/relationships"><Relationship Id="rId3" Type="http://schemas.openxmlformats.org/officeDocument/2006/relationships/chart" Target="../charts/chart79.xml"/><Relationship Id="rId2" Type="http://schemas.openxmlformats.org/officeDocument/2006/relationships/notesSlide" Target="../notesSlides/notesSlide101.xml"/><Relationship Id="rId1" Type="http://schemas.openxmlformats.org/officeDocument/2006/relationships/slideLayout" Target="../slideLayouts/slideLayout8.xml"/></Relationships>
</file>

<file path=ppt/slides/_rels/slide145.xml.rels><?xml version="1.0" encoding="UTF-8" standalone="yes"?>
<Relationships xmlns="http://schemas.openxmlformats.org/package/2006/relationships"><Relationship Id="rId2" Type="http://schemas.openxmlformats.org/officeDocument/2006/relationships/notesSlide" Target="../notesSlides/notesSlide102.xml"/><Relationship Id="rId1" Type="http://schemas.openxmlformats.org/officeDocument/2006/relationships/slideLayout" Target="../slideLayouts/slideLayout8.xml"/></Relationships>
</file>

<file path=ppt/slides/_rels/slide146.xml.rels><?xml version="1.0" encoding="UTF-8" standalone="yes"?>
<Relationships xmlns="http://schemas.openxmlformats.org/package/2006/relationships"><Relationship Id="rId3" Type="http://schemas.openxmlformats.org/officeDocument/2006/relationships/chart" Target="../charts/chart80.xml"/><Relationship Id="rId2" Type="http://schemas.openxmlformats.org/officeDocument/2006/relationships/notesSlide" Target="../notesSlides/notesSlide103.xml"/><Relationship Id="rId1" Type="http://schemas.openxmlformats.org/officeDocument/2006/relationships/slideLayout" Target="../slideLayouts/slideLayout8.xml"/></Relationships>
</file>

<file path=ppt/slides/_rels/slide147.xml.rels><?xml version="1.0" encoding="UTF-8" standalone="yes"?>
<Relationships xmlns="http://schemas.openxmlformats.org/package/2006/relationships"><Relationship Id="rId3" Type="http://schemas.openxmlformats.org/officeDocument/2006/relationships/chart" Target="../charts/chart81.xml"/><Relationship Id="rId2" Type="http://schemas.openxmlformats.org/officeDocument/2006/relationships/notesSlide" Target="../notesSlides/notesSlide104.xml"/><Relationship Id="rId1" Type="http://schemas.openxmlformats.org/officeDocument/2006/relationships/slideLayout" Target="../slideLayouts/slideLayout8.xml"/></Relationships>
</file>

<file path=ppt/slides/_rels/slide148.xml.rels><?xml version="1.0" encoding="UTF-8" standalone="yes"?>
<Relationships xmlns="http://schemas.openxmlformats.org/package/2006/relationships"><Relationship Id="rId2" Type="http://schemas.openxmlformats.org/officeDocument/2006/relationships/notesSlide" Target="../notesSlides/notesSlide105.xml"/><Relationship Id="rId1" Type="http://schemas.openxmlformats.org/officeDocument/2006/relationships/slideLayout" Target="../slideLayouts/slideLayout8.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51.xml.rels><?xml version="1.0" encoding="UTF-8" standalone="yes"?>
<Relationships xmlns="http://schemas.openxmlformats.org/package/2006/relationships"><Relationship Id="rId3" Type="http://schemas.openxmlformats.org/officeDocument/2006/relationships/chart" Target="../charts/chart82.xml"/><Relationship Id="rId2" Type="http://schemas.openxmlformats.org/officeDocument/2006/relationships/notesSlide" Target="../notesSlides/notesSlide106.xml"/><Relationship Id="rId1" Type="http://schemas.openxmlformats.org/officeDocument/2006/relationships/slideLayout" Target="../slideLayouts/slideLayout8.xml"/></Relationships>
</file>

<file path=ppt/slides/_rels/slide152.xml.rels><?xml version="1.0" encoding="UTF-8" standalone="yes"?>
<Relationships xmlns="http://schemas.openxmlformats.org/package/2006/relationships"><Relationship Id="rId3" Type="http://schemas.openxmlformats.org/officeDocument/2006/relationships/chart" Target="../charts/chart83.xml"/><Relationship Id="rId2" Type="http://schemas.openxmlformats.org/officeDocument/2006/relationships/notesSlide" Target="../notesSlides/notesSlide107.xml"/><Relationship Id="rId1" Type="http://schemas.openxmlformats.org/officeDocument/2006/relationships/slideLayout" Target="../slideLayouts/slideLayout8.xml"/></Relationships>
</file>

<file path=ppt/slides/_rels/slide153.xml.rels><?xml version="1.0" encoding="UTF-8" standalone="yes"?>
<Relationships xmlns="http://schemas.openxmlformats.org/package/2006/relationships"><Relationship Id="rId2" Type="http://schemas.openxmlformats.org/officeDocument/2006/relationships/notesSlide" Target="../notesSlides/notesSlide108.xml"/><Relationship Id="rId1" Type="http://schemas.openxmlformats.org/officeDocument/2006/relationships/slideLayout" Target="../slideLayouts/slideLayout8.xml"/></Relationships>
</file>

<file path=ppt/slides/_rels/slide154.xml.rels><?xml version="1.0" encoding="UTF-8" standalone="yes"?>
<Relationships xmlns="http://schemas.openxmlformats.org/package/2006/relationships"><Relationship Id="rId3" Type="http://schemas.openxmlformats.org/officeDocument/2006/relationships/chart" Target="../charts/chart84.xml"/><Relationship Id="rId2" Type="http://schemas.openxmlformats.org/officeDocument/2006/relationships/notesSlide" Target="../notesSlides/notesSlide109.xml"/><Relationship Id="rId1" Type="http://schemas.openxmlformats.org/officeDocument/2006/relationships/slideLayout" Target="../slideLayouts/slideLayout8.xml"/></Relationships>
</file>

<file path=ppt/slides/_rels/slide155.xml.rels><?xml version="1.0" encoding="UTF-8" standalone="yes"?>
<Relationships xmlns="http://schemas.openxmlformats.org/package/2006/relationships"><Relationship Id="rId3" Type="http://schemas.openxmlformats.org/officeDocument/2006/relationships/chart" Target="../charts/chart85.xml"/><Relationship Id="rId2" Type="http://schemas.openxmlformats.org/officeDocument/2006/relationships/notesSlide" Target="../notesSlides/notesSlide110.xml"/><Relationship Id="rId1" Type="http://schemas.openxmlformats.org/officeDocument/2006/relationships/slideLayout" Target="../slideLayouts/slideLayout8.xml"/></Relationships>
</file>

<file path=ppt/slides/_rels/slide156.xml.rels><?xml version="1.0" encoding="UTF-8" standalone="yes"?>
<Relationships xmlns="http://schemas.openxmlformats.org/package/2006/relationships"><Relationship Id="rId3" Type="http://schemas.openxmlformats.org/officeDocument/2006/relationships/chart" Target="../charts/chart86.xml"/><Relationship Id="rId2" Type="http://schemas.openxmlformats.org/officeDocument/2006/relationships/notesSlide" Target="../notesSlides/notesSlide111.xml"/><Relationship Id="rId1" Type="http://schemas.openxmlformats.org/officeDocument/2006/relationships/slideLayout" Target="../slideLayouts/slideLayout8.xml"/></Relationships>
</file>

<file path=ppt/slides/_rels/slide157.xml.rels><?xml version="1.0" encoding="UTF-8" standalone="yes"?>
<Relationships xmlns="http://schemas.openxmlformats.org/package/2006/relationships"><Relationship Id="rId3" Type="http://schemas.openxmlformats.org/officeDocument/2006/relationships/chart" Target="../charts/chart87.xml"/><Relationship Id="rId2" Type="http://schemas.openxmlformats.org/officeDocument/2006/relationships/notesSlide" Target="../notesSlides/notesSlide112.xml"/><Relationship Id="rId1" Type="http://schemas.openxmlformats.org/officeDocument/2006/relationships/slideLayout" Target="../slideLayouts/slideLayout8.xml"/></Relationships>
</file>

<file path=ppt/slides/_rels/slide158.xml.rels><?xml version="1.0" encoding="UTF-8" standalone="yes"?>
<Relationships xmlns="http://schemas.openxmlformats.org/package/2006/relationships"><Relationship Id="rId2" Type="http://schemas.openxmlformats.org/officeDocument/2006/relationships/notesSlide" Target="../notesSlides/notesSlide113.xml"/><Relationship Id="rId1" Type="http://schemas.openxmlformats.org/officeDocument/2006/relationships/slideLayout" Target="../slideLayouts/slideLayout8.xml"/></Relationships>
</file>

<file path=ppt/slides/_rels/slide159.xml.rels><?xml version="1.0" encoding="UTF-8" standalone="yes"?>
<Relationships xmlns="http://schemas.openxmlformats.org/package/2006/relationships"><Relationship Id="rId2" Type="http://schemas.openxmlformats.org/officeDocument/2006/relationships/notesSlide" Target="../notesSlides/notesSlide114.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60.xml.rels><?xml version="1.0" encoding="UTF-8" standalone="yes"?>
<Relationships xmlns="http://schemas.openxmlformats.org/package/2006/relationships"><Relationship Id="rId3" Type="http://schemas.openxmlformats.org/officeDocument/2006/relationships/chart" Target="../charts/chart88.xml"/><Relationship Id="rId2" Type="http://schemas.openxmlformats.org/officeDocument/2006/relationships/notesSlide" Target="../notesSlides/notesSlide115.xml"/><Relationship Id="rId1" Type="http://schemas.openxmlformats.org/officeDocument/2006/relationships/slideLayout" Target="../slideLayouts/slideLayout8.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2.xml.rels><?xml version="1.0" encoding="UTF-8" standalone="yes"?>
<Relationships xmlns="http://schemas.openxmlformats.org/package/2006/relationships"><Relationship Id="rId3" Type="http://schemas.openxmlformats.org/officeDocument/2006/relationships/chart" Target="../charts/chart89.xml"/><Relationship Id="rId2" Type="http://schemas.openxmlformats.org/officeDocument/2006/relationships/notesSlide" Target="../notesSlides/notesSlide116.xml"/><Relationship Id="rId1" Type="http://schemas.openxmlformats.org/officeDocument/2006/relationships/slideLayout" Target="../slideLayouts/slideLayout8.xml"/></Relationships>
</file>

<file path=ppt/slides/_rels/slide163.xml.rels><?xml version="1.0" encoding="UTF-8" standalone="yes"?>
<Relationships xmlns="http://schemas.openxmlformats.org/package/2006/relationships"><Relationship Id="rId3" Type="http://schemas.openxmlformats.org/officeDocument/2006/relationships/chart" Target="../charts/chart90.xml"/><Relationship Id="rId2" Type="http://schemas.openxmlformats.org/officeDocument/2006/relationships/notesSlide" Target="../notesSlides/notesSlide117.xml"/><Relationship Id="rId1" Type="http://schemas.openxmlformats.org/officeDocument/2006/relationships/slideLayout" Target="../slideLayouts/slideLayout8.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5.xml.rels><?xml version="1.0" encoding="UTF-8" standalone="yes"?>
<Relationships xmlns="http://schemas.openxmlformats.org/package/2006/relationships"><Relationship Id="rId3" Type="http://schemas.openxmlformats.org/officeDocument/2006/relationships/chart" Target="../charts/chart91.xml"/><Relationship Id="rId2" Type="http://schemas.openxmlformats.org/officeDocument/2006/relationships/notesSlide" Target="../notesSlides/notesSlide118.xml"/><Relationship Id="rId1" Type="http://schemas.openxmlformats.org/officeDocument/2006/relationships/slideLayout" Target="../slideLayouts/slideLayout8.xml"/></Relationships>
</file>

<file path=ppt/slides/_rels/slide166.xml.rels><?xml version="1.0" encoding="UTF-8" standalone="yes"?>
<Relationships xmlns="http://schemas.openxmlformats.org/package/2006/relationships"><Relationship Id="rId3" Type="http://schemas.openxmlformats.org/officeDocument/2006/relationships/chart" Target="../charts/chart92.xml"/><Relationship Id="rId2" Type="http://schemas.openxmlformats.org/officeDocument/2006/relationships/notesSlide" Target="../notesSlides/notesSlide119.xml"/><Relationship Id="rId1" Type="http://schemas.openxmlformats.org/officeDocument/2006/relationships/slideLayout" Target="../slideLayouts/slideLayout8.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68.xml.rels><?xml version="1.0" encoding="UTF-8" standalone="yes"?>
<Relationships xmlns="http://schemas.openxmlformats.org/package/2006/relationships"><Relationship Id="rId3" Type="http://schemas.openxmlformats.org/officeDocument/2006/relationships/chart" Target="../charts/chart93.xml"/><Relationship Id="rId2" Type="http://schemas.openxmlformats.org/officeDocument/2006/relationships/notesSlide" Target="../notesSlides/notesSlide120.xml"/><Relationship Id="rId1" Type="http://schemas.openxmlformats.org/officeDocument/2006/relationships/slideLayout" Target="../slideLayouts/slideLayout8.xml"/></Relationships>
</file>

<file path=ppt/slides/_rels/slide169.xml.rels><?xml version="1.0" encoding="UTF-8" standalone="yes"?>
<Relationships xmlns="http://schemas.openxmlformats.org/package/2006/relationships"><Relationship Id="rId2" Type="http://schemas.openxmlformats.org/officeDocument/2006/relationships/notesSlide" Target="../notesSlides/notesSlide121.xml"/><Relationship Id="rId1" Type="http://schemas.openxmlformats.org/officeDocument/2006/relationships/slideLayout" Target="../slideLayouts/slideLayout8.xml"/></Relationships>
</file>

<file path=ppt/slides/_rels/slide1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170.xml.rels><?xml version="1.0" encoding="UTF-8" standalone="yes"?>
<Relationships xmlns="http://schemas.openxmlformats.org/package/2006/relationships"><Relationship Id="rId2" Type="http://schemas.openxmlformats.org/officeDocument/2006/relationships/notesSlide" Target="../notesSlides/notesSlide122.xml"/><Relationship Id="rId1" Type="http://schemas.openxmlformats.org/officeDocument/2006/relationships/slideLayout" Target="../slideLayouts/slideLayout8.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73.xml.rels><?xml version="1.0" encoding="UTF-8" standalone="yes"?>
<Relationships xmlns="http://schemas.openxmlformats.org/package/2006/relationships"><Relationship Id="rId3" Type="http://schemas.openxmlformats.org/officeDocument/2006/relationships/chart" Target="../charts/chart94.xml"/><Relationship Id="rId2" Type="http://schemas.openxmlformats.org/officeDocument/2006/relationships/notesSlide" Target="../notesSlides/notesSlide123.xml"/><Relationship Id="rId1" Type="http://schemas.openxmlformats.org/officeDocument/2006/relationships/slideLayout" Target="../slideLayouts/slideLayout8.xml"/></Relationships>
</file>

<file path=ppt/slides/_rels/slide174.xml.rels><?xml version="1.0" encoding="UTF-8" standalone="yes"?>
<Relationships xmlns="http://schemas.openxmlformats.org/package/2006/relationships"><Relationship Id="rId3" Type="http://schemas.openxmlformats.org/officeDocument/2006/relationships/chart" Target="../charts/chart95.xml"/><Relationship Id="rId2" Type="http://schemas.openxmlformats.org/officeDocument/2006/relationships/notesSlide" Target="../notesSlides/notesSlide124.xml"/><Relationship Id="rId1" Type="http://schemas.openxmlformats.org/officeDocument/2006/relationships/slideLayout" Target="../slideLayouts/slideLayout8.xml"/></Relationships>
</file>

<file path=ppt/slides/_rels/slide175.xml.rels><?xml version="1.0" encoding="UTF-8" standalone="yes"?>
<Relationships xmlns="http://schemas.openxmlformats.org/package/2006/relationships"><Relationship Id="rId3" Type="http://schemas.openxmlformats.org/officeDocument/2006/relationships/chart" Target="../charts/chart96.xml"/><Relationship Id="rId2" Type="http://schemas.openxmlformats.org/officeDocument/2006/relationships/notesSlide" Target="../notesSlides/notesSlide125.xml"/><Relationship Id="rId1" Type="http://schemas.openxmlformats.org/officeDocument/2006/relationships/slideLayout" Target="../slideLayouts/slideLayout8.xml"/></Relationships>
</file>

<file path=ppt/slides/_rels/slide176.xml.rels><?xml version="1.0" encoding="UTF-8" standalone="yes"?>
<Relationships xmlns="http://schemas.openxmlformats.org/package/2006/relationships"><Relationship Id="rId3" Type="http://schemas.openxmlformats.org/officeDocument/2006/relationships/chart" Target="../charts/chart97.xml"/><Relationship Id="rId2" Type="http://schemas.openxmlformats.org/officeDocument/2006/relationships/notesSlide" Target="../notesSlides/notesSlide126.xml"/><Relationship Id="rId1" Type="http://schemas.openxmlformats.org/officeDocument/2006/relationships/slideLayout" Target="../slideLayouts/slideLayout8.xml"/></Relationships>
</file>

<file path=ppt/slides/_rels/slide177.xml.rels><?xml version="1.0" encoding="UTF-8" standalone="yes"?>
<Relationships xmlns="http://schemas.openxmlformats.org/package/2006/relationships"><Relationship Id="rId3" Type="http://schemas.openxmlformats.org/officeDocument/2006/relationships/chart" Target="../charts/chart98.xml"/><Relationship Id="rId2" Type="http://schemas.openxmlformats.org/officeDocument/2006/relationships/notesSlide" Target="../notesSlides/notesSlide127.xml"/><Relationship Id="rId1" Type="http://schemas.openxmlformats.org/officeDocument/2006/relationships/slideLayout" Target="../slideLayouts/slideLayout8.xml"/></Relationships>
</file>

<file path=ppt/slides/_rels/slide17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180.xml.rels><?xml version="1.0" encoding="UTF-8" standalone="yes"?>
<Relationships xmlns="http://schemas.openxmlformats.org/package/2006/relationships"><Relationship Id="rId3" Type="http://schemas.openxmlformats.org/officeDocument/2006/relationships/chart" Target="../charts/chart99.xml"/><Relationship Id="rId2" Type="http://schemas.openxmlformats.org/officeDocument/2006/relationships/notesSlide" Target="../notesSlides/notesSlide128.xml"/><Relationship Id="rId1" Type="http://schemas.openxmlformats.org/officeDocument/2006/relationships/slideLayout" Target="../slideLayouts/slideLayout8.xml"/></Relationships>
</file>

<file path=ppt/slides/_rels/slide181.xml.rels><?xml version="1.0" encoding="UTF-8" standalone="yes"?>
<Relationships xmlns="http://schemas.openxmlformats.org/package/2006/relationships"><Relationship Id="rId3" Type="http://schemas.openxmlformats.org/officeDocument/2006/relationships/chart" Target="../charts/chart100.xml"/><Relationship Id="rId2" Type="http://schemas.openxmlformats.org/officeDocument/2006/relationships/notesSlide" Target="../notesSlides/notesSlide129.xml"/><Relationship Id="rId1" Type="http://schemas.openxmlformats.org/officeDocument/2006/relationships/slideLayout" Target="../slideLayouts/slideLayout8.xml"/></Relationships>
</file>

<file path=ppt/slides/_rels/slide182.xml.rels><?xml version="1.0" encoding="UTF-8" standalone="yes"?>
<Relationships xmlns="http://schemas.openxmlformats.org/package/2006/relationships"><Relationship Id="rId3" Type="http://schemas.openxmlformats.org/officeDocument/2006/relationships/chart" Target="../charts/chart101.xml"/><Relationship Id="rId2" Type="http://schemas.openxmlformats.org/officeDocument/2006/relationships/notesSlide" Target="../notesSlides/notesSlide130.xml"/><Relationship Id="rId1" Type="http://schemas.openxmlformats.org/officeDocument/2006/relationships/slideLayout" Target="../slideLayouts/slideLayout8.xml"/></Relationships>
</file>

<file path=ppt/slides/_rels/slide18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84.xml.rels><?xml version="1.0" encoding="UTF-8" standalone="yes"?>
<Relationships xmlns="http://schemas.openxmlformats.org/package/2006/relationships"><Relationship Id="rId3" Type="http://schemas.openxmlformats.org/officeDocument/2006/relationships/chart" Target="../charts/chart102.xml"/><Relationship Id="rId2" Type="http://schemas.openxmlformats.org/officeDocument/2006/relationships/notesSlide" Target="../notesSlides/notesSlide131.xml"/><Relationship Id="rId1" Type="http://schemas.openxmlformats.org/officeDocument/2006/relationships/slideLayout" Target="../slideLayouts/slideLayout8.xml"/></Relationships>
</file>

<file path=ppt/slides/_rels/slide185.xml.rels><?xml version="1.0" encoding="UTF-8" standalone="yes"?>
<Relationships xmlns="http://schemas.openxmlformats.org/package/2006/relationships"><Relationship Id="rId3" Type="http://schemas.openxmlformats.org/officeDocument/2006/relationships/chart" Target="../charts/chart103.xml"/><Relationship Id="rId2" Type="http://schemas.openxmlformats.org/officeDocument/2006/relationships/notesSlide" Target="../notesSlides/notesSlide132.xml"/><Relationship Id="rId1" Type="http://schemas.openxmlformats.org/officeDocument/2006/relationships/slideLayout" Target="../slideLayouts/slideLayout8.xml"/></Relationships>
</file>

<file path=ppt/slides/_rels/slide186.xml.rels><?xml version="1.0" encoding="UTF-8" standalone="yes"?>
<Relationships xmlns="http://schemas.openxmlformats.org/package/2006/relationships"><Relationship Id="rId3" Type="http://schemas.openxmlformats.org/officeDocument/2006/relationships/chart" Target="../charts/chart104.xml"/><Relationship Id="rId2" Type="http://schemas.openxmlformats.org/officeDocument/2006/relationships/notesSlide" Target="../notesSlides/notesSlide133.xml"/><Relationship Id="rId1" Type="http://schemas.openxmlformats.org/officeDocument/2006/relationships/slideLayout" Target="../slideLayouts/slideLayout8.xml"/></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88.xml.rels><?xml version="1.0" encoding="UTF-8" standalone="yes"?>
<Relationships xmlns="http://schemas.openxmlformats.org/package/2006/relationships"><Relationship Id="rId3" Type="http://schemas.openxmlformats.org/officeDocument/2006/relationships/chart" Target="../charts/chart105.xml"/><Relationship Id="rId2" Type="http://schemas.openxmlformats.org/officeDocument/2006/relationships/notesSlide" Target="../notesSlides/notesSlide134.xml"/><Relationship Id="rId1" Type="http://schemas.openxmlformats.org/officeDocument/2006/relationships/slideLayout" Target="../slideLayouts/slideLayout8.xml"/></Relationships>
</file>

<file path=ppt/slides/_rels/slide189.xml.rels><?xml version="1.0" encoding="UTF-8" standalone="yes"?>
<Relationships xmlns="http://schemas.openxmlformats.org/package/2006/relationships"><Relationship Id="rId3" Type="http://schemas.openxmlformats.org/officeDocument/2006/relationships/chart" Target="../charts/chart106.xml"/><Relationship Id="rId2" Type="http://schemas.openxmlformats.org/officeDocument/2006/relationships/notesSlide" Target="../notesSlides/notesSlide135.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3" Type="http://schemas.openxmlformats.org/officeDocument/2006/relationships/chart" Target="../charts/chart3.xml"/><Relationship Id="rId2" Type="http://schemas.openxmlformats.org/officeDocument/2006/relationships/notesSlide" Target="../notesSlides/notesSlide5.xml"/><Relationship Id="rId1" Type="http://schemas.openxmlformats.org/officeDocument/2006/relationships/slideLayout" Target="../slideLayouts/slideLayout5.xml"/></Relationships>
</file>

<file path=ppt/slides/_rels/slide190.xml.rels><?xml version="1.0" encoding="UTF-8" standalone="yes"?>
<Relationships xmlns="http://schemas.openxmlformats.org/package/2006/relationships"><Relationship Id="rId3" Type="http://schemas.openxmlformats.org/officeDocument/2006/relationships/chart" Target="../charts/chart107.xml"/><Relationship Id="rId2" Type="http://schemas.openxmlformats.org/officeDocument/2006/relationships/notesSlide" Target="../notesSlides/notesSlide136.xml"/><Relationship Id="rId1" Type="http://schemas.openxmlformats.org/officeDocument/2006/relationships/slideLayout" Target="../slideLayouts/slideLayout8.xml"/></Relationships>
</file>

<file path=ppt/slides/_rels/slide191.xml.rels><?xml version="1.0" encoding="UTF-8" standalone="yes"?>
<Relationships xmlns="http://schemas.openxmlformats.org/package/2006/relationships"><Relationship Id="rId3" Type="http://schemas.openxmlformats.org/officeDocument/2006/relationships/chart" Target="../charts/chart108.xml"/><Relationship Id="rId2" Type="http://schemas.openxmlformats.org/officeDocument/2006/relationships/notesSlide" Target="../notesSlides/notesSlide137.xml"/><Relationship Id="rId1" Type="http://schemas.openxmlformats.org/officeDocument/2006/relationships/slideLayout" Target="../slideLayouts/slideLayout8.xml"/></Relationships>
</file>

<file path=ppt/slides/_rels/slide192.xml.rels><?xml version="1.0" encoding="UTF-8" standalone="yes"?>
<Relationships xmlns="http://schemas.openxmlformats.org/package/2006/relationships"><Relationship Id="rId2" Type="http://schemas.openxmlformats.org/officeDocument/2006/relationships/notesSlide" Target="../notesSlides/notesSlide138.xml"/><Relationship Id="rId1" Type="http://schemas.openxmlformats.org/officeDocument/2006/relationships/slideLayout" Target="../slideLayouts/slideLayout8.xml"/></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196.xml.rels><?xml version="1.0" encoding="UTF-8" standalone="yes"?>
<Relationships xmlns="http://schemas.openxmlformats.org/package/2006/relationships"><Relationship Id="rId2" Type="http://schemas.openxmlformats.org/officeDocument/2006/relationships/notesSlide" Target="../notesSlides/notesSlide139.xml"/><Relationship Id="rId1" Type="http://schemas.openxmlformats.org/officeDocument/2006/relationships/slideLayout" Target="../slideLayouts/slideLayout8.xml"/></Relationships>
</file>

<file path=ppt/slides/_rels/slide197.xml.rels><?xml version="1.0" encoding="UTF-8" standalone="yes"?>
<Relationships xmlns="http://schemas.openxmlformats.org/package/2006/relationships"><Relationship Id="rId3" Type="http://schemas.openxmlformats.org/officeDocument/2006/relationships/chart" Target="../charts/chart109.xml"/><Relationship Id="rId2" Type="http://schemas.openxmlformats.org/officeDocument/2006/relationships/notesSlide" Target="../notesSlides/notesSlide140.xml"/><Relationship Id="rId1" Type="http://schemas.openxmlformats.org/officeDocument/2006/relationships/slideLayout" Target="../slideLayouts/slideLayout8.xml"/></Relationships>
</file>

<file path=ppt/slides/_rels/slide198.xml.rels><?xml version="1.0" encoding="UTF-8" standalone="yes"?>
<Relationships xmlns="http://schemas.openxmlformats.org/package/2006/relationships"><Relationship Id="rId3" Type="http://schemas.openxmlformats.org/officeDocument/2006/relationships/chart" Target="../charts/chart110.xml"/><Relationship Id="rId2" Type="http://schemas.openxmlformats.org/officeDocument/2006/relationships/notesSlide" Target="../notesSlides/notesSlide141.xml"/><Relationship Id="rId1" Type="http://schemas.openxmlformats.org/officeDocument/2006/relationships/slideLayout" Target="../slideLayouts/slideLayout8.xml"/></Relationships>
</file>

<file path=ppt/slides/_rels/slide199.xml.rels><?xml version="1.0" encoding="UTF-8" standalone="yes"?>
<Relationships xmlns="http://schemas.openxmlformats.org/package/2006/relationships"><Relationship Id="rId3" Type="http://schemas.openxmlformats.org/officeDocument/2006/relationships/chart" Target="../charts/chart111.xml"/><Relationship Id="rId2" Type="http://schemas.openxmlformats.org/officeDocument/2006/relationships/notesSlide" Target="../notesSlides/notesSlide142.xml"/><Relationship Id="rId1" Type="http://schemas.openxmlformats.org/officeDocument/2006/relationships/slideLayout" Target="../slideLayouts/slideLayout8.xml"/></Relationships>
</file>

<file path=ppt/slides/_rels/slide2.xml.rels><?xml version="1.0" encoding="UTF-8" standalone="yes"?>
<Relationships xmlns="http://schemas.openxmlformats.org/package/2006/relationships"><Relationship Id="rId8" Type="http://schemas.openxmlformats.org/officeDocument/2006/relationships/image" Target="../media/image7.tiff"/><Relationship Id="rId3" Type="http://schemas.openxmlformats.org/officeDocument/2006/relationships/image" Target="../media/image2.png"/><Relationship Id="rId7" Type="http://schemas.openxmlformats.org/officeDocument/2006/relationships/image" Target="../media/image6.jpeg"/><Relationship Id="rId2" Type="http://schemas.openxmlformats.org/officeDocument/2006/relationships/notesSlide" Target="../notesSlides/notesSlide1.xml"/><Relationship Id="rId1" Type="http://schemas.openxmlformats.org/officeDocument/2006/relationships/slideLayout" Target="../slideLayouts/slideLayout3.xml"/><Relationship Id="rId6" Type="http://schemas.openxmlformats.org/officeDocument/2006/relationships/image" Target="../media/image5.jpeg"/><Relationship Id="rId5" Type="http://schemas.openxmlformats.org/officeDocument/2006/relationships/image" Target="../media/image4.jpeg"/><Relationship Id="rId4" Type="http://schemas.openxmlformats.org/officeDocument/2006/relationships/image" Target="../media/image3.png"/></Relationships>
</file>

<file path=ppt/slides/_rels/slide20.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200.xml.rels><?xml version="1.0" encoding="UTF-8" standalone="yes"?>
<Relationships xmlns="http://schemas.openxmlformats.org/package/2006/relationships"><Relationship Id="rId3" Type="http://schemas.openxmlformats.org/officeDocument/2006/relationships/chart" Target="../charts/chart112.xml"/><Relationship Id="rId2" Type="http://schemas.openxmlformats.org/officeDocument/2006/relationships/notesSlide" Target="../notesSlides/notesSlide143.xml"/><Relationship Id="rId1" Type="http://schemas.openxmlformats.org/officeDocument/2006/relationships/slideLayout" Target="../slideLayouts/slideLayout8.xml"/></Relationships>
</file>

<file path=ppt/slides/_rels/slide201.xml.rels><?xml version="1.0" encoding="UTF-8" standalone="yes"?>
<Relationships xmlns="http://schemas.openxmlformats.org/package/2006/relationships"><Relationship Id="rId3" Type="http://schemas.openxmlformats.org/officeDocument/2006/relationships/chart" Target="../charts/chart113.xml"/><Relationship Id="rId2" Type="http://schemas.openxmlformats.org/officeDocument/2006/relationships/notesSlide" Target="../notesSlides/notesSlide144.xml"/><Relationship Id="rId1" Type="http://schemas.openxmlformats.org/officeDocument/2006/relationships/slideLayout" Target="../slideLayouts/slideLayout8.xml"/></Relationships>
</file>

<file path=ppt/slides/_rels/slide202.xml.rels><?xml version="1.0" encoding="UTF-8" standalone="yes"?>
<Relationships xmlns="http://schemas.openxmlformats.org/package/2006/relationships"><Relationship Id="rId2" Type="http://schemas.openxmlformats.org/officeDocument/2006/relationships/notesSlide" Target="../notesSlides/notesSlide145.xml"/><Relationship Id="rId1" Type="http://schemas.openxmlformats.org/officeDocument/2006/relationships/slideLayout" Target="../slideLayouts/slideLayout8.xml"/></Relationships>
</file>

<file path=ppt/slides/_rels/slide203.xml.rels><?xml version="1.0" encoding="UTF-8" standalone="yes"?>
<Relationships xmlns="http://schemas.openxmlformats.org/package/2006/relationships"><Relationship Id="rId2" Type="http://schemas.openxmlformats.org/officeDocument/2006/relationships/notesSlide" Target="../notesSlides/notesSlide146.xml"/><Relationship Id="rId1" Type="http://schemas.openxmlformats.org/officeDocument/2006/relationships/slideLayout" Target="../slideLayouts/slideLayout8.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05.xml.rels><?xml version="1.0" encoding="UTF-8" standalone="yes"?>
<Relationships xmlns="http://schemas.openxmlformats.org/package/2006/relationships"><Relationship Id="rId3" Type="http://schemas.openxmlformats.org/officeDocument/2006/relationships/chart" Target="../charts/chart114.xml"/><Relationship Id="rId2" Type="http://schemas.openxmlformats.org/officeDocument/2006/relationships/notesSlide" Target="../notesSlides/notesSlide147.xml"/><Relationship Id="rId1" Type="http://schemas.openxmlformats.org/officeDocument/2006/relationships/slideLayout" Target="../slideLayouts/slideLayout8.xml"/></Relationships>
</file>

<file path=ppt/slides/_rels/slide206.xml.rels><?xml version="1.0" encoding="UTF-8" standalone="yes"?>
<Relationships xmlns="http://schemas.openxmlformats.org/package/2006/relationships"><Relationship Id="rId3" Type="http://schemas.openxmlformats.org/officeDocument/2006/relationships/chart" Target="../charts/chart115.xml"/><Relationship Id="rId2" Type="http://schemas.openxmlformats.org/officeDocument/2006/relationships/notesSlide" Target="../notesSlides/notesSlide148.xml"/><Relationship Id="rId1" Type="http://schemas.openxmlformats.org/officeDocument/2006/relationships/slideLayout" Target="../slideLayouts/slideLayout8.xml"/></Relationships>
</file>

<file path=ppt/slides/_rels/slide207.xml.rels><?xml version="1.0" encoding="UTF-8" standalone="yes"?>
<Relationships xmlns="http://schemas.openxmlformats.org/package/2006/relationships"><Relationship Id="rId3" Type="http://schemas.openxmlformats.org/officeDocument/2006/relationships/chart" Target="../charts/chart116.xml"/><Relationship Id="rId2" Type="http://schemas.openxmlformats.org/officeDocument/2006/relationships/notesSlide" Target="../notesSlides/notesSlide149.xml"/><Relationship Id="rId1" Type="http://schemas.openxmlformats.org/officeDocument/2006/relationships/slideLayout" Target="../slideLayouts/slideLayout8.xml"/></Relationships>
</file>

<file path=ppt/slides/_rels/slide208.xml.rels><?xml version="1.0" encoding="UTF-8" standalone="yes"?>
<Relationships xmlns="http://schemas.openxmlformats.org/package/2006/relationships"><Relationship Id="rId3" Type="http://schemas.openxmlformats.org/officeDocument/2006/relationships/chart" Target="../charts/chart117.xml"/><Relationship Id="rId2" Type="http://schemas.openxmlformats.org/officeDocument/2006/relationships/notesSlide" Target="../notesSlides/notesSlide150.xml"/><Relationship Id="rId1" Type="http://schemas.openxmlformats.org/officeDocument/2006/relationships/slideLayout" Target="../slideLayouts/slideLayout8.xml"/></Relationships>
</file>

<file path=ppt/slides/_rels/slide209.xml.rels><?xml version="1.0" encoding="UTF-8" standalone="yes"?>
<Relationships xmlns="http://schemas.openxmlformats.org/package/2006/relationships"><Relationship Id="rId3" Type="http://schemas.openxmlformats.org/officeDocument/2006/relationships/chart" Target="../charts/chart118.xml"/><Relationship Id="rId2" Type="http://schemas.openxmlformats.org/officeDocument/2006/relationships/notesSlide" Target="../notesSlides/notesSlide151.xml"/><Relationship Id="rId1" Type="http://schemas.openxmlformats.org/officeDocument/2006/relationships/slideLayout" Target="../slideLayouts/slideLayout8.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5.xml"/></Relationships>
</file>

<file path=ppt/slides/_rels/slide210.xml.rels><?xml version="1.0" encoding="UTF-8" standalone="yes"?>
<Relationships xmlns="http://schemas.openxmlformats.org/package/2006/relationships"><Relationship Id="rId3" Type="http://schemas.openxmlformats.org/officeDocument/2006/relationships/chart" Target="../charts/chart119.xml"/><Relationship Id="rId2" Type="http://schemas.openxmlformats.org/officeDocument/2006/relationships/notesSlide" Target="../notesSlides/notesSlide152.xml"/><Relationship Id="rId1" Type="http://schemas.openxmlformats.org/officeDocument/2006/relationships/slideLayout" Target="../slideLayouts/slideLayout8.xml"/></Relationships>
</file>

<file path=ppt/slides/_rels/slide211.xml.rels><?xml version="1.0" encoding="UTF-8" standalone="yes"?>
<Relationships xmlns="http://schemas.openxmlformats.org/package/2006/relationships"><Relationship Id="rId3" Type="http://schemas.openxmlformats.org/officeDocument/2006/relationships/chart" Target="../charts/chart120.xml"/><Relationship Id="rId2" Type="http://schemas.openxmlformats.org/officeDocument/2006/relationships/notesSlide" Target="../notesSlides/notesSlide153.xml"/><Relationship Id="rId1" Type="http://schemas.openxmlformats.org/officeDocument/2006/relationships/slideLayout" Target="../slideLayouts/slideLayout8.xml"/></Relationships>
</file>

<file path=ppt/slides/_rels/slide212.xml.rels><?xml version="1.0" encoding="UTF-8" standalone="yes"?>
<Relationships xmlns="http://schemas.openxmlformats.org/package/2006/relationships"><Relationship Id="rId2" Type="http://schemas.openxmlformats.org/officeDocument/2006/relationships/chart" Target="../charts/chart121.xml"/><Relationship Id="rId1" Type="http://schemas.openxmlformats.org/officeDocument/2006/relationships/slideLayout" Target="../slideLayouts/slideLayout8.xml"/></Relationships>
</file>

<file path=ppt/slides/_rels/slide213.xml.rels><?xml version="1.0" encoding="UTF-8" standalone="yes"?>
<Relationships xmlns="http://schemas.openxmlformats.org/package/2006/relationships"><Relationship Id="rId2" Type="http://schemas.openxmlformats.org/officeDocument/2006/relationships/notesSlide" Target="../notesSlides/notesSlide154.xml"/><Relationship Id="rId1" Type="http://schemas.openxmlformats.org/officeDocument/2006/relationships/slideLayout" Target="../slideLayouts/slideLayout8.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16.xml.rels><?xml version="1.0" encoding="UTF-8" standalone="yes"?>
<Relationships xmlns="http://schemas.openxmlformats.org/package/2006/relationships"><Relationship Id="rId3" Type="http://schemas.openxmlformats.org/officeDocument/2006/relationships/chart" Target="../charts/chart122.xml"/><Relationship Id="rId2" Type="http://schemas.openxmlformats.org/officeDocument/2006/relationships/notesSlide" Target="../notesSlides/notesSlide155.xml"/><Relationship Id="rId1" Type="http://schemas.openxmlformats.org/officeDocument/2006/relationships/slideLayout" Target="../slideLayouts/slideLayout8.xml"/></Relationships>
</file>

<file path=ppt/slides/_rels/slide217.xml.rels><?xml version="1.0" encoding="UTF-8" standalone="yes"?>
<Relationships xmlns="http://schemas.openxmlformats.org/package/2006/relationships"><Relationship Id="rId3" Type="http://schemas.openxmlformats.org/officeDocument/2006/relationships/chart" Target="../charts/chart123.xml"/><Relationship Id="rId2" Type="http://schemas.openxmlformats.org/officeDocument/2006/relationships/notesSlide" Target="../notesSlides/notesSlide156.xml"/><Relationship Id="rId1" Type="http://schemas.openxmlformats.org/officeDocument/2006/relationships/slideLayout" Target="../slideLayouts/slideLayout8.xml"/></Relationships>
</file>

<file path=ppt/slides/_rels/slide218.xml.rels><?xml version="1.0" encoding="UTF-8" standalone="yes"?>
<Relationships xmlns="http://schemas.openxmlformats.org/package/2006/relationships"><Relationship Id="rId3" Type="http://schemas.openxmlformats.org/officeDocument/2006/relationships/chart" Target="../charts/chart124.xml"/><Relationship Id="rId2" Type="http://schemas.openxmlformats.org/officeDocument/2006/relationships/notesSlide" Target="../notesSlides/notesSlide157.xml"/><Relationship Id="rId1" Type="http://schemas.openxmlformats.org/officeDocument/2006/relationships/slideLayout" Target="../slideLayouts/slideLayout8.xml"/></Relationships>
</file>

<file path=ppt/slides/_rels/slide219.xml.rels><?xml version="1.0" encoding="UTF-8" standalone="yes"?>
<Relationships xmlns="http://schemas.openxmlformats.org/package/2006/relationships"><Relationship Id="rId3" Type="http://schemas.openxmlformats.org/officeDocument/2006/relationships/chart" Target="../charts/chart125.xml"/><Relationship Id="rId2" Type="http://schemas.openxmlformats.org/officeDocument/2006/relationships/notesSlide" Target="../notesSlides/notesSlide158.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5.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1.xml.rels><?xml version="1.0" encoding="UTF-8" standalone="yes"?>
<Relationships xmlns="http://schemas.openxmlformats.org/package/2006/relationships"><Relationship Id="rId3" Type="http://schemas.openxmlformats.org/officeDocument/2006/relationships/chart" Target="../charts/chart126.xml"/><Relationship Id="rId2" Type="http://schemas.openxmlformats.org/officeDocument/2006/relationships/notesSlide" Target="../notesSlides/notesSlide159.xml"/><Relationship Id="rId1" Type="http://schemas.openxmlformats.org/officeDocument/2006/relationships/slideLayout" Target="../slideLayouts/slideLayout8.xml"/></Relationships>
</file>

<file path=ppt/slides/_rels/slide222.xml.rels><?xml version="1.0" encoding="UTF-8" standalone="yes"?>
<Relationships xmlns="http://schemas.openxmlformats.org/package/2006/relationships"><Relationship Id="rId3" Type="http://schemas.openxmlformats.org/officeDocument/2006/relationships/chart" Target="../charts/chart127.xml"/><Relationship Id="rId2" Type="http://schemas.openxmlformats.org/officeDocument/2006/relationships/notesSlide" Target="../notesSlides/notesSlide160.xml"/><Relationship Id="rId1" Type="http://schemas.openxmlformats.org/officeDocument/2006/relationships/slideLayout" Target="../slideLayouts/slideLayout8.xml"/></Relationships>
</file>

<file path=ppt/slides/_rels/slide223.xml.rels><?xml version="1.0" encoding="UTF-8" standalone="yes"?>
<Relationships xmlns="http://schemas.openxmlformats.org/package/2006/relationships"><Relationship Id="rId3" Type="http://schemas.openxmlformats.org/officeDocument/2006/relationships/chart" Target="../charts/chart128.xml"/><Relationship Id="rId2" Type="http://schemas.openxmlformats.org/officeDocument/2006/relationships/notesSlide" Target="../notesSlides/notesSlide161.xml"/><Relationship Id="rId1" Type="http://schemas.openxmlformats.org/officeDocument/2006/relationships/slideLayout" Target="../slideLayouts/slideLayout8.xml"/></Relationships>
</file>

<file path=ppt/slides/_rels/slide22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5.xml.rels><?xml version="1.0" encoding="UTF-8" standalone="yes"?>
<Relationships xmlns="http://schemas.openxmlformats.org/package/2006/relationships"><Relationship Id="rId3" Type="http://schemas.openxmlformats.org/officeDocument/2006/relationships/chart" Target="../charts/chart129.xml"/><Relationship Id="rId2" Type="http://schemas.openxmlformats.org/officeDocument/2006/relationships/notesSlide" Target="../notesSlides/notesSlide162.xml"/><Relationship Id="rId1" Type="http://schemas.openxmlformats.org/officeDocument/2006/relationships/slideLayout" Target="../slideLayouts/slideLayout8.xml"/></Relationships>
</file>

<file path=ppt/slides/_rels/slide226.xml.rels><?xml version="1.0" encoding="UTF-8" standalone="yes"?>
<Relationships xmlns="http://schemas.openxmlformats.org/package/2006/relationships"><Relationship Id="rId3" Type="http://schemas.openxmlformats.org/officeDocument/2006/relationships/chart" Target="../charts/chart130.xml"/><Relationship Id="rId2" Type="http://schemas.openxmlformats.org/officeDocument/2006/relationships/notesSlide" Target="../notesSlides/notesSlide163.xml"/><Relationship Id="rId1" Type="http://schemas.openxmlformats.org/officeDocument/2006/relationships/slideLayout" Target="../slideLayouts/slideLayout8.xml"/></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228.xml.rels><?xml version="1.0" encoding="UTF-8" standalone="yes"?>
<Relationships xmlns="http://schemas.openxmlformats.org/package/2006/relationships"><Relationship Id="rId3" Type="http://schemas.openxmlformats.org/officeDocument/2006/relationships/chart" Target="../charts/chart131.xml"/><Relationship Id="rId2" Type="http://schemas.openxmlformats.org/officeDocument/2006/relationships/notesSlide" Target="../notesSlides/notesSlide164.xml"/><Relationship Id="rId1" Type="http://schemas.openxmlformats.org/officeDocument/2006/relationships/slideLayout" Target="../slideLayouts/slideLayout8.xml"/></Relationships>
</file>

<file path=ppt/slides/_rels/slide229.xml.rels><?xml version="1.0" encoding="UTF-8" standalone="yes"?>
<Relationships xmlns="http://schemas.openxmlformats.org/package/2006/relationships"><Relationship Id="rId3" Type="http://schemas.openxmlformats.org/officeDocument/2006/relationships/chart" Target="../charts/chart132.xml"/><Relationship Id="rId2" Type="http://schemas.openxmlformats.org/officeDocument/2006/relationships/notesSlide" Target="../notesSlides/notesSlide165.xml"/><Relationship Id="rId1" Type="http://schemas.openxmlformats.org/officeDocument/2006/relationships/slideLayout" Target="../slideLayouts/slideLayout8.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30.xml.rels><?xml version="1.0" encoding="UTF-8" standalone="yes"?>
<Relationships xmlns="http://schemas.openxmlformats.org/package/2006/relationships"><Relationship Id="rId2" Type="http://schemas.openxmlformats.org/officeDocument/2006/relationships/notesSlide" Target="../notesSlides/notesSlide166.xml"/><Relationship Id="rId1" Type="http://schemas.openxmlformats.org/officeDocument/2006/relationships/slideLayout" Target="../slideLayouts/slideLayout8.xml"/></Relationships>
</file>

<file path=ppt/slides/_rels/slide231.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32.xml.rels><?xml version="1.0" encoding="UTF-8" standalone="yes"?>
<Relationships xmlns="http://schemas.openxmlformats.org/package/2006/relationships"><Relationship Id="rId3" Type="http://schemas.openxmlformats.org/officeDocument/2006/relationships/chart" Target="../charts/chart133.xml"/><Relationship Id="rId2" Type="http://schemas.openxmlformats.org/officeDocument/2006/relationships/notesSlide" Target="../notesSlides/notesSlide167.xml"/><Relationship Id="rId1" Type="http://schemas.openxmlformats.org/officeDocument/2006/relationships/slideLayout" Target="../slideLayouts/slideLayout8.xml"/></Relationships>
</file>

<file path=ppt/slides/_rels/slide233.xml.rels><?xml version="1.0" encoding="UTF-8" standalone="yes"?>
<Relationships xmlns="http://schemas.openxmlformats.org/package/2006/relationships"><Relationship Id="rId2" Type="http://schemas.openxmlformats.org/officeDocument/2006/relationships/notesSlide" Target="../notesSlides/notesSlide168.xml"/><Relationship Id="rId1" Type="http://schemas.openxmlformats.org/officeDocument/2006/relationships/slideLayout" Target="../slideLayouts/slideLayout8.xml"/></Relationships>
</file>

<file path=ppt/slides/_rels/slide234.xml.rels><?xml version="1.0" encoding="UTF-8" standalone="yes"?>
<Relationships xmlns="http://schemas.openxmlformats.org/package/2006/relationships"><Relationship Id="rId3" Type="http://schemas.openxmlformats.org/officeDocument/2006/relationships/chart" Target="../charts/chart134.xml"/><Relationship Id="rId2" Type="http://schemas.openxmlformats.org/officeDocument/2006/relationships/notesSlide" Target="../notesSlides/notesSlide169.xml"/><Relationship Id="rId1" Type="http://schemas.openxmlformats.org/officeDocument/2006/relationships/slideLayout" Target="../slideLayouts/slideLayout8.xml"/></Relationships>
</file>

<file path=ppt/slides/_rels/slide235.xml.rels><?xml version="1.0" encoding="UTF-8" standalone="yes"?>
<Relationships xmlns="http://schemas.openxmlformats.org/package/2006/relationships"><Relationship Id="rId3" Type="http://schemas.openxmlformats.org/officeDocument/2006/relationships/chart" Target="../charts/chart135.xml"/><Relationship Id="rId2" Type="http://schemas.openxmlformats.org/officeDocument/2006/relationships/notesSlide" Target="../notesSlides/notesSlide170.xml"/><Relationship Id="rId1" Type="http://schemas.openxmlformats.org/officeDocument/2006/relationships/slideLayout" Target="../slideLayouts/slideLayout8.xml"/></Relationships>
</file>

<file path=ppt/slides/_rels/slide236.xml.rels><?xml version="1.0" encoding="UTF-8" standalone="yes"?>
<Relationships xmlns="http://schemas.openxmlformats.org/package/2006/relationships"><Relationship Id="rId3" Type="http://schemas.openxmlformats.org/officeDocument/2006/relationships/chart" Target="../charts/chart136.xml"/><Relationship Id="rId2" Type="http://schemas.openxmlformats.org/officeDocument/2006/relationships/notesSlide" Target="../notesSlides/notesSlide171.xml"/><Relationship Id="rId1" Type="http://schemas.openxmlformats.org/officeDocument/2006/relationships/slideLayout" Target="../slideLayouts/slideLayout8.xml"/></Relationships>
</file>

<file path=ppt/slides/_rels/slide237.xml.rels><?xml version="1.0" encoding="UTF-8" standalone="yes"?>
<Relationships xmlns="http://schemas.openxmlformats.org/package/2006/relationships"><Relationship Id="rId3" Type="http://schemas.openxmlformats.org/officeDocument/2006/relationships/chart" Target="../charts/chart137.xml"/><Relationship Id="rId2" Type="http://schemas.openxmlformats.org/officeDocument/2006/relationships/notesSlide" Target="../notesSlides/notesSlide172.xml"/><Relationship Id="rId1" Type="http://schemas.openxmlformats.org/officeDocument/2006/relationships/slideLayout" Target="../slideLayouts/slideLayout8.xml"/></Relationships>
</file>

<file path=ppt/slides/_rels/slide238.xml.rels><?xml version="1.0" encoding="UTF-8" standalone="yes"?>
<Relationships xmlns="http://schemas.openxmlformats.org/package/2006/relationships"><Relationship Id="rId3" Type="http://schemas.openxmlformats.org/officeDocument/2006/relationships/chart" Target="../charts/chart138.xml"/><Relationship Id="rId2" Type="http://schemas.openxmlformats.org/officeDocument/2006/relationships/notesSlide" Target="../notesSlides/notesSlide173.xml"/><Relationship Id="rId1" Type="http://schemas.openxmlformats.org/officeDocument/2006/relationships/slideLayout" Target="../slideLayouts/slideLayout8.xml"/></Relationships>
</file>

<file path=ppt/slides/_rels/slide239.xml.rels><?xml version="1.0" encoding="UTF-8" standalone="yes"?>
<Relationships xmlns="http://schemas.openxmlformats.org/package/2006/relationships"><Relationship Id="rId3" Type="http://schemas.openxmlformats.org/officeDocument/2006/relationships/chart" Target="../charts/chart139.xml"/><Relationship Id="rId2" Type="http://schemas.openxmlformats.org/officeDocument/2006/relationships/notesSlide" Target="../notesSlides/notesSlide174.xml"/><Relationship Id="rId1" Type="http://schemas.openxmlformats.org/officeDocument/2006/relationships/slideLayout" Target="../slideLayouts/slideLayout8.xml"/></Relationships>
</file>

<file path=ppt/slides/_rels/slide24.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240.xml.rels><?xml version="1.0" encoding="UTF-8" standalone="yes"?>
<Relationships xmlns="http://schemas.openxmlformats.org/package/2006/relationships"><Relationship Id="rId3" Type="http://schemas.openxmlformats.org/officeDocument/2006/relationships/chart" Target="../charts/chart140.xml"/><Relationship Id="rId2" Type="http://schemas.openxmlformats.org/officeDocument/2006/relationships/notesSlide" Target="../notesSlides/notesSlide175.xml"/><Relationship Id="rId1" Type="http://schemas.openxmlformats.org/officeDocument/2006/relationships/slideLayout" Target="../slideLayouts/slideLayout8.xml"/></Relationships>
</file>

<file path=ppt/slides/_rels/slide241.xml.rels><?xml version="1.0" encoding="UTF-8" standalone="yes"?>
<Relationships xmlns="http://schemas.openxmlformats.org/package/2006/relationships"><Relationship Id="rId2" Type="http://schemas.openxmlformats.org/officeDocument/2006/relationships/notesSlide" Target="../notesSlides/notesSlide176.xml"/><Relationship Id="rId1" Type="http://schemas.openxmlformats.org/officeDocument/2006/relationships/slideLayout" Target="../slideLayouts/slideLayout8.xml"/></Relationships>
</file>

<file path=ppt/slides/_rels/slide242.xml.rels><?xml version="1.0" encoding="UTF-8" standalone="yes"?>
<Relationships xmlns="http://schemas.openxmlformats.org/package/2006/relationships"><Relationship Id="rId3" Type="http://schemas.openxmlformats.org/officeDocument/2006/relationships/chart" Target="../charts/chart141.xml"/><Relationship Id="rId2" Type="http://schemas.openxmlformats.org/officeDocument/2006/relationships/notesSlide" Target="../notesSlides/notesSlide177.xml"/><Relationship Id="rId1" Type="http://schemas.openxmlformats.org/officeDocument/2006/relationships/slideLayout" Target="../slideLayouts/slideLayout8.xml"/></Relationships>
</file>

<file path=ppt/slides/_rels/slide243.xml.rels><?xml version="1.0" encoding="UTF-8" standalone="yes"?>
<Relationships xmlns="http://schemas.openxmlformats.org/package/2006/relationships"><Relationship Id="rId3" Type="http://schemas.openxmlformats.org/officeDocument/2006/relationships/chart" Target="../charts/chart142.xml"/><Relationship Id="rId2" Type="http://schemas.openxmlformats.org/officeDocument/2006/relationships/notesSlide" Target="../notesSlides/notesSlide178.xml"/><Relationship Id="rId1" Type="http://schemas.openxmlformats.org/officeDocument/2006/relationships/slideLayout" Target="../slideLayouts/slideLayout8.xml"/></Relationships>
</file>

<file path=ppt/slides/_rels/slide244.xml.rels><?xml version="1.0" encoding="UTF-8" standalone="yes"?>
<Relationships xmlns="http://schemas.openxmlformats.org/package/2006/relationships"><Relationship Id="rId2" Type="http://schemas.openxmlformats.org/officeDocument/2006/relationships/notesSlide" Target="../notesSlides/notesSlide179.xml"/><Relationship Id="rId1" Type="http://schemas.openxmlformats.org/officeDocument/2006/relationships/slideLayout" Target="../slideLayouts/slideLayout8.xml"/></Relationships>
</file>

<file path=ppt/slides/_rels/slide25.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chart" Target="../charts/chart7.xml"/><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1.xml.rels><?xml version="1.0" encoding="UTF-8" standalone="yes"?>
<Relationships xmlns="http://schemas.openxmlformats.org/package/2006/relationships"><Relationship Id="rId3" Type="http://schemas.openxmlformats.org/officeDocument/2006/relationships/chart" Target="../charts/chart9.xml"/><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3" Type="http://schemas.openxmlformats.org/officeDocument/2006/relationships/chart" Target="../charts/chart12.xml"/><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36.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5.xml"/></Relationships>
</file>

<file path=ppt/slides/_rels/slide39.xml.rels><?xml version="1.0" encoding="UTF-8" standalone="yes"?>
<Relationships xmlns="http://schemas.openxmlformats.org/package/2006/relationships"><Relationship Id="rId3" Type="http://schemas.openxmlformats.org/officeDocument/2006/relationships/chart" Target="../charts/chart14.xml"/><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0.xml.rels><?xml version="1.0" encoding="UTF-8" standalone="yes"?>
<Relationships xmlns="http://schemas.openxmlformats.org/package/2006/relationships"><Relationship Id="rId3" Type="http://schemas.openxmlformats.org/officeDocument/2006/relationships/chart" Target="../charts/chart15.xml"/><Relationship Id="rId2" Type="http://schemas.openxmlformats.org/officeDocument/2006/relationships/notesSlide" Target="../notesSlides/notesSlide21.xml"/><Relationship Id="rId1" Type="http://schemas.openxmlformats.org/officeDocument/2006/relationships/slideLayout" Target="../slideLayouts/slideLayout5.xml"/></Relationships>
</file>

<file path=ppt/slides/_rels/slide41.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42.xml.rels><?xml version="1.0" encoding="UTF-8" standalone="yes"?>
<Relationships xmlns="http://schemas.openxmlformats.org/package/2006/relationships"><Relationship Id="rId3" Type="http://schemas.openxmlformats.org/officeDocument/2006/relationships/chart" Target="../charts/chart17.xml"/><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43.xml.rels><?xml version="1.0" encoding="UTF-8" standalone="yes"?>
<Relationships xmlns="http://schemas.openxmlformats.org/package/2006/relationships"><Relationship Id="rId3" Type="http://schemas.openxmlformats.org/officeDocument/2006/relationships/chart" Target="../charts/chart18.xml"/><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44.xml.rels><?xml version="1.0" encoding="UTF-8" standalone="yes"?>
<Relationships xmlns="http://schemas.openxmlformats.org/package/2006/relationships"><Relationship Id="rId3" Type="http://schemas.openxmlformats.org/officeDocument/2006/relationships/chart" Target="../charts/chart19.xml"/><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45.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notesSlide" Target="../notesSlides/notesSlide26.xml"/><Relationship Id="rId1" Type="http://schemas.openxmlformats.org/officeDocument/2006/relationships/slideLayout" Target="../slideLayouts/slideLayout5.xml"/></Relationships>
</file>

<file path=ppt/slides/_rels/slide46.xml.rels><?xml version="1.0" encoding="UTF-8" standalone="yes"?>
<Relationships xmlns="http://schemas.openxmlformats.org/package/2006/relationships"><Relationship Id="rId3" Type="http://schemas.openxmlformats.org/officeDocument/2006/relationships/chart" Target="../charts/chart21.xml"/><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48.xml.rels><?xml version="1.0" encoding="UTF-8" standalone="yes"?>
<Relationships xmlns="http://schemas.openxmlformats.org/package/2006/relationships"><Relationship Id="rId3" Type="http://schemas.openxmlformats.org/officeDocument/2006/relationships/chart" Target="../charts/chart22.xml"/><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49.xml.rels><?xml version="1.0" encoding="UTF-8" standalone="yes"?>
<Relationships xmlns="http://schemas.openxmlformats.org/package/2006/relationships"><Relationship Id="rId3" Type="http://schemas.openxmlformats.org/officeDocument/2006/relationships/chart" Target="../charts/chart23.xml"/><Relationship Id="rId2" Type="http://schemas.openxmlformats.org/officeDocument/2006/relationships/notesSlide" Target="../notesSlides/notesSlide29.xml"/><Relationship Id="rId1" Type="http://schemas.openxmlformats.org/officeDocument/2006/relationships/slideLayout" Target="../slideLayouts/slideLayout5.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3" Type="http://schemas.openxmlformats.org/officeDocument/2006/relationships/chart" Target="../charts/chart24.xml"/><Relationship Id="rId2" Type="http://schemas.openxmlformats.org/officeDocument/2006/relationships/notesSlide" Target="../notesSlides/notesSlide30.xml"/><Relationship Id="rId1" Type="http://schemas.openxmlformats.org/officeDocument/2006/relationships/slideLayout" Target="../slideLayouts/slideLayout5.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54.xml.rels><?xml version="1.0" encoding="UTF-8" standalone="yes"?>
<Relationships xmlns="http://schemas.openxmlformats.org/package/2006/relationships"><Relationship Id="rId3" Type="http://schemas.openxmlformats.org/officeDocument/2006/relationships/chart" Target="../charts/chart25.xml"/><Relationship Id="rId2" Type="http://schemas.openxmlformats.org/officeDocument/2006/relationships/notesSlide" Target="../notesSlides/notesSlide31.xml"/><Relationship Id="rId1" Type="http://schemas.openxmlformats.org/officeDocument/2006/relationships/slideLayout" Target="../slideLayouts/slideLayout8.xml"/></Relationships>
</file>

<file path=ppt/slides/_rels/slide55.xml.rels><?xml version="1.0" encoding="UTF-8" standalone="yes"?>
<Relationships xmlns="http://schemas.openxmlformats.org/package/2006/relationships"><Relationship Id="rId3" Type="http://schemas.openxmlformats.org/officeDocument/2006/relationships/chart" Target="../charts/chart26.xml"/><Relationship Id="rId2" Type="http://schemas.openxmlformats.org/officeDocument/2006/relationships/notesSlide" Target="../notesSlides/notesSlide32.xml"/><Relationship Id="rId1" Type="http://schemas.openxmlformats.org/officeDocument/2006/relationships/slideLayout" Target="../slideLayouts/slideLayout8.xml"/></Relationships>
</file>

<file path=ppt/slides/_rels/slide56.xml.rels><?xml version="1.0" encoding="UTF-8" standalone="yes"?>
<Relationships xmlns="http://schemas.openxmlformats.org/package/2006/relationships"><Relationship Id="rId3" Type="http://schemas.openxmlformats.org/officeDocument/2006/relationships/chart" Target="../charts/chart27.xml"/><Relationship Id="rId2" Type="http://schemas.openxmlformats.org/officeDocument/2006/relationships/notesSlide" Target="../notesSlides/notesSlide33.xml"/><Relationship Id="rId1" Type="http://schemas.openxmlformats.org/officeDocument/2006/relationships/slideLayout" Target="../slideLayouts/slideLayout8.xml"/></Relationships>
</file>

<file path=ppt/slides/_rels/slide57.xml.rels><?xml version="1.0" encoding="UTF-8" standalone="yes"?>
<Relationships xmlns="http://schemas.openxmlformats.org/package/2006/relationships"><Relationship Id="rId3" Type="http://schemas.openxmlformats.org/officeDocument/2006/relationships/chart" Target="../charts/chart28.xml"/><Relationship Id="rId2" Type="http://schemas.openxmlformats.org/officeDocument/2006/relationships/notesSlide" Target="../notesSlides/notesSlide34.xml"/><Relationship Id="rId1" Type="http://schemas.openxmlformats.org/officeDocument/2006/relationships/slideLayout" Target="../slideLayouts/slideLayout8.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8.xml"/></Relationships>
</file>

<file path=ppt/slides/_rels/slide59.xml.rels><?xml version="1.0" encoding="UTF-8" standalone="yes"?>
<Relationships xmlns="http://schemas.openxmlformats.org/package/2006/relationships"><Relationship Id="rId3" Type="http://schemas.openxmlformats.org/officeDocument/2006/relationships/chart" Target="../charts/chart29.xml"/><Relationship Id="rId2" Type="http://schemas.openxmlformats.org/officeDocument/2006/relationships/notesSlide" Target="../notesSlides/notesSlide36.xml"/><Relationship Id="rId1" Type="http://schemas.openxmlformats.org/officeDocument/2006/relationships/slideLayout" Target="../slideLayouts/slideLayout8.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3" Type="http://schemas.openxmlformats.org/officeDocument/2006/relationships/chart" Target="../charts/chart30.xml"/><Relationship Id="rId2" Type="http://schemas.openxmlformats.org/officeDocument/2006/relationships/notesSlide" Target="../notesSlides/notesSlide37.xml"/><Relationship Id="rId1" Type="http://schemas.openxmlformats.org/officeDocument/2006/relationships/slideLayout" Target="../slideLayouts/slideLayout8.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2.xml.rels><?xml version="1.0" encoding="UTF-8" standalone="yes"?>
<Relationships xmlns="http://schemas.openxmlformats.org/package/2006/relationships"><Relationship Id="rId3" Type="http://schemas.openxmlformats.org/officeDocument/2006/relationships/chart" Target="../charts/chart31.xml"/><Relationship Id="rId2" Type="http://schemas.openxmlformats.org/officeDocument/2006/relationships/notesSlide" Target="../notesSlides/notesSlide38.xml"/><Relationship Id="rId1" Type="http://schemas.openxmlformats.org/officeDocument/2006/relationships/slideLayout" Target="../slideLayouts/slideLayout8.xml"/></Relationships>
</file>

<file path=ppt/slides/_rels/slide63.xml.rels><?xml version="1.0" encoding="UTF-8" standalone="yes"?>
<Relationships xmlns="http://schemas.openxmlformats.org/package/2006/relationships"><Relationship Id="rId3" Type="http://schemas.openxmlformats.org/officeDocument/2006/relationships/chart" Target="../charts/chart32.xml"/><Relationship Id="rId2" Type="http://schemas.openxmlformats.org/officeDocument/2006/relationships/notesSlide" Target="../notesSlides/notesSlide39.xml"/><Relationship Id="rId1" Type="http://schemas.openxmlformats.org/officeDocument/2006/relationships/slideLayout" Target="../slideLayouts/slideLayout8.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5.xml.rels><?xml version="1.0" encoding="UTF-8" standalone="yes"?>
<Relationships xmlns="http://schemas.openxmlformats.org/package/2006/relationships"><Relationship Id="rId3" Type="http://schemas.openxmlformats.org/officeDocument/2006/relationships/chart" Target="../charts/chart33.xml"/><Relationship Id="rId2" Type="http://schemas.openxmlformats.org/officeDocument/2006/relationships/notesSlide" Target="../notesSlides/notesSlide40.xml"/><Relationship Id="rId1" Type="http://schemas.openxmlformats.org/officeDocument/2006/relationships/slideLayout" Target="../slideLayouts/slideLayout8.xml"/></Relationships>
</file>

<file path=ppt/slides/_rels/slide66.xml.rels><?xml version="1.0" encoding="UTF-8" standalone="yes"?>
<Relationships xmlns="http://schemas.openxmlformats.org/package/2006/relationships"><Relationship Id="rId3" Type="http://schemas.openxmlformats.org/officeDocument/2006/relationships/chart" Target="../charts/chart34.xml"/><Relationship Id="rId2" Type="http://schemas.openxmlformats.org/officeDocument/2006/relationships/notesSlide" Target="../notesSlides/notesSlide41.xml"/><Relationship Id="rId1" Type="http://schemas.openxmlformats.org/officeDocument/2006/relationships/slideLayout" Target="../slideLayouts/slideLayout8.xml"/></Relationships>
</file>

<file path=ppt/slides/_rels/slide67.xml.rels><?xml version="1.0" encoding="UTF-8" standalone="yes"?>
<Relationships xmlns="http://schemas.openxmlformats.org/package/2006/relationships"><Relationship Id="rId3" Type="http://schemas.openxmlformats.org/officeDocument/2006/relationships/chart" Target="../charts/chart35.xml"/><Relationship Id="rId2" Type="http://schemas.openxmlformats.org/officeDocument/2006/relationships/notesSlide" Target="../notesSlides/notesSlide42.xml"/><Relationship Id="rId1" Type="http://schemas.openxmlformats.org/officeDocument/2006/relationships/slideLayout" Target="../slideLayouts/slideLayout8.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69.xml.rels><?xml version="1.0" encoding="UTF-8" standalone="yes"?>
<Relationships xmlns="http://schemas.openxmlformats.org/package/2006/relationships"><Relationship Id="rId3" Type="http://schemas.openxmlformats.org/officeDocument/2006/relationships/chart" Target="../charts/chart36.xml"/><Relationship Id="rId2" Type="http://schemas.openxmlformats.org/officeDocument/2006/relationships/notesSlide" Target="../notesSlides/notesSlide43.xml"/><Relationship Id="rId1" Type="http://schemas.openxmlformats.org/officeDocument/2006/relationships/slideLayout" Target="../slideLayouts/slideLayout8.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3" Type="http://schemas.openxmlformats.org/officeDocument/2006/relationships/chart" Target="../charts/chart37.xml"/><Relationship Id="rId2" Type="http://schemas.openxmlformats.org/officeDocument/2006/relationships/notesSlide" Target="../notesSlides/notesSlide44.xml"/><Relationship Id="rId1" Type="http://schemas.openxmlformats.org/officeDocument/2006/relationships/slideLayout" Target="../slideLayouts/slideLayout8.xml"/></Relationships>
</file>

<file path=ppt/slides/_rels/slide71.xml.rels><?xml version="1.0" encoding="UTF-8" standalone="yes"?>
<Relationships xmlns="http://schemas.openxmlformats.org/package/2006/relationships"><Relationship Id="rId3" Type="http://schemas.openxmlformats.org/officeDocument/2006/relationships/chart" Target="../charts/chart38.xml"/><Relationship Id="rId2" Type="http://schemas.openxmlformats.org/officeDocument/2006/relationships/notesSlide" Target="../notesSlides/notesSlide45.xml"/><Relationship Id="rId1" Type="http://schemas.openxmlformats.org/officeDocument/2006/relationships/slideLayout" Target="../slideLayouts/slideLayout8.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75.xml.rels><?xml version="1.0" encoding="UTF-8" standalone="yes"?>
<Relationships xmlns="http://schemas.openxmlformats.org/package/2006/relationships"><Relationship Id="rId3" Type="http://schemas.openxmlformats.org/officeDocument/2006/relationships/chart" Target="../charts/chart39.xml"/><Relationship Id="rId2" Type="http://schemas.openxmlformats.org/officeDocument/2006/relationships/notesSlide" Target="../notesSlides/notesSlide46.xml"/><Relationship Id="rId1" Type="http://schemas.openxmlformats.org/officeDocument/2006/relationships/slideLayout" Target="../slideLayouts/slideLayout8.xml"/></Relationships>
</file>

<file path=ppt/slides/_rels/slide76.xml.rels><?xml version="1.0" encoding="UTF-8" standalone="yes"?>
<Relationships xmlns="http://schemas.openxmlformats.org/package/2006/relationships"><Relationship Id="rId3" Type="http://schemas.openxmlformats.org/officeDocument/2006/relationships/chart" Target="../charts/chart40.xml"/><Relationship Id="rId2" Type="http://schemas.openxmlformats.org/officeDocument/2006/relationships/notesSlide" Target="../notesSlides/notesSlide47.xml"/><Relationship Id="rId1" Type="http://schemas.openxmlformats.org/officeDocument/2006/relationships/slideLayout" Target="../slideLayouts/slideLayout8.xml"/></Relationships>
</file>

<file path=ppt/slides/_rels/slide77.xml.rels><?xml version="1.0" encoding="UTF-8" standalone="yes"?>
<Relationships xmlns="http://schemas.openxmlformats.org/package/2006/relationships"><Relationship Id="rId3" Type="http://schemas.openxmlformats.org/officeDocument/2006/relationships/chart" Target="../charts/chart41.xml"/><Relationship Id="rId2" Type="http://schemas.openxmlformats.org/officeDocument/2006/relationships/notesSlide" Target="../notesSlides/notesSlide48.xml"/><Relationship Id="rId1" Type="http://schemas.openxmlformats.org/officeDocument/2006/relationships/slideLayout" Target="../slideLayouts/slideLayout8.xml"/></Relationships>
</file>

<file path=ppt/slides/_rels/slide78.xml.rels><?xml version="1.0" encoding="UTF-8" standalone="yes"?>
<Relationships xmlns="http://schemas.openxmlformats.org/package/2006/relationships"><Relationship Id="rId3" Type="http://schemas.openxmlformats.org/officeDocument/2006/relationships/chart" Target="../charts/chart42.xml"/><Relationship Id="rId2" Type="http://schemas.openxmlformats.org/officeDocument/2006/relationships/notesSlide" Target="../notesSlides/notesSlide49.xml"/><Relationship Id="rId1" Type="http://schemas.openxmlformats.org/officeDocument/2006/relationships/slideLayout" Target="../slideLayouts/slideLayout8.xml"/></Relationships>
</file>

<file path=ppt/slides/_rels/slide79.xml.rels><?xml version="1.0" encoding="UTF-8" standalone="yes"?>
<Relationships xmlns="http://schemas.openxmlformats.org/package/2006/relationships"><Relationship Id="rId3" Type="http://schemas.openxmlformats.org/officeDocument/2006/relationships/chart" Target="../charts/chart43.xml"/><Relationship Id="rId2" Type="http://schemas.openxmlformats.org/officeDocument/2006/relationships/notesSlide" Target="../notesSlides/notesSlide50.xml"/><Relationship Id="rId1" Type="http://schemas.openxmlformats.org/officeDocument/2006/relationships/slideLayout" Target="../slideLayouts/slideLayout8.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1.xml.rels><?xml version="1.0" encoding="UTF-8" standalone="yes"?>
<Relationships xmlns="http://schemas.openxmlformats.org/package/2006/relationships"><Relationship Id="rId3" Type="http://schemas.openxmlformats.org/officeDocument/2006/relationships/chart" Target="../charts/chart44.xml"/><Relationship Id="rId2" Type="http://schemas.openxmlformats.org/officeDocument/2006/relationships/notesSlide" Target="../notesSlides/notesSlide51.xml"/><Relationship Id="rId1" Type="http://schemas.openxmlformats.org/officeDocument/2006/relationships/slideLayout" Target="../slideLayouts/slideLayout8.xml"/></Relationships>
</file>

<file path=ppt/slides/_rels/slide82.xml.rels><?xml version="1.0" encoding="UTF-8" standalone="yes"?>
<Relationships xmlns="http://schemas.openxmlformats.org/package/2006/relationships"><Relationship Id="rId3" Type="http://schemas.openxmlformats.org/officeDocument/2006/relationships/chart" Target="../charts/chart45.xml"/><Relationship Id="rId2" Type="http://schemas.openxmlformats.org/officeDocument/2006/relationships/notesSlide" Target="../notesSlides/notesSlide52.xml"/><Relationship Id="rId1" Type="http://schemas.openxmlformats.org/officeDocument/2006/relationships/slideLayout" Target="../slideLayouts/slideLayout8.xml"/></Relationships>
</file>

<file path=ppt/slides/_rels/slide83.xml.rels><?xml version="1.0" encoding="UTF-8" standalone="yes"?>
<Relationships xmlns="http://schemas.openxmlformats.org/package/2006/relationships"><Relationship Id="rId3" Type="http://schemas.openxmlformats.org/officeDocument/2006/relationships/chart" Target="../charts/chart46.xml"/><Relationship Id="rId2" Type="http://schemas.openxmlformats.org/officeDocument/2006/relationships/notesSlide" Target="../notesSlides/notesSlide53.xml"/><Relationship Id="rId1" Type="http://schemas.openxmlformats.org/officeDocument/2006/relationships/slideLayout" Target="../slideLayouts/slideLayout8.xml"/></Relationships>
</file>

<file path=ppt/slides/_rels/slide84.xml.rels><?xml version="1.0" encoding="UTF-8" standalone="yes"?>
<Relationships xmlns="http://schemas.openxmlformats.org/package/2006/relationships"><Relationship Id="rId3" Type="http://schemas.openxmlformats.org/officeDocument/2006/relationships/chart" Target="../charts/chart47.xml"/><Relationship Id="rId2" Type="http://schemas.openxmlformats.org/officeDocument/2006/relationships/notesSlide" Target="../notesSlides/notesSlide54.xml"/><Relationship Id="rId1" Type="http://schemas.openxmlformats.org/officeDocument/2006/relationships/slideLayout" Target="../slideLayouts/slideLayout8.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86.xml.rels><?xml version="1.0" encoding="UTF-8" standalone="yes"?>
<Relationships xmlns="http://schemas.openxmlformats.org/package/2006/relationships"><Relationship Id="rId3" Type="http://schemas.openxmlformats.org/officeDocument/2006/relationships/chart" Target="../charts/chart48.xml"/><Relationship Id="rId2" Type="http://schemas.openxmlformats.org/officeDocument/2006/relationships/notesSlide" Target="../notesSlides/notesSlide55.xml"/><Relationship Id="rId1" Type="http://schemas.openxmlformats.org/officeDocument/2006/relationships/slideLayout" Target="../slideLayouts/slideLayout8.xml"/></Relationships>
</file>

<file path=ppt/slides/_rels/slide87.xml.rels><?xml version="1.0" encoding="UTF-8" standalone="yes"?>
<Relationships xmlns="http://schemas.openxmlformats.org/package/2006/relationships"><Relationship Id="rId3" Type="http://schemas.openxmlformats.org/officeDocument/2006/relationships/chart" Target="../charts/chart49.xml"/><Relationship Id="rId2" Type="http://schemas.openxmlformats.org/officeDocument/2006/relationships/notesSlide" Target="../notesSlides/notesSlide56.xml"/><Relationship Id="rId1" Type="http://schemas.openxmlformats.org/officeDocument/2006/relationships/slideLayout" Target="../slideLayouts/slideLayout8.xml"/></Relationships>
</file>

<file path=ppt/slides/_rels/slide88.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8.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_rels/slide91.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8.xml"/></Relationships>
</file>

<file path=ppt/slides/_rels/slide92.xml.rels><?xml version="1.0" encoding="UTF-8" standalone="yes"?>
<Relationships xmlns="http://schemas.openxmlformats.org/package/2006/relationships"><Relationship Id="rId3" Type="http://schemas.openxmlformats.org/officeDocument/2006/relationships/chart" Target="../charts/chart50.xml"/><Relationship Id="rId2" Type="http://schemas.openxmlformats.org/officeDocument/2006/relationships/notesSlide" Target="../notesSlides/notesSlide59.xml"/><Relationship Id="rId1" Type="http://schemas.openxmlformats.org/officeDocument/2006/relationships/slideLayout" Target="../slideLayouts/slideLayout8.xml"/></Relationships>
</file>

<file path=ppt/slides/_rels/slide93.xml.rels><?xml version="1.0" encoding="UTF-8" standalone="yes"?>
<Relationships xmlns="http://schemas.openxmlformats.org/package/2006/relationships"><Relationship Id="rId3" Type="http://schemas.openxmlformats.org/officeDocument/2006/relationships/chart" Target="../charts/chart51.xml"/><Relationship Id="rId2" Type="http://schemas.openxmlformats.org/officeDocument/2006/relationships/notesSlide" Target="../notesSlides/notesSlide60.xml"/><Relationship Id="rId1" Type="http://schemas.openxmlformats.org/officeDocument/2006/relationships/slideLayout" Target="../slideLayouts/slideLayout8.xml"/></Relationships>
</file>

<file path=ppt/slides/_rels/slide94.xml.rels><?xml version="1.0" encoding="UTF-8" standalone="yes"?>
<Relationships xmlns="http://schemas.openxmlformats.org/package/2006/relationships"><Relationship Id="rId2" Type="http://schemas.openxmlformats.org/officeDocument/2006/relationships/notesSlide" Target="../notesSlides/notesSlide61.xml"/><Relationship Id="rId1" Type="http://schemas.openxmlformats.org/officeDocument/2006/relationships/slideLayout" Target="../slideLayouts/slideLayout8.xml"/></Relationships>
</file>

<file path=ppt/slides/_rels/slide95.xml.rels><?xml version="1.0" encoding="UTF-8" standalone="yes"?>
<Relationships xmlns="http://schemas.openxmlformats.org/package/2006/relationships"><Relationship Id="rId3" Type="http://schemas.openxmlformats.org/officeDocument/2006/relationships/chart" Target="../charts/chart52.xml"/><Relationship Id="rId2" Type="http://schemas.openxmlformats.org/officeDocument/2006/relationships/notesSlide" Target="../notesSlides/notesSlide62.xml"/><Relationship Id="rId1" Type="http://schemas.openxmlformats.org/officeDocument/2006/relationships/slideLayout" Target="../slideLayouts/slideLayout8.xml"/></Relationships>
</file>

<file path=ppt/slides/_rels/slide96.xml.rels><?xml version="1.0" encoding="UTF-8" standalone="yes"?>
<Relationships xmlns="http://schemas.openxmlformats.org/package/2006/relationships"><Relationship Id="rId3" Type="http://schemas.openxmlformats.org/officeDocument/2006/relationships/chart" Target="../charts/chart53.xml"/><Relationship Id="rId2" Type="http://schemas.openxmlformats.org/officeDocument/2006/relationships/notesSlide" Target="../notesSlides/notesSlide63.xml"/><Relationship Id="rId1" Type="http://schemas.openxmlformats.org/officeDocument/2006/relationships/slideLayout" Target="../slideLayouts/slideLayout8.xml"/></Relationships>
</file>

<file path=ppt/slides/_rels/slide97.xml.rels><?xml version="1.0" encoding="UTF-8" standalone="yes"?>
<Relationships xmlns="http://schemas.openxmlformats.org/package/2006/relationships"><Relationship Id="rId2" Type="http://schemas.openxmlformats.org/officeDocument/2006/relationships/notesSlide" Target="../notesSlides/notesSlide64.xml"/><Relationship Id="rId1" Type="http://schemas.openxmlformats.org/officeDocument/2006/relationships/slideLayout" Target="../slideLayouts/slideLayout8.xml"/></Relationships>
</file>

<file path=ppt/slides/_rels/slide98.xml.rels><?xml version="1.0" encoding="UTF-8" standalone="yes"?>
<Relationships xmlns="http://schemas.openxmlformats.org/package/2006/relationships"><Relationship Id="rId3" Type="http://schemas.openxmlformats.org/officeDocument/2006/relationships/chart" Target="../charts/chart54.xml"/><Relationship Id="rId2" Type="http://schemas.openxmlformats.org/officeDocument/2006/relationships/notesSlide" Target="../notesSlides/notesSlide65.xml"/><Relationship Id="rId1" Type="http://schemas.openxmlformats.org/officeDocument/2006/relationships/slideLayout" Target="../slideLayouts/slideLayout8.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8.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68676"/>
            <a:ext cx="9143999" cy="769441"/>
          </a:xfrm>
          <a:prstGeom prst="rect">
            <a:avLst/>
          </a:prstGeom>
          <a:noFill/>
        </p:spPr>
        <p:txBody>
          <a:bodyPr wrap="square" rtlCol="0">
            <a:spAutoFit/>
          </a:bodyPr>
          <a:lstStyle/>
          <a:p>
            <a:pPr algn="ctr"/>
            <a:r>
              <a:rPr lang="en-US" sz="4400" b="1">
                <a:solidFill>
                  <a:schemeClr val="bg1"/>
                </a:solidFill>
              </a:rPr>
              <a:t>Introduction and Methodology</a:t>
            </a:r>
          </a:p>
        </p:txBody>
      </p:sp>
      <p:sp>
        <p:nvSpPr>
          <p:cNvPr id="3" name="TextBox 2"/>
          <p:cNvSpPr txBox="1"/>
          <p:nvPr/>
        </p:nvSpPr>
        <p:spPr>
          <a:xfrm>
            <a:off x="6374166" y="1926903"/>
            <a:ext cx="2769834" cy="707886"/>
          </a:xfrm>
          <a:prstGeom prst="rect">
            <a:avLst/>
          </a:prstGeom>
          <a:noFill/>
        </p:spPr>
        <p:txBody>
          <a:bodyPr wrap="square" rtlCol="0">
            <a:spAutoFit/>
          </a:bodyPr>
          <a:lstStyle/>
          <a:p>
            <a:pPr algn="r"/>
            <a:r>
              <a:rPr lang="en-US" sz="2000" i="1">
                <a:solidFill>
                  <a:schemeClr val="bg1"/>
                </a:solidFill>
              </a:rPr>
              <a:t>Follow along on Twitter!  </a:t>
            </a:r>
          </a:p>
          <a:p>
            <a:pPr algn="r"/>
            <a:r>
              <a:rPr lang="en-US" sz="2000" i="1">
                <a:solidFill>
                  <a:schemeClr val="bg1"/>
                </a:solidFill>
              </a:rPr>
              <a:t>#</a:t>
            </a:r>
            <a:r>
              <a:rPr lang="en-US" sz="2000" i="1" err="1">
                <a:solidFill>
                  <a:schemeClr val="bg1"/>
                </a:solidFill>
              </a:rPr>
              <a:t>ZambiaDHS</a:t>
            </a:r>
            <a:endParaRPr lang="en-US" sz="2000" i="1">
              <a:solidFill>
                <a:schemeClr val="bg1"/>
              </a:solidFill>
            </a:endParaRPr>
          </a:p>
        </p:txBody>
      </p:sp>
    </p:spTree>
    <p:extLst>
      <p:ext uri="{BB962C8B-B14F-4D97-AF65-F5344CB8AC3E}">
        <p14:creationId xmlns:p14="http://schemas.microsoft.com/office/powerpoint/2010/main" val="1289625166"/>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Biomarkers</a:t>
            </a:r>
          </a:p>
        </p:txBody>
      </p:sp>
      <p:sp>
        <p:nvSpPr>
          <p:cNvPr id="3" name="Content Placeholder 2"/>
          <p:cNvSpPr>
            <a:spLocks noGrp="1"/>
          </p:cNvSpPr>
          <p:nvPr>
            <p:ph idx="1"/>
          </p:nvPr>
        </p:nvSpPr>
        <p:spPr/>
        <p:txBody>
          <a:bodyPr>
            <a:normAutofit/>
          </a:bodyPr>
          <a:lstStyle/>
          <a:p>
            <a:pPr marL="0" indent="0">
              <a:spcBef>
                <a:spcPts val="0"/>
              </a:spcBef>
              <a:spcAft>
                <a:spcPts val="1200"/>
              </a:spcAft>
              <a:buNone/>
            </a:pPr>
            <a:r>
              <a:rPr lang="en-GB" sz="3200" b="1" noProof="0">
                <a:solidFill>
                  <a:schemeClr val="accent5"/>
                </a:solidFill>
              </a:rPr>
              <a:t>Height and weight measurements:</a:t>
            </a:r>
          </a:p>
          <a:p>
            <a:pPr>
              <a:spcBef>
                <a:spcPts val="0"/>
              </a:spcBef>
              <a:spcAft>
                <a:spcPts val="1200"/>
              </a:spcAft>
            </a:pPr>
            <a:r>
              <a:rPr lang="en-GB" sz="3200" noProof="0"/>
              <a:t>Children under 5</a:t>
            </a:r>
          </a:p>
          <a:p>
            <a:pPr marL="0" indent="0">
              <a:spcBef>
                <a:spcPts val="0"/>
              </a:spcBef>
              <a:spcAft>
                <a:spcPts val="1200"/>
              </a:spcAft>
              <a:buNone/>
            </a:pPr>
            <a:r>
              <a:rPr lang="en-GB" sz="3200" b="1" noProof="0">
                <a:solidFill>
                  <a:schemeClr val="accent5"/>
                </a:solidFill>
              </a:rPr>
              <a:t>Anaemia testing:</a:t>
            </a:r>
          </a:p>
          <a:p>
            <a:pPr>
              <a:spcBef>
                <a:spcPts val="0"/>
              </a:spcBef>
              <a:spcAft>
                <a:spcPts val="1200"/>
              </a:spcAft>
            </a:pPr>
            <a:r>
              <a:rPr lang="en-GB" sz="3200" noProof="0"/>
              <a:t>Children age 6-59 months</a:t>
            </a:r>
          </a:p>
          <a:p>
            <a:pPr>
              <a:spcBef>
                <a:spcPts val="0"/>
              </a:spcBef>
              <a:spcAft>
                <a:spcPts val="1200"/>
              </a:spcAft>
            </a:pPr>
            <a:r>
              <a:rPr lang="en-GB" sz="3200" noProof="0"/>
              <a:t>Women age 15-49</a:t>
            </a:r>
          </a:p>
          <a:p>
            <a:pPr marL="0" indent="0">
              <a:spcBef>
                <a:spcPts val="0"/>
              </a:spcBef>
              <a:spcAft>
                <a:spcPts val="1200"/>
              </a:spcAft>
              <a:buNone/>
            </a:pPr>
            <a:r>
              <a:rPr lang="en-GB" sz="3200" b="1" noProof="0">
                <a:solidFill>
                  <a:schemeClr val="accent5"/>
                </a:solidFill>
              </a:rPr>
              <a:t>HIV testing:</a:t>
            </a:r>
          </a:p>
          <a:p>
            <a:pPr>
              <a:spcBef>
                <a:spcPts val="0"/>
              </a:spcBef>
              <a:spcAft>
                <a:spcPts val="1200"/>
              </a:spcAft>
            </a:pPr>
            <a:r>
              <a:rPr lang="en-GB" sz="3200"/>
              <a:t>Women age 15-49</a:t>
            </a:r>
          </a:p>
          <a:p>
            <a:pPr>
              <a:spcBef>
                <a:spcPts val="0"/>
              </a:spcBef>
              <a:spcAft>
                <a:spcPts val="1200"/>
              </a:spcAft>
            </a:pPr>
            <a:r>
              <a:rPr lang="en-GB" sz="3200"/>
              <a:t>Men age 15-59</a:t>
            </a:r>
          </a:p>
        </p:txBody>
      </p:sp>
    </p:spTree>
    <p:extLst>
      <p:ext uri="{BB962C8B-B14F-4D97-AF65-F5344CB8AC3E}">
        <p14:creationId xmlns:p14="http://schemas.microsoft.com/office/powerpoint/2010/main" val="4030038150"/>
      </p:ext>
    </p:extLst>
  </p:cSld>
  <p:clrMapOvr>
    <a:masterClrMapping/>
  </p:clrMapOvr>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Prevalence and Treatment </a:t>
            </a:r>
            <a:br>
              <a:rPr lang="en-GB" noProof="0"/>
            </a:br>
            <a:r>
              <a:rPr lang="en-GB" noProof="0"/>
              <a:t>of Childhood Illness</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55382008"/>
              </p:ext>
            </p:extLst>
          </p:nvPr>
        </p:nvGraphicFramePr>
        <p:xfrm>
          <a:off x="1" y="2317228"/>
          <a:ext cx="9144000" cy="4540772"/>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584791" y="1393898"/>
            <a:ext cx="3019647" cy="923330"/>
          </a:xfrm>
          <a:prstGeom prst="rect">
            <a:avLst/>
          </a:prstGeom>
          <a:noFill/>
        </p:spPr>
        <p:txBody>
          <a:bodyPr wrap="square" rtlCol="0">
            <a:spAutoFit/>
          </a:bodyPr>
          <a:lstStyle/>
          <a:p>
            <a:pPr algn="ctr"/>
            <a:r>
              <a:rPr lang="en-US" i="1"/>
              <a:t>Percent of children under 5 with symptoms in the 2 weeks before the survey </a:t>
            </a:r>
          </a:p>
        </p:txBody>
      </p:sp>
      <p:sp>
        <p:nvSpPr>
          <p:cNvPr id="6" name="TextBox 5"/>
          <p:cNvSpPr txBox="1"/>
          <p:nvPr/>
        </p:nvSpPr>
        <p:spPr>
          <a:xfrm>
            <a:off x="5493487" y="1393898"/>
            <a:ext cx="3143696" cy="923330"/>
          </a:xfrm>
          <a:prstGeom prst="rect">
            <a:avLst/>
          </a:prstGeom>
          <a:noFill/>
        </p:spPr>
        <p:txBody>
          <a:bodyPr wrap="square" rtlCol="0">
            <a:spAutoFit/>
          </a:bodyPr>
          <a:lstStyle/>
          <a:p>
            <a:pPr algn="ctr"/>
            <a:r>
              <a:rPr lang="en-US" i="1"/>
              <a:t>Among sick children under 5, percent for whom advice or treatment was sought</a:t>
            </a:r>
          </a:p>
        </p:txBody>
      </p:sp>
      <p:cxnSp>
        <p:nvCxnSpPr>
          <p:cNvPr id="4" name="Straight Connector 3"/>
          <p:cNvCxnSpPr/>
          <p:nvPr/>
        </p:nvCxnSpPr>
        <p:spPr>
          <a:xfrm>
            <a:off x="574158" y="2317228"/>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a:off x="5493486" y="2320103"/>
            <a:ext cx="3083442"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375853527"/>
      </p:ext>
    </p:extLst>
  </p:cSld>
  <p:clrMapOvr>
    <a:masterClrMapping/>
  </p:clrMapOvr>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Diarrhoea Prevalence by 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99156632"/>
              </p:ext>
            </p:extLst>
          </p:nvPr>
        </p:nvGraphicFramePr>
        <p:xfrm>
          <a:off x="1" y="1606550"/>
          <a:ext cx="9144000" cy="474108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a:t>Percent of children under 5 with diarrhea in the 2 weeks before the survey </a:t>
            </a:r>
          </a:p>
        </p:txBody>
      </p:sp>
      <p:sp>
        <p:nvSpPr>
          <p:cNvPr id="3" name="TextBox 2"/>
          <p:cNvSpPr txBox="1"/>
          <p:nvPr/>
        </p:nvSpPr>
        <p:spPr>
          <a:xfrm>
            <a:off x="3280144" y="6347637"/>
            <a:ext cx="2583711" cy="369332"/>
          </a:xfrm>
          <a:prstGeom prst="rect">
            <a:avLst/>
          </a:prstGeom>
          <a:noFill/>
        </p:spPr>
        <p:txBody>
          <a:bodyPr wrap="square" rtlCol="0">
            <a:spAutoFit/>
          </a:bodyPr>
          <a:lstStyle/>
          <a:p>
            <a:pPr algn="ctr"/>
            <a:r>
              <a:rPr lang="en-US" b="1"/>
              <a:t>Age in months</a:t>
            </a:r>
          </a:p>
        </p:txBody>
      </p:sp>
    </p:spTree>
    <p:extLst>
      <p:ext uri="{BB962C8B-B14F-4D97-AF65-F5344CB8AC3E}">
        <p14:creationId xmlns:p14="http://schemas.microsoft.com/office/powerpoint/2010/main" val="1551873379"/>
      </p:ext>
    </p:extLst>
  </p:cSld>
  <p:clrMapOvr>
    <a:masterClrMapping/>
  </p:clrMapOvr>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Diarrhoea Treatment</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26812378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a:t>Percent of children under 5 with diarrhea in the 2 weeks before the survey </a:t>
            </a:r>
          </a:p>
        </p:txBody>
      </p:sp>
    </p:spTree>
    <p:extLst>
      <p:ext uri="{BB962C8B-B14F-4D97-AF65-F5344CB8AC3E}">
        <p14:creationId xmlns:p14="http://schemas.microsoft.com/office/powerpoint/2010/main" val="2227984284"/>
      </p:ext>
    </p:extLst>
  </p:cSld>
  <p:clrMapOvr>
    <a:masterClrMapping/>
  </p:clrMapOvr>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Feeding Practices during Diarrhoea:</a:t>
            </a:r>
            <a:br>
              <a:rPr lang="en-GB" noProof="0"/>
            </a:br>
            <a:r>
              <a:rPr lang="en-GB" noProof="0"/>
              <a:t>Liquids Offered</a:t>
            </a:r>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2336558926"/>
              </p:ext>
            </p:extLst>
          </p:nvPr>
        </p:nvGraphicFramePr>
        <p:xfrm>
          <a:off x="800100" y="1943100"/>
          <a:ext cx="7556500" cy="491490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1169769"/>
            <a:ext cx="9144000" cy="646331"/>
          </a:xfrm>
          <a:prstGeom prst="rect">
            <a:avLst/>
          </a:prstGeom>
          <a:noFill/>
        </p:spPr>
        <p:txBody>
          <a:bodyPr wrap="square" rtlCol="0">
            <a:spAutoFit/>
          </a:bodyPr>
          <a:lstStyle/>
          <a:p>
            <a:pPr algn="ctr"/>
            <a:r>
              <a:rPr lang="en-US" i="1"/>
              <a:t>Percent distribution of children under 5 who had </a:t>
            </a:r>
            <a:r>
              <a:rPr lang="en-GB" i="1"/>
              <a:t>diarrhoea</a:t>
            </a:r>
            <a:r>
              <a:rPr lang="en-US" i="1"/>
              <a:t> in the 2 weeks before </a:t>
            </a:r>
            <a:br>
              <a:rPr lang="en-US" i="1"/>
            </a:br>
            <a:r>
              <a:rPr lang="en-US" i="1"/>
              <a:t>the survey by amount of liquids given compared to normal practice</a:t>
            </a:r>
          </a:p>
        </p:txBody>
      </p:sp>
    </p:spTree>
    <p:extLst>
      <p:ext uri="{BB962C8B-B14F-4D97-AF65-F5344CB8AC3E}">
        <p14:creationId xmlns:p14="http://schemas.microsoft.com/office/powerpoint/2010/main" val="909796417"/>
      </p:ext>
    </p:extLst>
  </p:cSld>
  <p:clrMapOvr>
    <a:masterClrMapping/>
  </p:clrMapOvr>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Feeding Practices during Diarrhoea:</a:t>
            </a:r>
            <a:br>
              <a:rPr lang="en-GB" noProof="0"/>
            </a:br>
            <a:r>
              <a:rPr lang="en-GB" noProof="0"/>
              <a:t>Foods Offered</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931781554"/>
              </p:ext>
            </p:extLst>
          </p:nvPr>
        </p:nvGraphicFramePr>
        <p:xfrm>
          <a:off x="800100" y="1905000"/>
          <a:ext cx="7581900" cy="4953000"/>
        </p:xfrm>
        <a:graphic>
          <a:graphicData uri="http://schemas.openxmlformats.org/drawingml/2006/chart">
            <c:chart xmlns:c="http://schemas.openxmlformats.org/drawingml/2006/chart" xmlns:r="http://schemas.openxmlformats.org/officeDocument/2006/relationships" r:id="rId3"/>
          </a:graphicData>
        </a:graphic>
      </p:graphicFrame>
      <p:sp>
        <p:nvSpPr>
          <p:cNvPr id="5" name="TextBox 4"/>
          <p:cNvSpPr txBox="1"/>
          <p:nvPr/>
        </p:nvSpPr>
        <p:spPr>
          <a:xfrm>
            <a:off x="0" y="1169769"/>
            <a:ext cx="9144000" cy="646331"/>
          </a:xfrm>
          <a:prstGeom prst="rect">
            <a:avLst/>
          </a:prstGeom>
          <a:noFill/>
        </p:spPr>
        <p:txBody>
          <a:bodyPr wrap="square" rtlCol="0">
            <a:spAutoFit/>
          </a:bodyPr>
          <a:lstStyle/>
          <a:p>
            <a:pPr algn="ctr"/>
            <a:r>
              <a:rPr lang="en-US" i="1"/>
              <a:t>Percent distribution of children under 5 who had </a:t>
            </a:r>
            <a:r>
              <a:rPr lang="en-GB" i="1"/>
              <a:t>diarrhoea</a:t>
            </a:r>
            <a:r>
              <a:rPr lang="en-US" i="1"/>
              <a:t> in the 2 weeks before </a:t>
            </a:r>
            <a:br>
              <a:rPr lang="en-US" i="1"/>
            </a:br>
            <a:r>
              <a:rPr lang="en-US" i="1"/>
              <a:t>the survey by amount of foods given compared to normal practice</a:t>
            </a:r>
          </a:p>
        </p:txBody>
      </p:sp>
    </p:spTree>
    <p:extLst>
      <p:ext uri="{BB962C8B-B14F-4D97-AF65-F5344CB8AC3E}">
        <p14:creationId xmlns:p14="http://schemas.microsoft.com/office/powerpoint/2010/main" val="2609759238"/>
      </p:ext>
    </p:extLst>
  </p:cSld>
  <p:clrMapOvr>
    <a:masterClrMapping/>
  </p:clrMapOvr>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Key Findings</a:t>
            </a:r>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b="1" noProof="0">
                <a:solidFill>
                  <a:schemeClr val="accent5"/>
                </a:solidFill>
              </a:rPr>
              <a:t>75% </a:t>
            </a:r>
            <a:r>
              <a:rPr lang="en-GB" noProof="0"/>
              <a:t>of children age 12-23 months received </a:t>
            </a:r>
            <a:r>
              <a:rPr lang="en-GB" b="1" noProof="0">
                <a:solidFill>
                  <a:schemeClr val="accent5"/>
                </a:solidFill>
              </a:rPr>
              <a:t>all basic vaccinations</a:t>
            </a:r>
            <a:r>
              <a:rPr lang="en-GB" noProof="0"/>
              <a:t>.</a:t>
            </a:r>
          </a:p>
          <a:p>
            <a:pPr>
              <a:spcBef>
                <a:spcPts val="0"/>
              </a:spcBef>
              <a:spcAft>
                <a:spcPts val="1800"/>
              </a:spcAft>
              <a:buClr>
                <a:schemeClr val="tx1"/>
              </a:buClr>
            </a:pPr>
            <a:r>
              <a:rPr lang="en-GB"/>
              <a:t>Among children with ARI, </a:t>
            </a:r>
            <a:r>
              <a:rPr lang="en-GB" b="1" noProof="0">
                <a:solidFill>
                  <a:schemeClr val="accent5"/>
                </a:solidFill>
              </a:rPr>
              <a:t>76% </a:t>
            </a:r>
            <a:r>
              <a:rPr lang="en-GB" noProof="0"/>
              <a:t>had </a:t>
            </a:r>
            <a:r>
              <a:rPr lang="en-GB" b="1" noProof="0">
                <a:solidFill>
                  <a:schemeClr val="accent5"/>
                </a:solidFill>
              </a:rPr>
              <a:t>treatment or advice sought</a:t>
            </a:r>
            <a:r>
              <a:rPr lang="en-GB" noProof="0"/>
              <a:t>.</a:t>
            </a:r>
          </a:p>
          <a:p>
            <a:pPr>
              <a:spcBef>
                <a:spcPts val="0"/>
              </a:spcBef>
              <a:spcAft>
                <a:spcPts val="1800"/>
              </a:spcAft>
              <a:buClr>
                <a:schemeClr val="tx1"/>
              </a:buClr>
            </a:pPr>
            <a:r>
              <a:rPr lang="en-GB"/>
              <a:t>Among children with diarrhoea, </a:t>
            </a:r>
            <a:r>
              <a:rPr lang="en-GB" b="1" noProof="0">
                <a:solidFill>
                  <a:schemeClr val="accent5"/>
                </a:solidFill>
              </a:rPr>
              <a:t>69% </a:t>
            </a:r>
            <a:r>
              <a:rPr lang="en-GB" noProof="0"/>
              <a:t>had </a:t>
            </a:r>
            <a:r>
              <a:rPr lang="en-GB" b="1" noProof="0">
                <a:solidFill>
                  <a:schemeClr val="accent5"/>
                </a:solidFill>
              </a:rPr>
              <a:t>treatment or advice sought</a:t>
            </a:r>
            <a:r>
              <a:rPr lang="en-GB" noProof="0"/>
              <a:t>.</a:t>
            </a:r>
          </a:p>
          <a:p>
            <a:pPr>
              <a:spcBef>
                <a:spcPts val="0"/>
              </a:spcBef>
              <a:spcAft>
                <a:spcPts val="1800"/>
              </a:spcAft>
              <a:buClr>
                <a:schemeClr val="tx1"/>
              </a:buClr>
            </a:pPr>
            <a:r>
              <a:rPr lang="en-GB" b="1" noProof="0">
                <a:solidFill>
                  <a:schemeClr val="accent5"/>
                </a:solidFill>
              </a:rPr>
              <a:t>78% </a:t>
            </a:r>
            <a:r>
              <a:rPr lang="en-GB" noProof="0"/>
              <a:t>of children with diarrhoea are given </a:t>
            </a:r>
            <a:r>
              <a:rPr lang="en-GB" b="1" noProof="0">
                <a:solidFill>
                  <a:schemeClr val="accent5"/>
                </a:solidFill>
              </a:rPr>
              <a:t>ORT</a:t>
            </a:r>
            <a:r>
              <a:rPr lang="en-GB" noProof="0"/>
              <a:t>.</a:t>
            </a:r>
          </a:p>
        </p:txBody>
      </p:sp>
    </p:spTree>
    <p:extLst>
      <p:ext uri="{BB962C8B-B14F-4D97-AF65-F5344CB8AC3E}">
        <p14:creationId xmlns:p14="http://schemas.microsoft.com/office/powerpoint/2010/main" val="93607367"/>
      </p:ext>
    </p:extLst>
  </p:cSld>
  <p:clrMapOvr>
    <a:masterClrMapping/>
  </p:clrMapOvr>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a:solidFill>
                  <a:schemeClr val="bg1"/>
                </a:solidFill>
              </a:rPr>
              <a:t>Mortality</a:t>
            </a:r>
          </a:p>
        </p:txBody>
      </p:sp>
      <p:sp>
        <p:nvSpPr>
          <p:cNvPr id="3" name="TextBox 2"/>
          <p:cNvSpPr txBox="1"/>
          <p:nvPr/>
        </p:nvSpPr>
        <p:spPr>
          <a:xfrm>
            <a:off x="6232124" y="1863618"/>
            <a:ext cx="2769834" cy="707886"/>
          </a:xfrm>
          <a:prstGeom prst="rect">
            <a:avLst/>
          </a:prstGeom>
          <a:noFill/>
        </p:spPr>
        <p:txBody>
          <a:bodyPr wrap="square" rtlCol="0">
            <a:spAutoFit/>
          </a:bodyPr>
          <a:lstStyle/>
          <a:p>
            <a:pPr algn="r"/>
            <a:r>
              <a:rPr lang="en-US" sz="2000" i="1">
                <a:solidFill>
                  <a:schemeClr val="bg1"/>
                </a:solidFill>
              </a:rPr>
              <a:t>Follow along on Twitter!  </a:t>
            </a:r>
          </a:p>
          <a:p>
            <a:pPr algn="r"/>
            <a:r>
              <a:rPr lang="en-US" sz="2000" i="1">
                <a:solidFill>
                  <a:schemeClr val="bg1"/>
                </a:solidFill>
              </a:rPr>
              <a:t>#ZambiaDHS</a:t>
            </a:r>
          </a:p>
        </p:txBody>
      </p:sp>
    </p:spTree>
    <p:extLst>
      <p:ext uri="{BB962C8B-B14F-4D97-AF65-F5344CB8AC3E}">
        <p14:creationId xmlns:p14="http://schemas.microsoft.com/office/powerpoint/2010/main" val="2279566192"/>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05001"/>
            <a:ext cx="4418729" cy="3048000"/>
          </a:xfrm>
        </p:spPr>
        <p:txBody>
          <a:bodyPr>
            <a:normAutofit/>
          </a:bodyPr>
          <a:lstStyle/>
          <a:p>
            <a:pPr>
              <a:buClr>
                <a:schemeClr val="tx1"/>
              </a:buClr>
            </a:pPr>
            <a:r>
              <a:rPr lang="en-GB" sz="3600" b="1" noProof="0">
                <a:solidFill>
                  <a:schemeClr val="accent5"/>
                </a:solidFill>
              </a:rPr>
              <a:t>Childhood mortality</a:t>
            </a:r>
          </a:p>
          <a:p>
            <a:pPr>
              <a:buClr>
                <a:schemeClr val="tx1"/>
              </a:buClr>
            </a:pPr>
            <a:r>
              <a:rPr lang="en-GB" sz="3600" noProof="0"/>
              <a:t>Adult mortality</a:t>
            </a:r>
          </a:p>
          <a:p>
            <a:pPr>
              <a:buClr>
                <a:schemeClr val="tx1"/>
              </a:buClr>
            </a:pPr>
            <a:r>
              <a:rPr lang="en-GB" sz="3600" noProof="0"/>
              <a:t>Pregnancy-related and maternal mortality</a:t>
            </a:r>
          </a:p>
        </p:txBody>
      </p:sp>
    </p:spTree>
    <p:extLst>
      <p:ext uri="{BB962C8B-B14F-4D97-AF65-F5344CB8AC3E}">
        <p14:creationId xmlns:p14="http://schemas.microsoft.com/office/powerpoint/2010/main" val="3838324066"/>
      </p:ext>
    </p:extLst>
  </p:cSld>
  <p:clrMapOvr>
    <a:masterClrMapping/>
  </p:clrMapOvr>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Childhood Mortality Estimates</a:t>
            </a:r>
          </a:p>
        </p:txBody>
      </p:sp>
      <p:sp>
        <p:nvSpPr>
          <p:cNvPr id="3" name="Content Placeholder 2"/>
          <p:cNvSpPr>
            <a:spLocks noGrp="1"/>
          </p:cNvSpPr>
          <p:nvPr>
            <p:ph idx="1"/>
          </p:nvPr>
        </p:nvSpPr>
        <p:spPr>
          <a:xfrm>
            <a:off x="461639" y="1606858"/>
            <a:ext cx="8682361" cy="5251142"/>
          </a:xfrm>
        </p:spPr>
        <p:txBody>
          <a:bodyPr>
            <a:normAutofit fontScale="92500" lnSpcReduction="20000"/>
          </a:bodyPr>
          <a:lstStyle/>
          <a:p>
            <a:pPr marL="0" indent="0">
              <a:spcBef>
                <a:spcPts val="0"/>
              </a:spcBef>
              <a:spcAft>
                <a:spcPts val="1800"/>
              </a:spcAft>
              <a:buNone/>
            </a:pPr>
            <a:r>
              <a:rPr lang="en-GB" b="1" noProof="0"/>
              <a:t>Neonatal mortality</a:t>
            </a:r>
          </a:p>
          <a:p>
            <a:pPr marL="0" indent="0">
              <a:spcBef>
                <a:spcPts val="0"/>
              </a:spcBef>
              <a:spcAft>
                <a:spcPts val="1800"/>
              </a:spcAft>
              <a:buNone/>
            </a:pPr>
            <a:r>
              <a:rPr lang="en-GB" sz="3200" b="1" noProof="0"/>
              <a:t>	</a:t>
            </a:r>
            <a:r>
              <a:rPr lang="en-GB" sz="2400" noProof="0"/>
              <a:t>Probability of dying in the first month of life</a:t>
            </a:r>
            <a:endParaRPr lang="en-GB" sz="2400" b="1" noProof="0"/>
          </a:p>
          <a:p>
            <a:pPr marL="0" indent="0">
              <a:spcBef>
                <a:spcPts val="0"/>
              </a:spcBef>
              <a:spcAft>
                <a:spcPts val="1800"/>
              </a:spcAft>
              <a:buNone/>
            </a:pPr>
            <a:r>
              <a:rPr lang="en-GB" b="1" noProof="0"/>
              <a:t>Postneonatal mortality</a:t>
            </a:r>
          </a:p>
          <a:p>
            <a:pPr marL="0" indent="0">
              <a:spcBef>
                <a:spcPts val="0"/>
              </a:spcBef>
              <a:spcAft>
                <a:spcPts val="1800"/>
              </a:spcAft>
              <a:buNone/>
            </a:pPr>
            <a:r>
              <a:rPr lang="en-GB" sz="3200" noProof="0"/>
              <a:t>	</a:t>
            </a:r>
            <a:r>
              <a:rPr lang="en-GB" sz="2400" noProof="0"/>
              <a:t>Probability of dying between one month and first birthday</a:t>
            </a:r>
          </a:p>
          <a:p>
            <a:pPr marL="0" indent="0">
              <a:spcBef>
                <a:spcPts val="0"/>
              </a:spcBef>
              <a:spcAft>
                <a:spcPts val="1800"/>
              </a:spcAft>
              <a:buNone/>
            </a:pPr>
            <a:r>
              <a:rPr lang="en-GB" b="1" noProof="0"/>
              <a:t>Infant mortality</a:t>
            </a:r>
          </a:p>
          <a:p>
            <a:pPr marL="0" indent="0">
              <a:spcBef>
                <a:spcPts val="0"/>
              </a:spcBef>
              <a:spcAft>
                <a:spcPts val="1800"/>
              </a:spcAft>
              <a:buNone/>
            </a:pPr>
            <a:r>
              <a:rPr lang="en-GB" sz="3200" noProof="0"/>
              <a:t>	</a:t>
            </a:r>
            <a:r>
              <a:rPr lang="en-GB" sz="2400" noProof="0"/>
              <a:t>Probability of dying before the first birthday</a:t>
            </a:r>
          </a:p>
          <a:p>
            <a:pPr marL="0" indent="0">
              <a:spcBef>
                <a:spcPts val="0"/>
              </a:spcBef>
              <a:spcAft>
                <a:spcPts val="1800"/>
              </a:spcAft>
              <a:buNone/>
            </a:pPr>
            <a:r>
              <a:rPr lang="en-GB" b="1" noProof="0"/>
              <a:t>Child mortality</a:t>
            </a:r>
          </a:p>
          <a:p>
            <a:pPr marL="0" indent="0">
              <a:spcBef>
                <a:spcPts val="0"/>
              </a:spcBef>
              <a:spcAft>
                <a:spcPts val="1800"/>
              </a:spcAft>
              <a:buNone/>
            </a:pPr>
            <a:r>
              <a:rPr lang="en-GB" sz="2400" noProof="0"/>
              <a:t>	Probability of dying between age one and five</a:t>
            </a:r>
          </a:p>
          <a:p>
            <a:pPr marL="0" indent="0">
              <a:spcBef>
                <a:spcPts val="0"/>
              </a:spcBef>
              <a:spcAft>
                <a:spcPts val="1800"/>
              </a:spcAft>
              <a:buNone/>
            </a:pPr>
            <a:r>
              <a:rPr lang="en-GB" b="1" noProof="0"/>
              <a:t>Under-5 mortality</a:t>
            </a:r>
          </a:p>
          <a:p>
            <a:pPr marL="0" indent="0">
              <a:spcBef>
                <a:spcPts val="0"/>
              </a:spcBef>
              <a:spcAft>
                <a:spcPts val="1800"/>
              </a:spcAft>
              <a:buNone/>
            </a:pPr>
            <a:r>
              <a:rPr lang="en-GB" noProof="0"/>
              <a:t>	</a:t>
            </a:r>
            <a:r>
              <a:rPr lang="en-GB" sz="2400" noProof="0"/>
              <a:t>Probability of dying before the fifth birthday</a:t>
            </a:r>
          </a:p>
        </p:txBody>
      </p:sp>
    </p:spTree>
    <p:extLst>
      <p:ext uri="{BB962C8B-B14F-4D97-AF65-F5344CB8AC3E}">
        <p14:creationId xmlns:p14="http://schemas.microsoft.com/office/powerpoint/2010/main" val="2081480021"/>
      </p:ext>
    </p:extLst>
  </p:cSld>
  <p:clrMapOvr>
    <a:masterClrMapping/>
  </p:clrMapOvr>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Childhood Mortality Rates</a:t>
            </a:r>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a:t>Deaths per 1,000 live births for the 5-year period before the survey</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2789851021"/>
              </p:ext>
            </p:extLst>
          </p:nvPr>
        </p:nvGraphicFramePr>
        <p:xfrm>
          <a:off x="253999" y="1606550"/>
          <a:ext cx="8674101"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566985902"/>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Pretest and Main Survey Training</a:t>
            </a:r>
          </a:p>
        </p:txBody>
      </p:sp>
      <p:sp>
        <p:nvSpPr>
          <p:cNvPr id="3" name="Content Placeholder 2"/>
          <p:cNvSpPr>
            <a:spLocks noGrp="1"/>
          </p:cNvSpPr>
          <p:nvPr>
            <p:ph idx="1"/>
          </p:nvPr>
        </p:nvSpPr>
        <p:spPr/>
        <p:txBody>
          <a:bodyPr>
            <a:normAutofit/>
          </a:bodyPr>
          <a:lstStyle/>
          <a:p>
            <a:pPr marL="0" indent="0">
              <a:spcBef>
                <a:spcPts val="0"/>
              </a:spcBef>
              <a:spcAft>
                <a:spcPts val="1200"/>
              </a:spcAft>
              <a:buNone/>
            </a:pPr>
            <a:r>
              <a:rPr lang="en-GB" sz="3200" b="1" noProof="0">
                <a:solidFill>
                  <a:schemeClr val="accent5"/>
                </a:solidFill>
              </a:rPr>
              <a:t>Pretest:</a:t>
            </a:r>
          </a:p>
          <a:p>
            <a:pPr>
              <a:spcBef>
                <a:spcPts val="0"/>
              </a:spcBef>
              <a:spcAft>
                <a:spcPts val="1200"/>
              </a:spcAft>
            </a:pPr>
            <a:r>
              <a:rPr lang="en-GB" sz="3200" noProof="0"/>
              <a:t>Training from 3-28 April 2018 with 30 trainees</a:t>
            </a:r>
          </a:p>
          <a:p>
            <a:pPr>
              <a:spcBef>
                <a:spcPts val="0"/>
              </a:spcBef>
              <a:spcAft>
                <a:spcPts val="1200"/>
              </a:spcAft>
            </a:pPr>
            <a:r>
              <a:rPr lang="en-GB" sz="3200"/>
              <a:t>Biomarker </a:t>
            </a:r>
            <a:r>
              <a:rPr lang="en-GB" sz="3200" err="1"/>
              <a:t>pretest</a:t>
            </a:r>
            <a:r>
              <a:rPr lang="en-GB" sz="3200"/>
              <a:t> training 16-28 April 2018 with 8 trainees</a:t>
            </a:r>
            <a:endParaRPr lang="en-GB" sz="3200" noProof="0"/>
          </a:p>
          <a:p>
            <a:pPr marL="0" indent="0">
              <a:spcBef>
                <a:spcPts val="0"/>
              </a:spcBef>
              <a:spcAft>
                <a:spcPts val="1200"/>
              </a:spcAft>
              <a:buNone/>
            </a:pPr>
            <a:r>
              <a:rPr lang="en-GB" sz="3200" b="1" noProof="0">
                <a:solidFill>
                  <a:schemeClr val="accent5"/>
                </a:solidFill>
              </a:rPr>
              <a:t>Main Survey Training:</a:t>
            </a:r>
          </a:p>
          <a:p>
            <a:pPr>
              <a:spcBef>
                <a:spcPts val="0"/>
              </a:spcBef>
              <a:spcAft>
                <a:spcPts val="1200"/>
              </a:spcAft>
            </a:pPr>
            <a:r>
              <a:rPr lang="en-GB" sz="3200" noProof="0"/>
              <a:t>Training from 13 June to 9 July 2018 with 123 fieldworkers</a:t>
            </a:r>
          </a:p>
          <a:p>
            <a:pPr>
              <a:spcBef>
                <a:spcPts val="0"/>
              </a:spcBef>
              <a:spcAft>
                <a:spcPts val="1200"/>
              </a:spcAft>
            </a:pPr>
            <a:r>
              <a:rPr lang="en-GB" sz="3200" noProof="0"/>
              <a:t>Biomarker main training from 18 June to 9 July 2018</a:t>
            </a:r>
          </a:p>
        </p:txBody>
      </p:sp>
    </p:spTree>
    <p:extLst>
      <p:ext uri="{BB962C8B-B14F-4D97-AF65-F5344CB8AC3E}">
        <p14:creationId xmlns:p14="http://schemas.microsoft.com/office/powerpoint/2010/main" val="1732174319"/>
      </p:ext>
    </p:extLst>
  </p:cSld>
  <p:clrMapOvr>
    <a:masterClrMapping/>
  </p:clrMapOvr>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Childhood Mortality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4891015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a:t>Deaths per 1,000 live births for the 5-year period before the survey</a:t>
            </a:r>
          </a:p>
        </p:txBody>
      </p:sp>
    </p:spTree>
    <p:extLst>
      <p:ext uri="{BB962C8B-B14F-4D97-AF65-F5344CB8AC3E}">
        <p14:creationId xmlns:p14="http://schemas.microsoft.com/office/powerpoint/2010/main" val="3007416082"/>
      </p:ext>
    </p:extLst>
  </p:cSld>
  <p:clrMapOvr>
    <a:masterClrMapping/>
  </p:clrMapOvr>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Childhood Mortality </a:t>
            </a:r>
            <a:br>
              <a:rPr lang="en-GB" noProof="0"/>
            </a:br>
            <a:r>
              <a:rPr lang="en-GB" noProof="0"/>
              <a:t>by Mother’s 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86105687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237218"/>
            <a:ext cx="9144000" cy="369332"/>
          </a:xfrm>
          <a:prstGeom prst="rect">
            <a:avLst/>
          </a:prstGeom>
          <a:noFill/>
        </p:spPr>
        <p:txBody>
          <a:bodyPr wrap="square" rtlCol="0">
            <a:spAutoFit/>
          </a:bodyPr>
          <a:lstStyle/>
          <a:p>
            <a:pPr algn="ctr"/>
            <a:r>
              <a:rPr lang="en-US" i="1"/>
              <a:t>Deaths per 1,000 live births for the 10-year period before the survey</a:t>
            </a:r>
          </a:p>
        </p:txBody>
      </p:sp>
    </p:spTree>
    <p:extLst>
      <p:ext uri="{BB962C8B-B14F-4D97-AF65-F5344CB8AC3E}">
        <p14:creationId xmlns:p14="http://schemas.microsoft.com/office/powerpoint/2010/main" val="3941259967"/>
      </p:ext>
    </p:extLst>
  </p:cSld>
  <p:clrMapOvr>
    <a:masterClrMapping/>
  </p:clrMapOvr>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2976655" y="3317877"/>
            <a:ext cx="3557816" cy="2174813"/>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833814" y="3453138"/>
            <a:ext cx="1332850" cy="983301"/>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701629" y="3064073"/>
            <a:ext cx="2066908" cy="1981800"/>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747205" y="1205376"/>
            <a:ext cx="1221906" cy="2375425"/>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406773" y="4854380"/>
            <a:ext cx="1544102" cy="765972"/>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577008" y="1624836"/>
            <a:ext cx="2282716" cy="2531963"/>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1045009" y="2655250"/>
            <a:ext cx="3293374" cy="2246242"/>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169705" y="1098990"/>
            <a:ext cx="1949883" cy="1921009"/>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777564" y="5219128"/>
            <a:ext cx="2328310" cy="1626171"/>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1046529" y="4311817"/>
            <a:ext cx="2095783" cy="2272079"/>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830997"/>
          </a:xfrm>
          <a:prstGeom prst="rect">
            <a:avLst/>
          </a:prstGeom>
          <a:noFill/>
          <a:ln>
            <a:noFill/>
          </a:ln>
        </p:spPr>
        <p:txBody>
          <a:bodyPr wrap="square" rtlCol="0">
            <a:spAutoFit/>
          </a:bodyPr>
          <a:lstStyle/>
          <a:p>
            <a:pPr algn="ctr"/>
            <a:r>
              <a:rPr lang="en-US" sz="2400" b="1"/>
              <a:t>Western</a:t>
            </a:r>
          </a:p>
          <a:p>
            <a:pPr algn="ctr"/>
            <a:r>
              <a:rPr lang="en-US" sz="2400" b="1"/>
              <a:t>57</a:t>
            </a:r>
          </a:p>
        </p:txBody>
      </p:sp>
      <p:sp>
        <p:nvSpPr>
          <p:cNvPr id="19" name="TextBox 18">
            <a:extLst>
              <a:ext uri="{FF2B5EF4-FFF2-40B4-BE49-F238E27FC236}">
                <a16:creationId xmlns:a16="http://schemas.microsoft.com/office/drawing/2014/main" id="{F5C57681-956D-461E-999B-61611510ECF8}"/>
              </a:ext>
            </a:extLst>
          </p:cNvPr>
          <p:cNvSpPr txBox="1"/>
          <p:nvPr/>
        </p:nvSpPr>
        <p:spPr>
          <a:xfrm>
            <a:off x="2456669" y="3357658"/>
            <a:ext cx="1291068" cy="1200329"/>
          </a:xfrm>
          <a:prstGeom prst="rect">
            <a:avLst/>
          </a:prstGeom>
          <a:noFill/>
          <a:ln>
            <a:noFill/>
          </a:ln>
        </p:spPr>
        <p:txBody>
          <a:bodyPr wrap="square" rtlCol="0">
            <a:spAutoFit/>
          </a:bodyPr>
          <a:lstStyle/>
          <a:p>
            <a:pPr algn="ctr"/>
            <a:r>
              <a:rPr lang="en-US" sz="2400" b="1"/>
              <a:t>North </a:t>
            </a:r>
            <a:br>
              <a:rPr lang="en-US" sz="2400" b="1"/>
            </a:br>
            <a:r>
              <a:rPr lang="en-US" sz="2400" b="1"/>
              <a:t>Western</a:t>
            </a:r>
          </a:p>
          <a:p>
            <a:pPr algn="ctr"/>
            <a:r>
              <a:rPr lang="en-US" sz="2400" b="1"/>
              <a:t>26</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a:solidFill>
                  <a:schemeClr val="bg1"/>
                </a:solidFill>
              </a:rPr>
              <a:t>Southern</a:t>
            </a:r>
          </a:p>
          <a:p>
            <a:pPr algn="ctr"/>
            <a:r>
              <a:rPr lang="en-US" sz="2400" b="1">
                <a:solidFill>
                  <a:schemeClr val="bg1"/>
                </a:solidFill>
              </a:rPr>
              <a:t>70</a:t>
            </a:r>
          </a:p>
        </p:txBody>
      </p:sp>
      <p:sp>
        <p:nvSpPr>
          <p:cNvPr id="22" name="TextBox 21">
            <a:extLst>
              <a:ext uri="{FF2B5EF4-FFF2-40B4-BE49-F238E27FC236}">
                <a16:creationId xmlns:a16="http://schemas.microsoft.com/office/drawing/2014/main" id="{917080F9-B33E-4403-8A87-0BA2D3CABD64}"/>
              </a:ext>
            </a:extLst>
          </p:cNvPr>
          <p:cNvSpPr txBox="1"/>
          <p:nvPr/>
        </p:nvSpPr>
        <p:spPr>
          <a:xfrm>
            <a:off x="3928008" y="4400006"/>
            <a:ext cx="1109224" cy="830997"/>
          </a:xfrm>
          <a:prstGeom prst="rect">
            <a:avLst/>
          </a:prstGeom>
          <a:noFill/>
          <a:ln>
            <a:noFill/>
          </a:ln>
        </p:spPr>
        <p:txBody>
          <a:bodyPr wrap="square" rtlCol="0">
            <a:spAutoFit/>
          </a:bodyPr>
          <a:lstStyle/>
          <a:p>
            <a:pPr algn="ctr"/>
            <a:r>
              <a:rPr lang="en-US" sz="2400" b="1"/>
              <a:t>Central</a:t>
            </a:r>
          </a:p>
          <a:p>
            <a:pPr algn="ctr"/>
            <a:r>
              <a:rPr lang="en-US" sz="2400" b="1"/>
              <a:t>47</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310412" y="5401828"/>
            <a:ext cx="1109224" cy="830997"/>
          </a:xfrm>
          <a:prstGeom prst="rect">
            <a:avLst/>
          </a:prstGeom>
          <a:noFill/>
          <a:ln>
            <a:noFill/>
          </a:ln>
        </p:spPr>
        <p:txBody>
          <a:bodyPr wrap="square" rtlCol="0">
            <a:spAutoFit/>
          </a:bodyPr>
          <a:lstStyle/>
          <a:p>
            <a:pPr algn="ctr"/>
            <a:r>
              <a:rPr lang="en-US" sz="2400" b="1"/>
              <a:t>Lusaka</a:t>
            </a:r>
          </a:p>
          <a:p>
            <a:pPr algn="ctr"/>
            <a:r>
              <a:rPr lang="en-US" sz="2400" b="1"/>
              <a:t>64</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a:t>Eastern</a:t>
            </a:r>
          </a:p>
          <a:p>
            <a:pPr algn="ctr"/>
            <a:r>
              <a:rPr lang="en-US" sz="2400" b="1"/>
              <a:t>64</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227312" y="2299886"/>
            <a:ext cx="1702588" cy="830997"/>
          </a:xfrm>
          <a:prstGeom prst="rect">
            <a:avLst/>
          </a:prstGeom>
          <a:noFill/>
          <a:ln>
            <a:noFill/>
          </a:ln>
        </p:spPr>
        <p:txBody>
          <a:bodyPr wrap="square" rtlCol="0">
            <a:spAutoFit/>
          </a:bodyPr>
          <a:lstStyle/>
          <a:p>
            <a:pPr algn="ctr"/>
            <a:r>
              <a:rPr lang="en-US" sz="2400" b="1"/>
              <a:t>Copperbelt</a:t>
            </a:r>
          </a:p>
          <a:p>
            <a:pPr algn="ctr"/>
            <a:r>
              <a:rPr lang="en-US" sz="2400" b="1"/>
              <a:t>50</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err="1">
                <a:solidFill>
                  <a:schemeClr val="bg1"/>
                </a:solidFill>
              </a:rPr>
              <a:t>Muchinga</a:t>
            </a:r>
            <a:endParaRPr lang="en-US" sz="2400" b="1">
              <a:solidFill>
                <a:schemeClr val="bg1"/>
              </a:solidFill>
            </a:endParaRPr>
          </a:p>
          <a:p>
            <a:pPr algn="ctr"/>
            <a:r>
              <a:rPr lang="en-US" sz="2400" b="1">
                <a:solidFill>
                  <a:schemeClr val="bg1"/>
                </a:solidFill>
              </a:rPr>
              <a:t>75</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a:solidFill>
                  <a:schemeClr val="bg1"/>
                </a:solidFill>
              </a:rPr>
              <a:t>Northern</a:t>
            </a:r>
          </a:p>
          <a:p>
            <a:pPr algn="ctr"/>
            <a:r>
              <a:rPr lang="en-US" sz="2400" b="1">
                <a:solidFill>
                  <a:schemeClr val="bg1"/>
                </a:solidFill>
              </a:rPr>
              <a:t>66</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570569" y="1389370"/>
            <a:ext cx="1192064" cy="830997"/>
          </a:xfrm>
          <a:prstGeom prst="rect">
            <a:avLst/>
          </a:prstGeom>
          <a:noFill/>
          <a:ln>
            <a:noFill/>
          </a:ln>
        </p:spPr>
        <p:txBody>
          <a:bodyPr wrap="square" rtlCol="0">
            <a:spAutoFit/>
          </a:bodyPr>
          <a:lstStyle/>
          <a:p>
            <a:pPr algn="ctr"/>
            <a:r>
              <a:rPr lang="en-US" sz="2400" b="1" err="1"/>
              <a:t>Luapula</a:t>
            </a:r>
            <a:endParaRPr lang="en-US" sz="2400" b="1"/>
          </a:p>
          <a:p>
            <a:pPr algn="ctr"/>
            <a:r>
              <a:rPr lang="en-US" sz="2400" b="1"/>
              <a:t>110</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762633" y="1804869"/>
            <a:ext cx="616510" cy="836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07432E6-7A3C-4650-94B2-2C8CBC666397}"/>
              </a:ext>
            </a:extLst>
          </p:cNvPr>
          <p:cNvCxnSpPr/>
          <p:nvPr/>
        </p:nvCxnSpPr>
        <p:spPr>
          <a:xfrm>
            <a:off x="5112797" y="5317895"/>
            <a:ext cx="245361" cy="3717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itle 1">
            <a:extLst>
              <a:ext uri="{FF2B5EF4-FFF2-40B4-BE49-F238E27FC236}">
                <a16:creationId xmlns:a16="http://schemas.microsoft.com/office/drawing/2014/main" id="{8FB6CC85-4EC7-4D5F-A332-653DAD4CDA7D}"/>
              </a:ext>
            </a:extLst>
          </p:cNvPr>
          <p:cNvSpPr>
            <a:spLocks noGrp="1"/>
          </p:cNvSpPr>
          <p:nvPr>
            <p:ph type="title"/>
          </p:nvPr>
        </p:nvSpPr>
        <p:spPr>
          <a:xfrm>
            <a:off x="0" y="12700"/>
            <a:ext cx="9144000" cy="833510"/>
          </a:xfrm>
        </p:spPr>
        <p:txBody>
          <a:bodyPr/>
          <a:lstStyle/>
          <a:p>
            <a:r>
              <a:rPr lang="en-GB" noProof="0"/>
              <a:t>Under-5 Mortality by Province</a:t>
            </a:r>
          </a:p>
        </p:txBody>
      </p:sp>
      <p:sp>
        <p:nvSpPr>
          <p:cNvPr id="34" name="TextBox 33">
            <a:extLst>
              <a:ext uri="{FF2B5EF4-FFF2-40B4-BE49-F238E27FC236}">
                <a16:creationId xmlns:a16="http://schemas.microsoft.com/office/drawing/2014/main" id="{9105ED87-1E2D-4962-94C4-48C692BD821D}"/>
              </a:ext>
            </a:extLst>
          </p:cNvPr>
          <p:cNvSpPr txBox="1"/>
          <p:nvPr/>
        </p:nvSpPr>
        <p:spPr>
          <a:xfrm>
            <a:off x="0" y="701304"/>
            <a:ext cx="9144000" cy="369332"/>
          </a:xfrm>
          <a:prstGeom prst="rect">
            <a:avLst/>
          </a:prstGeom>
          <a:noFill/>
        </p:spPr>
        <p:txBody>
          <a:bodyPr wrap="square" rtlCol="0">
            <a:spAutoFit/>
          </a:bodyPr>
          <a:lstStyle/>
          <a:p>
            <a:pPr algn="ctr"/>
            <a:r>
              <a:rPr lang="en-US" i="1"/>
              <a:t>Deaths per 1,000 live births for the 10-year period before the survey</a:t>
            </a:r>
          </a:p>
        </p:txBody>
      </p:sp>
    </p:spTree>
    <p:extLst>
      <p:ext uri="{BB962C8B-B14F-4D97-AF65-F5344CB8AC3E}">
        <p14:creationId xmlns:p14="http://schemas.microsoft.com/office/powerpoint/2010/main" val="4157960999"/>
      </p:ext>
    </p:extLst>
  </p:cSld>
  <p:clrMapOvr>
    <a:masterClrMapping/>
  </p:clrMapOvr>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Trends in Childhood Mortality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571801184"/>
              </p:ext>
            </p:extLst>
          </p:nvPr>
        </p:nvGraphicFramePr>
        <p:xfrm>
          <a:off x="0" y="1600200"/>
          <a:ext cx="9144000" cy="5257800"/>
        </p:xfrm>
        <a:graphic>
          <a:graphicData uri="http://schemas.openxmlformats.org/drawingml/2006/chart">
            <c:chart xmlns:c="http://schemas.openxmlformats.org/drawingml/2006/chart" xmlns:r="http://schemas.openxmlformats.org/officeDocument/2006/relationships" r:id="rId3"/>
          </a:graphicData>
        </a:graphic>
      </p:graphicFrame>
      <p:sp>
        <p:nvSpPr>
          <p:cNvPr id="10" name="TextBox 9"/>
          <p:cNvSpPr txBox="1"/>
          <p:nvPr/>
        </p:nvSpPr>
        <p:spPr>
          <a:xfrm>
            <a:off x="0" y="1081405"/>
            <a:ext cx="9144000" cy="369332"/>
          </a:xfrm>
          <a:prstGeom prst="rect">
            <a:avLst/>
          </a:prstGeom>
          <a:noFill/>
        </p:spPr>
        <p:txBody>
          <a:bodyPr wrap="square" rtlCol="0">
            <a:spAutoFit/>
          </a:bodyPr>
          <a:lstStyle/>
          <a:p>
            <a:pPr algn="ctr"/>
            <a:r>
              <a:rPr lang="en-US" i="1"/>
              <a:t>Deaths per 1,000 live births for the 5-year period before the survey</a:t>
            </a:r>
          </a:p>
        </p:txBody>
      </p:sp>
      <p:sp>
        <p:nvSpPr>
          <p:cNvPr id="3" name="TextBox 2">
            <a:extLst>
              <a:ext uri="{FF2B5EF4-FFF2-40B4-BE49-F238E27FC236}">
                <a16:creationId xmlns:a16="http://schemas.microsoft.com/office/drawing/2014/main" id="{A8FC880E-2C75-4924-8E20-C758598A7EC4}"/>
              </a:ext>
            </a:extLst>
          </p:cNvPr>
          <p:cNvSpPr txBox="1"/>
          <p:nvPr/>
        </p:nvSpPr>
        <p:spPr>
          <a:xfrm>
            <a:off x="3411186" y="1762257"/>
            <a:ext cx="3028208" cy="369332"/>
          </a:xfrm>
          <a:prstGeom prst="rect">
            <a:avLst/>
          </a:prstGeom>
          <a:noFill/>
        </p:spPr>
        <p:txBody>
          <a:bodyPr wrap="square" rtlCol="0">
            <a:spAutoFit/>
          </a:bodyPr>
          <a:lstStyle/>
          <a:p>
            <a:r>
              <a:rPr lang="en-US" b="1">
                <a:solidFill>
                  <a:schemeClr val="accent5"/>
                </a:solidFill>
              </a:rPr>
              <a:t>Under-5 mortality</a:t>
            </a:r>
          </a:p>
        </p:txBody>
      </p:sp>
      <p:sp>
        <p:nvSpPr>
          <p:cNvPr id="6" name="TextBox 5">
            <a:extLst>
              <a:ext uri="{FF2B5EF4-FFF2-40B4-BE49-F238E27FC236}">
                <a16:creationId xmlns:a16="http://schemas.microsoft.com/office/drawing/2014/main" id="{5B2CDF35-3180-4D95-8DCD-62BD8622D714}"/>
              </a:ext>
            </a:extLst>
          </p:cNvPr>
          <p:cNvSpPr txBox="1"/>
          <p:nvPr/>
        </p:nvSpPr>
        <p:spPr>
          <a:xfrm>
            <a:off x="888670" y="2960468"/>
            <a:ext cx="3028208" cy="369332"/>
          </a:xfrm>
          <a:prstGeom prst="rect">
            <a:avLst/>
          </a:prstGeom>
          <a:noFill/>
        </p:spPr>
        <p:txBody>
          <a:bodyPr wrap="square" rtlCol="0">
            <a:spAutoFit/>
          </a:bodyPr>
          <a:lstStyle/>
          <a:p>
            <a:r>
              <a:rPr lang="en-US" b="1">
                <a:solidFill>
                  <a:schemeClr val="accent3"/>
                </a:solidFill>
              </a:rPr>
              <a:t>Infant mortality</a:t>
            </a:r>
          </a:p>
        </p:txBody>
      </p:sp>
      <p:sp>
        <p:nvSpPr>
          <p:cNvPr id="8" name="TextBox 7">
            <a:extLst>
              <a:ext uri="{FF2B5EF4-FFF2-40B4-BE49-F238E27FC236}">
                <a16:creationId xmlns:a16="http://schemas.microsoft.com/office/drawing/2014/main" id="{1D87B2FB-F0E7-45AC-B71B-81AEDAB86102}"/>
              </a:ext>
            </a:extLst>
          </p:cNvPr>
          <p:cNvSpPr txBox="1"/>
          <p:nvPr/>
        </p:nvSpPr>
        <p:spPr>
          <a:xfrm>
            <a:off x="888670" y="4539902"/>
            <a:ext cx="3028208" cy="369332"/>
          </a:xfrm>
          <a:prstGeom prst="rect">
            <a:avLst/>
          </a:prstGeom>
          <a:noFill/>
        </p:spPr>
        <p:txBody>
          <a:bodyPr wrap="square" rtlCol="0">
            <a:spAutoFit/>
          </a:bodyPr>
          <a:lstStyle/>
          <a:p>
            <a:r>
              <a:rPr lang="en-US" b="1">
                <a:solidFill>
                  <a:schemeClr val="accent2"/>
                </a:solidFill>
              </a:rPr>
              <a:t>Neonatal mortality</a:t>
            </a:r>
          </a:p>
        </p:txBody>
      </p:sp>
    </p:spTree>
    <p:extLst>
      <p:ext uri="{BB962C8B-B14F-4D97-AF65-F5344CB8AC3E}">
        <p14:creationId xmlns:p14="http://schemas.microsoft.com/office/powerpoint/2010/main" val="2193820898"/>
      </p:ext>
    </p:extLst>
  </p:cSld>
  <p:clrMapOvr>
    <a:masterClrMapping/>
  </p:clrMapOvr>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Maternal Factors Associated with High Risk of Childhood Mortality</a:t>
            </a:r>
          </a:p>
        </p:txBody>
      </p:sp>
      <p:sp>
        <p:nvSpPr>
          <p:cNvPr id="3" name="Content Placeholder 2"/>
          <p:cNvSpPr>
            <a:spLocks noGrp="1"/>
          </p:cNvSpPr>
          <p:nvPr>
            <p:ph idx="1"/>
          </p:nvPr>
        </p:nvSpPr>
        <p:spPr/>
        <p:txBody>
          <a:bodyPr>
            <a:normAutofit/>
          </a:bodyPr>
          <a:lstStyle/>
          <a:p>
            <a:pPr marL="0" indent="0">
              <a:spcBef>
                <a:spcPts val="0"/>
              </a:spcBef>
              <a:spcAft>
                <a:spcPts val="1800"/>
              </a:spcAft>
              <a:buNone/>
            </a:pPr>
            <a:r>
              <a:rPr lang="en-GB" sz="3600" noProof="0"/>
              <a:t>Children are at an elevated risk of dying if:</a:t>
            </a:r>
          </a:p>
          <a:p>
            <a:pPr lvl="1">
              <a:spcBef>
                <a:spcPts val="0"/>
              </a:spcBef>
              <a:spcAft>
                <a:spcPts val="1800"/>
              </a:spcAft>
            </a:pPr>
            <a:r>
              <a:rPr lang="en-GB" sz="3200" b="1" noProof="0">
                <a:solidFill>
                  <a:schemeClr val="accent5"/>
                </a:solidFill>
              </a:rPr>
              <a:t>Too short birth interval</a:t>
            </a:r>
            <a:r>
              <a:rPr lang="en-GB" sz="3200" noProof="0"/>
              <a:t>:  less than 24 months after a previous birth</a:t>
            </a:r>
          </a:p>
          <a:p>
            <a:pPr lvl="1">
              <a:spcBef>
                <a:spcPts val="0"/>
              </a:spcBef>
              <a:spcAft>
                <a:spcPts val="1800"/>
              </a:spcAft>
            </a:pPr>
            <a:r>
              <a:rPr lang="en-GB" sz="3200" noProof="0"/>
              <a:t>Mother is “</a:t>
            </a:r>
            <a:r>
              <a:rPr lang="en-GB" sz="3200" b="1" noProof="0">
                <a:solidFill>
                  <a:schemeClr val="accent5"/>
                </a:solidFill>
              </a:rPr>
              <a:t>too young</a:t>
            </a:r>
            <a:r>
              <a:rPr lang="en-GB" sz="3200" noProof="0"/>
              <a:t>” (under 18) or “</a:t>
            </a:r>
            <a:r>
              <a:rPr lang="en-GB" sz="3200" b="1" noProof="0">
                <a:solidFill>
                  <a:schemeClr val="accent5"/>
                </a:solidFill>
              </a:rPr>
              <a:t>too old</a:t>
            </a:r>
            <a:r>
              <a:rPr lang="en-GB" sz="3200" noProof="0"/>
              <a:t>” (age 40 or older)</a:t>
            </a:r>
          </a:p>
          <a:p>
            <a:pPr lvl="1">
              <a:spcBef>
                <a:spcPts val="0"/>
              </a:spcBef>
              <a:spcAft>
                <a:spcPts val="1800"/>
              </a:spcAft>
            </a:pPr>
            <a:r>
              <a:rPr lang="en-GB" sz="3200" b="1" noProof="0">
                <a:solidFill>
                  <a:schemeClr val="accent5"/>
                </a:solidFill>
              </a:rPr>
              <a:t>High birth order</a:t>
            </a:r>
            <a:r>
              <a:rPr lang="en-GB" sz="3200" noProof="0"/>
              <a:t>:  mother has 4+ children</a:t>
            </a:r>
          </a:p>
        </p:txBody>
      </p:sp>
    </p:spTree>
    <p:extLst>
      <p:ext uri="{BB962C8B-B14F-4D97-AF65-F5344CB8AC3E}">
        <p14:creationId xmlns:p14="http://schemas.microsoft.com/office/powerpoint/2010/main" val="3344864891"/>
      </p:ext>
    </p:extLst>
  </p:cSld>
  <p:clrMapOvr>
    <a:masterClrMapping/>
  </p:clrMapOvr>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Childhood Mortality </a:t>
            </a:r>
            <a:br>
              <a:rPr lang="en-GB" noProof="0"/>
            </a:br>
            <a:r>
              <a:rPr lang="en-GB" noProof="0"/>
              <a:t>by Previous Birth Interval</a:t>
            </a:r>
          </a:p>
        </p:txBody>
      </p:sp>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a:t>Deaths per 1,000 live births for the 10-year period before the survey</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05488902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440921490"/>
      </p:ext>
    </p:extLst>
  </p:cSld>
  <p:clrMapOvr>
    <a:masterClrMapping/>
  </p:clrMapOvr>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Childhood Mortality by Mother’s 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79472499"/>
              </p:ext>
            </p:extLst>
          </p:nvPr>
        </p:nvGraphicFramePr>
        <p:xfrm>
          <a:off x="461963" y="1606550"/>
          <a:ext cx="8256587" cy="4772479"/>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5216"/>
            <a:ext cx="9144000" cy="369332"/>
          </a:xfrm>
          <a:prstGeom prst="rect">
            <a:avLst/>
          </a:prstGeom>
          <a:noFill/>
        </p:spPr>
        <p:txBody>
          <a:bodyPr wrap="square" rtlCol="0">
            <a:spAutoFit/>
          </a:bodyPr>
          <a:lstStyle/>
          <a:p>
            <a:pPr algn="ctr"/>
            <a:r>
              <a:rPr lang="en-US" i="1"/>
              <a:t>Deaths per 1,000 live births for the 10-year period before the survey</a:t>
            </a:r>
          </a:p>
        </p:txBody>
      </p:sp>
      <p:sp>
        <p:nvSpPr>
          <p:cNvPr id="3" name="TextBox 2">
            <a:extLst>
              <a:ext uri="{FF2B5EF4-FFF2-40B4-BE49-F238E27FC236}">
                <a16:creationId xmlns:a16="http://schemas.microsoft.com/office/drawing/2014/main" id="{13E57E3C-F97B-4F29-B07B-BF213C7B9E9E}"/>
              </a:ext>
            </a:extLst>
          </p:cNvPr>
          <p:cNvSpPr txBox="1"/>
          <p:nvPr/>
        </p:nvSpPr>
        <p:spPr>
          <a:xfrm>
            <a:off x="7518400" y="3808123"/>
            <a:ext cx="1708150" cy="369332"/>
          </a:xfrm>
          <a:prstGeom prst="rect">
            <a:avLst/>
          </a:prstGeom>
          <a:noFill/>
        </p:spPr>
        <p:txBody>
          <a:bodyPr wrap="square" rtlCol="0">
            <a:spAutoFit/>
          </a:bodyPr>
          <a:lstStyle/>
          <a:p>
            <a:r>
              <a:rPr lang="en-US"/>
              <a:t>(    )</a:t>
            </a:r>
          </a:p>
        </p:txBody>
      </p:sp>
      <p:sp>
        <p:nvSpPr>
          <p:cNvPr id="5" name="TextBox 4">
            <a:extLst>
              <a:ext uri="{FF2B5EF4-FFF2-40B4-BE49-F238E27FC236}">
                <a16:creationId xmlns:a16="http://schemas.microsoft.com/office/drawing/2014/main" id="{3F4A1B1B-1DA1-411A-A5F6-4418CACA5CA4}"/>
              </a:ext>
            </a:extLst>
          </p:cNvPr>
          <p:cNvSpPr txBox="1"/>
          <p:nvPr/>
        </p:nvSpPr>
        <p:spPr>
          <a:xfrm>
            <a:off x="0" y="6506746"/>
            <a:ext cx="9125744" cy="338554"/>
          </a:xfrm>
          <a:prstGeom prst="rect">
            <a:avLst/>
          </a:prstGeom>
          <a:noFill/>
        </p:spPr>
        <p:txBody>
          <a:bodyPr wrap="square" rtlCol="0">
            <a:spAutoFit/>
          </a:bodyPr>
          <a:lstStyle/>
          <a:p>
            <a:pPr algn="r"/>
            <a:r>
              <a:rPr lang="en-US" sz="1600" i="1"/>
              <a:t>Figure in parentheses based on 250-499 unweighted person-years of exposure to the risk of death.</a:t>
            </a:r>
          </a:p>
        </p:txBody>
      </p:sp>
    </p:spTree>
    <p:extLst>
      <p:ext uri="{BB962C8B-B14F-4D97-AF65-F5344CB8AC3E}">
        <p14:creationId xmlns:p14="http://schemas.microsoft.com/office/powerpoint/2010/main" val="1090254151"/>
      </p:ext>
    </p:extLst>
  </p:cSld>
  <p:clrMapOvr>
    <a:masterClrMapping/>
  </p:clrMapOvr>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Childhood Mortality by Birth Order</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68613127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a:t>Deaths per 1,000 live births for the 10-year period before the survey</a:t>
            </a:r>
          </a:p>
        </p:txBody>
      </p:sp>
    </p:spTree>
    <p:extLst>
      <p:ext uri="{BB962C8B-B14F-4D97-AF65-F5344CB8AC3E}">
        <p14:creationId xmlns:p14="http://schemas.microsoft.com/office/powerpoint/2010/main" val="1522089445"/>
      </p:ext>
    </p:extLst>
  </p:cSld>
  <p:clrMapOvr>
    <a:masterClrMapping/>
  </p:clrMapOvr>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0"/>
            <a:ext cx="4418729" cy="3287963"/>
          </a:xfrm>
        </p:spPr>
        <p:txBody>
          <a:bodyPr>
            <a:normAutofit/>
          </a:bodyPr>
          <a:lstStyle/>
          <a:p>
            <a:pPr>
              <a:buClr>
                <a:schemeClr val="tx1"/>
              </a:buClr>
            </a:pPr>
            <a:r>
              <a:rPr lang="en-GB" sz="3600" noProof="0"/>
              <a:t>Childhood mortality</a:t>
            </a:r>
          </a:p>
          <a:p>
            <a:pPr>
              <a:buClr>
                <a:schemeClr val="tx1"/>
              </a:buClr>
            </a:pPr>
            <a:r>
              <a:rPr lang="en-GB" sz="3600" b="1" noProof="0">
                <a:solidFill>
                  <a:schemeClr val="accent5"/>
                </a:solidFill>
              </a:rPr>
              <a:t>Adult mortality</a:t>
            </a:r>
          </a:p>
          <a:p>
            <a:pPr>
              <a:buClr>
                <a:schemeClr val="tx1"/>
              </a:buClr>
            </a:pPr>
            <a:r>
              <a:rPr lang="en-GB" sz="3600" noProof="0"/>
              <a:t>Pregnancy-related and maternal mortality</a:t>
            </a:r>
          </a:p>
        </p:txBody>
      </p:sp>
    </p:spTree>
    <p:extLst>
      <p:ext uri="{BB962C8B-B14F-4D97-AF65-F5344CB8AC3E}">
        <p14:creationId xmlns:p14="http://schemas.microsoft.com/office/powerpoint/2010/main" val="3757189402"/>
      </p:ext>
    </p:extLst>
  </p:cSld>
  <p:clrMapOvr>
    <a:masterClrMapping/>
  </p:clrMapOvr>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Adult Mortality</a:t>
            </a:r>
          </a:p>
        </p:txBody>
      </p:sp>
      <p:sp>
        <p:nvSpPr>
          <p:cNvPr id="3" name="Content Placeholder 2"/>
          <p:cNvSpPr>
            <a:spLocks noGrp="1"/>
          </p:cNvSpPr>
          <p:nvPr>
            <p:ph idx="1"/>
          </p:nvPr>
        </p:nvSpPr>
        <p:spPr>
          <a:xfrm>
            <a:off x="239486" y="1606858"/>
            <a:ext cx="8665028" cy="5251142"/>
          </a:xfrm>
        </p:spPr>
        <p:txBody>
          <a:bodyPr>
            <a:normAutofit/>
          </a:bodyPr>
          <a:lstStyle/>
          <a:p>
            <a:pPr marL="0" indent="0">
              <a:spcBef>
                <a:spcPts val="0"/>
              </a:spcBef>
              <a:spcAft>
                <a:spcPts val="1800"/>
              </a:spcAft>
              <a:buNone/>
            </a:pPr>
            <a:r>
              <a:rPr lang="en-GB" sz="3600" noProof="0"/>
              <a:t>In the 7-year period before the survey:</a:t>
            </a:r>
            <a:endParaRPr lang="en-GB" sz="3600" b="1" noProof="0">
              <a:solidFill>
                <a:schemeClr val="accent5"/>
              </a:solidFill>
            </a:endParaRPr>
          </a:p>
          <a:p>
            <a:pPr lvl="1">
              <a:spcBef>
                <a:spcPts val="0"/>
              </a:spcBef>
              <a:spcAft>
                <a:spcPts val="1800"/>
              </a:spcAft>
              <a:buClr>
                <a:schemeClr val="tx1"/>
              </a:buClr>
            </a:pPr>
            <a:r>
              <a:rPr lang="en-GB" sz="3000" b="1" noProof="0">
                <a:solidFill>
                  <a:schemeClr val="accent5"/>
                </a:solidFill>
              </a:rPr>
              <a:t>4.29 </a:t>
            </a:r>
            <a:r>
              <a:rPr lang="en-GB" sz="3000" noProof="0"/>
              <a:t>women died for every 1,000 women per year</a:t>
            </a:r>
          </a:p>
          <a:p>
            <a:pPr lvl="1">
              <a:spcBef>
                <a:spcPts val="0"/>
              </a:spcBef>
              <a:spcAft>
                <a:spcPts val="1800"/>
              </a:spcAft>
              <a:buClr>
                <a:schemeClr val="tx1"/>
              </a:buClr>
            </a:pPr>
            <a:r>
              <a:rPr lang="en-GB" sz="3000" b="1" noProof="0">
                <a:solidFill>
                  <a:schemeClr val="accent5"/>
                </a:solidFill>
              </a:rPr>
              <a:t>5.92 </a:t>
            </a:r>
            <a:r>
              <a:rPr lang="en-GB" sz="3000" noProof="0"/>
              <a:t>men died for every 1,000 men per year</a:t>
            </a:r>
          </a:p>
        </p:txBody>
      </p:sp>
    </p:spTree>
    <p:extLst>
      <p:ext uri="{BB962C8B-B14F-4D97-AF65-F5344CB8AC3E}">
        <p14:creationId xmlns:p14="http://schemas.microsoft.com/office/powerpoint/2010/main" val="267639569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Fieldwork and Data Processing</a:t>
            </a:r>
          </a:p>
        </p:txBody>
      </p:sp>
      <p:sp>
        <p:nvSpPr>
          <p:cNvPr id="3" name="Content Placeholder 2"/>
          <p:cNvSpPr>
            <a:spLocks noGrp="1"/>
          </p:cNvSpPr>
          <p:nvPr>
            <p:ph idx="1"/>
          </p:nvPr>
        </p:nvSpPr>
        <p:spPr/>
        <p:txBody>
          <a:bodyPr>
            <a:normAutofit fontScale="92500" lnSpcReduction="10000"/>
          </a:bodyPr>
          <a:lstStyle/>
          <a:p>
            <a:pPr>
              <a:spcBef>
                <a:spcPts val="0"/>
              </a:spcBef>
              <a:spcAft>
                <a:spcPts val="1800"/>
              </a:spcAft>
            </a:pPr>
            <a:r>
              <a:rPr lang="en-GB" sz="3200" noProof="0"/>
              <a:t>Total of </a:t>
            </a:r>
            <a:r>
              <a:rPr lang="en-GB" sz="3200" b="1" noProof="0">
                <a:solidFill>
                  <a:schemeClr val="accent5"/>
                </a:solidFill>
              </a:rPr>
              <a:t>22 teams</a:t>
            </a:r>
          </a:p>
          <a:p>
            <a:pPr lvl="1">
              <a:spcBef>
                <a:spcPts val="0"/>
              </a:spcBef>
              <a:spcAft>
                <a:spcPts val="1800"/>
              </a:spcAft>
            </a:pPr>
            <a:r>
              <a:rPr lang="en-GB" noProof="0"/>
              <a:t>1 supervisor, 3 female interviewers, 1 male interviewer, and 2 biomarker technicians</a:t>
            </a:r>
          </a:p>
          <a:p>
            <a:pPr>
              <a:spcBef>
                <a:spcPts val="0"/>
              </a:spcBef>
              <a:spcAft>
                <a:spcPts val="1800"/>
              </a:spcAft>
            </a:pPr>
            <a:r>
              <a:rPr lang="en-GB" sz="3200" noProof="0"/>
              <a:t>Fieldwork conducted from </a:t>
            </a:r>
            <a:r>
              <a:rPr lang="en-GB" sz="3200" b="1" noProof="0">
                <a:solidFill>
                  <a:schemeClr val="accent5"/>
                </a:solidFill>
              </a:rPr>
              <a:t>17 July 2018 to 24 January 2019</a:t>
            </a:r>
          </a:p>
          <a:p>
            <a:pPr>
              <a:spcBef>
                <a:spcPts val="0"/>
              </a:spcBef>
              <a:spcAft>
                <a:spcPts val="1800"/>
              </a:spcAft>
            </a:pPr>
            <a:r>
              <a:rPr lang="en-GB" sz="3200" noProof="0"/>
              <a:t>Electronic data collected on tablets through the CAPI system were received via IFSS to the Zambia Statistics Agency central office in Lusaka.</a:t>
            </a:r>
          </a:p>
          <a:p>
            <a:pPr>
              <a:spcBef>
                <a:spcPts val="0"/>
              </a:spcBef>
              <a:spcAft>
                <a:spcPts val="1800"/>
              </a:spcAft>
            </a:pPr>
            <a:r>
              <a:rPr lang="en-GB" sz="3200" noProof="0"/>
              <a:t>Data processing personnel conducted data editing with CSPro. Secondary editing and data processing took place from July 2018 to March 2019.</a:t>
            </a:r>
          </a:p>
          <a:p>
            <a:pPr>
              <a:spcBef>
                <a:spcPts val="0"/>
              </a:spcBef>
              <a:spcAft>
                <a:spcPts val="1800"/>
              </a:spcAft>
            </a:pPr>
            <a:endParaRPr lang="en-GB" sz="3200" noProof="0"/>
          </a:p>
        </p:txBody>
      </p:sp>
    </p:spTree>
    <p:extLst>
      <p:ext uri="{BB962C8B-B14F-4D97-AF65-F5344CB8AC3E}">
        <p14:creationId xmlns:p14="http://schemas.microsoft.com/office/powerpoint/2010/main" val="4024895532"/>
      </p:ext>
    </p:extLst>
  </p:cSld>
  <p:clrMapOvr>
    <a:masterClrMapping/>
  </p:clrMapOvr>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68500"/>
            <a:ext cx="4418729" cy="3287963"/>
          </a:xfrm>
        </p:spPr>
        <p:txBody>
          <a:bodyPr>
            <a:normAutofit/>
          </a:bodyPr>
          <a:lstStyle/>
          <a:p>
            <a:pPr>
              <a:buClr>
                <a:schemeClr val="tx1"/>
              </a:buClr>
            </a:pPr>
            <a:r>
              <a:rPr lang="en-GB" sz="3600" noProof="0"/>
              <a:t>Childhood mortality</a:t>
            </a:r>
          </a:p>
          <a:p>
            <a:pPr>
              <a:buClr>
                <a:schemeClr val="tx1"/>
              </a:buClr>
            </a:pPr>
            <a:r>
              <a:rPr lang="en-GB" sz="3600" noProof="0"/>
              <a:t>Adult mortality</a:t>
            </a:r>
          </a:p>
          <a:p>
            <a:pPr>
              <a:buClr>
                <a:schemeClr val="tx1"/>
              </a:buClr>
            </a:pPr>
            <a:r>
              <a:rPr lang="en-GB" sz="3600" b="1" noProof="0">
                <a:solidFill>
                  <a:schemeClr val="accent5"/>
                </a:solidFill>
              </a:rPr>
              <a:t>Pregnancy-related and maternal mortality</a:t>
            </a:r>
          </a:p>
        </p:txBody>
      </p:sp>
    </p:spTree>
    <p:extLst>
      <p:ext uri="{BB962C8B-B14F-4D97-AF65-F5344CB8AC3E}">
        <p14:creationId xmlns:p14="http://schemas.microsoft.com/office/powerpoint/2010/main" val="2867515391"/>
      </p:ext>
    </p:extLst>
  </p:cSld>
  <p:clrMapOvr>
    <a:masterClrMapping/>
  </p:clrMapOvr>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Pregnancy-related Mortality vs. </a:t>
            </a:r>
            <a:br>
              <a:rPr lang="en-GB" noProof="0"/>
            </a:br>
            <a:r>
              <a:rPr lang="en-GB" noProof="0"/>
              <a:t>Maternal Mortality Estimates</a:t>
            </a:r>
          </a:p>
        </p:txBody>
      </p:sp>
      <p:sp>
        <p:nvSpPr>
          <p:cNvPr id="3" name="Content Placeholder 2"/>
          <p:cNvSpPr>
            <a:spLocks noGrp="1"/>
          </p:cNvSpPr>
          <p:nvPr>
            <p:ph idx="1"/>
          </p:nvPr>
        </p:nvSpPr>
        <p:spPr>
          <a:xfrm>
            <a:off x="0" y="1600816"/>
            <a:ext cx="4341586" cy="5251142"/>
          </a:xfrm>
        </p:spPr>
        <p:txBody>
          <a:bodyPr>
            <a:normAutofit/>
          </a:bodyPr>
          <a:lstStyle/>
          <a:p>
            <a:pPr marL="0" indent="0">
              <a:spcBef>
                <a:spcPts val="0"/>
              </a:spcBef>
              <a:spcAft>
                <a:spcPts val="1800"/>
              </a:spcAft>
              <a:buNone/>
            </a:pPr>
            <a:r>
              <a:rPr lang="en-GB" b="1" noProof="0">
                <a:solidFill>
                  <a:schemeClr val="accent5"/>
                </a:solidFill>
              </a:rPr>
              <a:t>Pregnancy-related mortality</a:t>
            </a:r>
            <a:br>
              <a:rPr lang="en-GB" b="1" noProof="0">
                <a:solidFill>
                  <a:schemeClr val="accent5"/>
                </a:solidFill>
              </a:rPr>
            </a:br>
            <a:r>
              <a:rPr lang="en-GB" noProof="0"/>
              <a:t>includes all deaths that occur to women </a:t>
            </a:r>
            <a:r>
              <a:rPr lang="en-GB" b="1" noProof="0">
                <a:solidFill>
                  <a:schemeClr val="accent5"/>
                </a:solidFill>
              </a:rPr>
              <a:t>during pregnancy or childbirth</a:t>
            </a:r>
          </a:p>
          <a:p>
            <a:pPr lvl="1">
              <a:spcBef>
                <a:spcPts val="0"/>
              </a:spcBef>
              <a:spcAft>
                <a:spcPts val="1800"/>
              </a:spcAft>
            </a:pPr>
            <a:r>
              <a:rPr lang="en-GB" sz="2600" noProof="0"/>
              <a:t>Includes deaths up to </a:t>
            </a:r>
            <a:r>
              <a:rPr lang="en-GB" sz="2600" b="1" noProof="0">
                <a:solidFill>
                  <a:schemeClr val="accent5"/>
                </a:solidFill>
              </a:rPr>
              <a:t>2 months </a:t>
            </a:r>
            <a:r>
              <a:rPr lang="en-GB" sz="2600" noProof="0"/>
              <a:t>after birth</a:t>
            </a:r>
          </a:p>
          <a:p>
            <a:pPr lvl="1">
              <a:spcBef>
                <a:spcPts val="0"/>
              </a:spcBef>
              <a:spcAft>
                <a:spcPts val="1800"/>
              </a:spcAft>
            </a:pPr>
            <a:r>
              <a:rPr lang="en-GB" sz="2600" noProof="0"/>
              <a:t>Irrespective of the cause of death</a:t>
            </a:r>
          </a:p>
          <a:p>
            <a:pPr lvl="1">
              <a:spcBef>
                <a:spcPts val="0"/>
              </a:spcBef>
              <a:spcAft>
                <a:spcPts val="1800"/>
              </a:spcAft>
            </a:pPr>
            <a:r>
              <a:rPr lang="en-GB" sz="2600" noProof="0"/>
              <a:t>Revised name</a:t>
            </a:r>
          </a:p>
          <a:p>
            <a:pPr lvl="1">
              <a:spcBef>
                <a:spcPts val="0"/>
              </a:spcBef>
              <a:spcAft>
                <a:spcPts val="1800"/>
              </a:spcAft>
            </a:pPr>
            <a:r>
              <a:rPr lang="en-GB" sz="2600" noProof="0"/>
              <a:t>Trends available</a:t>
            </a:r>
          </a:p>
        </p:txBody>
      </p:sp>
      <p:sp>
        <p:nvSpPr>
          <p:cNvPr id="4" name="Content Placeholder 2"/>
          <p:cNvSpPr txBox="1">
            <a:spLocks/>
          </p:cNvSpPr>
          <p:nvPr/>
        </p:nvSpPr>
        <p:spPr>
          <a:xfrm>
            <a:off x="4699000" y="1606858"/>
            <a:ext cx="4445000" cy="5251142"/>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0"/>
              </a:spcBef>
              <a:spcAft>
                <a:spcPts val="1800"/>
              </a:spcAft>
              <a:buFont typeface="Arial" panose="020B0604020202020204" pitchFamily="34" charset="0"/>
              <a:buNone/>
            </a:pPr>
            <a:r>
              <a:rPr lang="en-GB" b="1">
                <a:solidFill>
                  <a:schemeClr val="accent5"/>
                </a:solidFill>
              </a:rPr>
              <a:t>Maternal mortality</a:t>
            </a:r>
            <a:br>
              <a:rPr lang="en-GB" b="1">
                <a:solidFill>
                  <a:schemeClr val="accent5"/>
                </a:solidFill>
              </a:rPr>
            </a:br>
            <a:r>
              <a:rPr lang="en-GB"/>
              <a:t>includes all deaths that occur to women </a:t>
            </a:r>
            <a:r>
              <a:rPr lang="en-GB" b="1">
                <a:solidFill>
                  <a:schemeClr val="accent5"/>
                </a:solidFill>
              </a:rPr>
              <a:t>during pregnancy or childbirth</a:t>
            </a:r>
          </a:p>
          <a:p>
            <a:pPr lvl="1">
              <a:spcBef>
                <a:spcPts val="0"/>
              </a:spcBef>
              <a:spcAft>
                <a:spcPts val="1800"/>
              </a:spcAft>
            </a:pPr>
            <a:r>
              <a:rPr lang="en-GB" sz="2600"/>
              <a:t>Includes deaths within </a:t>
            </a:r>
            <a:r>
              <a:rPr lang="en-GB" sz="2600" b="1">
                <a:solidFill>
                  <a:schemeClr val="accent5"/>
                </a:solidFill>
              </a:rPr>
              <a:t>42 days </a:t>
            </a:r>
            <a:r>
              <a:rPr lang="en-GB" sz="2600"/>
              <a:t>after birth</a:t>
            </a:r>
          </a:p>
          <a:p>
            <a:pPr lvl="1">
              <a:spcBef>
                <a:spcPts val="0"/>
              </a:spcBef>
              <a:spcAft>
                <a:spcPts val="1800"/>
              </a:spcAft>
            </a:pPr>
            <a:r>
              <a:rPr lang="en-GB" sz="2600"/>
              <a:t>Excludes deaths from accidents or violence</a:t>
            </a:r>
          </a:p>
          <a:p>
            <a:pPr lvl="1">
              <a:spcBef>
                <a:spcPts val="0"/>
              </a:spcBef>
              <a:spcAft>
                <a:spcPts val="1800"/>
              </a:spcAft>
            </a:pPr>
            <a:r>
              <a:rPr lang="en-GB" sz="2600"/>
              <a:t>Revised definition</a:t>
            </a:r>
          </a:p>
          <a:p>
            <a:pPr lvl="1">
              <a:spcBef>
                <a:spcPts val="0"/>
              </a:spcBef>
              <a:spcAft>
                <a:spcPts val="1800"/>
              </a:spcAft>
            </a:pPr>
            <a:r>
              <a:rPr lang="en-GB" sz="2600"/>
              <a:t>NO trends available</a:t>
            </a:r>
          </a:p>
        </p:txBody>
      </p:sp>
    </p:spTree>
    <p:extLst>
      <p:ext uri="{BB962C8B-B14F-4D97-AF65-F5344CB8AC3E}">
        <p14:creationId xmlns:p14="http://schemas.microsoft.com/office/powerpoint/2010/main" val="3197841684"/>
      </p:ext>
    </p:extLst>
  </p:cSld>
  <p:clrMapOvr>
    <a:masterClrMapping/>
  </p:clrMapOvr>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Maternal Mortality</a:t>
            </a:r>
          </a:p>
        </p:txBody>
      </p:sp>
      <p:sp>
        <p:nvSpPr>
          <p:cNvPr id="3" name="Content Placeholder 2"/>
          <p:cNvSpPr>
            <a:spLocks noGrp="1"/>
          </p:cNvSpPr>
          <p:nvPr>
            <p:ph idx="1"/>
          </p:nvPr>
        </p:nvSpPr>
        <p:spPr>
          <a:xfrm>
            <a:off x="482600" y="1606858"/>
            <a:ext cx="8229600" cy="5251142"/>
          </a:xfrm>
        </p:spPr>
        <p:txBody>
          <a:bodyPr>
            <a:normAutofit/>
          </a:bodyPr>
          <a:lstStyle/>
          <a:p>
            <a:pPr marL="0" indent="0" algn="ctr">
              <a:spcBef>
                <a:spcPts val="0"/>
              </a:spcBef>
              <a:spcAft>
                <a:spcPts val="1800"/>
              </a:spcAft>
              <a:buNone/>
            </a:pPr>
            <a:r>
              <a:rPr lang="en-GB" sz="4000" noProof="0"/>
              <a:t>Maternal mortality ratio (MMR) for the 7-year period before the survey =</a:t>
            </a:r>
          </a:p>
          <a:p>
            <a:pPr marL="0" indent="0" algn="ctr">
              <a:spcBef>
                <a:spcPts val="0"/>
              </a:spcBef>
              <a:spcAft>
                <a:spcPts val="1800"/>
              </a:spcAft>
              <a:buNone/>
            </a:pPr>
            <a:r>
              <a:rPr lang="en-GB" sz="4000" b="1" noProof="0">
                <a:solidFill>
                  <a:schemeClr val="accent5"/>
                </a:solidFill>
              </a:rPr>
              <a:t>252 deaths per 100,000 live births</a:t>
            </a:r>
            <a:br>
              <a:rPr lang="en-GB" sz="4000" b="1" noProof="0">
                <a:solidFill>
                  <a:schemeClr val="accent5"/>
                </a:solidFill>
              </a:rPr>
            </a:br>
            <a:r>
              <a:rPr lang="en-GB" sz="4000" b="1" noProof="0">
                <a:solidFill>
                  <a:schemeClr val="accent5"/>
                </a:solidFill>
              </a:rPr>
              <a:t>(confidence interval:  158-347)</a:t>
            </a:r>
          </a:p>
          <a:p>
            <a:pPr marL="0" indent="0" algn="ctr">
              <a:spcBef>
                <a:spcPts val="0"/>
              </a:spcBef>
              <a:spcAft>
                <a:spcPts val="1800"/>
              </a:spcAft>
              <a:buNone/>
            </a:pPr>
            <a:endParaRPr lang="en-GB" sz="3200" noProof="0"/>
          </a:p>
        </p:txBody>
      </p:sp>
    </p:spTree>
    <p:extLst>
      <p:ext uri="{BB962C8B-B14F-4D97-AF65-F5344CB8AC3E}">
        <p14:creationId xmlns:p14="http://schemas.microsoft.com/office/powerpoint/2010/main" val="3953753324"/>
      </p:ext>
    </p:extLst>
  </p:cSld>
  <p:clrMapOvr>
    <a:masterClrMapping/>
  </p:clrMapOvr>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Trends in Pregnancy-related Mortality</a:t>
            </a:r>
          </a:p>
        </p:txBody>
      </p:sp>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a:t>Pregnancy-related deaths per 100,000 live births for the 7-year period before the survey</a:t>
            </a:r>
          </a:p>
        </p:txBody>
      </p:sp>
      <p:graphicFrame>
        <p:nvGraphicFramePr>
          <p:cNvPr id="18" name="Content Placeholder 17"/>
          <p:cNvGraphicFramePr>
            <a:graphicFrameLocks noGrp="1"/>
          </p:cNvGraphicFramePr>
          <p:nvPr>
            <p:ph idx="1"/>
            <p:extLst>
              <p:ext uri="{D42A27DB-BD31-4B8C-83A1-F6EECF244321}">
                <p14:modId xmlns:p14="http://schemas.microsoft.com/office/powerpoint/2010/main" val="2373680331"/>
              </p:ext>
            </p:extLst>
          </p:nvPr>
        </p:nvGraphicFramePr>
        <p:xfrm>
          <a:off x="18257" y="1606550"/>
          <a:ext cx="9125744"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936378481"/>
      </p:ext>
    </p:extLst>
  </p:cSld>
  <p:clrMapOvr>
    <a:masterClrMapping/>
  </p:clrMapOvr>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Key Findings</a:t>
            </a:r>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noProof="0"/>
              <a:t>Childhood mortality has declined. Current </a:t>
            </a:r>
            <a:r>
              <a:rPr lang="en-GB" b="1" noProof="0">
                <a:solidFill>
                  <a:schemeClr val="accent5"/>
                </a:solidFill>
              </a:rPr>
              <a:t>infant mortality rate </a:t>
            </a:r>
            <a:r>
              <a:rPr lang="en-GB" noProof="0"/>
              <a:t>is </a:t>
            </a:r>
            <a:r>
              <a:rPr lang="en-GB" b="1" noProof="0">
                <a:solidFill>
                  <a:schemeClr val="accent5"/>
                </a:solidFill>
              </a:rPr>
              <a:t>42</a:t>
            </a:r>
            <a:r>
              <a:rPr lang="en-GB" noProof="0"/>
              <a:t> deaths per 1,000 live births and </a:t>
            </a:r>
            <a:r>
              <a:rPr lang="en-GB" b="1" noProof="0">
                <a:solidFill>
                  <a:schemeClr val="accent5"/>
                </a:solidFill>
              </a:rPr>
              <a:t>under-5 mortality </a:t>
            </a:r>
            <a:r>
              <a:rPr lang="en-GB" noProof="0"/>
              <a:t>is </a:t>
            </a:r>
            <a:r>
              <a:rPr lang="en-GB" b="1" noProof="0">
                <a:solidFill>
                  <a:schemeClr val="accent5"/>
                </a:solidFill>
              </a:rPr>
              <a:t>61 </a:t>
            </a:r>
            <a:r>
              <a:rPr lang="en-GB" noProof="0"/>
              <a:t>deaths per 1,000 live births.</a:t>
            </a:r>
          </a:p>
          <a:p>
            <a:pPr>
              <a:spcBef>
                <a:spcPts val="0"/>
              </a:spcBef>
              <a:spcAft>
                <a:spcPts val="1800"/>
              </a:spcAft>
              <a:buClr>
                <a:schemeClr val="tx1"/>
              </a:buClr>
            </a:pPr>
            <a:r>
              <a:rPr lang="en-GB" noProof="0"/>
              <a:t>Childhood mortality is generally </a:t>
            </a:r>
            <a:r>
              <a:rPr lang="en-GB" b="1" noProof="0">
                <a:solidFill>
                  <a:schemeClr val="accent5"/>
                </a:solidFill>
              </a:rPr>
              <a:t>higher</a:t>
            </a:r>
            <a:r>
              <a:rPr lang="en-GB" noProof="0"/>
              <a:t> among children of </a:t>
            </a:r>
            <a:r>
              <a:rPr lang="en-GB" b="1" noProof="0">
                <a:solidFill>
                  <a:schemeClr val="accent5"/>
                </a:solidFill>
              </a:rPr>
              <a:t>less educated mothers</a:t>
            </a:r>
            <a:r>
              <a:rPr lang="en-GB" noProof="0"/>
              <a:t>.</a:t>
            </a:r>
          </a:p>
          <a:p>
            <a:pPr>
              <a:spcBef>
                <a:spcPts val="0"/>
              </a:spcBef>
              <a:spcAft>
                <a:spcPts val="1800"/>
              </a:spcAft>
              <a:buClr>
                <a:schemeClr val="tx1"/>
              </a:buClr>
            </a:pPr>
            <a:r>
              <a:rPr lang="en-GB" noProof="0"/>
              <a:t>Childhood mortality is higher among children </a:t>
            </a:r>
            <a:r>
              <a:rPr lang="en-GB" b="1" noProof="0">
                <a:solidFill>
                  <a:schemeClr val="accent5"/>
                </a:solidFill>
              </a:rPr>
              <a:t>born less than 2 years after a previous birth</a:t>
            </a:r>
            <a:r>
              <a:rPr lang="en-GB" noProof="0"/>
              <a:t>.</a:t>
            </a:r>
          </a:p>
          <a:p>
            <a:pPr>
              <a:spcBef>
                <a:spcPts val="0"/>
              </a:spcBef>
              <a:spcAft>
                <a:spcPts val="1800"/>
              </a:spcAft>
              <a:buClr>
                <a:schemeClr val="tx1"/>
              </a:buClr>
            </a:pPr>
            <a:r>
              <a:rPr lang="en-GB" b="1" noProof="0">
                <a:solidFill>
                  <a:schemeClr val="accent5"/>
                </a:solidFill>
              </a:rPr>
              <a:t>Maternal mortality ratio </a:t>
            </a:r>
            <a:r>
              <a:rPr lang="en-GB" noProof="0"/>
              <a:t>is </a:t>
            </a:r>
            <a:r>
              <a:rPr lang="en-GB" b="1" noProof="0">
                <a:solidFill>
                  <a:schemeClr val="accent5"/>
                </a:solidFill>
              </a:rPr>
              <a:t>252</a:t>
            </a:r>
            <a:r>
              <a:rPr lang="en-GB" noProof="0"/>
              <a:t> deaths per 100,000 live births (CI: 158-347) . </a:t>
            </a:r>
          </a:p>
          <a:p>
            <a:pPr>
              <a:spcBef>
                <a:spcPts val="0"/>
              </a:spcBef>
              <a:spcAft>
                <a:spcPts val="1800"/>
              </a:spcAft>
              <a:buClr>
                <a:schemeClr val="tx1"/>
              </a:buClr>
            </a:pPr>
            <a:r>
              <a:rPr lang="en-GB" b="1" noProof="0">
                <a:solidFill>
                  <a:schemeClr val="accent5"/>
                </a:solidFill>
              </a:rPr>
              <a:t>Pregnancy-related mortality ratio </a:t>
            </a:r>
            <a:r>
              <a:rPr lang="en-GB" noProof="0"/>
              <a:t>is </a:t>
            </a:r>
            <a:r>
              <a:rPr lang="en-GB" b="1" noProof="0">
                <a:solidFill>
                  <a:schemeClr val="accent5"/>
                </a:solidFill>
              </a:rPr>
              <a:t>278</a:t>
            </a:r>
            <a:r>
              <a:rPr lang="en-GB" noProof="0"/>
              <a:t> deaths per 100,000 live births (CI: 182-375).</a:t>
            </a:r>
          </a:p>
        </p:txBody>
      </p:sp>
    </p:spTree>
    <p:extLst>
      <p:ext uri="{BB962C8B-B14F-4D97-AF65-F5344CB8AC3E}">
        <p14:creationId xmlns:p14="http://schemas.microsoft.com/office/powerpoint/2010/main" val="3721755510"/>
      </p:ext>
    </p:extLst>
  </p:cSld>
  <p:clrMapOvr>
    <a:masterClrMapping/>
  </p:clrMapOvr>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a:solidFill>
                  <a:schemeClr val="bg1"/>
                </a:solidFill>
              </a:rPr>
              <a:t>Nutrition</a:t>
            </a:r>
          </a:p>
        </p:txBody>
      </p:sp>
      <p:sp>
        <p:nvSpPr>
          <p:cNvPr id="3" name="TextBox 2"/>
          <p:cNvSpPr txBox="1"/>
          <p:nvPr/>
        </p:nvSpPr>
        <p:spPr>
          <a:xfrm>
            <a:off x="6289997" y="1845880"/>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a:t>
            </a:r>
            <a:r>
              <a:rPr lang="en-US" sz="2000" i="1">
                <a:solidFill>
                  <a:schemeClr val="bg1"/>
                </a:solidFill>
              </a:rPr>
              <a:t>ZambiaDHS</a:t>
            </a:r>
            <a:endParaRPr lang="en-US" sz="2000" i="1" dirty="0">
              <a:solidFill>
                <a:schemeClr val="bg1"/>
              </a:solidFill>
            </a:endParaRPr>
          </a:p>
        </p:txBody>
      </p:sp>
    </p:spTree>
    <p:extLst>
      <p:ext uri="{BB962C8B-B14F-4D97-AF65-F5344CB8AC3E}">
        <p14:creationId xmlns:p14="http://schemas.microsoft.com/office/powerpoint/2010/main" val="1904873663"/>
      </p:ext>
    </p:extLst>
  </p:cSld>
  <p:clrMapOvr>
    <a:masterClrMapping/>
  </p:clrMapOvr>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14501"/>
            <a:ext cx="4418729" cy="3444100"/>
          </a:xfrm>
        </p:spPr>
        <p:txBody>
          <a:bodyPr>
            <a:noAutofit/>
          </a:bodyPr>
          <a:lstStyle/>
          <a:p>
            <a:pPr>
              <a:buClr>
                <a:schemeClr val="tx1"/>
              </a:buClr>
            </a:pPr>
            <a:r>
              <a:rPr lang="en-GB" sz="3200" b="1" noProof="0" dirty="0">
                <a:solidFill>
                  <a:schemeClr val="accent5"/>
                </a:solidFill>
              </a:rPr>
              <a:t>Breastfeeding and Infant &amp; Young Child Feeding Practices (IYCF)</a:t>
            </a:r>
          </a:p>
          <a:p>
            <a:pPr>
              <a:buClr>
                <a:schemeClr val="tx1"/>
              </a:buClr>
            </a:pPr>
            <a:r>
              <a:rPr lang="en-GB" sz="3200" noProof="0" dirty="0"/>
              <a:t>Anaemia</a:t>
            </a:r>
          </a:p>
          <a:p>
            <a:pPr>
              <a:buClr>
                <a:schemeClr val="tx1"/>
              </a:buClr>
            </a:pPr>
            <a:r>
              <a:rPr lang="en-GB" sz="3200" noProof="0" dirty="0"/>
              <a:t>Micronutrient intake</a:t>
            </a:r>
          </a:p>
          <a:p>
            <a:pPr>
              <a:buClr>
                <a:schemeClr val="tx1"/>
              </a:buClr>
            </a:pPr>
            <a:r>
              <a:rPr lang="en-GB" sz="3200" noProof="0" dirty="0"/>
              <a:t>Nutritional status of children</a:t>
            </a:r>
          </a:p>
        </p:txBody>
      </p:sp>
    </p:spTree>
    <p:extLst>
      <p:ext uri="{BB962C8B-B14F-4D97-AF65-F5344CB8AC3E}">
        <p14:creationId xmlns:p14="http://schemas.microsoft.com/office/powerpoint/2010/main" val="4277108955"/>
      </p:ext>
    </p:extLst>
  </p:cSld>
  <p:clrMapOvr>
    <a:masterClrMapping/>
  </p:clrMapOvr>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Early Breastfeeding</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86186469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871577"/>
            <a:ext cx="9144000" cy="369332"/>
          </a:xfrm>
          <a:prstGeom prst="rect">
            <a:avLst/>
          </a:prstGeom>
          <a:noFill/>
        </p:spPr>
        <p:txBody>
          <a:bodyPr wrap="square" rtlCol="0">
            <a:spAutoFit/>
          </a:bodyPr>
          <a:lstStyle/>
          <a:p>
            <a:pPr algn="ctr"/>
            <a:r>
              <a:rPr lang="en-US" i="1" dirty="0"/>
              <a:t>Percent of last-born children born in the past 2 years</a:t>
            </a:r>
          </a:p>
        </p:txBody>
      </p:sp>
    </p:spTree>
    <p:extLst>
      <p:ext uri="{BB962C8B-B14F-4D97-AF65-F5344CB8AC3E}">
        <p14:creationId xmlns:p14="http://schemas.microsoft.com/office/powerpoint/2010/main" val="2448012740"/>
      </p:ext>
    </p:extLst>
  </p:cSld>
  <p:clrMapOvr>
    <a:masterClrMapping/>
  </p:clrMapOvr>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Exclusive Breastfeeding by 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7450782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871577"/>
            <a:ext cx="9144000" cy="369332"/>
          </a:xfrm>
          <a:prstGeom prst="rect">
            <a:avLst/>
          </a:prstGeom>
          <a:noFill/>
        </p:spPr>
        <p:txBody>
          <a:bodyPr wrap="square" rtlCol="0">
            <a:spAutoFit/>
          </a:bodyPr>
          <a:lstStyle/>
          <a:p>
            <a:pPr algn="ctr"/>
            <a:r>
              <a:rPr lang="en-US" i="1" dirty="0"/>
              <a:t>Percent of children exclusively breastfed</a:t>
            </a:r>
          </a:p>
        </p:txBody>
      </p:sp>
    </p:spTree>
    <p:extLst>
      <p:ext uri="{BB962C8B-B14F-4D97-AF65-F5344CB8AC3E}">
        <p14:creationId xmlns:p14="http://schemas.microsoft.com/office/powerpoint/2010/main" val="2558405404"/>
      </p:ext>
    </p:extLst>
  </p:cSld>
  <p:clrMapOvr>
    <a:masterClrMapping/>
  </p:clrMapOvr>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Duration of Breastfeeding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90502665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71577"/>
            <a:ext cx="9144000" cy="369332"/>
          </a:xfrm>
          <a:prstGeom prst="rect">
            <a:avLst/>
          </a:prstGeom>
          <a:noFill/>
        </p:spPr>
        <p:txBody>
          <a:bodyPr wrap="square" rtlCol="0">
            <a:spAutoFit/>
          </a:bodyPr>
          <a:lstStyle/>
          <a:p>
            <a:pPr algn="ctr"/>
            <a:r>
              <a:rPr lang="en-US" i="1" dirty="0"/>
              <a:t>Median duration of breastfeeding in months among children born in the last 3 years</a:t>
            </a:r>
          </a:p>
        </p:txBody>
      </p:sp>
    </p:spTree>
    <p:extLst>
      <p:ext uri="{BB962C8B-B14F-4D97-AF65-F5344CB8AC3E}">
        <p14:creationId xmlns:p14="http://schemas.microsoft.com/office/powerpoint/2010/main" val="386187816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Results of Household and </a:t>
            </a:r>
            <a:br>
              <a:rPr lang="en-GB" noProof="0"/>
            </a:br>
            <a:r>
              <a:rPr lang="en-GB" noProof="0"/>
              <a:t>Individual Interviews</a:t>
            </a:r>
          </a:p>
        </p:txBody>
      </p:sp>
      <p:graphicFrame>
        <p:nvGraphicFramePr>
          <p:cNvPr id="4" name="Content Placeholder 3"/>
          <p:cNvGraphicFramePr>
            <a:graphicFrameLocks noGrp="1"/>
          </p:cNvGraphicFramePr>
          <p:nvPr>
            <p:ph idx="1"/>
            <p:extLst>
              <p:ext uri="{D42A27DB-BD31-4B8C-83A1-F6EECF244321}">
                <p14:modId xmlns:p14="http://schemas.microsoft.com/office/powerpoint/2010/main" val="4191165198"/>
              </p:ext>
            </p:extLst>
          </p:nvPr>
        </p:nvGraphicFramePr>
        <p:xfrm>
          <a:off x="1384663" y="1606550"/>
          <a:ext cx="6426926" cy="4820920"/>
        </p:xfrm>
        <a:graphic>
          <a:graphicData uri="http://schemas.openxmlformats.org/drawingml/2006/table">
            <a:tbl>
              <a:tblPr firstRow="1" bandRow="1">
                <a:tableStyleId>{7DF18680-E054-41AD-8BC1-D1AEF772440D}</a:tableStyleId>
              </a:tblPr>
              <a:tblGrid>
                <a:gridCol w="4454434">
                  <a:extLst>
                    <a:ext uri="{9D8B030D-6E8A-4147-A177-3AD203B41FA5}">
                      <a16:colId xmlns:a16="http://schemas.microsoft.com/office/drawing/2014/main" val="20000"/>
                    </a:ext>
                  </a:extLst>
                </a:gridCol>
                <a:gridCol w="1972492">
                  <a:extLst>
                    <a:ext uri="{9D8B030D-6E8A-4147-A177-3AD203B41FA5}">
                      <a16:colId xmlns:a16="http://schemas.microsoft.com/office/drawing/2014/main" val="20001"/>
                    </a:ext>
                  </a:extLst>
                </a:gridCol>
              </a:tblGrid>
              <a:tr h="370840">
                <a:tc gridSpan="2">
                  <a:txBody>
                    <a:bodyPr/>
                    <a:lstStyle/>
                    <a:p>
                      <a:r>
                        <a:rPr lang="en-US"/>
                        <a:t>Household</a:t>
                      </a:r>
                      <a:r>
                        <a:rPr lang="en-US" baseline="0"/>
                        <a:t> Interviews</a:t>
                      </a:r>
                      <a:endParaRPr lang="en-US">
                        <a:solidFill>
                          <a:schemeClr val="bg1"/>
                        </a:solidFill>
                      </a:endParaRPr>
                    </a:p>
                  </a:txBody>
                  <a:tcPr/>
                </a:tc>
                <a:tc hMerge="1">
                  <a:txBody>
                    <a:bodyPr/>
                    <a:lstStyle/>
                    <a:p>
                      <a:endParaRPr lang="en-US"/>
                    </a:p>
                  </a:txBody>
                  <a:tcPr/>
                </a:tc>
                <a:extLst>
                  <a:ext uri="{0D108BD9-81ED-4DB2-BD59-A6C34878D82A}">
                    <a16:rowId xmlns:a16="http://schemas.microsoft.com/office/drawing/2014/main" val="10000"/>
                  </a:ext>
                </a:extLst>
              </a:tr>
              <a:tr h="370840">
                <a:tc>
                  <a:txBody>
                    <a:bodyPr/>
                    <a:lstStyle/>
                    <a:p>
                      <a:r>
                        <a:rPr lang="en-US"/>
                        <a:t>Households selected</a:t>
                      </a:r>
                    </a:p>
                  </a:txBody>
                  <a:tcPr/>
                </a:tc>
                <a:tc>
                  <a:txBody>
                    <a:bodyPr/>
                    <a:lstStyle/>
                    <a:p>
                      <a:pPr algn="r"/>
                      <a:r>
                        <a:rPr lang="en-US"/>
                        <a:t>13,595</a:t>
                      </a:r>
                    </a:p>
                  </a:txBody>
                  <a:tcPr/>
                </a:tc>
                <a:extLst>
                  <a:ext uri="{0D108BD9-81ED-4DB2-BD59-A6C34878D82A}">
                    <a16:rowId xmlns:a16="http://schemas.microsoft.com/office/drawing/2014/main" val="10001"/>
                  </a:ext>
                </a:extLst>
              </a:tr>
              <a:tr h="370840">
                <a:tc>
                  <a:txBody>
                    <a:bodyPr/>
                    <a:lstStyle/>
                    <a:p>
                      <a:r>
                        <a:rPr lang="en-US"/>
                        <a:t>Households occupied</a:t>
                      </a:r>
                    </a:p>
                  </a:txBody>
                  <a:tcPr/>
                </a:tc>
                <a:tc>
                  <a:txBody>
                    <a:bodyPr/>
                    <a:lstStyle/>
                    <a:p>
                      <a:pPr algn="r"/>
                      <a:r>
                        <a:rPr lang="en-US"/>
                        <a:t>12,943</a:t>
                      </a:r>
                    </a:p>
                  </a:txBody>
                  <a:tcPr/>
                </a:tc>
                <a:extLst>
                  <a:ext uri="{0D108BD9-81ED-4DB2-BD59-A6C34878D82A}">
                    <a16:rowId xmlns:a16="http://schemas.microsoft.com/office/drawing/2014/main" val="10002"/>
                  </a:ext>
                </a:extLst>
              </a:tr>
              <a:tr h="370840">
                <a:tc>
                  <a:txBody>
                    <a:bodyPr/>
                    <a:lstStyle/>
                    <a:p>
                      <a:r>
                        <a:rPr lang="en-US"/>
                        <a:t>Households interviewed</a:t>
                      </a:r>
                    </a:p>
                  </a:txBody>
                  <a:tcPr/>
                </a:tc>
                <a:tc>
                  <a:txBody>
                    <a:bodyPr/>
                    <a:lstStyle/>
                    <a:p>
                      <a:pPr algn="r"/>
                      <a:r>
                        <a:rPr lang="en-US"/>
                        <a:t>12,831</a:t>
                      </a:r>
                    </a:p>
                  </a:txBody>
                  <a:tcPr/>
                </a:tc>
                <a:extLst>
                  <a:ext uri="{0D108BD9-81ED-4DB2-BD59-A6C34878D82A}">
                    <a16:rowId xmlns:a16="http://schemas.microsoft.com/office/drawing/2014/main" val="10003"/>
                  </a:ext>
                </a:extLst>
              </a:tr>
              <a:tr h="370840">
                <a:tc>
                  <a:txBody>
                    <a:bodyPr/>
                    <a:lstStyle/>
                    <a:p>
                      <a:r>
                        <a:rPr lang="en-US"/>
                        <a:t>Response rate</a:t>
                      </a:r>
                    </a:p>
                  </a:txBody>
                  <a:tcPr/>
                </a:tc>
                <a:tc>
                  <a:txBody>
                    <a:bodyPr/>
                    <a:lstStyle/>
                    <a:p>
                      <a:pPr algn="r"/>
                      <a:r>
                        <a:rPr lang="en-US"/>
                        <a:t>99%</a:t>
                      </a:r>
                    </a:p>
                  </a:txBody>
                  <a:tcPr/>
                </a:tc>
                <a:extLst>
                  <a:ext uri="{0D108BD9-81ED-4DB2-BD59-A6C34878D82A}">
                    <a16:rowId xmlns:a16="http://schemas.microsoft.com/office/drawing/2014/main" val="10004"/>
                  </a:ext>
                </a:extLst>
              </a:tr>
              <a:tr h="370840">
                <a:tc gridSpan="2">
                  <a:txBody>
                    <a:bodyPr/>
                    <a:lstStyle/>
                    <a:p>
                      <a:r>
                        <a:rPr lang="en-US" b="1">
                          <a:solidFill>
                            <a:schemeClr val="bg1"/>
                          </a:solidFill>
                        </a:rPr>
                        <a:t>Interviews with Women age 15-49</a:t>
                      </a:r>
                    </a:p>
                  </a:txBody>
                  <a:tcPr>
                    <a:solidFill>
                      <a:schemeClr val="accent5"/>
                    </a:solidFill>
                  </a:tcPr>
                </a:tc>
                <a:tc hMerge="1">
                  <a:txBody>
                    <a:bodyPr/>
                    <a:lstStyle/>
                    <a:p>
                      <a:endParaRPr lang="en-US"/>
                    </a:p>
                  </a:txBody>
                  <a:tcPr>
                    <a:solidFill>
                      <a:schemeClr val="accent6"/>
                    </a:solidFill>
                  </a:tcPr>
                </a:tc>
                <a:extLst>
                  <a:ext uri="{0D108BD9-81ED-4DB2-BD59-A6C34878D82A}">
                    <a16:rowId xmlns:a16="http://schemas.microsoft.com/office/drawing/2014/main" val="10005"/>
                  </a:ext>
                </a:extLst>
              </a:tr>
              <a:tr h="370840">
                <a:tc>
                  <a:txBody>
                    <a:bodyPr/>
                    <a:lstStyle/>
                    <a:p>
                      <a:r>
                        <a:rPr lang="en-US"/>
                        <a:t>Eligible</a:t>
                      </a:r>
                      <a:r>
                        <a:rPr lang="en-US" baseline="0"/>
                        <a:t> women</a:t>
                      </a:r>
                      <a:endParaRPr lang="en-US"/>
                    </a:p>
                  </a:txBody>
                  <a:tcPr/>
                </a:tc>
                <a:tc>
                  <a:txBody>
                    <a:bodyPr/>
                    <a:lstStyle/>
                    <a:p>
                      <a:pPr algn="r"/>
                      <a:r>
                        <a:rPr lang="en-US"/>
                        <a:t>14,189</a:t>
                      </a:r>
                    </a:p>
                  </a:txBody>
                  <a:tcPr/>
                </a:tc>
                <a:extLst>
                  <a:ext uri="{0D108BD9-81ED-4DB2-BD59-A6C34878D82A}">
                    <a16:rowId xmlns:a16="http://schemas.microsoft.com/office/drawing/2014/main" val="10006"/>
                  </a:ext>
                </a:extLst>
              </a:tr>
              <a:tr h="370840">
                <a:tc>
                  <a:txBody>
                    <a:bodyPr/>
                    <a:lstStyle/>
                    <a:p>
                      <a:r>
                        <a:rPr lang="en-US"/>
                        <a:t>Women interviewed</a:t>
                      </a:r>
                    </a:p>
                  </a:txBody>
                  <a:tcPr/>
                </a:tc>
                <a:tc>
                  <a:txBody>
                    <a:bodyPr/>
                    <a:lstStyle/>
                    <a:p>
                      <a:pPr algn="r"/>
                      <a:r>
                        <a:rPr lang="en-US"/>
                        <a:t>13,683</a:t>
                      </a:r>
                    </a:p>
                  </a:txBody>
                  <a:tcPr/>
                </a:tc>
                <a:extLst>
                  <a:ext uri="{0D108BD9-81ED-4DB2-BD59-A6C34878D82A}">
                    <a16:rowId xmlns:a16="http://schemas.microsoft.com/office/drawing/2014/main" val="10007"/>
                  </a:ext>
                </a:extLst>
              </a:tr>
              <a:tr h="370840">
                <a:tc>
                  <a:txBody>
                    <a:bodyPr/>
                    <a:lstStyle/>
                    <a:p>
                      <a:r>
                        <a:rPr lang="en-US"/>
                        <a:t>Response rate</a:t>
                      </a:r>
                    </a:p>
                  </a:txBody>
                  <a:tcPr/>
                </a:tc>
                <a:tc>
                  <a:txBody>
                    <a:bodyPr/>
                    <a:lstStyle/>
                    <a:p>
                      <a:pPr algn="r"/>
                      <a:r>
                        <a:rPr lang="en-US"/>
                        <a:t>96%</a:t>
                      </a:r>
                    </a:p>
                  </a:txBody>
                  <a:tcPr/>
                </a:tc>
                <a:extLst>
                  <a:ext uri="{0D108BD9-81ED-4DB2-BD59-A6C34878D82A}">
                    <a16:rowId xmlns:a16="http://schemas.microsoft.com/office/drawing/2014/main" val="10008"/>
                  </a:ext>
                </a:extLst>
              </a:tr>
              <a:tr h="370840">
                <a:tc gridSpan="2">
                  <a:txBody>
                    <a:bodyPr/>
                    <a:lstStyle/>
                    <a:p>
                      <a:r>
                        <a:rPr lang="en-US" b="1">
                          <a:solidFill>
                            <a:schemeClr val="bg1"/>
                          </a:solidFill>
                        </a:rPr>
                        <a:t>Interviews</a:t>
                      </a:r>
                      <a:r>
                        <a:rPr lang="en-US" b="1" baseline="0">
                          <a:solidFill>
                            <a:schemeClr val="bg1"/>
                          </a:solidFill>
                        </a:rPr>
                        <a:t> with Men age 15-59</a:t>
                      </a:r>
                      <a:endParaRPr lang="en-US" b="1">
                        <a:solidFill>
                          <a:schemeClr val="bg1"/>
                        </a:solidFill>
                      </a:endParaRPr>
                    </a:p>
                  </a:txBody>
                  <a:tcPr>
                    <a:solidFill>
                      <a:schemeClr val="accent5"/>
                    </a:solidFill>
                  </a:tcPr>
                </a:tc>
                <a:tc hMerge="1">
                  <a:txBody>
                    <a:bodyPr/>
                    <a:lstStyle/>
                    <a:p>
                      <a:endParaRPr lang="en-US"/>
                    </a:p>
                  </a:txBody>
                  <a:tcPr>
                    <a:solidFill>
                      <a:schemeClr val="accent6"/>
                    </a:solidFill>
                  </a:tcPr>
                </a:tc>
                <a:extLst>
                  <a:ext uri="{0D108BD9-81ED-4DB2-BD59-A6C34878D82A}">
                    <a16:rowId xmlns:a16="http://schemas.microsoft.com/office/drawing/2014/main" val="10009"/>
                  </a:ext>
                </a:extLst>
              </a:tr>
              <a:tr h="370840">
                <a:tc>
                  <a:txBody>
                    <a:bodyPr/>
                    <a:lstStyle/>
                    <a:p>
                      <a:r>
                        <a:rPr lang="en-US"/>
                        <a:t>Eligible</a:t>
                      </a:r>
                      <a:r>
                        <a:rPr lang="en-US" baseline="0"/>
                        <a:t> men</a:t>
                      </a:r>
                      <a:endParaRPr lang="en-US"/>
                    </a:p>
                  </a:txBody>
                  <a:tcPr/>
                </a:tc>
                <a:tc>
                  <a:txBody>
                    <a:bodyPr/>
                    <a:lstStyle/>
                    <a:p>
                      <a:pPr algn="r"/>
                      <a:r>
                        <a:rPr lang="en-US"/>
                        <a:t>13,251</a:t>
                      </a:r>
                    </a:p>
                  </a:txBody>
                  <a:tcPr/>
                </a:tc>
                <a:extLst>
                  <a:ext uri="{0D108BD9-81ED-4DB2-BD59-A6C34878D82A}">
                    <a16:rowId xmlns:a16="http://schemas.microsoft.com/office/drawing/2014/main" val="10010"/>
                  </a:ext>
                </a:extLst>
              </a:tr>
              <a:tr h="370840">
                <a:tc>
                  <a:txBody>
                    <a:bodyPr/>
                    <a:lstStyle/>
                    <a:p>
                      <a:r>
                        <a:rPr lang="en-US"/>
                        <a:t>Men</a:t>
                      </a:r>
                      <a:r>
                        <a:rPr lang="en-US" baseline="0"/>
                        <a:t> interviewed</a:t>
                      </a:r>
                      <a:endParaRPr lang="en-US"/>
                    </a:p>
                  </a:txBody>
                  <a:tcPr/>
                </a:tc>
                <a:tc>
                  <a:txBody>
                    <a:bodyPr/>
                    <a:lstStyle/>
                    <a:p>
                      <a:pPr algn="r"/>
                      <a:r>
                        <a:rPr lang="en-US"/>
                        <a:t>12,132</a:t>
                      </a:r>
                    </a:p>
                  </a:txBody>
                  <a:tcPr/>
                </a:tc>
                <a:extLst>
                  <a:ext uri="{0D108BD9-81ED-4DB2-BD59-A6C34878D82A}">
                    <a16:rowId xmlns:a16="http://schemas.microsoft.com/office/drawing/2014/main" val="10011"/>
                  </a:ext>
                </a:extLst>
              </a:tr>
              <a:tr h="370840">
                <a:tc>
                  <a:txBody>
                    <a:bodyPr/>
                    <a:lstStyle/>
                    <a:p>
                      <a:r>
                        <a:rPr lang="en-US"/>
                        <a:t>Response</a:t>
                      </a:r>
                      <a:r>
                        <a:rPr lang="en-US" baseline="0"/>
                        <a:t> rate</a:t>
                      </a:r>
                      <a:endParaRPr lang="en-US"/>
                    </a:p>
                  </a:txBody>
                  <a:tcPr/>
                </a:tc>
                <a:tc>
                  <a:txBody>
                    <a:bodyPr/>
                    <a:lstStyle/>
                    <a:p>
                      <a:pPr algn="r"/>
                      <a:r>
                        <a:rPr lang="en-US"/>
                        <a:t>92%</a:t>
                      </a:r>
                    </a:p>
                  </a:txBody>
                  <a:tcPr/>
                </a:tc>
                <a:extLst>
                  <a:ext uri="{0D108BD9-81ED-4DB2-BD59-A6C34878D82A}">
                    <a16:rowId xmlns:a16="http://schemas.microsoft.com/office/drawing/2014/main" val="10012"/>
                  </a:ext>
                </a:extLst>
              </a:tr>
            </a:tbl>
          </a:graphicData>
        </a:graphic>
      </p:graphicFrame>
    </p:spTree>
    <p:extLst>
      <p:ext uri="{BB962C8B-B14F-4D97-AF65-F5344CB8AC3E}">
        <p14:creationId xmlns:p14="http://schemas.microsoft.com/office/powerpoint/2010/main" val="1253443104"/>
      </p:ext>
    </p:extLst>
  </p:cSld>
  <p:clrMapOvr>
    <a:masterClrMapping/>
  </p:clrMapOvr>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Breastfeeding Status for Children </a:t>
            </a:r>
            <a:br>
              <a:rPr lang="en-GB" noProof="0" dirty="0"/>
            </a:br>
            <a:r>
              <a:rPr lang="en-GB" noProof="0" dirty="0"/>
              <a:t>Under 6 Months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604439008"/>
              </p:ext>
            </p:extLst>
          </p:nvPr>
        </p:nvGraphicFramePr>
        <p:xfrm>
          <a:off x="443706" y="1816100"/>
          <a:ext cx="8256587"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82469"/>
            <a:ext cx="9144000" cy="646331"/>
          </a:xfrm>
          <a:prstGeom prst="rect">
            <a:avLst/>
          </a:prstGeom>
          <a:noFill/>
        </p:spPr>
        <p:txBody>
          <a:bodyPr wrap="square" rtlCol="0">
            <a:spAutoFit/>
          </a:bodyPr>
          <a:lstStyle/>
          <a:p>
            <a:pPr algn="ctr"/>
            <a:r>
              <a:rPr lang="en-US" i="1" dirty="0"/>
              <a:t>Percent distribution of youngest children under 6 months who are living </a:t>
            </a:r>
            <a:br>
              <a:rPr lang="en-US" i="1" dirty="0"/>
            </a:br>
            <a:r>
              <a:rPr lang="en-US" i="1" dirty="0"/>
              <a:t>with their mother by breastfeeding status</a:t>
            </a:r>
          </a:p>
        </p:txBody>
      </p:sp>
    </p:spTree>
    <p:extLst>
      <p:ext uri="{BB962C8B-B14F-4D97-AF65-F5344CB8AC3E}">
        <p14:creationId xmlns:p14="http://schemas.microsoft.com/office/powerpoint/2010/main" val="1955832431"/>
      </p:ext>
    </p:extLst>
  </p:cSld>
  <p:clrMapOvr>
    <a:masterClrMapping/>
  </p:clrMapOvr>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IYCF Practices</a:t>
            </a:r>
          </a:p>
        </p:txBody>
      </p:sp>
      <p:sp>
        <p:nvSpPr>
          <p:cNvPr id="3" name="Content Placeholder 2"/>
          <p:cNvSpPr>
            <a:spLocks noGrp="1"/>
          </p:cNvSpPr>
          <p:nvPr>
            <p:ph idx="1"/>
          </p:nvPr>
        </p:nvSpPr>
        <p:spPr>
          <a:xfrm>
            <a:off x="457200" y="1606858"/>
            <a:ext cx="8229600" cy="5251142"/>
          </a:xfrm>
        </p:spPr>
        <p:txBody>
          <a:bodyPr>
            <a:normAutofit/>
          </a:bodyPr>
          <a:lstStyle/>
          <a:p>
            <a:pPr marL="0" indent="0">
              <a:spcBef>
                <a:spcPts val="0"/>
              </a:spcBef>
              <a:spcAft>
                <a:spcPts val="1800"/>
              </a:spcAft>
              <a:buClr>
                <a:schemeClr val="tx1"/>
              </a:buClr>
              <a:buNone/>
            </a:pPr>
            <a:r>
              <a:rPr lang="en-GB" sz="3200" noProof="0" dirty="0"/>
              <a:t>The Infant and Young Child Feeding Practices (IYCF) recommendations by WHO state:</a:t>
            </a:r>
          </a:p>
          <a:p>
            <a:pPr>
              <a:spcBef>
                <a:spcPts val="0"/>
              </a:spcBef>
              <a:spcAft>
                <a:spcPts val="1800"/>
              </a:spcAft>
              <a:buClr>
                <a:schemeClr val="tx1"/>
              </a:buClr>
            </a:pPr>
            <a:r>
              <a:rPr lang="en-GB" sz="3200" noProof="0" dirty="0"/>
              <a:t>Breastfed children age 6-23 months should receive 4+ food groups daily and a minimum frequency of feeding as the child gets older.</a:t>
            </a:r>
          </a:p>
          <a:p>
            <a:pPr>
              <a:spcBef>
                <a:spcPts val="0"/>
              </a:spcBef>
              <a:spcAft>
                <a:spcPts val="1800"/>
              </a:spcAft>
              <a:buClr>
                <a:schemeClr val="tx1"/>
              </a:buClr>
            </a:pPr>
            <a:r>
              <a:rPr lang="en-GB" sz="3200" noProof="0" dirty="0"/>
              <a:t>Non-breastfed children age 6-23 months should receive milk or milk products, in addition to 4+ food groups, and minimum frequency of feeding as the child gets older.</a:t>
            </a:r>
          </a:p>
        </p:txBody>
      </p:sp>
    </p:spTree>
    <p:extLst>
      <p:ext uri="{BB962C8B-B14F-4D97-AF65-F5344CB8AC3E}">
        <p14:creationId xmlns:p14="http://schemas.microsoft.com/office/powerpoint/2010/main" val="4099687991"/>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Minimum Acceptable Diet</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18057320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871577"/>
            <a:ext cx="9144000" cy="369332"/>
          </a:xfrm>
          <a:prstGeom prst="rect">
            <a:avLst/>
          </a:prstGeom>
          <a:noFill/>
        </p:spPr>
        <p:txBody>
          <a:bodyPr wrap="square" rtlCol="0">
            <a:spAutoFit/>
          </a:bodyPr>
          <a:lstStyle/>
          <a:p>
            <a:pPr algn="ctr"/>
            <a:r>
              <a:rPr lang="en-US" i="1" dirty="0"/>
              <a:t>Percent of children age 6-23 months</a:t>
            </a:r>
          </a:p>
        </p:txBody>
      </p:sp>
    </p:spTree>
    <p:extLst>
      <p:ext uri="{BB962C8B-B14F-4D97-AF65-F5344CB8AC3E}">
        <p14:creationId xmlns:p14="http://schemas.microsoft.com/office/powerpoint/2010/main" val="73323229"/>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14501"/>
            <a:ext cx="4418729" cy="3444100"/>
          </a:xfrm>
        </p:spPr>
        <p:txBody>
          <a:bodyPr>
            <a:noAutofit/>
          </a:bodyPr>
          <a:lstStyle/>
          <a:p>
            <a:pPr>
              <a:buClr>
                <a:schemeClr val="tx1"/>
              </a:buClr>
            </a:pPr>
            <a:r>
              <a:rPr lang="en-GB" sz="3200" noProof="0" dirty="0"/>
              <a:t>Breastfeeding and Infant &amp; Young Child Feeding Practices (IYCF)</a:t>
            </a:r>
          </a:p>
          <a:p>
            <a:pPr>
              <a:buClr>
                <a:schemeClr val="tx1"/>
              </a:buClr>
            </a:pPr>
            <a:r>
              <a:rPr lang="en-GB" sz="3200" b="1" noProof="0" dirty="0">
                <a:solidFill>
                  <a:schemeClr val="accent5"/>
                </a:solidFill>
              </a:rPr>
              <a:t>Anaemia</a:t>
            </a:r>
          </a:p>
          <a:p>
            <a:pPr>
              <a:buClr>
                <a:schemeClr val="tx1"/>
              </a:buClr>
            </a:pPr>
            <a:r>
              <a:rPr lang="en-GB" sz="3200" noProof="0" dirty="0"/>
              <a:t>Micronutrient intake</a:t>
            </a:r>
          </a:p>
          <a:p>
            <a:pPr>
              <a:buClr>
                <a:schemeClr val="tx1"/>
              </a:buClr>
            </a:pPr>
            <a:r>
              <a:rPr lang="en-GB" sz="3200" noProof="0" dirty="0"/>
              <a:t>Nutritional status of children</a:t>
            </a:r>
          </a:p>
        </p:txBody>
      </p:sp>
    </p:spTree>
    <p:extLst>
      <p:ext uri="{BB962C8B-B14F-4D97-AF65-F5344CB8AC3E}">
        <p14:creationId xmlns:p14="http://schemas.microsoft.com/office/powerpoint/2010/main" val="700701415"/>
      </p:ext>
    </p:extLst>
  </p:cSld>
  <p:clrMapOvr>
    <a:masterClrMapping/>
  </p:clrMapOvr>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Anaemia in Children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8040555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871577"/>
            <a:ext cx="9144000" cy="369332"/>
          </a:xfrm>
          <a:prstGeom prst="rect">
            <a:avLst/>
          </a:prstGeom>
          <a:noFill/>
        </p:spPr>
        <p:txBody>
          <a:bodyPr wrap="square" rtlCol="0">
            <a:spAutoFit/>
          </a:bodyPr>
          <a:lstStyle/>
          <a:p>
            <a:pPr algn="ctr"/>
            <a:r>
              <a:rPr lang="en-US" i="1" dirty="0"/>
              <a:t>Percent of children age 6-59 months with </a:t>
            </a:r>
            <a:r>
              <a:rPr lang="en-GB" i="1" dirty="0"/>
              <a:t>anaemia</a:t>
            </a:r>
          </a:p>
        </p:txBody>
      </p:sp>
    </p:spTree>
    <p:extLst>
      <p:ext uri="{BB962C8B-B14F-4D97-AF65-F5344CB8AC3E}">
        <p14:creationId xmlns:p14="http://schemas.microsoft.com/office/powerpoint/2010/main" val="2007828508"/>
      </p:ext>
    </p:extLst>
  </p:cSld>
  <p:clrMapOvr>
    <a:masterClrMapping/>
  </p:clrMapOvr>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4000" noProof="0" dirty="0"/>
              <a:t>Anaemia in Children by Province</a:t>
            </a:r>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4391" y="3296916"/>
              <a:ext cx="1398901"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830997"/>
          </a:xfrm>
          <a:prstGeom prst="rect">
            <a:avLst/>
          </a:prstGeom>
          <a:noFill/>
          <a:ln>
            <a:noFill/>
          </a:ln>
        </p:spPr>
        <p:txBody>
          <a:bodyPr wrap="square" rtlCol="0">
            <a:spAutoFit/>
          </a:bodyPr>
          <a:lstStyle/>
          <a:p>
            <a:pPr algn="ctr"/>
            <a:r>
              <a:rPr lang="en-US" sz="2400" b="1" dirty="0">
                <a:solidFill>
                  <a:schemeClr val="bg1"/>
                </a:solidFill>
              </a:rPr>
              <a:t>Western</a:t>
            </a:r>
          </a:p>
          <a:p>
            <a:pPr algn="ctr"/>
            <a:r>
              <a:rPr lang="en-US" sz="2400" b="1" dirty="0">
                <a:solidFill>
                  <a:schemeClr val="bg1"/>
                </a:solidFill>
              </a:rPr>
              <a:t>61%</a:t>
            </a: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dirty="0">
                <a:solidFill>
                  <a:schemeClr val="bg1"/>
                </a:solidFill>
              </a:rPr>
              <a:t>North </a:t>
            </a:r>
            <a:br>
              <a:rPr lang="en-US" sz="2400" b="1" dirty="0">
                <a:solidFill>
                  <a:schemeClr val="bg1"/>
                </a:solidFill>
              </a:rPr>
            </a:br>
            <a:r>
              <a:rPr lang="en-US" sz="2400" b="1" dirty="0">
                <a:solidFill>
                  <a:schemeClr val="bg1"/>
                </a:solidFill>
              </a:rPr>
              <a:t>Western</a:t>
            </a:r>
          </a:p>
          <a:p>
            <a:pPr algn="ctr"/>
            <a:r>
              <a:rPr lang="en-US" sz="2400" b="1" dirty="0">
                <a:solidFill>
                  <a:schemeClr val="bg1"/>
                </a:solidFill>
              </a:rPr>
              <a:t>62%</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dirty="0"/>
              <a:t>Southern</a:t>
            </a:r>
          </a:p>
          <a:p>
            <a:pPr algn="ctr"/>
            <a:r>
              <a:rPr lang="en-US" sz="2400" b="1" dirty="0"/>
              <a:t>56%</a:t>
            </a:r>
          </a:p>
        </p:txBody>
      </p:sp>
      <p:sp>
        <p:nvSpPr>
          <p:cNvPr id="22" name="TextBox 21">
            <a:extLst>
              <a:ext uri="{FF2B5EF4-FFF2-40B4-BE49-F238E27FC236}">
                <a16:creationId xmlns:a16="http://schemas.microsoft.com/office/drawing/2014/main" id="{917080F9-B33E-4403-8A87-0BA2D3CABD64}"/>
              </a:ext>
            </a:extLst>
          </p:cNvPr>
          <p:cNvSpPr txBox="1"/>
          <p:nvPr/>
        </p:nvSpPr>
        <p:spPr>
          <a:xfrm>
            <a:off x="3980492" y="4419933"/>
            <a:ext cx="1109224" cy="1200329"/>
          </a:xfrm>
          <a:prstGeom prst="rect">
            <a:avLst/>
          </a:prstGeom>
          <a:noFill/>
          <a:ln>
            <a:noFill/>
          </a:ln>
        </p:spPr>
        <p:txBody>
          <a:bodyPr wrap="square" rtlCol="0">
            <a:spAutoFit/>
          </a:bodyPr>
          <a:lstStyle/>
          <a:p>
            <a:pPr algn="ctr"/>
            <a:r>
              <a:rPr lang="en-US" sz="2400" b="1" dirty="0"/>
              <a:t>Central</a:t>
            </a:r>
          </a:p>
          <a:p>
            <a:pPr algn="ctr"/>
            <a:r>
              <a:rPr lang="en-US" sz="2400" b="1" dirty="0"/>
              <a:t>50%</a:t>
            </a:r>
          </a:p>
          <a:p>
            <a:pPr algn="ctr"/>
            <a:endParaRPr lang="en-US" sz="2400" b="1" dirty="0"/>
          </a:p>
        </p:txBody>
      </p:sp>
      <p:sp>
        <p:nvSpPr>
          <p:cNvPr id="24" name="TextBox 23">
            <a:extLst>
              <a:ext uri="{FF2B5EF4-FFF2-40B4-BE49-F238E27FC236}">
                <a16:creationId xmlns:a16="http://schemas.microsoft.com/office/drawing/2014/main" id="{344474E8-4D2F-4950-835E-4492150F7DD9}"/>
              </a:ext>
            </a:extLst>
          </p:cNvPr>
          <p:cNvSpPr txBox="1"/>
          <p:nvPr/>
        </p:nvSpPr>
        <p:spPr>
          <a:xfrm>
            <a:off x="5433772" y="5311246"/>
            <a:ext cx="1109224" cy="1200329"/>
          </a:xfrm>
          <a:prstGeom prst="rect">
            <a:avLst/>
          </a:prstGeom>
          <a:noFill/>
          <a:ln>
            <a:noFill/>
          </a:ln>
        </p:spPr>
        <p:txBody>
          <a:bodyPr wrap="square" rtlCol="0">
            <a:spAutoFit/>
          </a:bodyPr>
          <a:lstStyle/>
          <a:p>
            <a:pPr algn="ctr"/>
            <a:r>
              <a:rPr lang="en-US" sz="2400" b="1" dirty="0"/>
              <a:t>Lusaka</a:t>
            </a:r>
          </a:p>
          <a:p>
            <a:pPr algn="ctr"/>
            <a:r>
              <a:rPr lang="en-US" sz="2400" b="1" dirty="0"/>
              <a:t>58%</a:t>
            </a:r>
          </a:p>
          <a:p>
            <a:pPr algn="ctr"/>
            <a:endParaRPr lang="en-US" sz="2400" b="1" dirty="0"/>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1200329"/>
          </a:xfrm>
          <a:prstGeom prst="rect">
            <a:avLst/>
          </a:prstGeom>
          <a:noFill/>
          <a:ln>
            <a:noFill/>
          </a:ln>
        </p:spPr>
        <p:txBody>
          <a:bodyPr wrap="square" rtlCol="0">
            <a:spAutoFit/>
          </a:bodyPr>
          <a:lstStyle/>
          <a:p>
            <a:pPr algn="ctr"/>
            <a:r>
              <a:rPr lang="en-US" sz="2400" b="1" dirty="0"/>
              <a:t>Eastern</a:t>
            </a:r>
          </a:p>
          <a:p>
            <a:pPr algn="ctr"/>
            <a:r>
              <a:rPr lang="en-US" sz="2400" b="1" dirty="0"/>
              <a:t>56%</a:t>
            </a:r>
          </a:p>
          <a:p>
            <a:pPr algn="ctr"/>
            <a:endParaRPr lang="en-US" sz="2400" b="1" dirty="0"/>
          </a:p>
        </p:txBody>
      </p:sp>
      <p:sp>
        <p:nvSpPr>
          <p:cNvPr id="26" name="TextBox 25">
            <a:extLst>
              <a:ext uri="{FF2B5EF4-FFF2-40B4-BE49-F238E27FC236}">
                <a16:creationId xmlns:a16="http://schemas.microsoft.com/office/drawing/2014/main" id="{9C9A411A-15F4-4FC2-B5C3-57DC6D1AD84C}"/>
              </a:ext>
            </a:extLst>
          </p:cNvPr>
          <p:cNvSpPr txBox="1"/>
          <p:nvPr/>
        </p:nvSpPr>
        <p:spPr>
          <a:xfrm>
            <a:off x="3225008" y="2261730"/>
            <a:ext cx="1702588" cy="1200329"/>
          </a:xfrm>
          <a:prstGeom prst="rect">
            <a:avLst/>
          </a:prstGeom>
          <a:noFill/>
          <a:ln>
            <a:noFill/>
          </a:ln>
        </p:spPr>
        <p:txBody>
          <a:bodyPr wrap="square" rtlCol="0">
            <a:spAutoFit/>
          </a:bodyPr>
          <a:lstStyle/>
          <a:p>
            <a:pPr algn="ctr"/>
            <a:r>
              <a:rPr lang="en-US" sz="2400" b="1" dirty="0"/>
              <a:t>Copperbelt</a:t>
            </a:r>
          </a:p>
          <a:p>
            <a:pPr algn="ctr"/>
            <a:r>
              <a:rPr lang="en-US" sz="2400" b="1" dirty="0"/>
              <a:t>57%</a:t>
            </a:r>
          </a:p>
          <a:p>
            <a:pPr algn="ctr"/>
            <a:endParaRPr lang="en-US" sz="2400" b="1" dirty="0"/>
          </a:p>
        </p:txBody>
      </p:sp>
      <p:sp>
        <p:nvSpPr>
          <p:cNvPr id="28" name="TextBox 27">
            <a:extLst>
              <a:ext uri="{FF2B5EF4-FFF2-40B4-BE49-F238E27FC236}">
                <a16:creationId xmlns:a16="http://schemas.microsoft.com/office/drawing/2014/main" id="{735C168C-819A-422D-A453-5DC601C9AF6D}"/>
              </a:ext>
            </a:extLst>
          </p:cNvPr>
          <p:cNvSpPr txBox="1"/>
          <p:nvPr/>
        </p:nvSpPr>
        <p:spPr>
          <a:xfrm>
            <a:off x="6042305" y="2598003"/>
            <a:ext cx="1744225" cy="830997"/>
          </a:xfrm>
          <a:prstGeom prst="rect">
            <a:avLst/>
          </a:prstGeom>
          <a:noFill/>
          <a:ln>
            <a:noFill/>
          </a:ln>
        </p:spPr>
        <p:txBody>
          <a:bodyPr wrap="square" rtlCol="0">
            <a:spAutoFit/>
          </a:bodyPr>
          <a:lstStyle/>
          <a:p>
            <a:pPr algn="ctr"/>
            <a:r>
              <a:rPr lang="en-US" sz="2400" b="1" dirty="0" err="1"/>
              <a:t>Muchinga</a:t>
            </a:r>
            <a:endParaRPr lang="en-US" sz="2400" b="1" dirty="0"/>
          </a:p>
          <a:p>
            <a:pPr algn="ctr"/>
            <a:r>
              <a:rPr lang="en-US" sz="2400" b="1" dirty="0"/>
              <a:t>54%</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486852" y="1542891"/>
            <a:ext cx="1417826" cy="830997"/>
          </a:xfrm>
          <a:prstGeom prst="rect">
            <a:avLst/>
          </a:prstGeom>
          <a:noFill/>
          <a:ln>
            <a:noFill/>
          </a:ln>
        </p:spPr>
        <p:txBody>
          <a:bodyPr wrap="square" rtlCol="0">
            <a:spAutoFit/>
          </a:bodyPr>
          <a:lstStyle/>
          <a:p>
            <a:pPr algn="ctr"/>
            <a:r>
              <a:rPr lang="en-US" sz="2400" b="1" dirty="0">
                <a:solidFill>
                  <a:schemeClr val="bg1"/>
                </a:solidFill>
              </a:rPr>
              <a:t>Northern</a:t>
            </a:r>
          </a:p>
          <a:p>
            <a:pPr algn="ctr"/>
            <a:r>
              <a:rPr lang="en-US" sz="2400" b="1" dirty="0">
                <a:solidFill>
                  <a:schemeClr val="bg1"/>
                </a:solidFill>
              </a:rPr>
              <a:t>61%</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286351" y="1226325"/>
            <a:ext cx="1192064" cy="1200329"/>
          </a:xfrm>
          <a:prstGeom prst="rect">
            <a:avLst/>
          </a:prstGeom>
          <a:noFill/>
          <a:ln>
            <a:noFill/>
          </a:ln>
        </p:spPr>
        <p:txBody>
          <a:bodyPr wrap="square" rtlCol="0">
            <a:spAutoFit/>
          </a:bodyPr>
          <a:lstStyle/>
          <a:p>
            <a:pPr algn="ctr"/>
            <a:r>
              <a:rPr lang="en-US" sz="2400" b="1" dirty="0" err="1"/>
              <a:t>Luapula</a:t>
            </a:r>
            <a:endParaRPr lang="en-US" sz="2400" b="1" dirty="0"/>
          </a:p>
          <a:p>
            <a:pPr algn="ctr"/>
            <a:r>
              <a:rPr lang="en-US" sz="2400" b="1" dirty="0"/>
              <a:t>71%</a:t>
            </a:r>
          </a:p>
          <a:p>
            <a:pPr algn="ctr"/>
            <a:endParaRPr lang="en-US" sz="2400" b="1" dirty="0"/>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478415" y="1826490"/>
            <a:ext cx="791391" cy="125374"/>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70239" y="584296"/>
            <a:ext cx="9144000" cy="369332"/>
          </a:xfrm>
          <a:prstGeom prst="rect">
            <a:avLst/>
          </a:prstGeom>
          <a:noFill/>
        </p:spPr>
        <p:txBody>
          <a:bodyPr wrap="square" rtlCol="0">
            <a:spAutoFit/>
          </a:bodyPr>
          <a:lstStyle/>
          <a:p>
            <a:pPr algn="ctr"/>
            <a:r>
              <a:rPr lang="en-US" i="1" dirty="0"/>
              <a:t>Percent of children age 6-59 months with any </a:t>
            </a:r>
            <a:r>
              <a:rPr lang="en-GB" i="1" dirty="0"/>
              <a:t>anaemia</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dirty="0"/>
              <a:t>Zambia</a:t>
            </a:r>
          </a:p>
          <a:p>
            <a:pPr algn="ctr"/>
            <a:r>
              <a:rPr lang="en-US" sz="3200" b="1" dirty="0"/>
              <a:t>58%</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277490" y="3025124"/>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318BE7E-3D57-44A6-845A-2778C65F376E}"/>
              </a:ext>
            </a:extLst>
          </p:cNvPr>
          <p:cNvCxnSpPr>
            <a:cxnSpLocks/>
          </p:cNvCxnSpPr>
          <p:nvPr/>
        </p:nvCxnSpPr>
        <p:spPr>
          <a:xfrm>
            <a:off x="5101375" y="5341471"/>
            <a:ext cx="435327" cy="302437"/>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588213868"/>
      </p:ext>
    </p:extLst>
  </p:cSld>
  <p:clrMapOvr>
    <a:masterClrMapping/>
  </p:clrMapOvr>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Anaemia in Women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66667426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871577"/>
            <a:ext cx="9144000" cy="369332"/>
          </a:xfrm>
          <a:prstGeom prst="rect">
            <a:avLst/>
          </a:prstGeom>
          <a:noFill/>
        </p:spPr>
        <p:txBody>
          <a:bodyPr wrap="square" rtlCol="0">
            <a:spAutoFit/>
          </a:bodyPr>
          <a:lstStyle/>
          <a:p>
            <a:pPr algn="ctr"/>
            <a:r>
              <a:rPr lang="en-US" i="1" dirty="0"/>
              <a:t>Percent of women age 15-49 with </a:t>
            </a:r>
            <a:r>
              <a:rPr lang="en-GB" i="1" dirty="0"/>
              <a:t>anaemia</a:t>
            </a:r>
          </a:p>
        </p:txBody>
      </p:sp>
    </p:spTree>
    <p:extLst>
      <p:ext uri="{BB962C8B-B14F-4D97-AF65-F5344CB8AC3E}">
        <p14:creationId xmlns:p14="http://schemas.microsoft.com/office/powerpoint/2010/main" val="1314377921"/>
      </p:ext>
    </p:extLst>
  </p:cSld>
  <p:clrMapOvr>
    <a:masterClrMapping/>
  </p:clrMapOvr>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4000" noProof="0" dirty="0"/>
              <a:t>Anaemia in Women by Province</a:t>
            </a:r>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2794" y="3297734"/>
              <a:ext cx="1398902"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830997"/>
          </a:xfrm>
          <a:prstGeom prst="rect">
            <a:avLst/>
          </a:prstGeom>
          <a:noFill/>
          <a:ln>
            <a:noFill/>
          </a:ln>
        </p:spPr>
        <p:txBody>
          <a:bodyPr wrap="square" rtlCol="0">
            <a:spAutoFit/>
          </a:bodyPr>
          <a:lstStyle/>
          <a:p>
            <a:pPr algn="ctr"/>
            <a:r>
              <a:rPr lang="en-US" sz="2400" b="1" dirty="0">
                <a:solidFill>
                  <a:schemeClr val="bg1"/>
                </a:solidFill>
              </a:rPr>
              <a:t>Western</a:t>
            </a:r>
          </a:p>
          <a:p>
            <a:pPr algn="ctr"/>
            <a:r>
              <a:rPr lang="en-US" sz="2400" b="1" dirty="0">
                <a:solidFill>
                  <a:schemeClr val="bg1"/>
                </a:solidFill>
              </a:rPr>
              <a:t>38%</a:t>
            </a: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dirty="0">
                <a:solidFill>
                  <a:schemeClr val="bg1"/>
                </a:solidFill>
              </a:rPr>
              <a:t>North </a:t>
            </a:r>
            <a:br>
              <a:rPr lang="en-US" sz="2400" b="1" dirty="0">
                <a:solidFill>
                  <a:schemeClr val="bg1"/>
                </a:solidFill>
              </a:rPr>
            </a:br>
            <a:r>
              <a:rPr lang="en-US" sz="2400" b="1" dirty="0">
                <a:solidFill>
                  <a:schemeClr val="bg1"/>
                </a:solidFill>
              </a:rPr>
              <a:t>Western</a:t>
            </a:r>
          </a:p>
          <a:p>
            <a:pPr algn="ctr"/>
            <a:r>
              <a:rPr lang="en-US" sz="2400" b="1" dirty="0">
                <a:solidFill>
                  <a:schemeClr val="bg1"/>
                </a:solidFill>
              </a:rPr>
              <a:t>32%</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dirty="0">
                <a:solidFill>
                  <a:schemeClr val="bg1"/>
                </a:solidFill>
              </a:rPr>
              <a:t>Southern</a:t>
            </a:r>
          </a:p>
          <a:p>
            <a:pPr algn="ctr"/>
            <a:r>
              <a:rPr lang="en-US" sz="2400" b="1" dirty="0">
                <a:solidFill>
                  <a:schemeClr val="bg1"/>
                </a:solidFill>
              </a:rPr>
              <a:t>35%</a:t>
            </a:r>
          </a:p>
        </p:txBody>
      </p:sp>
      <p:sp>
        <p:nvSpPr>
          <p:cNvPr id="22" name="TextBox 21">
            <a:extLst>
              <a:ext uri="{FF2B5EF4-FFF2-40B4-BE49-F238E27FC236}">
                <a16:creationId xmlns:a16="http://schemas.microsoft.com/office/drawing/2014/main" id="{917080F9-B33E-4403-8A87-0BA2D3CABD64}"/>
              </a:ext>
            </a:extLst>
          </p:cNvPr>
          <p:cNvSpPr txBox="1"/>
          <p:nvPr/>
        </p:nvSpPr>
        <p:spPr>
          <a:xfrm>
            <a:off x="3989253" y="4405283"/>
            <a:ext cx="1109224" cy="830997"/>
          </a:xfrm>
          <a:prstGeom prst="rect">
            <a:avLst/>
          </a:prstGeom>
          <a:noFill/>
          <a:ln>
            <a:noFill/>
          </a:ln>
        </p:spPr>
        <p:txBody>
          <a:bodyPr wrap="square" rtlCol="0">
            <a:spAutoFit/>
          </a:bodyPr>
          <a:lstStyle/>
          <a:p>
            <a:pPr algn="ctr"/>
            <a:r>
              <a:rPr lang="en-US" sz="2400" b="1" dirty="0">
                <a:solidFill>
                  <a:schemeClr val="bg1"/>
                </a:solidFill>
              </a:rPr>
              <a:t>Central</a:t>
            </a:r>
          </a:p>
          <a:p>
            <a:pPr algn="ctr"/>
            <a:r>
              <a:rPr lang="en-US" sz="2400" b="1" dirty="0">
                <a:solidFill>
                  <a:schemeClr val="bg1"/>
                </a:solidFill>
              </a:rPr>
              <a:t>24%</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464653" y="5559248"/>
            <a:ext cx="1109224" cy="830997"/>
          </a:xfrm>
          <a:prstGeom prst="rect">
            <a:avLst/>
          </a:prstGeom>
          <a:noFill/>
          <a:ln>
            <a:noFill/>
          </a:ln>
        </p:spPr>
        <p:txBody>
          <a:bodyPr wrap="square" rtlCol="0">
            <a:spAutoFit/>
          </a:bodyPr>
          <a:lstStyle/>
          <a:p>
            <a:pPr algn="ctr"/>
            <a:r>
              <a:rPr lang="en-US" sz="2400" b="1" dirty="0"/>
              <a:t>Lusaka</a:t>
            </a:r>
          </a:p>
          <a:p>
            <a:pPr algn="ctr"/>
            <a:r>
              <a:rPr lang="en-US" sz="2400" b="1" dirty="0"/>
              <a:t>36%</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dirty="0"/>
              <a:t>Eastern</a:t>
            </a:r>
          </a:p>
          <a:p>
            <a:pPr algn="ctr"/>
            <a:r>
              <a:rPr lang="en-US" sz="2400" b="1" dirty="0"/>
              <a:t>28%</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317780" y="2336404"/>
            <a:ext cx="1702588" cy="830997"/>
          </a:xfrm>
          <a:prstGeom prst="rect">
            <a:avLst/>
          </a:prstGeom>
          <a:noFill/>
          <a:ln>
            <a:noFill/>
          </a:ln>
        </p:spPr>
        <p:txBody>
          <a:bodyPr wrap="square" rtlCol="0">
            <a:spAutoFit/>
          </a:bodyPr>
          <a:lstStyle/>
          <a:p>
            <a:pPr algn="ctr"/>
            <a:r>
              <a:rPr lang="en-US" sz="2400" b="1" dirty="0"/>
              <a:t>Copperbelt</a:t>
            </a:r>
          </a:p>
          <a:p>
            <a:pPr algn="ctr"/>
            <a:r>
              <a:rPr lang="en-US" sz="2400" b="1" dirty="0"/>
              <a:t>29%</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dirty="0" err="1">
                <a:solidFill>
                  <a:schemeClr val="bg1"/>
                </a:solidFill>
              </a:rPr>
              <a:t>Muchinga</a:t>
            </a:r>
            <a:endParaRPr lang="en-US" sz="2400" b="1" dirty="0">
              <a:solidFill>
                <a:schemeClr val="bg1"/>
              </a:solidFill>
            </a:endParaRPr>
          </a:p>
          <a:p>
            <a:pPr algn="ctr"/>
            <a:r>
              <a:rPr lang="en-US" sz="2400" b="1" dirty="0">
                <a:solidFill>
                  <a:schemeClr val="bg1"/>
                </a:solidFill>
              </a:rPr>
              <a:t>28%</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dirty="0">
                <a:solidFill>
                  <a:schemeClr val="bg1"/>
                </a:solidFill>
              </a:rPr>
              <a:t>Northern</a:t>
            </a:r>
          </a:p>
          <a:p>
            <a:pPr algn="ctr"/>
            <a:r>
              <a:rPr lang="en-US" sz="2400" b="1" dirty="0">
                <a:solidFill>
                  <a:schemeClr val="bg1"/>
                </a:solidFill>
              </a:rPr>
              <a:t>28%</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339837" y="1496800"/>
            <a:ext cx="1192064" cy="830997"/>
          </a:xfrm>
          <a:prstGeom prst="rect">
            <a:avLst/>
          </a:prstGeom>
          <a:noFill/>
          <a:ln>
            <a:noFill/>
          </a:ln>
        </p:spPr>
        <p:txBody>
          <a:bodyPr wrap="square" rtlCol="0">
            <a:spAutoFit/>
          </a:bodyPr>
          <a:lstStyle/>
          <a:p>
            <a:pPr algn="ctr"/>
            <a:r>
              <a:rPr lang="en-US" sz="2400" b="1" dirty="0" err="1"/>
              <a:t>Luapula</a:t>
            </a:r>
            <a:endParaRPr lang="en-US" sz="2400" b="1" dirty="0"/>
          </a:p>
          <a:p>
            <a:pPr algn="ctr"/>
            <a:r>
              <a:rPr lang="en-US" sz="2400" b="1" dirty="0"/>
              <a:t>30%</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531901" y="1912299"/>
            <a:ext cx="791391" cy="31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726480"/>
            <a:ext cx="9144000" cy="369332"/>
          </a:xfrm>
          <a:prstGeom prst="rect">
            <a:avLst/>
          </a:prstGeom>
          <a:noFill/>
        </p:spPr>
        <p:txBody>
          <a:bodyPr wrap="square" rtlCol="0">
            <a:spAutoFit/>
          </a:bodyPr>
          <a:lstStyle/>
          <a:p>
            <a:pPr algn="ctr"/>
            <a:r>
              <a:rPr lang="en-US" i="1" dirty="0"/>
              <a:t>Percent of women age 15-49 with any </a:t>
            </a:r>
            <a:r>
              <a:rPr lang="en-GB" i="1" dirty="0"/>
              <a:t>anaemia</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dirty="0"/>
              <a:t>Zambia</a:t>
            </a:r>
          </a:p>
          <a:p>
            <a:pPr algn="ctr"/>
            <a:r>
              <a:rPr lang="en-US" sz="3200" b="1" dirty="0"/>
              <a:t>31%</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433034FD-63E4-4C30-98E0-2ED05678CB50}"/>
              </a:ext>
            </a:extLst>
          </p:cNvPr>
          <p:cNvCxnSpPr>
            <a:cxnSpLocks/>
            <a:stCxn id="11" idx="22"/>
          </p:cNvCxnSpPr>
          <p:nvPr/>
        </p:nvCxnSpPr>
        <p:spPr>
          <a:xfrm>
            <a:off x="5318644" y="5488131"/>
            <a:ext cx="289712" cy="2583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431320846"/>
      </p:ext>
    </p:extLst>
  </p:cSld>
  <p:clrMapOvr>
    <a:masterClrMapping/>
  </p:clrMapOvr>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14501"/>
            <a:ext cx="4418729" cy="3444100"/>
          </a:xfrm>
        </p:spPr>
        <p:txBody>
          <a:bodyPr>
            <a:noAutofit/>
          </a:bodyPr>
          <a:lstStyle/>
          <a:p>
            <a:pPr>
              <a:buClr>
                <a:schemeClr val="tx1"/>
              </a:buClr>
            </a:pPr>
            <a:r>
              <a:rPr lang="en-GB" sz="3200" noProof="0" dirty="0"/>
              <a:t>Breastfeeding and Infant &amp; Young Child Feeding Practices (IYCF</a:t>
            </a:r>
            <a:r>
              <a:rPr lang="en-GB" sz="3200" b="1" noProof="0" dirty="0">
                <a:solidFill>
                  <a:schemeClr val="accent5"/>
                </a:solidFill>
              </a:rPr>
              <a:t>)</a:t>
            </a:r>
          </a:p>
          <a:p>
            <a:pPr>
              <a:buClr>
                <a:schemeClr val="tx1"/>
              </a:buClr>
            </a:pPr>
            <a:r>
              <a:rPr lang="en-GB" sz="3200" noProof="0" dirty="0"/>
              <a:t>Anaemia</a:t>
            </a:r>
          </a:p>
          <a:p>
            <a:pPr>
              <a:buClr>
                <a:schemeClr val="tx1"/>
              </a:buClr>
            </a:pPr>
            <a:r>
              <a:rPr lang="en-GB" sz="3200" b="1" noProof="0" dirty="0">
                <a:solidFill>
                  <a:schemeClr val="accent5"/>
                </a:solidFill>
              </a:rPr>
              <a:t>Micronutrient intake</a:t>
            </a:r>
          </a:p>
          <a:p>
            <a:pPr>
              <a:buClr>
                <a:schemeClr val="tx1"/>
              </a:buClr>
            </a:pPr>
            <a:r>
              <a:rPr lang="en-GB" sz="3200" noProof="0" dirty="0"/>
              <a:t>Nutritional status of children</a:t>
            </a:r>
          </a:p>
        </p:txBody>
      </p:sp>
    </p:spTree>
    <p:extLst>
      <p:ext uri="{BB962C8B-B14F-4D97-AF65-F5344CB8AC3E}">
        <p14:creationId xmlns:p14="http://schemas.microsoft.com/office/powerpoint/2010/main" val="779487916"/>
      </p:ext>
    </p:extLst>
  </p:cSld>
  <p:clrMapOvr>
    <a:masterClrMapping/>
  </p:clrMapOvr>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Micronutrients for Children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262087756"/>
              </p:ext>
            </p:extLst>
          </p:nvPr>
        </p:nvGraphicFramePr>
        <p:xfrm>
          <a:off x="0" y="1890930"/>
          <a:ext cx="9143999" cy="496707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7755" y="1244599"/>
            <a:ext cx="4541545" cy="646331"/>
          </a:xfrm>
          <a:prstGeom prst="rect">
            <a:avLst/>
          </a:prstGeom>
          <a:noFill/>
        </p:spPr>
        <p:txBody>
          <a:bodyPr wrap="square" rtlCol="0">
            <a:spAutoFit/>
          </a:bodyPr>
          <a:lstStyle/>
          <a:p>
            <a:pPr algn="ctr"/>
            <a:r>
              <a:rPr lang="en-US" i="1" dirty="0"/>
              <a:t>Percent of youngest children age 6-23 </a:t>
            </a:r>
          </a:p>
          <a:p>
            <a:pPr algn="ctr"/>
            <a:r>
              <a:rPr lang="en-US" i="1" dirty="0"/>
              <a:t>months living with the mother</a:t>
            </a:r>
          </a:p>
        </p:txBody>
      </p:sp>
      <p:sp>
        <p:nvSpPr>
          <p:cNvPr id="9" name="TextBox 8"/>
          <p:cNvSpPr txBox="1"/>
          <p:nvPr/>
        </p:nvSpPr>
        <p:spPr>
          <a:xfrm>
            <a:off x="4559300" y="1283384"/>
            <a:ext cx="4541545" cy="646331"/>
          </a:xfrm>
          <a:prstGeom prst="rect">
            <a:avLst/>
          </a:prstGeom>
          <a:noFill/>
        </p:spPr>
        <p:txBody>
          <a:bodyPr wrap="square" rtlCol="0">
            <a:spAutoFit/>
          </a:bodyPr>
          <a:lstStyle/>
          <a:p>
            <a:pPr algn="ctr"/>
            <a:r>
              <a:rPr lang="en-US" i="1" dirty="0"/>
              <a:t>Percent of all children age 6-59 </a:t>
            </a:r>
            <a:br>
              <a:rPr lang="en-US" i="1" dirty="0"/>
            </a:br>
            <a:r>
              <a:rPr lang="en-US" i="1" dirty="0"/>
              <a:t>months</a:t>
            </a:r>
          </a:p>
        </p:txBody>
      </p:sp>
      <p:cxnSp>
        <p:nvCxnSpPr>
          <p:cNvPr id="13" name="Straight Connector 12"/>
          <p:cNvCxnSpPr/>
          <p:nvPr/>
        </p:nvCxnSpPr>
        <p:spPr>
          <a:xfrm>
            <a:off x="457200" y="1890930"/>
            <a:ext cx="361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5020322" y="1890930"/>
            <a:ext cx="36195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1663940"/>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0" y="-9331"/>
            <a:ext cx="9143999" cy="1446550"/>
          </a:xfrm>
          <a:prstGeom prst="rect">
            <a:avLst/>
          </a:prstGeom>
          <a:noFill/>
        </p:spPr>
        <p:txBody>
          <a:bodyPr wrap="square" rtlCol="0">
            <a:spAutoFit/>
          </a:bodyPr>
          <a:lstStyle/>
          <a:p>
            <a:pPr algn="ctr"/>
            <a:r>
              <a:rPr lang="en-US" sz="4400" b="1">
                <a:solidFill>
                  <a:schemeClr val="bg1"/>
                </a:solidFill>
              </a:rPr>
              <a:t>Household and Respondent Characteristics</a:t>
            </a:r>
          </a:p>
        </p:txBody>
      </p:sp>
      <p:sp>
        <p:nvSpPr>
          <p:cNvPr id="3" name="TextBox 2"/>
          <p:cNvSpPr txBox="1"/>
          <p:nvPr/>
        </p:nvSpPr>
        <p:spPr>
          <a:xfrm>
            <a:off x="6374165" y="1776432"/>
            <a:ext cx="2769834" cy="707886"/>
          </a:xfrm>
          <a:prstGeom prst="rect">
            <a:avLst/>
          </a:prstGeom>
          <a:noFill/>
        </p:spPr>
        <p:txBody>
          <a:bodyPr wrap="square" rtlCol="0">
            <a:spAutoFit/>
          </a:bodyPr>
          <a:lstStyle/>
          <a:p>
            <a:pPr algn="r"/>
            <a:r>
              <a:rPr lang="en-US" sz="2000" i="1">
                <a:solidFill>
                  <a:schemeClr val="bg1"/>
                </a:solidFill>
              </a:rPr>
              <a:t>Follow along on Twitter!  </a:t>
            </a:r>
          </a:p>
          <a:p>
            <a:pPr algn="r"/>
            <a:r>
              <a:rPr lang="en-US" sz="2000" i="1">
                <a:solidFill>
                  <a:schemeClr val="bg1"/>
                </a:solidFill>
              </a:rPr>
              <a:t>#ZambiaDHS</a:t>
            </a:r>
          </a:p>
        </p:txBody>
      </p:sp>
    </p:spTree>
    <p:extLst>
      <p:ext uri="{BB962C8B-B14F-4D97-AF65-F5344CB8AC3E}">
        <p14:creationId xmlns:p14="http://schemas.microsoft.com/office/powerpoint/2010/main" val="331808916"/>
      </p:ext>
    </p:extLst>
  </p:cSld>
  <p:clrMapOvr>
    <a:masterClrMapping/>
  </p:clrMapOvr>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Micronutrients for Pregnant Women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941520901"/>
              </p:ext>
            </p:extLst>
          </p:nvPr>
        </p:nvGraphicFramePr>
        <p:xfrm>
          <a:off x="461963" y="1828800"/>
          <a:ext cx="8256587" cy="50292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646331"/>
          </a:xfrm>
          <a:prstGeom prst="rect">
            <a:avLst/>
          </a:prstGeom>
          <a:noFill/>
        </p:spPr>
        <p:txBody>
          <a:bodyPr wrap="square" rtlCol="0">
            <a:spAutoFit/>
          </a:bodyPr>
          <a:lstStyle/>
          <a:p>
            <a:pPr algn="ctr"/>
            <a:r>
              <a:rPr lang="en-US" i="1" dirty="0"/>
              <a:t>Percent distribution of women age 15-49 with a child born in the past 5 years by number of days they took iron tablets or syrup during the pregnancy of their last child</a:t>
            </a:r>
          </a:p>
        </p:txBody>
      </p:sp>
    </p:spTree>
    <p:extLst>
      <p:ext uri="{BB962C8B-B14F-4D97-AF65-F5344CB8AC3E}">
        <p14:creationId xmlns:p14="http://schemas.microsoft.com/office/powerpoint/2010/main" val="1220382521"/>
      </p:ext>
    </p:extLst>
  </p:cSld>
  <p:clrMapOvr>
    <a:masterClrMapping/>
  </p:clrMapOvr>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14501"/>
            <a:ext cx="4418729" cy="3444100"/>
          </a:xfrm>
        </p:spPr>
        <p:txBody>
          <a:bodyPr>
            <a:noAutofit/>
          </a:bodyPr>
          <a:lstStyle/>
          <a:p>
            <a:pPr>
              <a:buClr>
                <a:schemeClr val="tx1"/>
              </a:buClr>
            </a:pPr>
            <a:r>
              <a:rPr lang="en-GB" sz="3200" noProof="0" dirty="0"/>
              <a:t>Breastfeeding and Infant &amp; Young Child Feeding Practices (IYCF)</a:t>
            </a:r>
          </a:p>
          <a:p>
            <a:pPr>
              <a:buClr>
                <a:schemeClr val="tx1"/>
              </a:buClr>
            </a:pPr>
            <a:r>
              <a:rPr lang="en-GB" sz="3200" noProof="0" dirty="0"/>
              <a:t>Anaemia</a:t>
            </a:r>
          </a:p>
          <a:p>
            <a:pPr>
              <a:buClr>
                <a:schemeClr val="tx1"/>
              </a:buClr>
            </a:pPr>
            <a:r>
              <a:rPr lang="en-GB" sz="3200" noProof="0" dirty="0"/>
              <a:t>Micronutrient intake</a:t>
            </a:r>
          </a:p>
          <a:p>
            <a:pPr>
              <a:buClr>
                <a:schemeClr val="tx1"/>
              </a:buClr>
            </a:pPr>
            <a:r>
              <a:rPr lang="en-GB" sz="3200" b="1" noProof="0" dirty="0">
                <a:solidFill>
                  <a:schemeClr val="accent5"/>
                </a:solidFill>
              </a:rPr>
              <a:t>Nutritional status of children</a:t>
            </a:r>
          </a:p>
        </p:txBody>
      </p:sp>
    </p:spTree>
    <p:extLst>
      <p:ext uri="{BB962C8B-B14F-4D97-AF65-F5344CB8AC3E}">
        <p14:creationId xmlns:p14="http://schemas.microsoft.com/office/powerpoint/2010/main" val="3530576142"/>
      </p:ext>
    </p:extLst>
  </p:cSld>
  <p:clrMapOvr>
    <a:masterClrMapping/>
  </p:clrMapOvr>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Nutritional Status of Children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53933118"/>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71577"/>
            <a:ext cx="9144000" cy="369332"/>
          </a:xfrm>
          <a:prstGeom prst="rect">
            <a:avLst/>
          </a:prstGeom>
          <a:noFill/>
        </p:spPr>
        <p:txBody>
          <a:bodyPr wrap="square" rtlCol="0">
            <a:spAutoFit/>
          </a:bodyPr>
          <a:lstStyle/>
          <a:p>
            <a:pPr algn="ctr"/>
            <a:r>
              <a:rPr lang="en-US" i="1" dirty="0"/>
              <a:t>Percent of children under 5, based on 2006 WHO Child Growth Standards</a:t>
            </a:r>
          </a:p>
        </p:txBody>
      </p:sp>
    </p:spTree>
    <p:extLst>
      <p:ext uri="{BB962C8B-B14F-4D97-AF65-F5344CB8AC3E}">
        <p14:creationId xmlns:p14="http://schemas.microsoft.com/office/powerpoint/2010/main" val="2160126620"/>
      </p:ext>
    </p:extLst>
  </p:cSld>
  <p:clrMapOvr>
    <a:masterClrMapping/>
  </p:clrMapOvr>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Child Stunting by Mother’s Education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7080849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871577"/>
            <a:ext cx="9144000" cy="369332"/>
          </a:xfrm>
          <a:prstGeom prst="rect">
            <a:avLst/>
          </a:prstGeom>
          <a:noFill/>
        </p:spPr>
        <p:txBody>
          <a:bodyPr wrap="square" rtlCol="0">
            <a:spAutoFit/>
          </a:bodyPr>
          <a:lstStyle/>
          <a:p>
            <a:pPr algn="ctr"/>
            <a:r>
              <a:rPr lang="en-US" i="1" dirty="0"/>
              <a:t>Percent of children under 5 stunted, based on 2006 WHO Child Growth Standards</a:t>
            </a:r>
          </a:p>
        </p:txBody>
      </p:sp>
    </p:spTree>
    <p:extLst>
      <p:ext uri="{BB962C8B-B14F-4D97-AF65-F5344CB8AC3E}">
        <p14:creationId xmlns:p14="http://schemas.microsoft.com/office/powerpoint/2010/main" val="880549235"/>
      </p:ext>
    </p:extLst>
  </p:cSld>
  <p:clrMapOvr>
    <a:masterClrMapping/>
  </p:clrMapOvr>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Child Stunting by Wealth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75383668"/>
              </p:ext>
            </p:extLst>
          </p:nvPr>
        </p:nvGraphicFramePr>
        <p:xfrm>
          <a:off x="461963" y="1606550"/>
          <a:ext cx="8256587" cy="450882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71577"/>
            <a:ext cx="9144000" cy="369332"/>
          </a:xfrm>
          <a:prstGeom prst="rect">
            <a:avLst/>
          </a:prstGeom>
          <a:noFill/>
        </p:spPr>
        <p:txBody>
          <a:bodyPr wrap="square" rtlCol="0">
            <a:spAutoFit/>
          </a:bodyPr>
          <a:lstStyle/>
          <a:p>
            <a:pPr algn="ctr"/>
            <a:r>
              <a:rPr lang="en-US" i="1" dirty="0"/>
              <a:t>Percent of children under 5 stunted, based on 2006 WHO Child Growth Standards</a:t>
            </a:r>
          </a:p>
        </p:txBody>
      </p:sp>
      <p:sp>
        <p:nvSpPr>
          <p:cNvPr id="9" name="Right Arrow 8"/>
          <p:cNvSpPr/>
          <p:nvPr/>
        </p:nvSpPr>
        <p:spPr>
          <a:xfrm>
            <a:off x="1872343" y="6422571"/>
            <a:ext cx="5497286" cy="293915"/>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TextBox 9"/>
          <p:cNvSpPr txBox="1"/>
          <p:nvPr/>
        </p:nvSpPr>
        <p:spPr>
          <a:xfrm>
            <a:off x="461963" y="6206933"/>
            <a:ext cx="1415143" cy="646331"/>
          </a:xfrm>
          <a:prstGeom prst="rect">
            <a:avLst/>
          </a:prstGeom>
          <a:noFill/>
        </p:spPr>
        <p:txBody>
          <a:bodyPr wrap="square" rtlCol="0">
            <a:spAutoFit/>
          </a:bodyPr>
          <a:lstStyle/>
          <a:p>
            <a:pPr algn="ctr"/>
            <a:r>
              <a:rPr lang="en-US" dirty="0"/>
              <a:t>Poorest</a:t>
            </a:r>
          </a:p>
          <a:p>
            <a:pPr algn="ctr"/>
            <a:r>
              <a:rPr lang="en-US" dirty="0"/>
              <a:t>households</a:t>
            </a:r>
          </a:p>
        </p:txBody>
      </p:sp>
      <p:sp>
        <p:nvSpPr>
          <p:cNvPr id="11" name="TextBox 10"/>
          <p:cNvSpPr txBox="1"/>
          <p:nvPr/>
        </p:nvSpPr>
        <p:spPr>
          <a:xfrm>
            <a:off x="7303407" y="6211007"/>
            <a:ext cx="1415143" cy="646331"/>
          </a:xfrm>
          <a:prstGeom prst="rect">
            <a:avLst/>
          </a:prstGeom>
          <a:noFill/>
        </p:spPr>
        <p:txBody>
          <a:bodyPr wrap="square" rtlCol="0">
            <a:spAutoFit/>
          </a:bodyPr>
          <a:lstStyle/>
          <a:p>
            <a:pPr algn="ctr"/>
            <a:r>
              <a:rPr lang="en-US" dirty="0"/>
              <a:t>Wealthiest</a:t>
            </a:r>
          </a:p>
          <a:p>
            <a:pPr algn="ctr"/>
            <a:r>
              <a:rPr lang="en-US" dirty="0"/>
              <a:t>households</a:t>
            </a:r>
          </a:p>
        </p:txBody>
      </p:sp>
    </p:spTree>
    <p:extLst>
      <p:ext uri="{BB962C8B-B14F-4D97-AF65-F5344CB8AC3E}">
        <p14:creationId xmlns:p14="http://schemas.microsoft.com/office/powerpoint/2010/main" val="4041382084"/>
      </p:ext>
    </p:extLst>
  </p:cSld>
  <p:clrMapOvr>
    <a:masterClrMapping/>
  </p:clrMapOvr>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4000" noProof="0" dirty="0"/>
              <a:t>Child Stunting by Province</a:t>
            </a:r>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2794" y="3297734"/>
              <a:ext cx="1398902"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830997"/>
          </a:xfrm>
          <a:prstGeom prst="rect">
            <a:avLst/>
          </a:prstGeom>
          <a:noFill/>
          <a:ln>
            <a:noFill/>
          </a:ln>
        </p:spPr>
        <p:txBody>
          <a:bodyPr wrap="square" rtlCol="0">
            <a:spAutoFit/>
          </a:bodyPr>
          <a:lstStyle/>
          <a:p>
            <a:pPr algn="ctr"/>
            <a:r>
              <a:rPr lang="en-US" sz="2400" b="1" dirty="0">
                <a:solidFill>
                  <a:schemeClr val="bg1"/>
                </a:solidFill>
              </a:rPr>
              <a:t>Western</a:t>
            </a:r>
          </a:p>
          <a:p>
            <a:pPr algn="ctr"/>
            <a:r>
              <a:rPr lang="en-US" sz="2400" b="1" dirty="0">
                <a:solidFill>
                  <a:schemeClr val="bg1"/>
                </a:solidFill>
              </a:rPr>
              <a:t>29%</a:t>
            </a: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dirty="0">
                <a:solidFill>
                  <a:schemeClr val="bg1"/>
                </a:solidFill>
              </a:rPr>
              <a:t>North </a:t>
            </a:r>
            <a:br>
              <a:rPr lang="en-US" sz="2400" b="1" dirty="0">
                <a:solidFill>
                  <a:schemeClr val="bg1"/>
                </a:solidFill>
              </a:rPr>
            </a:br>
            <a:r>
              <a:rPr lang="en-US" sz="2400" b="1" dirty="0">
                <a:solidFill>
                  <a:schemeClr val="bg1"/>
                </a:solidFill>
              </a:rPr>
              <a:t>Western</a:t>
            </a:r>
          </a:p>
          <a:p>
            <a:pPr algn="ctr"/>
            <a:r>
              <a:rPr lang="en-US" sz="2400" b="1" dirty="0">
                <a:solidFill>
                  <a:schemeClr val="bg1"/>
                </a:solidFill>
              </a:rPr>
              <a:t>32%</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dirty="0">
                <a:solidFill>
                  <a:schemeClr val="bg1"/>
                </a:solidFill>
              </a:rPr>
              <a:t>Southern</a:t>
            </a:r>
          </a:p>
          <a:p>
            <a:pPr algn="ctr"/>
            <a:r>
              <a:rPr lang="en-US" sz="2400" b="1" dirty="0">
                <a:solidFill>
                  <a:schemeClr val="bg1"/>
                </a:solidFill>
              </a:rPr>
              <a:t>29%</a:t>
            </a:r>
          </a:p>
        </p:txBody>
      </p:sp>
      <p:sp>
        <p:nvSpPr>
          <p:cNvPr id="22" name="TextBox 21">
            <a:extLst>
              <a:ext uri="{FF2B5EF4-FFF2-40B4-BE49-F238E27FC236}">
                <a16:creationId xmlns:a16="http://schemas.microsoft.com/office/drawing/2014/main" id="{917080F9-B33E-4403-8A87-0BA2D3CABD64}"/>
              </a:ext>
            </a:extLst>
          </p:cNvPr>
          <p:cNvSpPr txBox="1"/>
          <p:nvPr/>
        </p:nvSpPr>
        <p:spPr>
          <a:xfrm>
            <a:off x="3989253" y="4397288"/>
            <a:ext cx="1109224" cy="830997"/>
          </a:xfrm>
          <a:prstGeom prst="rect">
            <a:avLst/>
          </a:prstGeom>
          <a:noFill/>
          <a:ln>
            <a:noFill/>
          </a:ln>
        </p:spPr>
        <p:txBody>
          <a:bodyPr wrap="square" rtlCol="0">
            <a:spAutoFit/>
          </a:bodyPr>
          <a:lstStyle/>
          <a:p>
            <a:pPr algn="ctr"/>
            <a:r>
              <a:rPr lang="en-US" sz="2400" b="1" dirty="0">
                <a:solidFill>
                  <a:schemeClr val="bg1"/>
                </a:solidFill>
              </a:rPr>
              <a:t>Central</a:t>
            </a:r>
          </a:p>
          <a:p>
            <a:pPr algn="ctr"/>
            <a:r>
              <a:rPr lang="en-US" sz="2400" b="1" dirty="0">
                <a:solidFill>
                  <a:schemeClr val="bg1"/>
                </a:solidFill>
              </a:rPr>
              <a:t>33%</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337405" y="5348375"/>
            <a:ext cx="1109224" cy="830997"/>
          </a:xfrm>
          <a:prstGeom prst="rect">
            <a:avLst/>
          </a:prstGeom>
          <a:noFill/>
          <a:ln>
            <a:noFill/>
          </a:ln>
        </p:spPr>
        <p:txBody>
          <a:bodyPr wrap="square" rtlCol="0">
            <a:spAutoFit/>
          </a:bodyPr>
          <a:lstStyle/>
          <a:p>
            <a:pPr algn="ctr"/>
            <a:r>
              <a:rPr lang="en-US" sz="2400" b="1" dirty="0"/>
              <a:t>Lusaka</a:t>
            </a:r>
          </a:p>
          <a:p>
            <a:pPr algn="ctr"/>
            <a:r>
              <a:rPr lang="en-US" sz="2400" b="1" dirty="0"/>
              <a:t>36%</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dirty="0"/>
              <a:t>Eastern</a:t>
            </a:r>
          </a:p>
          <a:p>
            <a:pPr algn="ctr"/>
            <a:r>
              <a:rPr lang="en-US" sz="2400" b="1" dirty="0"/>
              <a:t>34%</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276953" y="2288744"/>
            <a:ext cx="1702588" cy="830997"/>
          </a:xfrm>
          <a:prstGeom prst="rect">
            <a:avLst/>
          </a:prstGeom>
          <a:noFill/>
          <a:ln>
            <a:noFill/>
          </a:ln>
        </p:spPr>
        <p:txBody>
          <a:bodyPr wrap="square" rtlCol="0">
            <a:spAutoFit/>
          </a:bodyPr>
          <a:lstStyle/>
          <a:p>
            <a:pPr algn="ctr"/>
            <a:r>
              <a:rPr lang="en-US" sz="2400" b="1" dirty="0"/>
              <a:t>Copperbelt</a:t>
            </a:r>
          </a:p>
          <a:p>
            <a:pPr algn="ctr"/>
            <a:r>
              <a:rPr lang="en-US" sz="2400" b="1" dirty="0"/>
              <a:t>30%</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dirty="0" err="1">
                <a:solidFill>
                  <a:schemeClr val="bg1"/>
                </a:solidFill>
              </a:rPr>
              <a:t>Muchinga</a:t>
            </a:r>
            <a:endParaRPr lang="en-US" sz="2400" b="1" dirty="0">
              <a:solidFill>
                <a:schemeClr val="bg1"/>
              </a:solidFill>
            </a:endParaRPr>
          </a:p>
          <a:p>
            <a:pPr algn="ctr"/>
            <a:r>
              <a:rPr lang="en-US" sz="2400" b="1" dirty="0">
                <a:solidFill>
                  <a:schemeClr val="bg1"/>
                </a:solidFill>
              </a:rPr>
              <a:t>32%</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dirty="0">
                <a:solidFill>
                  <a:schemeClr val="bg1"/>
                </a:solidFill>
              </a:rPr>
              <a:t>Northern</a:t>
            </a:r>
          </a:p>
          <a:p>
            <a:pPr algn="ctr"/>
            <a:r>
              <a:rPr lang="en-US" sz="2400" b="1" dirty="0">
                <a:solidFill>
                  <a:schemeClr val="bg1"/>
                </a:solidFill>
              </a:rPr>
              <a:t>46%</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373201" y="1314065"/>
            <a:ext cx="1192064" cy="830997"/>
          </a:xfrm>
          <a:prstGeom prst="rect">
            <a:avLst/>
          </a:prstGeom>
          <a:noFill/>
          <a:ln>
            <a:noFill/>
          </a:ln>
        </p:spPr>
        <p:txBody>
          <a:bodyPr wrap="square" rtlCol="0">
            <a:spAutoFit/>
          </a:bodyPr>
          <a:lstStyle/>
          <a:p>
            <a:pPr algn="ctr"/>
            <a:r>
              <a:rPr lang="en-US" sz="2400" b="1" dirty="0" err="1"/>
              <a:t>Luapula</a:t>
            </a:r>
            <a:endParaRPr lang="en-US" sz="2400" b="1" dirty="0"/>
          </a:p>
          <a:p>
            <a:pPr algn="ctr"/>
            <a:r>
              <a:rPr lang="en-US" sz="2400" b="1" dirty="0"/>
              <a:t>45%</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565265" y="1729564"/>
            <a:ext cx="791391" cy="31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726480"/>
            <a:ext cx="9144000" cy="369332"/>
          </a:xfrm>
          <a:prstGeom prst="rect">
            <a:avLst/>
          </a:prstGeom>
          <a:noFill/>
        </p:spPr>
        <p:txBody>
          <a:bodyPr wrap="square" rtlCol="0">
            <a:spAutoFit/>
          </a:bodyPr>
          <a:lstStyle/>
          <a:p>
            <a:pPr algn="ctr"/>
            <a:r>
              <a:rPr lang="en-US" i="1" dirty="0"/>
              <a:t>Percent of children under 5 stunted, based on 2006 WHO Child Growth Standards</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dirty="0"/>
              <a:t>Zambia</a:t>
            </a:r>
          </a:p>
          <a:p>
            <a:pPr algn="ctr"/>
            <a:r>
              <a:rPr lang="en-US" sz="3200" b="1" dirty="0"/>
              <a:t>35%</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3864" y="3036440"/>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815EE66C-06E7-4580-BA5E-7E8FE13BEBBC}"/>
              </a:ext>
            </a:extLst>
          </p:cNvPr>
          <p:cNvCxnSpPr>
            <a:cxnSpLocks/>
          </p:cNvCxnSpPr>
          <p:nvPr/>
        </p:nvCxnSpPr>
        <p:spPr>
          <a:xfrm>
            <a:off x="5066815" y="5385840"/>
            <a:ext cx="323713" cy="20173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648773650"/>
      </p:ext>
    </p:extLst>
  </p:cSld>
  <p:clrMapOvr>
    <a:masterClrMapping/>
  </p:clrMapOvr>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Trends in Nutritional Status of Children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33221833"/>
              </p:ext>
            </p:extLst>
          </p:nvPr>
        </p:nvGraphicFramePr>
        <p:xfrm>
          <a:off x="17755" y="1606550"/>
          <a:ext cx="9126245"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71577"/>
            <a:ext cx="9144000" cy="369332"/>
          </a:xfrm>
          <a:prstGeom prst="rect">
            <a:avLst/>
          </a:prstGeom>
          <a:noFill/>
        </p:spPr>
        <p:txBody>
          <a:bodyPr wrap="square" rtlCol="0">
            <a:spAutoFit/>
          </a:bodyPr>
          <a:lstStyle/>
          <a:p>
            <a:pPr algn="ctr"/>
            <a:r>
              <a:rPr lang="en-US" i="1" dirty="0"/>
              <a:t>Percent of children under 5, based on 2006 WHO Child Growth Standards</a:t>
            </a:r>
          </a:p>
        </p:txBody>
      </p:sp>
      <p:sp>
        <p:nvSpPr>
          <p:cNvPr id="9" name="TextBox 8"/>
          <p:cNvSpPr txBox="1"/>
          <p:nvPr/>
        </p:nvSpPr>
        <p:spPr>
          <a:xfrm>
            <a:off x="994860" y="3641209"/>
            <a:ext cx="2755900" cy="369332"/>
          </a:xfrm>
          <a:prstGeom prst="rect">
            <a:avLst/>
          </a:prstGeom>
          <a:noFill/>
        </p:spPr>
        <p:txBody>
          <a:bodyPr wrap="square" rtlCol="0">
            <a:spAutoFit/>
          </a:bodyPr>
          <a:lstStyle/>
          <a:p>
            <a:r>
              <a:rPr lang="en-US" b="1" dirty="0">
                <a:solidFill>
                  <a:schemeClr val="accent5"/>
                </a:solidFill>
              </a:rPr>
              <a:t>Stunting</a:t>
            </a:r>
          </a:p>
        </p:txBody>
      </p:sp>
      <p:sp>
        <p:nvSpPr>
          <p:cNvPr id="11" name="TextBox 10"/>
          <p:cNvSpPr txBox="1"/>
          <p:nvPr/>
        </p:nvSpPr>
        <p:spPr>
          <a:xfrm>
            <a:off x="994860" y="4882118"/>
            <a:ext cx="2755900" cy="369332"/>
          </a:xfrm>
          <a:prstGeom prst="rect">
            <a:avLst/>
          </a:prstGeom>
          <a:noFill/>
        </p:spPr>
        <p:txBody>
          <a:bodyPr wrap="square" rtlCol="0">
            <a:spAutoFit/>
          </a:bodyPr>
          <a:lstStyle/>
          <a:p>
            <a:r>
              <a:rPr lang="en-US" b="1" dirty="0">
                <a:solidFill>
                  <a:schemeClr val="accent4"/>
                </a:solidFill>
              </a:rPr>
              <a:t>Underweight</a:t>
            </a:r>
          </a:p>
        </p:txBody>
      </p:sp>
      <p:sp>
        <p:nvSpPr>
          <p:cNvPr id="12" name="TextBox 11"/>
          <p:cNvSpPr txBox="1"/>
          <p:nvPr/>
        </p:nvSpPr>
        <p:spPr>
          <a:xfrm>
            <a:off x="994860" y="5617091"/>
            <a:ext cx="2755900" cy="369332"/>
          </a:xfrm>
          <a:prstGeom prst="rect">
            <a:avLst/>
          </a:prstGeom>
          <a:noFill/>
        </p:spPr>
        <p:txBody>
          <a:bodyPr wrap="square" rtlCol="0">
            <a:spAutoFit/>
          </a:bodyPr>
          <a:lstStyle/>
          <a:p>
            <a:r>
              <a:rPr lang="en-US" b="1" dirty="0">
                <a:solidFill>
                  <a:schemeClr val="accent3"/>
                </a:solidFill>
              </a:rPr>
              <a:t>Wasting</a:t>
            </a:r>
          </a:p>
        </p:txBody>
      </p:sp>
    </p:spTree>
    <p:extLst>
      <p:ext uri="{BB962C8B-B14F-4D97-AF65-F5344CB8AC3E}">
        <p14:creationId xmlns:p14="http://schemas.microsoft.com/office/powerpoint/2010/main" val="640842681"/>
      </p:ext>
    </p:extLst>
  </p:cSld>
  <p:clrMapOvr>
    <a:masterClrMapping/>
  </p:clrMapOvr>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Child Stunting Regional Comparison</a:t>
            </a:r>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2244572087"/>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0" y="1056243"/>
            <a:ext cx="9144000" cy="369332"/>
          </a:xfrm>
          <a:prstGeom prst="rect">
            <a:avLst/>
          </a:prstGeom>
          <a:noFill/>
        </p:spPr>
        <p:txBody>
          <a:bodyPr wrap="square" rtlCol="0">
            <a:spAutoFit/>
          </a:bodyPr>
          <a:lstStyle/>
          <a:p>
            <a:pPr algn="ctr"/>
            <a:r>
              <a:rPr lang="en-US" i="1" dirty="0"/>
              <a:t>Percent of children under 5 who are stunted, based on 2006 WHO Child Growth Standards</a:t>
            </a:r>
          </a:p>
        </p:txBody>
      </p:sp>
    </p:spTree>
    <p:extLst>
      <p:ext uri="{BB962C8B-B14F-4D97-AF65-F5344CB8AC3E}">
        <p14:creationId xmlns:p14="http://schemas.microsoft.com/office/powerpoint/2010/main" val="3279418416"/>
      </p:ext>
    </p:extLst>
  </p:cSld>
  <p:clrMapOvr>
    <a:masterClrMapping/>
  </p:clrMapOvr>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noProof="0" dirty="0"/>
              <a:t>Children are breastfed for a median of </a:t>
            </a:r>
            <a:r>
              <a:rPr lang="en-GB" b="1" noProof="0" dirty="0">
                <a:solidFill>
                  <a:schemeClr val="accent5"/>
                </a:solidFill>
              </a:rPr>
              <a:t>19.4 months </a:t>
            </a:r>
            <a:r>
              <a:rPr lang="en-GB" noProof="0" dirty="0"/>
              <a:t>and </a:t>
            </a:r>
            <a:r>
              <a:rPr lang="en-GB" b="1" noProof="0" dirty="0">
                <a:solidFill>
                  <a:schemeClr val="accent5"/>
                </a:solidFill>
              </a:rPr>
              <a:t>exclusively breastfed </a:t>
            </a:r>
            <a:r>
              <a:rPr lang="en-GB" noProof="0" dirty="0"/>
              <a:t>for </a:t>
            </a:r>
            <a:r>
              <a:rPr lang="en-GB" b="1" dirty="0">
                <a:solidFill>
                  <a:schemeClr val="accent5"/>
                </a:solidFill>
              </a:rPr>
              <a:t>4</a:t>
            </a:r>
            <a:r>
              <a:rPr lang="en-GB" b="1" noProof="0" dirty="0">
                <a:solidFill>
                  <a:schemeClr val="accent5"/>
                </a:solidFill>
              </a:rPr>
              <a:t>.3 months</a:t>
            </a:r>
            <a:r>
              <a:rPr lang="en-GB" noProof="0" dirty="0"/>
              <a:t>.</a:t>
            </a:r>
          </a:p>
          <a:p>
            <a:pPr>
              <a:spcBef>
                <a:spcPts val="0"/>
              </a:spcBef>
              <a:spcAft>
                <a:spcPts val="1800"/>
              </a:spcAft>
              <a:buClr>
                <a:schemeClr val="tx1"/>
              </a:buClr>
            </a:pPr>
            <a:r>
              <a:rPr lang="en-GB" b="1" noProof="0" dirty="0">
                <a:solidFill>
                  <a:schemeClr val="accent5"/>
                </a:solidFill>
              </a:rPr>
              <a:t>70% </a:t>
            </a:r>
            <a:r>
              <a:rPr lang="en-GB" noProof="0" dirty="0"/>
              <a:t>of children under 6 months are </a:t>
            </a:r>
            <a:r>
              <a:rPr lang="en-GB" b="1" noProof="0" dirty="0">
                <a:solidFill>
                  <a:schemeClr val="accent5"/>
                </a:solidFill>
              </a:rPr>
              <a:t>exclusively breastfed</a:t>
            </a:r>
            <a:r>
              <a:rPr lang="en-GB" noProof="0" dirty="0"/>
              <a:t>.</a:t>
            </a:r>
          </a:p>
          <a:p>
            <a:pPr>
              <a:spcBef>
                <a:spcPts val="0"/>
              </a:spcBef>
              <a:spcAft>
                <a:spcPts val="1800"/>
              </a:spcAft>
              <a:buClr>
                <a:schemeClr val="tx1"/>
              </a:buClr>
            </a:pPr>
            <a:r>
              <a:rPr lang="en-GB" b="1" dirty="0">
                <a:solidFill>
                  <a:schemeClr val="accent5"/>
                </a:solidFill>
              </a:rPr>
              <a:t>58% </a:t>
            </a:r>
            <a:r>
              <a:rPr lang="en-GB" dirty="0"/>
              <a:t>of children age 6-59 months, and </a:t>
            </a:r>
            <a:r>
              <a:rPr lang="en-GB" b="1" dirty="0">
                <a:solidFill>
                  <a:schemeClr val="accent5"/>
                </a:solidFill>
              </a:rPr>
              <a:t>31% </a:t>
            </a:r>
            <a:r>
              <a:rPr lang="en-GB" dirty="0"/>
              <a:t>of women age 15-49 are </a:t>
            </a:r>
            <a:r>
              <a:rPr lang="en-GB" b="1" dirty="0">
                <a:solidFill>
                  <a:schemeClr val="accent5"/>
                </a:solidFill>
              </a:rPr>
              <a:t>anaemic</a:t>
            </a:r>
            <a:r>
              <a:rPr lang="en-GB" dirty="0"/>
              <a:t>.</a:t>
            </a:r>
          </a:p>
          <a:p>
            <a:pPr>
              <a:spcBef>
                <a:spcPts val="0"/>
              </a:spcBef>
              <a:spcAft>
                <a:spcPts val="1800"/>
              </a:spcAft>
              <a:buClr>
                <a:schemeClr val="tx1"/>
              </a:buClr>
            </a:pPr>
            <a:r>
              <a:rPr lang="en-GB" b="1" noProof="0" dirty="0">
                <a:solidFill>
                  <a:schemeClr val="accent5"/>
                </a:solidFill>
              </a:rPr>
              <a:t>73% </a:t>
            </a:r>
            <a:r>
              <a:rPr lang="en-GB" noProof="0" dirty="0"/>
              <a:t>pregnant women took </a:t>
            </a:r>
            <a:r>
              <a:rPr lang="en-GB" b="1" noProof="0" dirty="0">
                <a:solidFill>
                  <a:schemeClr val="accent5"/>
                </a:solidFill>
              </a:rPr>
              <a:t>iron supplements</a:t>
            </a:r>
            <a:r>
              <a:rPr lang="en-GB" noProof="0" dirty="0"/>
              <a:t> for 90+ days as recommended.</a:t>
            </a:r>
          </a:p>
          <a:p>
            <a:pPr>
              <a:spcBef>
                <a:spcPts val="0"/>
              </a:spcBef>
              <a:spcAft>
                <a:spcPts val="1800"/>
              </a:spcAft>
              <a:buClr>
                <a:schemeClr val="tx1"/>
              </a:buClr>
            </a:pPr>
            <a:r>
              <a:rPr lang="en-GB" b="1" dirty="0">
                <a:solidFill>
                  <a:schemeClr val="accent5"/>
                </a:solidFill>
              </a:rPr>
              <a:t>35</a:t>
            </a:r>
            <a:r>
              <a:rPr lang="en-GB" b="1" noProof="0" dirty="0">
                <a:solidFill>
                  <a:schemeClr val="accent5"/>
                </a:solidFill>
              </a:rPr>
              <a:t>% </a:t>
            </a:r>
            <a:r>
              <a:rPr lang="en-GB" noProof="0" dirty="0"/>
              <a:t>of children under 5 are </a:t>
            </a:r>
            <a:r>
              <a:rPr lang="en-GB" b="1" noProof="0" dirty="0">
                <a:solidFill>
                  <a:schemeClr val="accent5"/>
                </a:solidFill>
              </a:rPr>
              <a:t>stunted.</a:t>
            </a:r>
          </a:p>
          <a:p>
            <a:pPr>
              <a:spcBef>
                <a:spcPts val="0"/>
              </a:spcBef>
              <a:spcAft>
                <a:spcPts val="1800"/>
              </a:spcAft>
              <a:buClr>
                <a:schemeClr val="tx1"/>
              </a:buClr>
            </a:pPr>
            <a:r>
              <a:rPr lang="en-GB" b="1" dirty="0">
                <a:solidFill>
                  <a:schemeClr val="accent5"/>
                </a:solidFill>
              </a:rPr>
              <a:t>12% </a:t>
            </a:r>
            <a:r>
              <a:rPr lang="en-GB" dirty="0"/>
              <a:t>of children under 5 are </a:t>
            </a:r>
            <a:r>
              <a:rPr lang="en-GB" b="1" dirty="0">
                <a:solidFill>
                  <a:schemeClr val="accent5"/>
                </a:solidFill>
              </a:rPr>
              <a:t>underweight</a:t>
            </a:r>
            <a:r>
              <a:rPr lang="en-GB" noProof="0" dirty="0"/>
              <a:t>.</a:t>
            </a:r>
          </a:p>
        </p:txBody>
      </p:sp>
    </p:spTree>
    <p:extLst>
      <p:ext uri="{BB962C8B-B14F-4D97-AF65-F5344CB8AC3E}">
        <p14:creationId xmlns:p14="http://schemas.microsoft.com/office/powerpoint/2010/main" val="1222165254"/>
      </p:ext>
    </p:extLst>
  </p:cSld>
  <p:clrMapOvr>
    <a:masterClrMapping/>
  </p:clrMapOvr>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dirty="0">
                <a:solidFill>
                  <a:schemeClr val="bg1"/>
                </a:solidFill>
              </a:rPr>
              <a:t>Malaria</a:t>
            </a:r>
          </a:p>
        </p:txBody>
      </p:sp>
      <p:sp>
        <p:nvSpPr>
          <p:cNvPr id="3" name="TextBox 2"/>
          <p:cNvSpPr txBox="1"/>
          <p:nvPr/>
        </p:nvSpPr>
        <p:spPr>
          <a:xfrm>
            <a:off x="6243699" y="1788007"/>
            <a:ext cx="2769834" cy="707886"/>
          </a:xfrm>
          <a:prstGeom prst="rect">
            <a:avLst/>
          </a:prstGeom>
          <a:noFill/>
        </p:spPr>
        <p:txBody>
          <a:bodyPr wrap="square" rtlCol="0">
            <a:spAutoFit/>
          </a:bodyPr>
          <a:lstStyle/>
          <a:p>
            <a:pPr algn="r"/>
            <a:r>
              <a:rPr lang="en-US" sz="2000" i="1" dirty="0">
                <a:solidFill>
                  <a:schemeClr val="bg1"/>
                </a:solidFill>
              </a:rPr>
              <a:t>Follow along on Twitter!  </a:t>
            </a:r>
          </a:p>
          <a:p>
            <a:pPr algn="r"/>
            <a:r>
              <a:rPr lang="en-US" sz="2000" i="1" dirty="0">
                <a:solidFill>
                  <a:schemeClr val="bg1"/>
                </a:solidFill>
              </a:rPr>
              <a:t>#</a:t>
            </a:r>
            <a:r>
              <a:rPr lang="en-US" sz="2000" i="1">
                <a:solidFill>
                  <a:schemeClr val="bg1"/>
                </a:solidFill>
              </a:rPr>
              <a:t>ZambiaDHS</a:t>
            </a:r>
            <a:endParaRPr lang="en-US" sz="2000" i="1" dirty="0">
              <a:solidFill>
                <a:schemeClr val="bg1"/>
              </a:solidFill>
            </a:endParaRPr>
          </a:p>
        </p:txBody>
      </p:sp>
    </p:spTree>
    <p:extLst>
      <p:ext uri="{BB962C8B-B14F-4D97-AF65-F5344CB8AC3E}">
        <p14:creationId xmlns:p14="http://schemas.microsoft.com/office/powerpoint/2010/main" val="1697812154"/>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822443"/>
            <a:ext cx="4418729" cy="1213114"/>
          </a:xfrm>
        </p:spPr>
        <p:txBody>
          <a:bodyPr/>
          <a:lstStyle/>
          <a:p>
            <a:pPr>
              <a:buClr>
                <a:schemeClr val="tx1"/>
              </a:buClr>
            </a:pPr>
            <a:r>
              <a:rPr lang="en-GB" b="1" noProof="0">
                <a:solidFill>
                  <a:schemeClr val="accent5"/>
                </a:solidFill>
              </a:rPr>
              <a:t>Household characteristics</a:t>
            </a:r>
          </a:p>
          <a:p>
            <a:pPr>
              <a:buClr>
                <a:schemeClr val="tx1"/>
              </a:buClr>
            </a:pPr>
            <a:r>
              <a:rPr lang="en-GB" noProof="0"/>
              <a:t>Respondent characteristics</a:t>
            </a:r>
          </a:p>
        </p:txBody>
      </p:sp>
    </p:spTree>
    <p:extLst>
      <p:ext uri="{BB962C8B-B14F-4D97-AF65-F5344CB8AC3E}">
        <p14:creationId xmlns:p14="http://schemas.microsoft.com/office/powerpoint/2010/main" val="2985193522"/>
      </p:ext>
    </p:extLst>
  </p:cSld>
  <p:clrMapOvr>
    <a:masterClrMapping/>
  </p:clrMapOvr>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90700"/>
            <a:ext cx="4418729" cy="3276600"/>
          </a:xfrm>
        </p:spPr>
        <p:txBody>
          <a:bodyPr>
            <a:normAutofit/>
          </a:bodyPr>
          <a:lstStyle/>
          <a:p>
            <a:pPr>
              <a:buClr>
                <a:schemeClr val="tx1"/>
              </a:buClr>
            </a:pPr>
            <a:r>
              <a:rPr lang="en-GB" sz="3400" b="1" noProof="0" dirty="0">
                <a:solidFill>
                  <a:schemeClr val="accent5"/>
                </a:solidFill>
              </a:rPr>
              <a:t>Malaria prevention </a:t>
            </a:r>
          </a:p>
          <a:p>
            <a:pPr>
              <a:buClr>
                <a:schemeClr val="tx1"/>
              </a:buClr>
            </a:pPr>
            <a:r>
              <a:rPr lang="en-GB" sz="3400" noProof="0" dirty="0"/>
              <a:t>Malaria in pregnancy</a:t>
            </a:r>
          </a:p>
          <a:p>
            <a:pPr>
              <a:buClr>
                <a:schemeClr val="tx1"/>
              </a:buClr>
            </a:pPr>
            <a:r>
              <a:rPr lang="en-GB" sz="3400" noProof="0" dirty="0"/>
              <a:t>Case management of fever in children</a:t>
            </a:r>
          </a:p>
          <a:p>
            <a:pPr>
              <a:buClr>
                <a:schemeClr val="tx1"/>
              </a:buClr>
            </a:pPr>
            <a:r>
              <a:rPr lang="en-GB" sz="3400" noProof="0" dirty="0"/>
              <a:t>Prevalence of low haemoglobin</a:t>
            </a:r>
          </a:p>
        </p:txBody>
      </p:sp>
    </p:spTree>
    <p:extLst>
      <p:ext uri="{BB962C8B-B14F-4D97-AF65-F5344CB8AC3E}">
        <p14:creationId xmlns:p14="http://schemas.microsoft.com/office/powerpoint/2010/main" val="1923831231"/>
      </p:ext>
    </p:extLst>
  </p:cSld>
  <p:clrMapOvr>
    <a:masterClrMapping/>
  </p:clrMapOvr>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Ownership of Mosquito Nets by Residence</a:t>
            </a:r>
          </a:p>
        </p:txBody>
      </p:sp>
      <p:sp>
        <p:nvSpPr>
          <p:cNvPr id="8" name="TextBox 7"/>
          <p:cNvSpPr txBox="1"/>
          <p:nvPr/>
        </p:nvSpPr>
        <p:spPr>
          <a:xfrm>
            <a:off x="0" y="871577"/>
            <a:ext cx="9144000" cy="369332"/>
          </a:xfrm>
          <a:prstGeom prst="rect">
            <a:avLst/>
          </a:prstGeom>
          <a:noFill/>
        </p:spPr>
        <p:txBody>
          <a:bodyPr wrap="square" rtlCol="0">
            <a:spAutoFit/>
          </a:bodyPr>
          <a:lstStyle/>
          <a:p>
            <a:pPr algn="ctr"/>
            <a:r>
              <a:rPr lang="en-GB" i="1" dirty="0"/>
              <a:t>Percent of households with at least one mosquito net</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1235686243"/>
              </p:ext>
            </p:extLst>
          </p:nvPr>
        </p:nvGraphicFramePr>
        <p:xfrm>
          <a:off x="461963" y="1606550"/>
          <a:ext cx="8256587" cy="4537075"/>
        </p:xfrm>
        <a:graphic>
          <a:graphicData uri="http://schemas.openxmlformats.org/drawingml/2006/chart">
            <c:chart xmlns:c="http://schemas.openxmlformats.org/drawingml/2006/chart" xmlns:r="http://schemas.openxmlformats.org/officeDocument/2006/relationships" r:id="rId3"/>
          </a:graphicData>
        </a:graphic>
      </p:graphicFrame>
      <p:sp>
        <p:nvSpPr>
          <p:cNvPr id="6" name="TextBox 5"/>
          <p:cNvSpPr txBox="1"/>
          <p:nvPr/>
        </p:nvSpPr>
        <p:spPr>
          <a:xfrm>
            <a:off x="18256" y="6273225"/>
            <a:ext cx="9144000" cy="307777"/>
          </a:xfrm>
          <a:prstGeom prst="rect">
            <a:avLst/>
          </a:prstGeom>
          <a:noFill/>
        </p:spPr>
        <p:txBody>
          <a:bodyPr wrap="square" rtlCol="0">
            <a:spAutoFit/>
          </a:bodyPr>
          <a:lstStyle/>
          <a:p>
            <a:endParaRPr lang="en-GB" sz="1400" i="1" dirty="0"/>
          </a:p>
        </p:txBody>
      </p:sp>
      <p:sp>
        <p:nvSpPr>
          <p:cNvPr id="7" name="TextBox 6">
            <a:extLst>
              <a:ext uri="{FF2B5EF4-FFF2-40B4-BE49-F238E27FC236}">
                <a16:creationId xmlns:a16="http://schemas.microsoft.com/office/drawing/2014/main" id="{64CE4E92-00AD-4617-901F-2E2B6D776DB5}"/>
              </a:ext>
            </a:extLst>
          </p:cNvPr>
          <p:cNvSpPr txBox="1"/>
          <p:nvPr/>
        </p:nvSpPr>
        <p:spPr>
          <a:xfrm>
            <a:off x="0" y="6273225"/>
            <a:ext cx="9144000" cy="523220"/>
          </a:xfrm>
          <a:prstGeom prst="rect">
            <a:avLst/>
          </a:prstGeom>
          <a:noFill/>
        </p:spPr>
        <p:txBody>
          <a:bodyPr wrap="square" rtlCol="0">
            <a:spAutoFit/>
          </a:bodyPr>
          <a:lstStyle/>
          <a:p>
            <a:r>
              <a:rPr lang="en-US" sz="1400" i="1"/>
              <a:t>*The defnition of an ITN in surveys conducted prior to 2018 included nets that had been soaked with insecticides within the past 12 months.</a:t>
            </a:r>
            <a:endParaRPr lang="en-GB" sz="1400" i="1" dirty="0"/>
          </a:p>
        </p:txBody>
      </p:sp>
    </p:spTree>
    <p:extLst>
      <p:ext uri="{BB962C8B-B14F-4D97-AF65-F5344CB8AC3E}">
        <p14:creationId xmlns:p14="http://schemas.microsoft.com/office/powerpoint/2010/main" val="2092616589"/>
      </p:ext>
    </p:extLst>
  </p:cSld>
  <p:clrMapOvr>
    <a:masterClrMapping/>
  </p:clrMapOvr>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ITN Ownership by Wealth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64645980"/>
              </p:ext>
            </p:extLst>
          </p:nvPr>
        </p:nvGraphicFramePr>
        <p:xfrm>
          <a:off x="461963" y="1606551"/>
          <a:ext cx="8256587" cy="4326164"/>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6328" y="871578"/>
            <a:ext cx="9144000" cy="369332"/>
          </a:xfrm>
          <a:prstGeom prst="rect">
            <a:avLst/>
          </a:prstGeom>
          <a:noFill/>
        </p:spPr>
        <p:txBody>
          <a:bodyPr wrap="square" rtlCol="0">
            <a:spAutoFit/>
          </a:bodyPr>
          <a:lstStyle/>
          <a:p>
            <a:pPr algn="ctr"/>
            <a:r>
              <a:rPr lang="en-GB" i="1" dirty="0"/>
              <a:t>Percent of households with at least one ITN</a:t>
            </a:r>
          </a:p>
        </p:txBody>
      </p:sp>
      <p:sp>
        <p:nvSpPr>
          <p:cNvPr id="10" name="Right Arrow 9"/>
          <p:cNvSpPr/>
          <p:nvPr/>
        </p:nvSpPr>
        <p:spPr>
          <a:xfrm>
            <a:off x="1796143" y="6183086"/>
            <a:ext cx="5584371" cy="359228"/>
          </a:xfrm>
          <a:prstGeom prst="rightArrow">
            <a:avLst/>
          </a:prstGeom>
          <a:solidFill>
            <a:schemeClr val="accent4"/>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dirty="0"/>
          </a:p>
        </p:txBody>
      </p:sp>
      <p:sp>
        <p:nvSpPr>
          <p:cNvPr id="11" name="TextBox 10"/>
          <p:cNvSpPr txBox="1"/>
          <p:nvPr/>
        </p:nvSpPr>
        <p:spPr>
          <a:xfrm>
            <a:off x="461963" y="6039535"/>
            <a:ext cx="1418658" cy="646331"/>
          </a:xfrm>
          <a:prstGeom prst="rect">
            <a:avLst/>
          </a:prstGeom>
          <a:noFill/>
        </p:spPr>
        <p:txBody>
          <a:bodyPr wrap="square" rtlCol="0">
            <a:spAutoFit/>
          </a:bodyPr>
          <a:lstStyle/>
          <a:p>
            <a:pPr algn="ctr"/>
            <a:r>
              <a:rPr lang="en-GB" dirty="0"/>
              <a:t>Poorest households</a:t>
            </a:r>
          </a:p>
        </p:txBody>
      </p:sp>
      <p:sp>
        <p:nvSpPr>
          <p:cNvPr id="13" name="TextBox 12"/>
          <p:cNvSpPr txBox="1"/>
          <p:nvPr/>
        </p:nvSpPr>
        <p:spPr>
          <a:xfrm>
            <a:off x="7380514" y="6039534"/>
            <a:ext cx="1418658" cy="646331"/>
          </a:xfrm>
          <a:prstGeom prst="rect">
            <a:avLst/>
          </a:prstGeom>
          <a:noFill/>
        </p:spPr>
        <p:txBody>
          <a:bodyPr wrap="square" rtlCol="0">
            <a:spAutoFit/>
          </a:bodyPr>
          <a:lstStyle/>
          <a:p>
            <a:pPr algn="ctr"/>
            <a:r>
              <a:rPr lang="en-GB" dirty="0"/>
              <a:t>Wealthiest households</a:t>
            </a:r>
          </a:p>
        </p:txBody>
      </p:sp>
    </p:spTree>
    <p:extLst>
      <p:ext uri="{BB962C8B-B14F-4D97-AF65-F5344CB8AC3E}">
        <p14:creationId xmlns:p14="http://schemas.microsoft.com/office/powerpoint/2010/main" val="402380288"/>
      </p:ext>
    </p:extLst>
  </p:cSld>
  <p:clrMapOvr>
    <a:masterClrMapping/>
  </p:clrMapOvr>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4000" noProof="0" dirty="0"/>
              <a:t>ITN Ownership by Province</a:t>
            </a:r>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2794" y="3297734"/>
              <a:ext cx="1398902"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830997"/>
          </a:xfrm>
          <a:prstGeom prst="rect">
            <a:avLst/>
          </a:prstGeom>
          <a:noFill/>
          <a:ln>
            <a:noFill/>
          </a:ln>
        </p:spPr>
        <p:txBody>
          <a:bodyPr wrap="square" rtlCol="0">
            <a:spAutoFit/>
          </a:bodyPr>
          <a:lstStyle/>
          <a:p>
            <a:pPr algn="ctr"/>
            <a:r>
              <a:rPr lang="en-US" sz="2400" b="1" dirty="0"/>
              <a:t>Western</a:t>
            </a:r>
          </a:p>
          <a:p>
            <a:pPr algn="ctr"/>
            <a:r>
              <a:rPr lang="en-US" sz="2400" b="1" dirty="0"/>
              <a:t>82%</a:t>
            </a: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dirty="0">
                <a:solidFill>
                  <a:schemeClr val="bg1"/>
                </a:solidFill>
              </a:rPr>
              <a:t>North </a:t>
            </a:r>
            <a:br>
              <a:rPr lang="en-US" sz="2400" b="1" dirty="0">
                <a:solidFill>
                  <a:schemeClr val="bg1"/>
                </a:solidFill>
              </a:rPr>
            </a:br>
            <a:r>
              <a:rPr lang="en-US" sz="2400" b="1" dirty="0">
                <a:solidFill>
                  <a:schemeClr val="bg1"/>
                </a:solidFill>
              </a:rPr>
              <a:t>Western</a:t>
            </a:r>
          </a:p>
          <a:p>
            <a:pPr algn="ctr"/>
            <a:r>
              <a:rPr lang="en-US" sz="2400" b="1" dirty="0">
                <a:solidFill>
                  <a:schemeClr val="bg1"/>
                </a:solidFill>
              </a:rPr>
              <a:t>78%</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dirty="0"/>
              <a:t>Southern</a:t>
            </a:r>
          </a:p>
          <a:p>
            <a:pPr algn="ctr"/>
            <a:r>
              <a:rPr lang="en-US" sz="2400" b="1" dirty="0"/>
              <a:t>83%</a:t>
            </a:r>
          </a:p>
        </p:txBody>
      </p:sp>
      <p:sp>
        <p:nvSpPr>
          <p:cNvPr id="22" name="TextBox 21">
            <a:extLst>
              <a:ext uri="{FF2B5EF4-FFF2-40B4-BE49-F238E27FC236}">
                <a16:creationId xmlns:a16="http://schemas.microsoft.com/office/drawing/2014/main" id="{917080F9-B33E-4403-8A87-0BA2D3CABD64}"/>
              </a:ext>
            </a:extLst>
          </p:cNvPr>
          <p:cNvSpPr txBox="1"/>
          <p:nvPr/>
        </p:nvSpPr>
        <p:spPr>
          <a:xfrm>
            <a:off x="4010185" y="4359186"/>
            <a:ext cx="1109224" cy="830997"/>
          </a:xfrm>
          <a:prstGeom prst="rect">
            <a:avLst/>
          </a:prstGeom>
          <a:noFill/>
          <a:ln>
            <a:noFill/>
          </a:ln>
        </p:spPr>
        <p:txBody>
          <a:bodyPr wrap="square" rtlCol="0">
            <a:spAutoFit/>
          </a:bodyPr>
          <a:lstStyle/>
          <a:p>
            <a:pPr algn="ctr"/>
            <a:r>
              <a:rPr lang="en-US" sz="2400" b="1" dirty="0">
                <a:solidFill>
                  <a:schemeClr val="bg1"/>
                </a:solidFill>
              </a:rPr>
              <a:t>Central</a:t>
            </a:r>
          </a:p>
          <a:p>
            <a:pPr algn="ctr"/>
            <a:r>
              <a:rPr lang="en-US" sz="2400" b="1" dirty="0">
                <a:solidFill>
                  <a:schemeClr val="bg1"/>
                </a:solidFill>
              </a:rPr>
              <a:t>71%</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502462" y="5589801"/>
            <a:ext cx="1109224" cy="830997"/>
          </a:xfrm>
          <a:prstGeom prst="rect">
            <a:avLst/>
          </a:prstGeom>
          <a:noFill/>
          <a:ln>
            <a:noFill/>
          </a:ln>
        </p:spPr>
        <p:txBody>
          <a:bodyPr wrap="square" rtlCol="0">
            <a:spAutoFit/>
          </a:bodyPr>
          <a:lstStyle/>
          <a:p>
            <a:pPr algn="ctr"/>
            <a:r>
              <a:rPr lang="en-US" sz="2400" b="1" dirty="0"/>
              <a:t>Lusaka</a:t>
            </a:r>
          </a:p>
          <a:p>
            <a:pPr algn="ctr"/>
            <a:r>
              <a:rPr lang="en-US" sz="2400" b="1" dirty="0"/>
              <a:t>64%</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dirty="0"/>
              <a:t>Eastern</a:t>
            </a:r>
          </a:p>
          <a:p>
            <a:pPr algn="ctr"/>
            <a:r>
              <a:rPr lang="en-US" sz="2400" b="1" dirty="0"/>
              <a:t>85%</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176007" y="2287765"/>
            <a:ext cx="1702588" cy="830997"/>
          </a:xfrm>
          <a:prstGeom prst="rect">
            <a:avLst/>
          </a:prstGeom>
          <a:noFill/>
          <a:ln>
            <a:noFill/>
          </a:ln>
        </p:spPr>
        <p:txBody>
          <a:bodyPr wrap="square" rtlCol="0">
            <a:spAutoFit/>
          </a:bodyPr>
          <a:lstStyle/>
          <a:p>
            <a:pPr algn="ctr"/>
            <a:r>
              <a:rPr lang="en-US" sz="2400" b="1" dirty="0"/>
              <a:t>Copperbelt</a:t>
            </a:r>
          </a:p>
          <a:p>
            <a:pPr algn="ctr"/>
            <a:r>
              <a:rPr lang="en-US" sz="2400" b="1" dirty="0"/>
              <a:t>81%</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dirty="0" err="1"/>
              <a:t>Muchinga</a:t>
            </a:r>
            <a:endParaRPr lang="en-US" sz="2400" b="1" dirty="0"/>
          </a:p>
          <a:p>
            <a:pPr algn="ctr"/>
            <a:r>
              <a:rPr lang="en-US" sz="2400" b="1" dirty="0"/>
              <a:t>87%</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dirty="0"/>
              <a:t>Northern</a:t>
            </a:r>
          </a:p>
          <a:p>
            <a:pPr algn="ctr"/>
            <a:r>
              <a:rPr lang="en-US" sz="2400" b="1" dirty="0"/>
              <a:t>82%</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339837" y="1496800"/>
            <a:ext cx="1192064" cy="830997"/>
          </a:xfrm>
          <a:prstGeom prst="rect">
            <a:avLst/>
          </a:prstGeom>
          <a:noFill/>
          <a:ln>
            <a:noFill/>
          </a:ln>
        </p:spPr>
        <p:txBody>
          <a:bodyPr wrap="square" rtlCol="0">
            <a:spAutoFit/>
          </a:bodyPr>
          <a:lstStyle/>
          <a:p>
            <a:pPr algn="ctr"/>
            <a:r>
              <a:rPr lang="en-US" sz="2400" b="1" dirty="0" err="1"/>
              <a:t>Luapula</a:t>
            </a:r>
            <a:endParaRPr lang="en-US" sz="2400" b="1" dirty="0"/>
          </a:p>
          <a:p>
            <a:pPr algn="ctr"/>
            <a:r>
              <a:rPr lang="en-US" sz="2400" b="1" dirty="0"/>
              <a:t>84%</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531901" y="1912299"/>
            <a:ext cx="791391" cy="31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596016"/>
            <a:ext cx="9144000" cy="369332"/>
          </a:xfrm>
          <a:prstGeom prst="rect">
            <a:avLst/>
          </a:prstGeom>
          <a:noFill/>
        </p:spPr>
        <p:txBody>
          <a:bodyPr wrap="square" rtlCol="0">
            <a:spAutoFit/>
          </a:bodyPr>
          <a:lstStyle/>
          <a:p>
            <a:pPr algn="ctr"/>
            <a:r>
              <a:rPr lang="en-GB" i="1" dirty="0"/>
              <a:t>Percent of households with at least one ITN</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dirty="0"/>
              <a:t>Zambia</a:t>
            </a:r>
          </a:p>
          <a:p>
            <a:pPr algn="ctr"/>
            <a:r>
              <a:rPr lang="en-US" sz="3200" b="1" dirty="0"/>
              <a:t>78%</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BF2153D0-44E4-46ED-B037-21DEE183DD86}"/>
              </a:ext>
            </a:extLst>
          </p:cNvPr>
          <p:cNvCxnSpPr>
            <a:cxnSpLocks/>
            <a:stCxn id="11" idx="23"/>
          </p:cNvCxnSpPr>
          <p:nvPr/>
        </p:nvCxnSpPr>
        <p:spPr>
          <a:xfrm>
            <a:off x="5260892" y="5512447"/>
            <a:ext cx="316116" cy="246563"/>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201042827"/>
      </p:ext>
    </p:extLst>
  </p:cSld>
  <p:clrMapOvr>
    <a:masterClrMapping/>
  </p:clrMapOvr>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Trends in ITN Ownership</a:t>
            </a:r>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2094683389"/>
              </p:ext>
            </p:extLst>
          </p:nvPr>
        </p:nvGraphicFramePr>
        <p:xfrm>
          <a:off x="486137" y="1606550"/>
          <a:ext cx="8229600" cy="4556125"/>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18256" y="1056243"/>
            <a:ext cx="9144000" cy="369332"/>
          </a:xfrm>
          <a:prstGeom prst="rect">
            <a:avLst/>
          </a:prstGeom>
          <a:noFill/>
        </p:spPr>
        <p:txBody>
          <a:bodyPr wrap="square" rtlCol="0">
            <a:spAutoFit/>
          </a:bodyPr>
          <a:lstStyle/>
          <a:p>
            <a:pPr algn="ctr"/>
            <a:r>
              <a:rPr lang="en-GB" i="1" dirty="0"/>
              <a:t>Percent of households</a:t>
            </a:r>
          </a:p>
        </p:txBody>
      </p:sp>
      <p:sp>
        <p:nvSpPr>
          <p:cNvPr id="6" name="TextBox 5"/>
          <p:cNvSpPr txBox="1"/>
          <p:nvPr/>
        </p:nvSpPr>
        <p:spPr>
          <a:xfrm>
            <a:off x="18256" y="6273225"/>
            <a:ext cx="9144000" cy="523220"/>
          </a:xfrm>
          <a:prstGeom prst="rect">
            <a:avLst/>
          </a:prstGeom>
          <a:noFill/>
        </p:spPr>
        <p:txBody>
          <a:bodyPr wrap="square" rtlCol="0">
            <a:spAutoFit/>
          </a:bodyPr>
          <a:lstStyle/>
          <a:p>
            <a:r>
              <a:rPr lang="en-US" sz="1400" i="1" dirty="0"/>
              <a:t>*The definition of an ITN in surveys conducted prior to 2018 included nets that had been soaked with insecticides within the past 12 months.</a:t>
            </a:r>
            <a:r>
              <a:rPr lang="en-GB" sz="1400" i="1" dirty="0"/>
              <a:t> </a:t>
            </a:r>
          </a:p>
        </p:txBody>
      </p:sp>
      <p:sp>
        <p:nvSpPr>
          <p:cNvPr id="7" name="TextBox 6"/>
          <p:cNvSpPr txBox="1"/>
          <p:nvPr/>
        </p:nvSpPr>
        <p:spPr>
          <a:xfrm>
            <a:off x="4787524" y="3699946"/>
            <a:ext cx="3229134" cy="369332"/>
          </a:xfrm>
          <a:prstGeom prst="rect">
            <a:avLst/>
          </a:prstGeom>
          <a:noFill/>
        </p:spPr>
        <p:txBody>
          <a:bodyPr wrap="square" rtlCol="0">
            <a:spAutoFit/>
          </a:bodyPr>
          <a:lstStyle/>
          <a:p>
            <a:r>
              <a:rPr lang="en-US" b="1" dirty="0">
                <a:solidFill>
                  <a:schemeClr val="accent3"/>
                </a:solidFill>
              </a:rPr>
              <a:t>1+ ITN for every 2 people</a:t>
            </a:r>
          </a:p>
        </p:txBody>
      </p:sp>
      <p:sp>
        <p:nvSpPr>
          <p:cNvPr id="8" name="TextBox 7"/>
          <p:cNvSpPr txBox="1"/>
          <p:nvPr/>
        </p:nvSpPr>
        <p:spPr>
          <a:xfrm>
            <a:off x="6168852" y="2181299"/>
            <a:ext cx="2082687" cy="369332"/>
          </a:xfrm>
          <a:prstGeom prst="rect">
            <a:avLst/>
          </a:prstGeom>
          <a:noFill/>
        </p:spPr>
        <p:txBody>
          <a:bodyPr wrap="square" rtlCol="0">
            <a:spAutoFit/>
          </a:bodyPr>
          <a:lstStyle/>
          <a:p>
            <a:r>
              <a:rPr lang="en-US" b="1" dirty="0">
                <a:solidFill>
                  <a:schemeClr val="accent5"/>
                </a:solidFill>
              </a:rPr>
              <a:t>1+ ITN</a:t>
            </a:r>
          </a:p>
        </p:txBody>
      </p:sp>
    </p:spTree>
    <p:extLst>
      <p:ext uri="{BB962C8B-B14F-4D97-AF65-F5344CB8AC3E}">
        <p14:creationId xmlns:p14="http://schemas.microsoft.com/office/powerpoint/2010/main" val="609276143"/>
      </p:ext>
    </p:extLst>
  </p:cSld>
  <p:clrMapOvr>
    <a:masterClrMapping/>
  </p:clrMapOvr>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2700"/>
            <a:ext cx="9144000" cy="908734"/>
          </a:xfrm>
        </p:spPr>
        <p:txBody>
          <a:bodyPr/>
          <a:lstStyle/>
          <a:p>
            <a:r>
              <a:rPr lang="en-GB" dirty="0"/>
              <a:t>ITN Access and Use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04209807"/>
              </p:ext>
            </p:extLst>
          </p:nvPr>
        </p:nvGraphicFramePr>
        <p:xfrm>
          <a:off x="461963" y="1620982"/>
          <a:ext cx="8256587" cy="5237018"/>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646331"/>
          </a:xfrm>
          <a:prstGeom prst="rect">
            <a:avLst/>
          </a:prstGeom>
          <a:noFill/>
        </p:spPr>
        <p:txBody>
          <a:bodyPr wrap="square" rtlCol="0">
            <a:spAutoFit/>
          </a:bodyPr>
          <a:lstStyle/>
          <a:p>
            <a:pPr algn="ctr"/>
            <a:r>
              <a:rPr lang="en-GB" i="1" dirty="0"/>
              <a:t>Percent of household population with access to an ITN and who slept under </a:t>
            </a:r>
          </a:p>
          <a:p>
            <a:pPr algn="ctr"/>
            <a:r>
              <a:rPr lang="en-GB" i="1" dirty="0"/>
              <a:t>an ITN the night before the survey</a:t>
            </a:r>
          </a:p>
        </p:txBody>
      </p:sp>
    </p:spTree>
    <p:extLst>
      <p:ext uri="{BB962C8B-B14F-4D97-AF65-F5344CB8AC3E}">
        <p14:creationId xmlns:p14="http://schemas.microsoft.com/office/powerpoint/2010/main" val="3693431221"/>
      </p:ext>
    </p:extLst>
  </p:cSld>
  <p:clrMapOvr>
    <a:masterClrMapping/>
  </p:clrMapOvr>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Trends in ITN Access and Use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137132812"/>
              </p:ext>
            </p:extLst>
          </p:nvPr>
        </p:nvGraphicFramePr>
        <p:xfrm>
          <a:off x="1" y="1701800"/>
          <a:ext cx="9162256" cy="449051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646331"/>
          </a:xfrm>
          <a:prstGeom prst="rect">
            <a:avLst/>
          </a:prstGeom>
          <a:noFill/>
        </p:spPr>
        <p:txBody>
          <a:bodyPr wrap="square" rtlCol="0">
            <a:spAutoFit/>
          </a:bodyPr>
          <a:lstStyle/>
          <a:p>
            <a:pPr algn="ctr"/>
            <a:r>
              <a:rPr lang="en-GB" i="1" dirty="0"/>
              <a:t>Percent of household population with access to an ITN and who slept under </a:t>
            </a:r>
          </a:p>
          <a:p>
            <a:pPr algn="ctr"/>
            <a:r>
              <a:rPr lang="en-GB" i="1" dirty="0"/>
              <a:t>an ITN the night before the survey</a:t>
            </a:r>
          </a:p>
        </p:txBody>
      </p:sp>
      <p:sp>
        <p:nvSpPr>
          <p:cNvPr id="9" name="TextBox 8"/>
          <p:cNvSpPr txBox="1"/>
          <p:nvPr/>
        </p:nvSpPr>
        <p:spPr>
          <a:xfrm>
            <a:off x="5649202" y="2816793"/>
            <a:ext cx="1828800" cy="369332"/>
          </a:xfrm>
          <a:prstGeom prst="rect">
            <a:avLst/>
          </a:prstGeom>
          <a:noFill/>
        </p:spPr>
        <p:txBody>
          <a:bodyPr wrap="square" rtlCol="0">
            <a:spAutoFit/>
          </a:bodyPr>
          <a:lstStyle/>
          <a:p>
            <a:r>
              <a:rPr lang="en-GB" b="1" dirty="0">
                <a:solidFill>
                  <a:schemeClr val="accent5"/>
                </a:solidFill>
              </a:rPr>
              <a:t>Access to an ITN</a:t>
            </a:r>
          </a:p>
        </p:txBody>
      </p:sp>
      <p:sp>
        <p:nvSpPr>
          <p:cNvPr id="10" name="TextBox 9"/>
          <p:cNvSpPr txBox="1"/>
          <p:nvPr/>
        </p:nvSpPr>
        <p:spPr>
          <a:xfrm>
            <a:off x="5649202" y="4504555"/>
            <a:ext cx="2082687" cy="369332"/>
          </a:xfrm>
          <a:prstGeom prst="rect">
            <a:avLst/>
          </a:prstGeom>
          <a:noFill/>
        </p:spPr>
        <p:txBody>
          <a:bodyPr wrap="square" rtlCol="0">
            <a:spAutoFit/>
          </a:bodyPr>
          <a:lstStyle/>
          <a:p>
            <a:r>
              <a:rPr lang="en-GB" b="1" dirty="0">
                <a:solidFill>
                  <a:schemeClr val="accent2"/>
                </a:solidFill>
              </a:rPr>
              <a:t>Slept under an ITN</a:t>
            </a:r>
          </a:p>
        </p:txBody>
      </p:sp>
      <p:sp>
        <p:nvSpPr>
          <p:cNvPr id="11" name="TextBox 10"/>
          <p:cNvSpPr txBox="1"/>
          <p:nvPr/>
        </p:nvSpPr>
        <p:spPr>
          <a:xfrm>
            <a:off x="18256" y="6273225"/>
            <a:ext cx="9144000" cy="523220"/>
          </a:xfrm>
          <a:prstGeom prst="rect">
            <a:avLst/>
          </a:prstGeom>
          <a:noFill/>
        </p:spPr>
        <p:txBody>
          <a:bodyPr wrap="square" rtlCol="0">
            <a:spAutoFit/>
          </a:bodyPr>
          <a:lstStyle/>
          <a:p>
            <a:r>
              <a:rPr lang="en-US" sz="1400" i="1" dirty="0"/>
              <a:t>*The definition of an ITN in surveys conducted prior to 2018 included nets that had been soaked with insecticides within the past 12 months.</a:t>
            </a:r>
            <a:r>
              <a:rPr lang="en-GB" sz="1400" i="1" dirty="0"/>
              <a:t> </a:t>
            </a:r>
          </a:p>
        </p:txBody>
      </p:sp>
    </p:spTree>
    <p:extLst>
      <p:ext uri="{BB962C8B-B14F-4D97-AF65-F5344CB8AC3E}">
        <p14:creationId xmlns:p14="http://schemas.microsoft.com/office/powerpoint/2010/main" val="962949337"/>
      </p:ext>
    </p:extLst>
  </p:cSld>
  <p:clrMapOvr>
    <a:masterClrMapping/>
  </p:clrMapOvr>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Use of ITNs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996817360"/>
              </p:ext>
            </p:extLst>
          </p:nvPr>
        </p:nvGraphicFramePr>
        <p:xfrm>
          <a:off x="0" y="1979572"/>
          <a:ext cx="9143999" cy="487842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4564630" cy="923330"/>
          </a:xfrm>
          <a:prstGeom prst="rect">
            <a:avLst/>
          </a:prstGeom>
          <a:noFill/>
        </p:spPr>
        <p:txBody>
          <a:bodyPr wrap="square" rtlCol="0">
            <a:spAutoFit/>
          </a:bodyPr>
          <a:lstStyle/>
          <a:p>
            <a:pPr algn="ctr"/>
            <a:r>
              <a:rPr lang="en-GB" i="1" dirty="0"/>
              <a:t>Percent who slept under an ITN </a:t>
            </a:r>
          </a:p>
          <a:p>
            <a:pPr algn="ctr"/>
            <a:r>
              <a:rPr lang="en-GB" i="1" dirty="0"/>
              <a:t>the night before the survey among </a:t>
            </a:r>
          </a:p>
          <a:p>
            <a:pPr algn="ctr"/>
            <a:r>
              <a:rPr lang="en-GB" b="1" i="1" dirty="0"/>
              <a:t>all households</a:t>
            </a:r>
          </a:p>
        </p:txBody>
      </p:sp>
      <p:sp>
        <p:nvSpPr>
          <p:cNvPr id="9" name="TextBox 8"/>
          <p:cNvSpPr txBox="1"/>
          <p:nvPr/>
        </p:nvSpPr>
        <p:spPr>
          <a:xfrm>
            <a:off x="4601142" y="1056243"/>
            <a:ext cx="4564630" cy="923330"/>
          </a:xfrm>
          <a:prstGeom prst="rect">
            <a:avLst/>
          </a:prstGeom>
          <a:noFill/>
        </p:spPr>
        <p:txBody>
          <a:bodyPr wrap="square" rtlCol="0">
            <a:spAutoFit/>
          </a:bodyPr>
          <a:lstStyle/>
          <a:p>
            <a:pPr algn="ctr"/>
            <a:r>
              <a:rPr lang="en-GB" i="1" dirty="0"/>
              <a:t>Percent who slept under an ITN </a:t>
            </a:r>
          </a:p>
          <a:p>
            <a:pPr algn="ctr"/>
            <a:r>
              <a:rPr lang="en-GB" i="1" dirty="0"/>
              <a:t>the night before the survey among </a:t>
            </a:r>
          </a:p>
          <a:p>
            <a:pPr algn="ctr"/>
            <a:r>
              <a:rPr lang="en-GB" b="1" i="1" dirty="0"/>
              <a:t>households with at least one ITN</a:t>
            </a:r>
          </a:p>
        </p:txBody>
      </p:sp>
      <p:cxnSp>
        <p:nvCxnSpPr>
          <p:cNvPr id="11" name="Straight Connector 10"/>
          <p:cNvCxnSpPr/>
          <p:nvPr/>
        </p:nvCxnSpPr>
        <p:spPr>
          <a:xfrm>
            <a:off x="391887" y="1970312"/>
            <a:ext cx="37229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4963887" y="1970312"/>
            <a:ext cx="37229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241038289"/>
      </p:ext>
    </p:extLst>
  </p:cSld>
  <p:clrMapOvr>
    <a:masterClrMapping/>
  </p:clrMapOvr>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4000" noProof="0" dirty="0"/>
              <a:t>Children’s Use of ITNs by Province</a:t>
            </a:r>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2794" y="3297734"/>
              <a:ext cx="1398902"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830997"/>
          </a:xfrm>
          <a:prstGeom prst="rect">
            <a:avLst/>
          </a:prstGeom>
          <a:noFill/>
          <a:ln>
            <a:noFill/>
          </a:ln>
        </p:spPr>
        <p:txBody>
          <a:bodyPr wrap="square" rtlCol="0">
            <a:spAutoFit/>
          </a:bodyPr>
          <a:lstStyle/>
          <a:p>
            <a:pPr algn="ctr"/>
            <a:r>
              <a:rPr lang="en-US" sz="2400" b="1" dirty="0"/>
              <a:t>Western</a:t>
            </a:r>
          </a:p>
          <a:p>
            <a:pPr algn="ctr"/>
            <a:r>
              <a:rPr lang="en-US" sz="2400" b="1" dirty="0"/>
              <a:t>58%</a:t>
            </a: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dirty="0">
                <a:solidFill>
                  <a:schemeClr val="bg1"/>
                </a:solidFill>
              </a:rPr>
              <a:t>North </a:t>
            </a:r>
            <a:br>
              <a:rPr lang="en-US" sz="2400" b="1" dirty="0">
                <a:solidFill>
                  <a:schemeClr val="bg1"/>
                </a:solidFill>
              </a:rPr>
            </a:br>
            <a:r>
              <a:rPr lang="en-US" sz="2400" b="1" dirty="0">
                <a:solidFill>
                  <a:schemeClr val="bg1"/>
                </a:solidFill>
              </a:rPr>
              <a:t>Western</a:t>
            </a:r>
          </a:p>
          <a:p>
            <a:pPr algn="ctr"/>
            <a:r>
              <a:rPr lang="en-US" sz="2400" b="1" dirty="0">
                <a:solidFill>
                  <a:schemeClr val="bg1"/>
                </a:solidFill>
              </a:rPr>
              <a:t>50%</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dirty="0">
                <a:solidFill>
                  <a:schemeClr val="bg1"/>
                </a:solidFill>
              </a:rPr>
              <a:t>Southern</a:t>
            </a:r>
          </a:p>
          <a:p>
            <a:pPr algn="ctr"/>
            <a:r>
              <a:rPr lang="en-US" sz="2400" b="1" dirty="0">
                <a:solidFill>
                  <a:schemeClr val="bg1"/>
                </a:solidFill>
              </a:rPr>
              <a:t>46%</a:t>
            </a:r>
          </a:p>
        </p:txBody>
      </p:sp>
      <p:sp>
        <p:nvSpPr>
          <p:cNvPr id="22" name="TextBox 21">
            <a:extLst>
              <a:ext uri="{FF2B5EF4-FFF2-40B4-BE49-F238E27FC236}">
                <a16:creationId xmlns:a16="http://schemas.microsoft.com/office/drawing/2014/main" id="{917080F9-B33E-4403-8A87-0BA2D3CABD64}"/>
              </a:ext>
            </a:extLst>
          </p:cNvPr>
          <p:cNvSpPr txBox="1"/>
          <p:nvPr/>
        </p:nvSpPr>
        <p:spPr>
          <a:xfrm>
            <a:off x="3989253" y="4362034"/>
            <a:ext cx="1109224" cy="830997"/>
          </a:xfrm>
          <a:prstGeom prst="rect">
            <a:avLst/>
          </a:prstGeom>
          <a:noFill/>
          <a:ln>
            <a:noFill/>
          </a:ln>
        </p:spPr>
        <p:txBody>
          <a:bodyPr wrap="square" rtlCol="0">
            <a:spAutoFit/>
          </a:bodyPr>
          <a:lstStyle/>
          <a:p>
            <a:pPr algn="ctr"/>
            <a:r>
              <a:rPr lang="en-US" sz="2400" b="1" dirty="0">
                <a:solidFill>
                  <a:schemeClr val="bg1"/>
                </a:solidFill>
              </a:rPr>
              <a:t>Central</a:t>
            </a:r>
          </a:p>
          <a:p>
            <a:pPr algn="ctr"/>
            <a:r>
              <a:rPr lang="en-US" sz="2400" b="1" dirty="0">
                <a:solidFill>
                  <a:schemeClr val="bg1"/>
                </a:solidFill>
              </a:rPr>
              <a:t>39%</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701629" y="5620352"/>
            <a:ext cx="1109224" cy="830997"/>
          </a:xfrm>
          <a:prstGeom prst="rect">
            <a:avLst/>
          </a:prstGeom>
          <a:noFill/>
          <a:ln>
            <a:noFill/>
          </a:ln>
        </p:spPr>
        <p:txBody>
          <a:bodyPr wrap="square" rtlCol="0">
            <a:spAutoFit/>
          </a:bodyPr>
          <a:lstStyle/>
          <a:p>
            <a:pPr algn="ctr"/>
            <a:r>
              <a:rPr lang="en-US" sz="2400" b="1" dirty="0"/>
              <a:t>Lusaka</a:t>
            </a:r>
          </a:p>
          <a:p>
            <a:pPr algn="ctr"/>
            <a:r>
              <a:rPr lang="en-US" sz="2400" b="1" dirty="0"/>
              <a:t>32%</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dirty="0"/>
              <a:t>Eastern</a:t>
            </a:r>
          </a:p>
          <a:p>
            <a:pPr algn="ctr"/>
            <a:r>
              <a:rPr lang="en-US" sz="2400" b="1" dirty="0"/>
              <a:t>59%</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153909" y="2256204"/>
            <a:ext cx="1702588" cy="830997"/>
          </a:xfrm>
          <a:prstGeom prst="rect">
            <a:avLst/>
          </a:prstGeom>
          <a:noFill/>
          <a:ln>
            <a:noFill/>
          </a:ln>
        </p:spPr>
        <p:txBody>
          <a:bodyPr wrap="square" rtlCol="0">
            <a:spAutoFit/>
          </a:bodyPr>
          <a:lstStyle/>
          <a:p>
            <a:pPr algn="ctr"/>
            <a:r>
              <a:rPr lang="en-US" sz="2400" b="1" dirty="0"/>
              <a:t>Copperbelt</a:t>
            </a:r>
          </a:p>
          <a:p>
            <a:pPr algn="ctr"/>
            <a:r>
              <a:rPr lang="en-US" sz="2400" b="1" dirty="0"/>
              <a:t>57%</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dirty="0" err="1"/>
              <a:t>Muchinga</a:t>
            </a:r>
            <a:endParaRPr lang="en-US" sz="2400" b="1" dirty="0"/>
          </a:p>
          <a:p>
            <a:pPr algn="ctr"/>
            <a:r>
              <a:rPr lang="en-US" sz="2400" b="1" dirty="0"/>
              <a:t>62%</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dirty="0"/>
              <a:t>Northern</a:t>
            </a:r>
          </a:p>
          <a:p>
            <a:pPr algn="ctr"/>
            <a:r>
              <a:rPr lang="en-US" sz="2400" b="1" dirty="0"/>
              <a:t>63%</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339837" y="1496800"/>
            <a:ext cx="1192064" cy="830997"/>
          </a:xfrm>
          <a:prstGeom prst="rect">
            <a:avLst/>
          </a:prstGeom>
          <a:noFill/>
          <a:ln>
            <a:noFill/>
          </a:ln>
        </p:spPr>
        <p:txBody>
          <a:bodyPr wrap="square" rtlCol="0">
            <a:spAutoFit/>
          </a:bodyPr>
          <a:lstStyle/>
          <a:p>
            <a:pPr algn="ctr"/>
            <a:r>
              <a:rPr lang="en-US" sz="2400" b="1" dirty="0" err="1"/>
              <a:t>Luapula</a:t>
            </a:r>
            <a:endParaRPr lang="en-US" sz="2400" b="1" dirty="0"/>
          </a:p>
          <a:p>
            <a:pPr algn="ctr"/>
            <a:r>
              <a:rPr lang="en-US" sz="2400" b="1" dirty="0"/>
              <a:t>64%</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531901" y="1912299"/>
            <a:ext cx="791391" cy="31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726480"/>
            <a:ext cx="9144000" cy="369332"/>
          </a:xfrm>
          <a:prstGeom prst="rect">
            <a:avLst/>
          </a:prstGeom>
          <a:noFill/>
        </p:spPr>
        <p:txBody>
          <a:bodyPr wrap="square" rtlCol="0">
            <a:spAutoFit/>
          </a:bodyPr>
          <a:lstStyle/>
          <a:p>
            <a:pPr algn="ctr"/>
            <a:r>
              <a:rPr lang="en-GB" i="1" dirty="0"/>
              <a:t>Percent of children under 5 who slept under an ITN the night before the survey</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dirty="0"/>
              <a:t>Zambia</a:t>
            </a:r>
          </a:p>
          <a:p>
            <a:pPr algn="ctr"/>
            <a:r>
              <a:rPr lang="en-US" sz="3200" b="1" dirty="0"/>
              <a:t>52%</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4F41F1A8-366F-4CAA-8A5E-E99AAB8AB247}"/>
              </a:ext>
            </a:extLst>
          </p:cNvPr>
          <p:cNvCxnSpPr>
            <a:stCxn id="11" idx="22"/>
          </p:cNvCxnSpPr>
          <p:nvPr/>
        </p:nvCxnSpPr>
        <p:spPr>
          <a:xfrm>
            <a:off x="5318644" y="5488131"/>
            <a:ext cx="435327" cy="329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5683256"/>
      </p:ext>
    </p:extLst>
  </p:cSld>
  <p:clrMapOvr>
    <a:masterClrMapping/>
  </p:clrMapOvr>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4000" noProof="0" dirty="0"/>
              <a:t>Pregnant Women’s Use of ITNs by Province</a:t>
            </a:r>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2794" y="3297734"/>
              <a:ext cx="1398902"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830997"/>
          </a:xfrm>
          <a:prstGeom prst="rect">
            <a:avLst/>
          </a:prstGeom>
          <a:noFill/>
          <a:ln>
            <a:noFill/>
          </a:ln>
        </p:spPr>
        <p:txBody>
          <a:bodyPr wrap="square" rtlCol="0">
            <a:spAutoFit/>
          </a:bodyPr>
          <a:lstStyle/>
          <a:p>
            <a:pPr algn="ctr"/>
            <a:r>
              <a:rPr lang="en-US" sz="2400" b="1" dirty="0">
                <a:solidFill>
                  <a:schemeClr val="bg1"/>
                </a:solidFill>
              </a:rPr>
              <a:t>Western</a:t>
            </a:r>
          </a:p>
          <a:p>
            <a:pPr algn="ctr"/>
            <a:r>
              <a:rPr lang="en-US" sz="2400" b="1" dirty="0">
                <a:solidFill>
                  <a:schemeClr val="bg1"/>
                </a:solidFill>
              </a:rPr>
              <a:t>53%</a:t>
            </a: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dirty="0">
                <a:solidFill>
                  <a:schemeClr val="bg1"/>
                </a:solidFill>
              </a:rPr>
              <a:t>North </a:t>
            </a:r>
            <a:br>
              <a:rPr lang="en-US" sz="2400" b="1" dirty="0">
                <a:solidFill>
                  <a:schemeClr val="bg1"/>
                </a:solidFill>
              </a:rPr>
            </a:br>
            <a:r>
              <a:rPr lang="en-US" sz="2400" b="1" dirty="0">
                <a:solidFill>
                  <a:schemeClr val="bg1"/>
                </a:solidFill>
              </a:rPr>
              <a:t>Western</a:t>
            </a:r>
          </a:p>
          <a:p>
            <a:pPr algn="ctr"/>
            <a:r>
              <a:rPr lang="en-US" sz="2400" b="1" dirty="0">
                <a:solidFill>
                  <a:schemeClr val="bg1"/>
                </a:solidFill>
              </a:rPr>
              <a:t>37%</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dirty="0">
                <a:solidFill>
                  <a:schemeClr val="bg1"/>
                </a:solidFill>
              </a:rPr>
              <a:t>Southern</a:t>
            </a:r>
          </a:p>
          <a:p>
            <a:pPr algn="ctr"/>
            <a:r>
              <a:rPr lang="en-US" sz="2400" b="1" dirty="0">
                <a:solidFill>
                  <a:schemeClr val="bg1"/>
                </a:solidFill>
              </a:rPr>
              <a:t>30%</a:t>
            </a:r>
          </a:p>
        </p:txBody>
      </p:sp>
      <p:sp>
        <p:nvSpPr>
          <p:cNvPr id="22" name="TextBox 21">
            <a:extLst>
              <a:ext uri="{FF2B5EF4-FFF2-40B4-BE49-F238E27FC236}">
                <a16:creationId xmlns:a16="http://schemas.microsoft.com/office/drawing/2014/main" id="{917080F9-B33E-4403-8A87-0BA2D3CABD64}"/>
              </a:ext>
            </a:extLst>
          </p:cNvPr>
          <p:cNvSpPr txBox="1"/>
          <p:nvPr/>
        </p:nvSpPr>
        <p:spPr>
          <a:xfrm>
            <a:off x="3989253" y="4362034"/>
            <a:ext cx="1109224" cy="830997"/>
          </a:xfrm>
          <a:prstGeom prst="rect">
            <a:avLst/>
          </a:prstGeom>
          <a:noFill/>
          <a:ln>
            <a:noFill/>
          </a:ln>
        </p:spPr>
        <p:txBody>
          <a:bodyPr wrap="square" rtlCol="0">
            <a:spAutoFit/>
          </a:bodyPr>
          <a:lstStyle/>
          <a:p>
            <a:pPr algn="ctr"/>
            <a:r>
              <a:rPr lang="en-US" sz="2400" b="1" dirty="0">
                <a:solidFill>
                  <a:schemeClr val="bg1"/>
                </a:solidFill>
              </a:rPr>
              <a:t>Central</a:t>
            </a:r>
          </a:p>
          <a:p>
            <a:pPr algn="ctr"/>
            <a:r>
              <a:rPr lang="en-US" sz="2400" b="1" dirty="0">
                <a:solidFill>
                  <a:schemeClr val="bg1"/>
                </a:solidFill>
              </a:rPr>
              <a:t>38%</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642694" y="5589801"/>
            <a:ext cx="1109224" cy="830997"/>
          </a:xfrm>
          <a:prstGeom prst="rect">
            <a:avLst/>
          </a:prstGeom>
          <a:noFill/>
          <a:ln>
            <a:noFill/>
          </a:ln>
        </p:spPr>
        <p:txBody>
          <a:bodyPr wrap="square" rtlCol="0">
            <a:spAutoFit/>
          </a:bodyPr>
          <a:lstStyle/>
          <a:p>
            <a:pPr algn="ctr"/>
            <a:r>
              <a:rPr lang="en-US" sz="2400" b="1" dirty="0"/>
              <a:t>Lusaka</a:t>
            </a:r>
          </a:p>
          <a:p>
            <a:pPr algn="ctr"/>
            <a:r>
              <a:rPr lang="en-US" sz="2400" b="1" dirty="0"/>
              <a:t>31%</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dirty="0"/>
              <a:t>Eastern</a:t>
            </a:r>
          </a:p>
          <a:p>
            <a:pPr algn="ctr"/>
            <a:r>
              <a:rPr lang="en-US" sz="2400" b="1" dirty="0"/>
              <a:t>56%</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171017" y="2244427"/>
            <a:ext cx="1702588" cy="830997"/>
          </a:xfrm>
          <a:prstGeom prst="rect">
            <a:avLst/>
          </a:prstGeom>
          <a:noFill/>
          <a:ln>
            <a:noFill/>
          </a:ln>
        </p:spPr>
        <p:txBody>
          <a:bodyPr wrap="square" rtlCol="0">
            <a:spAutoFit/>
          </a:bodyPr>
          <a:lstStyle/>
          <a:p>
            <a:pPr algn="ctr"/>
            <a:r>
              <a:rPr lang="en-US" sz="2400" b="1" dirty="0"/>
              <a:t>Copperbelt</a:t>
            </a:r>
          </a:p>
          <a:p>
            <a:pPr algn="ctr"/>
            <a:r>
              <a:rPr lang="en-US" sz="2400" b="1" dirty="0"/>
              <a:t>60%</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dirty="0" err="1">
                <a:solidFill>
                  <a:schemeClr val="bg1"/>
                </a:solidFill>
              </a:rPr>
              <a:t>Muchinga</a:t>
            </a:r>
            <a:endParaRPr lang="en-US" sz="2400" b="1" dirty="0">
              <a:solidFill>
                <a:schemeClr val="bg1"/>
              </a:solidFill>
            </a:endParaRPr>
          </a:p>
          <a:p>
            <a:pPr algn="ctr"/>
            <a:r>
              <a:rPr lang="en-US" sz="2400" b="1" dirty="0">
                <a:solidFill>
                  <a:schemeClr val="bg1"/>
                </a:solidFill>
              </a:rPr>
              <a:t>66%</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dirty="0">
                <a:solidFill>
                  <a:schemeClr val="bg1"/>
                </a:solidFill>
              </a:rPr>
              <a:t>Northern</a:t>
            </a:r>
          </a:p>
          <a:p>
            <a:pPr algn="ctr"/>
            <a:r>
              <a:rPr lang="en-US" sz="2400" b="1" dirty="0">
                <a:solidFill>
                  <a:schemeClr val="bg1"/>
                </a:solidFill>
              </a:rPr>
              <a:t>63%</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339837" y="1496800"/>
            <a:ext cx="1192064" cy="830997"/>
          </a:xfrm>
          <a:prstGeom prst="rect">
            <a:avLst/>
          </a:prstGeom>
          <a:noFill/>
          <a:ln>
            <a:noFill/>
          </a:ln>
        </p:spPr>
        <p:txBody>
          <a:bodyPr wrap="square" rtlCol="0">
            <a:spAutoFit/>
          </a:bodyPr>
          <a:lstStyle/>
          <a:p>
            <a:pPr algn="ctr"/>
            <a:r>
              <a:rPr lang="en-US" sz="2400" b="1" dirty="0" err="1"/>
              <a:t>Luapula</a:t>
            </a:r>
            <a:endParaRPr lang="en-US" sz="2400" b="1" dirty="0"/>
          </a:p>
          <a:p>
            <a:pPr algn="ctr"/>
            <a:r>
              <a:rPr lang="en-US" sz="2400" b="1" dirty="0"/>
              <a:t>76%</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531901" y="1912299"/>
            <a:ext cx="791391" cy="31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726480"/>
            <a:ext cx="9144000" cy="646331"/>
          </a:xfrm>
          <a:prstGeom prst="rect">
            <a:avLst/>
          </a:prstGeom>
          <a:noFill/>
        </p:spPr>
        <p:txBody>
          <a:bodyPr wrap="square" rtlCol="0">
            <a:spAutoFit/>
          </a:bodyPr>
          <a:lstStyle/>
          <a:p>
            <a:pPr algn="ctr"/>
            <a:r>
              <a:rPr lang="en-GB" i="1" dirty="0"/>
              <a:t>Percent of pregnant women age 15-49 who slept under an ITN the night before the survey</a:t>
            </a:r>
          </a:p>
          <a:p>
            <a:pPr algn="ctr"/>
            <a:endParaRPr lang="en-GB" i="1" dirty="0"/>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dirty="0"/>
              <a:t>Zambia</a:t>
            </a:r>
          </a:p>
          <a:p>
            <a:pPr algn="ctr"/>
            <a:r>
              <a:rPr lang="en-US" sz="3200" b="1" dirty="0"/>
              <a:t>49%</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4F41F1A8-366F-4CAA-8A5E-E99AAB8AB247}"/>
              </a:ext>
            </a:extLst>
          </p:cNvPr>
          <p:cNvCxnSpPr>
            <a:stCxn id="11" idx="22"/>
          </p:cNvCxnSpPr>
          <p:nvPr/>
        </p:nvCxnSpPr>
        <p:spPr>
          <a:xfrm>
            <a:off x="5318644" y="5488131"/>
            <a:ext cx="435327" cy="32919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3353263"/>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136469"/>
          </a:xfrm>
        </p:spPr>
        <p:txBody>
          <a:bodyPr/>
          <a:lstStyle/>
          <a:p>
            <a:r>
              <a:rPr lang="en-GB" noProof="0"/>
              <a:t>Zambia’s Households</a:t>
            </a:r>
          </a:p>
        </p:txBody>
      </p:sp>
      <p:sp>
        <p:nvSpPr>
          <p:cNvPr id="3" name="Content Placeholder 2"/>
          <p:cNvSpPr>
            <a:spLocks noGrp="1"/>
          </p:cNvSpPr>
          <p:nvPr>
            <p:ph idx="1"/>
          </p:nvPr>
        </p:nvSpPr>
        <p:spPr/>
        <p:txBody>
          <a:bodyPr>
            <a:normAutofit/>
          </a:bodyPr>
          <a:lstStyle/>
          <a:p>
            <a:pPr>
              <a:spcBef>
                <a:spcPts val="0"/>
              </a:spcBef>
              <a:spcAft>
                <a:spcPts val="1800"/>
              </a:spcAft>
              <a:buClr>
                <a:schemeClr val="tx1"/>
              </a:buClr>
            </a:pPr>
            <a:r>
              <a:rPr lang="en-GB" sz="3600" b="1" noProof="0">
                <a:solidFill>
                  <a:schemeClr val="accent5"/>
                </a:solidFill>
              </a:rPr>
              <a:t>27%</a:t>
            </a:r>
            <a:r>
              <a:rPr lang="en-GB" sz="3600" noProof="0"/>
              <a:t> of households are </a:t>
            </a:r>
            <a:r>
              <a:rPr lang="en-GB" sz="3600" b="1" noProof="0">
                <a:solidFill>
                  <a:schemeClr val="accent5"/>
                </a:solidFill>
              </a:rPr>
              <a:t>headed by women</a:t>
            </a:r>
            <a:r>
              <a:rPr lang="en-GB" sz="3600" noProof="0"/>
              <a:t>.</a:t>
            </a:r>
          </a:p>
          <a:p>
            <a:pPr>
              <a:spcBef>
                <a:spcPts val="0"/>
              </a:spcBef>
              <a:spcAft>
                <a:spcPts val="1800"/>
              </a:spcAft>
              <a:buClr>
                <a:schemeClr val="tx1"/>
              </a:buClr>
            </a:pPr>
            <a:r>
              <a:rPr lang="en-GB" sz="3600" noProof="0"/>
              <a:t>Households have an average of </a:t>
            </a:r>
            <a:r>
              <a:rPr lang="en-GB" sz="3600" b="1" noProof="0">
                <a:solidFill>
                  <a:schemeClr val="accent5"/>
                </a:solidFill>
              </a:rPr>
              <a:t>5.0 members</a:t>
            </a:r>
            <a:r>
              <a:rPr lang="en-GB" sz="3600" noProof="0"/>
              <a:t>.</a:t>
            </a:r>
          </a:p>
          <a:p>
            <a:pPr>
              <a:spcBef>
                <a:spcPts val="0"/>
              </a:spcBef>
              <a:spcAft>
                <a:spcPts val="1800"/>
              </a:spcAft>
              <a:buClr>
                <a:schemeClr val="tx1"/>
              </a:buClr>
            </a:pPr>
            <a:r>
              <a:rPr lang="en-GB" sz="3600" b="1" noProof="0">
                <a:solidFill>
                  <a:schemeClr val="accent5"/>
                </a:solidFill>
              </a:rPr>
              <a:t>48% </a:t>
            </a:r>
            <a:r>
              <a:rPr lang="en-GB" sz="3600" noProof="0"/>
              <a:t>of the population is </a:t>
            </a:r>
            <a:r>
              <a:rPr lang="en-GB" sz="3600" b="1" noProof="0">
                <a:solidFill>
                  <a:schemeClr val="accent5"/>
                </a:solidFill>
              </a:rPr>
              <a:t>under 15 </a:t>
            </a:r>
            <a:r>
              <a:rPr lang="en-GB" sz="3600" noProof="0"/>
              <a:t>years of age.</a:t>
            </a:r>
          </a:p>
        </p:txBody>
      </p:sp>
    </p:spTree>
    <p:extLst>
      <p:ext uri="{BB962C8B-B14F-4D97-AF65-F5344CB8AC3E}">
        <p14:creationId xmlns:p14="http://schemas.microsoft.com/office/powerpoint/2010/main" val="1776660266"/>
      </p:ext>
    </p:extLst>
  </p:cSld>
  <p:clrMapOvr>
    <a:masterClrMapping/>
  </p:clrMapOvr>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Trends in ITN Use among </a:t>
            </a:r>
            <a:br>
              <a:rPr lang="en-GB" dirty="0"/>
            </a:br>
            <a:r>
              <a:rPr lang="en-GB" dirty="0"/>
              <a:t>Children and Pregnant Women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59653174"/>
              </p:ext>
            </p:extLst>
          </p:nvPr>
        </p:nvGraphicFramePr>
        <p:xfrm>
          <a:off x="497712" y="1789113"/>
          <a:ext cx="8194876" cy="440320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143329"/>
            <a:ext cx="9144000" cy="646331"/>
          </a:xfrm>
          <a:prstGeom prst="rect">
            <a:avLst/>
          </a:prstGeom>
          <a:noFill/>
        </p:spPr>
        <p:txBody>
          <a:bodyPr wrap="square" rtlCol="0">
            <a:spAutoFit/>
          </a:bodyPr>
          <a:lstStyle/>
          <a:p>
            <a:pPr algn="ctr"/>
            <a:r>
              <a:rPr lang="en-GB" i="1" dirty="0"/>
              <a:t>Percent of children under 5 and pregnant women age 15-49 </a:t>
            </a:r>
          </a:p>
          <a:p>
            <a:pPr algn="ctr"/>
            <a:r>
              <a:rPr lang="en-GB" i="1" dirty="0"/>
              <a:t>who slept under an ITN the night before the survey</a:t>
            </a:r>
          </a:p>
        </p:txBody>
      </p:sp>
      <p:sp>
        <p:nvSpPr>
          <p:cNvPr id="9" name="TextBox 8"/>
          <p:cNvSpPr txBox="1"/>
          <p:nvPr/>
        </p:nvSpPr>
        <p:spPr>
          <a:xfrm>
            <a:off x="971798" y="4444441"/>
            <a:ext cx="1828800" cy="369332"/>
          </a:xfrm>
          <a:prstGeom prst="rect">
            <a:avLst/>
          </a:prstGeom>
          <a:noFill/>
        </p:spPr>
        <p:txBody>
          <a:bodyPr wrap="square" rtlCol="0">
            <a:spAutoFit/>
          </a:bodyPr>
          <a:lstStyle/>
          <a:p>
            <a:r>
              <a:rPr lang="en-GB" b="1" dirty="0">
                <a:solidFill>
                  <a:schemeClr val="accent3"/>
                </a:solidFill>
              </a:rPr>
              <a:t>Pregnant women</a:t>
            </a:r>
          </a:p>
        </p:txBody>
      </p:sp>
      <p:sp>
        <p:nvSpPr>
          <p:cNvPr id="10" name="TextBox 9"/>
          <p:cNvSpPr txBox="1"/>
          <p:nvPr/>
        </p:nvSpPr>
        <p:spPr>
          <a:xfrm>
            <a:off x="2002930" y="5358833"/>
            <a:ext cx="2082687" cy="369332"/>
          </a:xfrm>
          <a:prstGeom prst="rect">
            <a:avLst/>
          </a:prstGeom>
          <a:noFill/>
        </p:spPr>
        <p:txBody>
          <a:bodyPr wrap="square" rtlCol="0">
            <a:spAutoFit/>
          </a:bodyPr>
          <a:lstStyle/>
          <a:p>
            <a:r>
              <a:rPr lang="en-GB" b="1" dirty="0">
                <a:solidFill>
                  <a:schemeClr val="accent5"/>
                </a:solidFill>
              </a:rPr>
              <a:t>Children</a:t>
            </a:r>
          </a:p>
        </p:txBody>
      </p:sp>
      <p:sp>
        <p:nvSpPr>
          <p:cNvPr id="11" name="TextBox 10"/>
          <p:cNvSpPr txBox="1"/>
          <p:nvPr/>
        </p:nvSpPr>
        <p:spPr>
          <a:xfrm>
            <a:off x="18256" y="6273225"/>
            <a:ext cx="9144000" cy="523220"/>
          </a:xfrm>
          <a:prstGeom prst="rect">
            <a:avLst/>
          </a:prstGeom>
          <a:noFill/>
        </p:spPr>
        <p:txBody>
          <a:bodyPr wrap="square" rtlCol="0">
            <a:spAutoFit/>
          </a:bodyPr>
          <a:lstStyle/>
          <a:p>
            <a:r>
              <a:rPr lang="en-US" sz="1400" i="1" dirty="0"/>
              <a:t>*The definition of an ITN in surveys conducted prior to 2018 included nets that had been soaked with insecticides within the past 12 months.</a:t>
            </a:r>
            <a:r>
              <a:rPr lang="en-GB" sz="1400" i="1" dirty="0"/>
              <a:t> </a:t>
            </a:r>
          </a:p>
        </p:txBody>
      </p:sp>
    </p:spTree>
    <p:extLst>
      <p:ext uri="{BB962C8B-B14F-4D97-AF65-F5344CB8AC3E}">
        <p14:creationId xmlns:p14="http://schemas.microsoft.com/office/powerpoint/2010/main" val="22920968"/>
      </p:ext>
    </p:extLst>
  </p:cSld>
  <p:clrMapOvr>
    <a:masterClrMapping/>
  </p:clrMapOvr>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90700"/>
            <a:ext cx="4418729" cy="3276600"/>
          </a:xfrm>
        </p:spPr>
        <p:txBody>
          <a:bodyPr>
            <a:normAutofit/>
          </a:bodyPr>
          <a:lstStyle/>
          <a:p>
            <a:pPr>
              <a:buClr>
                <a:schemeClr val="tx1"/>
              </a:buClr>
            </a:pPr>
            <a:r>
              <a:rPr lang="en-GB" sz="3400" noProof="0" dirty="0"/>
              <a:t>Malaria prevention </a:t>
            </a:r>
          </a:p>
          <a:p>
            <a:pPr>
              <a:buClr>
                <a:schemeClr val="tx1"/>
              </a:buClr>
            </a:pPr>
            <a:r>
              <a:rPr lang="en-GB" sz="3400" b="1" noProof="0" dirty="0">
                <a:solidFill>
                  <a:schemeClr val="accent5"/>
                </a:solidFill>
              </a:rPr>
              <a:t>Malaria in pregnancy</a:t>
            </a:r>
          </a:p>
          <a:p>
            <a:pPr>
              <a:buClr>
                <a:schemeClr val="tx1"/>
              </a:buClr>
            </a:pPr>
            <a:r>
              <a:rPr lang="en-GB" sz="3400" noProof="0" dirty="0"/>
              <a:t>Case management of fever in children</a:t>
            </a:r>
          </a:p>
          <a:p>
            <a:pPr>
              <a:buClr>
                <a:schemeClr val="tx1"/>
              </a:buClr>
            </a:pPr>
            <a:r>
              <a:rPr lang="en-GB" sz="3400" noProof="0" dirty="0"/>
              <a:t>Prevalence of low haemoglobin</a:t>
            </a:r>
          </a:p>
        </p:txBody>
      </p:sp>
    </p:spTree>
    <p:extLst>
      <p:ext uri="{BB962C8B-B14F-4D97-AF65-F5344CB8AC3E}">
        <p14:creationId xmlns:p14="http://schemas.microsoft.com/office/powerpoint/2010/main" val="206029156"/>
      </p:ext>
    </p:extLst>
  </p:cSld>
  <p:clrMapOvr>
    <a:masterClrMapping/>
  </p:clrMapOvr>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Intermittent Preventive Treatment </a:t>
            </a:r>
            <a:br>
              <a:rPr lang="en-GB" dirty="0"/>
            </a:br>
            <a:r>
              <a:rPr lang="en-GB" dirty="0"/>
              <a:t>during Pregnancy (IPTp)</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488425855"/>
              </p:ext>
            </p:extLst>
          </p:nvPr>
        </p:nvGraphicFramePr>
        <p:xfrm>
          <a:off x="466725" y="1789113"/>
          <a:ext cx="8229600" cy="506888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47524"/>
            <a:ext cx="9144000" cy="369332"/>
          </a:xfrm>
          <a:prstGeom prst="rect">
            <a:avLst/>
          </a:prstGeom>
          <a:noFill/>
        </p:spPr>
        <p:txBody>
          <a:bodyPr wrap="square" rtlCol="0">
            <a:spAutoFit/>
          </a:bodyPr>
          <a:lstStyle/>
          <a:p>
            <a:pPr algn="ctr"/>
            <a:r>
              <a:rPr lang="en-GB" i="1" dirty="0"/>
              <a:t>Percent of women age 15-49 with a live birth in the two years before the survey who received:</a:t>
            </a:r>
          </a:p>
        </p:txBody>
      </p:sp>
    </p:spTree>
    <p:extLst>
      <p:ext uri="{BB962C8B-B14F-4D97-AF65-F5344CB8AC3E}">
        <p14:creationId xmlns:p14="http://schemas.microsoft.com/office/powerpoint/2010/main" val="2761327823"/>
      </p:ext>
    </p:extLst>
  </p:cSld>
  <p:clrMapOvr>
    <a:masterClrMapping/>
  </p:clrMapOvr>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Trends in IPTp</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13589601"/>
              </p:ext>
            </p:extLst>
          </p:nvPr>
        </p:nvGraphicFramePr>
        <p:xfrm>
          <a:off x="484094" y="1606550"/>
          <a:ext cx="8261873" cy="46666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068"/>
            <a:ext cx="9144000" cy="369332"/>
          </a:xfrm>
          <a:prstGeom prst="rect">
            <a:avLst/>
          </a:prstGeom>
          <a:noFill/>
        </p:spPr>
        <p:txBody>
          <a:bodyPr wrap="square" rtlCol="0">
            <a:spAutoFit/>
          </a:bodyPr>
          <a:lstStyle/>
          <a:p>
            <a:pPr algn="ctr"/>
            <a:r>
              <a:rPr lang="en-GB" i="1" dirty="0"/>
              <a:t>Percent of women age 15-49 with a live birth in the two years before the survey who received:</a:t>
            </a:r>
          </a:p>
        </p:txBody>
      </p:sp>
      <p:sp>
        <p:nvSpPr>
          <p:cNvPr id="9" name="TextBox 8"/>
          <p:cNvSpPr txBox="1"/>
          <p:nvPr/>
        </p:nvSpPr>
        <p:spPr>
          <a:xfrm>
            <a:off x="1663430" y="2487505"/>
            <a:ext cx="1740283" cy="369332"/>
          </a:xfrm>
          <a:prstGeom prst="rect">
            <a:avLst/>
          </a:prstGeom>
          <a:noFill/>
        </p:spPr>
        <p:txBody>
          <a:bodyPr wrap="square" rtlCol="0">
            <a:spAutoFit/>
          </a:bodyPr>
          <a:lstStyle/>
          <a:p>
            <a:r>
              <a:rPr lang="en-GB" b="1" dirty="0">
                <a:solidFill>
                  <a:schemeClr val="accent2"/>
                </a:solidFill>
              </a:rPr>
              <a:t>IPTp2+</a:t>
            </a:r>
          </a:p>
        </p:txBody>
      </p:sp>
      <p:sp>
        <p:nvSpPr>
          <p:cNvPr id="10" name="TextBox 9"/>
          <p:cNvSpPr txBox="1"/>
          <p:nvPr/>
        </p:nvSpPr>
        <p:spPr>
          <a:xfrm>
            <a:off x="1663430" y="3406905"/>
            <a:ext cx="2082687" cy="369332"/>
          </a:xfrm>
          <a:prstGeom prst="rect">
            <a:avLst/>
          </a:prstGeom>
          <a:noFill/>
        </p:spPr>
        <p:txBody>
          <a:bodyPr wrap="square" rtlCol="0">
            <a:spAutoFit/>
          </a:bodyPr>
          <a:lstStyle/>
          <a:p>
            <a:r>
              <a:rPr lang="en-GB" b="1" dirty="0">
                <a:solidFill>
                  <a:schemeClr val="accent5"/>
                </a:solidFill>
              </a:rPr>
              <a:t>IPTp3+</a:t>
            </a:r>
          </a:p>
        </p:txBody>
      </p:sp>
      <p:sp>
        <p:nvSpPr>
          <p:cNvPr id="11" name="TextBox 10"/>
          <p:cNvSpPr txBox="1"/>
          <p:nvPr/>
        </p:nvSpPr>
        <p:spPr>
          <a:xfrm>
            <a:off x="1663430" y="1617437"/>
            <a:ext cx="1828800" cy="369332"/>
          </a:xfrm>
          <a:prstGeom prst="rect">
            <a:avLst/>
          </a:prstGeom>
          <a:noFill/>
        </p:spPr>
        <p:txBody>
          <a:bodyPr wrap="square" rtlCol="0">
            <a:spAutoFit/>
          </a:bodyPr>
          <a:lstStyle/>
          <a:p>
            <a:r>
              <a:rPr lang="en-GB" b="1" dirty="0">
                <a:solidFill>
                  <a:schemeClr val="accent3"/>
                </a:solidFill>
              </a:rPr>
              <a:t>IPTp1+</a:t>
            </a:r>
          </a:p>
        </p:txBody>
      </p:sp>
      <p:sp>
        <p:nvSpPr>
          <p:cNvPr id="12" name="TextBox 11"/>
          <p:cNvSpPr txBox="1"/>
          <p:nvPr/>
        </p:nvSpPr>
        <p:spPr>
          <a:xfrm>
            <a:off x="18256" y="6273225"/>
            <a:ext cx="9144000" cy="584775"/>
          </a:xfrm>
          <a:prstGeom prst="rect">
            <a:avLst/>
          </a:prstGeom>
          <a:noFill/>
        </p:spPr>
        <p:txBody>
          <a:bodyPr wrap="square" rtlCol="0">
            <a:spAutoFit/>
          </a:bodyPr>
          <a:lstStyle/>
          <a:p>
            <a:r>
              <a:rPr lang="en-GB" sz="1600" i="1" dirty="0"/>
              <a:t>*Whether or not at least 1 dose of SP/Fansidar was received during an ANC visit is no longer part of the IPTp indicators, as included in previous surveys. </a:t>
            </a:r>
          </a:p>
        </p:txBody>
      </p:sp>
    </p:spTree>
    <p:extLst>
      <p:ext uri="{BB962C8B-B14F-4D97-AF65-F5344CB8AC3E}">
        <p14:creationId xmlns:p14="http://schemas.microsoft.com/office/powerpoint/2010/main" val="2101767195"/>
      </p:ext>
    </p:extLst>
  </p:cSld>
  <p:clrMapOvr>
    <a:masterClrMapping/>
  </p:clrMapOvr>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90700"/>
            <a:ext cx="4418729" cy="3276600"/>
          </a:xfrm>
        </p:spPr>
        <p:txBody>
          <a:bodyPr>
            <a:normAutofit/>
          </a:bodyPr>
          <a:lstStyle/>
          <a:p>
            <a:pPr>
              <a:buClr>
                <a:schemeClr val="tx1"/>
              </a:buClr>
            </a:pPr>
            <a:r>
              <a:rPr lang="en-GB" sz="3400" noProof="0" dirty="0"/>
              <a:t>Malaria prevention </a:t>
            </a:r>
          </a:p>
          <a:p>
            <a:pPr>
              <a:buClr>
                <a:schemeClr val="tx1"/>
              </a:buClr>
            </a:pPr>
            <a:r>
              <a:rPr lang="en-GB" sz="3400" noProof="0" dirty="0"/>
              <a:t>Malaria in pregnancy</a:t>
            </a:r>
          </a:p>
          <a:p>
            <a:pPr>
              <a:buClr>
                <a:schemeClr val="tx1"/>
              </a:buClr>
            </a:pPr>
            <a:r>
              <a:rPr lang="en-GB" sz="3400" b="1" noProof="0" dirty="0">
                <a:solidFill>
                  <a:schemeClr val="accent5"/>
                </a:solidFill>
              </a:rPr>
              <a:t>Case management of fever in children</a:t>
            </a:r>
          </a:p>
          <a:p>
            <a:pPr>
              <a:buClr>
                <a:schemeClr val="tx1"/>
              </a:buClr>
            </a:pPr>
            <a:r>
              <a:rPr lang="en-GB" sz="3400" noProof="0" dirty="0"/>
              <a:t>Prevalence of low haemoglobin</a:t>
            </a:r>
          </a:p>
        </p:txBody>
      </p:sp>
    </p:spTree>
    <p:extLst>
      <p:ext uri="{BB962C8B-B14F-4D97-AF65-F5344CB8AC3E}">
        <p14:creationId xmlns:p14="http://schemas.microsoft.com/office/powerpoint/2010/main" val="3197958941"/>
      </p:ext>
    </p:extLst>
  </p:cSld>
  <p:clrMapOvr>
    <a:masterClrMapping/>
  </p:clrMapOvr>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Fever in Children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051309225"/>
              </p:ext>
            </p:extLst>
          </p:nvPr>
        </p:nvGraphicFramePr>
        <p:xfrm>
          <a:off x="461963" y="1883548"/>
          <a:ext cx="8256587" cy="497445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01383" y="1399916"/>
            <a:ext cx="2984717" cy="369332"/>
          </a:xfrm>
          <a:prstGeom prst="rect">
            <a:avLst/>
          </a:prstGeom>
          <a:noFill/>
        </p:spPr>
        <p:txBody>
          <a:bodyPr wrap="square" rtlCol="0">
            <a:spAutoFit/>
          </a:bodyPr>
          <a:lstStyle/>
          <a:p>
            <a:pPr algn="ctr"/>
            <a:r>
              <a:rPr lang="en-GB" i="1" dirty="0"/>
              <a:t>Percent of children under 5</a:t>
            </a:r>
          </a:p>
        </p:txBody>
      </p:sp>
      <p:sp>
        <p:nvSpPr>
          <p:cNvPr id="9" name="TextBox 8"/>
          <p:cNvSpPr txBox="1"/>
          <p:nvPr/>
        </p:nvSpPr>
        <p:spPr>
          <a:xfrm>
            <a:off x="4935683" y="1122917"/>
            <a:ext cx="4143448" cy="646331"/>
          </a:xfrm>
          <a:prstGeom prst="rect">
            <a:avLst/>
          </a:prstGeom>
          <a:noFill/>
        </p:spPr>
        <p:txBody>
          <a:bodyPr wrap="square" rtlCol="0">
            <a:spAutoFit/>
          </a:bodyPr>
          <a:lstStyle/>
          <a:p>
            <a:pPr algn="ctr"/>
            <a:r>
              <a:rPr lang="en-GB" i="1" dirty="0"/>
              <a:t>Percent of children under 5 with fever in the 2 weeks before the survey</a:t>
            </a:r>
          </a:p>
        </p:txBody>
      </p:sp>
      <p:cxnSp>
        <p:nvCxnSpPr>
          <p:cNvPr id="11" name="Straight Connector 10"/>
          <p:cNvCxnSpPr/>
          <p:nvPr/>
        </p:nvCxnSpPr>
        <p:spPr>
          <a:xfrm>
            <a:off x="353291" y="1849581"/>
            <a:ext cx="2473036"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527965" y="1849581"/>
            <a:ext cx="2953545" cy="0"/>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25831030"/>
      </p:ext>
    </p:extLst>
  </p:cSld>
  <p:clrMapOvr>
    <a:masterClrMapping/>
  </p:clrMapOvr>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Type of Antimalarial Drugs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68211097"/>
              </p:ext>
            </p:extLst>
          </p:nvPr>
        </p:nvGraphicFramePr>
        <p:xfrm>
          <a:off x="1" y="1654175"/>
          <a:ext cx="9144000" cy="520382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07698"/>
            <a:ext cx="9144000" cy="646331"/>
          </a:xfrm>
          <a:prstGeom prst="rect">
            <a:avLst/>
          </a:prstGeom>
          <a:noFill/>
        </p:spPr>
        <p:txBody>
          <a:bodyPr wrap="square" rtlCol="0">
            <a:spAutoFit/>
          </a:bodyPr>
          <a:lstStyle/>
          <a:p>
            <a:pPr algn="ctr"/>
            <a:r>
              <a:rPr lang="en-GB" i="1" dirty="0"/>
              <a:t>Among children under 5 with fever in the 2 weeks before the survey </a:t>
            </a:r>
          </a:p>
          <a:p>
            <a:pPr algn="ctr"/>
            <a:r>
              <a:rPr lang="en-GB" i="1" dirty="0"/>
              <a:t>who took an antimalarial, percent who took: </a:t>
            </a:r>
          </a:p>
        </p:txBody>
      </p:sp>
    </p:spTree>
    <p:extLst>
      <p:ext uri="{BB962C8B-B14F-4D97-AF65-F5344CB8AC3E}">
        <p14:creationId xmlns:p14="http://schemas.microsoft.com/office/powerpoint/2010/main" val="4066298556"/>
      </p:ext>
    </p:extLst>
  </p:cSld>
  <p:clrMapOvr>
    <a:masterClrMapping/>
  </p:clrMapOvr>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790700"/>
            <a:ext cx="4418729" cy="3276600"/>
          </a:xfrm>
        </p:spPr>
        <p:txBody>
          <a:bodyPr>
            <a:normAutofit/>
          </a:bodyPr>
          <a:lstStyle/>
          <a:p>
            <a:pPr>
              <a:buClr>
                <a:schemeClr val="tx1"/>
              </a:buClr>
            </a:pPr>
            <a:r>
              <a:rPr lang="en-GB" sz="3400" noProof="0" dirty="0"/>
              <a:t>Malaria prevention </a:t>
            </a:r>
          </a:p>
          <a:p>
            <a:pPr>
              <a:buClr>
                <a:schemeClr val="tx1"/>
              </a:buClr>
            </a:pPr>
            <a:r>
              <a:rPr lang="en-GB" sz="3400" noProof="0" dirty="0"/>
              <a:t>Malaria in pregnancy</a:t>
            </a:r>
          </a:p>
          <a:p>
            <a:pPr>
              <a:buClr>
                <a:schemeClr val="tx1"/>
              </a:buClr>
            </a:pPr>
            <a:r>
              <a:rPr lang="en-GB" sz="3400" noProof="0" dirty="0"/>
              <a:t>Case management of fever in children</a:t>
            </a:r>
          </a:p>
          <a:p>
            <a:pPr>
              <a:buClr>
                <a:schemeClr val="tx1"/>
              </a:buClr>
            </a:pPr>
            <a:r>
              <a:rPr lang="en-GB" sz="3400" b="1" noProof="0" dirty="0">
                <a:solidFill>
                  <a:schemeClr val="accent5"/>
                </a:solidFill>
              </a:rPr>
              <a:t>Prevalence of low haemoglobin</a:t>
            </a:r>
          </a:p>
        </p:txBody>
      </p:sp>
    </p:spTree>
    <p:extLst>
      <p:ext uri="{BB962C8B-B14F-4D97-AF65-F5344CB8AC3E}">
        <p14:creationId xmlns:p14="http://schemas.microsoft.com/office/powerpoint/2010/main" val="2446407192"/>
      </p:ext>
    </p:extLst>
  </p:cSld>
  <p:clrMapOvr>
    <a:masterClrMapping/>
  </p:clrMapOvr>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Prevalence of Low Haemoglobin </a:t>
            </a:r>
            <a:br>
              <a:rPr lang="en-GB" dirty="0"/>
            </a:br>
            <a:r>
              <a:rPr lang="en-GB" dirty="0"/>
              <a:t>in Children by Age </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20116989"/>
              </p:ext>
            </p:extLst>
          </p:nvPr>
        </p:nvGraphicFramePr>
        <p:xfrm>
          <a:off x="0" y="1749425"/>
          <a:ext cx="9143999" cy="47656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73847"/>
            <a:ext cx="9144000" cy="369332"/>
          </a:xfrm>
          <a:prstGeom prst="rect">
            <a:avLst/>
          </a:prstGeom>
          <a:noFill/>
        </p:spPr>
        <p:txBody>
          <a:bodyPr wrap="square" rtlCol="0">
            <a:spAutoFit/>
          </a:bodyPr>
          <a:lstStyle/>
          <a:p>
            <a:pPr algn="ctr"/>
            <a:r>
              <a:rPr lang="en-GB" i="1" dirty="0"/>
              <a:t>Percent of children age 6-59 months with moderate-to-severe anaemia (haemoglobin &lt; 8.0 g/dl)</a:t>
            </a:r>
          </a:p>
        </p:txBody>
      </p:sp>
      <p:sp>
        <p:nvSpPr>
          <p:cNvPr id="5" name="TextBox 4"/>
          <p:cNvSpPr txBox="1"/>
          <p:nvPr/>
        </p:nvSpPr>
        <p:spPr>
          <a:xfrm>
            <a:off x="2966603" y="6352014"/>
            <a:ext cx="3210791" cy="369332"/>
          </a:xfrm>
          <a:prstGeom prst="rect">
            <a:avLst/>
          </a:prstGeom>
          <a:noFill/>
        </p:spPr>
        <p:txBody>
          <a:bodyPr wrap="square" rtlCol="0">
            <a:spAutoFit/>
          </a:bodyPr>
          <a:lstStyle/>
          <a:p>
            <a:pPr algn="ctr"/>
            <a:r>
              <a:rPr lang="en-GB" b="1" dirty="0"/>
              <a:t>Age in months</a:t>
            </a:r>
          </a:p>
        </p:txBody>
      </p:sp>
    </p:spTree>
    <p:extLst>
      <p:ext uri="{BB962C8B-B14F-4D97-AF65-F5344CB8AC3E}">
        <p14:creationId xmlns:p14="http://schemas.microsoft.com/office/powerpoint/2010/main" val="722472227"/>
      </p:ext>
    </p:extLst>
  </p:cSld>
  <p:clrMapOvr>
    <a:masterClrMapping/>
  </p:clrMapOvr>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3600" dirty="0"/>
              <a:t>Prevalence of Low Haemoglobin </a:t>
            </a:r>
            <a:r>
              <a:rPr lang="en-GB" sz="3600" noProof="0" dirty="0"/>
              <a:t>by Province</a:t>
            </a:r>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2794" y="3297734"/>
              <a:ext cx="1398902"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830997"/>
          </a:xfrm>
          <a:prstGeom prst="rect">
            <a:avLst/>
          </a:prstGeom>
          <a:noFill/>
          <a:ln>
            <a:noFill/>
          </a:ln>
        </p:spPr>
        <p:txBody>
          <a:bodyPr wrap="square" rtlCol="0">
            <a:spAutoFit/>
          </a:bodyPr>
          <a:lstStyle/>
          <a:p>
            <a:pPr algn="ctr"/>
            <a:r>
              <a:rPr lang="en-US" sz="2400" b="1" dirty="0">
                <a:solidFill>
                  <a:schemeClr val="bg1"/>
                </a:solidFill>
              </a:rPr>
              <a:t>Western</a:t>
            </a:r>
          </a:p>
          <a:p>
            <a:pPr algn="ctr"/>
            <a:r>
              <a:rPr lang="en-US" sz="2400" b="1" dirty="0">
                <a:solidFill>
                  <a:schemeClr val="bg1"/>
                </a:solidFill>
              </a:rPr>
              <a:t>4%</a:t>
            </a: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dirty="0">
                <a:solidFill>
                  <a:schemeClr val="bg1"/>
                </a:solidFill>
              </a:rPr>
              <a:t>North </a:t>
            </a:r>
            <a:br>
              <a:rPr lang="en-US" sz="2400" b="1" dirty="0">
                <a:solidFill>
                  <a:schemeClr val="bg1"/>
                </a:solidFill>
              </a:rPr>
            </a:br>
            <a:r>
              <a:rPr lang="en-US" sz="2400" b="1" dirty="0">
                <a:solidFill>
                  <a:schemeClr val="bg1"/>
                </a:solidFill>
              </a:rPr>
              <a:t>Western</a:t>
            </a:r>
          </a:p>
          <a:p>
            <a:pPr algn="ctr"/>
            <a:r>
              <a:rPr lang="en-US" sz="2400" b="1" dirty="0">
                <a:solidFill>
                  <a:schemeClr val="bg1"/>
                </a:solidFill>
              </a:rPr>
              <a:t>5%</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dirty="0">
                <a:solidFill>
                  <a:schemeClr val="bg1"/>
                </a:solidFill>
              </a:rPr>
              <a:t>Southern</a:t>
            </a:r>
          </a:p>
          <a:p>
            <a:pPr algn="ctr"/>
            <a:r>
              <a:rPr lang="en-US" sz="2400" b="1" dirty="0">
                <a:solidFill>
                  <a:schemeClr val="bg1"/>
                </a:solidFill>
              </a:rPr>
              <a:t>3%</a:t>
            </a:r>
          </a:p>
        </p:txBody>
      </p:sp>
      <p:sp>
        <p:nvSpPr>
          <p:cNvPr id="22" name="TextBox 21">
            <a:extLst>
              <a:ext uri="{FF2B5EF4-FFF2-40B4-BE49-F238E27FC236}">
                <a16:creationId xmlns:a16="http://schemas.microsoft.com/office/drawing/2014/main" id="{917080F9-B33E-4403-8A87-0BA2D3CABD64}"/>
              </a:ext>
            </a:extLst>
          </p:cNvPr>
          <p:cNvSpPr txBox="1"/>
          <p:nvPr/>
        </p:nvSpPr>
        <p:spPr>
          <a:xfrm>
            <a:off x="4014890" y="4364938"/>
            <a:ext cx="1109224" cy="830997"/>
          </a:xfrm>
          <a:prstGeom prst="rect">
            <a:avLst/>
          </a:prstGeom>
          <a:noFill/>
          <a:ln>
            <a:noFill/>
          </a:ln>
        </p:spPr>
        <p:txBody>
          <a:bodyPr wrap="square" rtlCol="0">
            <a:spAutoFit/>
          </a:bodyPr>
          <a:lstStyle/>
          <a:p>
            <a:pPr algn="ctr"/>
            <a:r>
              <a:rPr lang="en-US" sz="2400" b="1" dirty="0">
                <a:solidFill>
                  <a:schemeClr val="bg1"/>
                </a:solidFill>
              </a:rPr>
              <a:t>Central</a:t>
            </a:r>
          </a:p>
          <a:p>
            <a:pPr algn="ctr"/>
            <a:r>
              <a:rPr lang="en-US" sz="2400" b="1" dirty="0">
                <a:solidFill>
                  <a:schemeClr val="bg1"/>
                </a:solidFill>
              </a:rPr>
              <a:t>2%</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625859" y="5559248"/>
            <a:ext cx="1109224" cy="830997"/>
          </a:xfrm>
          <a:prstGeom prst="rect">
            <a:avLst/>
          </a:prstGeom>
          <a:noFill/>
          <a:ln>
            <a:noFill/>
          </a:ln>
        </p:spPr>
        <p:txBody>
          <a:bodyPr wrap="square" rtlCol="0">
            <a:spAutoFit/>
          </a:bodyPr>
          <a:lstStyle/>
          <a:p>
            <a:pPr algn="ctr"/>
            <a:r>
              <a:rPr lang="en-US" sz="2400" b="1" dirty="0"/>
              <a:t>Lusaka</a:t>
            </a:r>
          </a:p>
          <a:p>
            <a:pPr algn="ctr"/>
            <a:r>
              <a:rPr lang="en-US" sz="2400" b="1" dirty="0"/>
              <a:t>5%</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dirty="0"/>
              <a:t>Eastern</a:t>
            </a:r>
          </a:p>
          <a:p>
            <a:pPr algn="ctr"/>
            <a:r>
              <a:rPr lang="en-US" sz="2400" b="1" dirty="0"/>
              <a:t>3%</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146002" y="2310730"/>
            <a:ext cx="1702588" cy="830997"/>
          </a:xfrm>
          <a:prstGeom prst="rect">
            <a:avLst/>
          </a:prstGeom>
          <a:noFill/>
          <a:ln>
            <a:noFill/>
          </a:ln>
        </p:spPr>
        <p:txBody>
          <a:bodyPr wrap="square" rtlCol="0">
            <a:spAutoFit/>
          </a:bodyPr>
          <a:lstStyle/>
          <a:p>
            <a:pPr algn="ctr"/>
            <a:r>
              <a:rPr lang="en-US" sz="2400" b="1" dirty="0"/>
              <a:t>Copperbelt</a:t>
            </a:r>
          </a:p>
          <a:p>
            <a:pPr algn="ctr"/>
            <a:r>
              <a:rPr lang="en-US" sz="2400" b="1" dirty="0"/>
              <a:t>4%</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dirty="0" err="1">
                <a:solidFill>
                  <a:schemeClr val="bg1"/>
                </a:solidFill>
              </a:rPr>
              <a:t>Muchinga</a:t>
            </a:r>
            <a:endParaRPr lang="en-US" sz="2400" b="1" dirty="0">
              <a:solidFill>
                <a:schemeClr val="bg1"/>
              </a:solidFill>
            </a:endParaRPr>
          </a:p>
          <a:p>
            <a:pPr algn="ctr"/>
            <a:r>
              <a:rPr lang="en-US" sz="2400" b="1" dirty="0">
                <a:solidFill>
                  <a:schemeClr val="bg1"/>
                </a:solidFill>
              </a:rPr>
              <a:t>4%</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dirty="0">
                <a:solidFill>
                  <a:schemeClr val="bg1"/>
                </a:solidFill>
              </a:rPr>
              <a:t>Northern</a:t>
            </a:r>
          </a:p>
          <a:p>
            <a:pPr algn="ctr"/>
            <a:r>
              <a:rPr lang="en-US" sz="2400" b="1" dirty="0">
                <a:solidFill>
                  <a:schemeClr val="bg1"/>
                </a:solidFill>
              </a:rPr>
              <a:t>7%</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339837" y="1496800"/>
            <a:ext cx="1192064" cy="830997"/>
          </a:xfrm>
          <a:prstGeom prst="rect">
            <a:avLst/>
          </a:prstGeom>
          <a:noFill/>
          <a:ln>
            <a:noFill/>
          </a:ln>
        </p:spPr>
        <p:txBody>
          <a:bodyPr wrap="square" rtlCol="0">
            <a:spAutoFit/>
          </a:bodyPr>
          <a:lstStyle/>
          <a:p>
            <a:pPr algn="ctr"/>
            <a:r>
              <a:rPr lang="en-US" sz="2400" b="1" dirty="0" err="1"/>
              <a:t>Luapula</a:t>
            </a:r>
            <a:endParaRPr lang="en-US" sz="2400" b="1" dirty="0"/>
          </a:p>
          <a:p>
            <a:pPr algn="ctr"/>
            <a:r>
              <a:rPr lang="en-US" sz="2400" b="1" dirty="0"/>
              <a:t>9%</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531901" y="1912299"/>
            <a:ext cx="791391" cy="31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726480"/>
            <a:ext cx="9144000" cy="369332"/>
          </a:xfrm>
          <a:prstGeom prst="rect">
            <a:avLst/>
          </a:prstGeom>
          <a:noFill/>
        </p:spPr>
        <p:txBody>
          <a:bodyPr wrap="square" rtlCol="0">
            <a:spAutoFit/>
          </a:bodyPr>
          <a:lstStyle/>
          <a:p>
            <a:pPr algn="ctr"/>
            <a:r>
              <a:rPr lang="en-GB" i="1" dirty="0"/>
              <a:t>Percent of children age 6-59 months with moderate-to-severe anaemia (haemoglobin &lt; 8.0 g/dl)</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dirty="0"/>
              <a:t>Zambia</a:t>
            </a:r>
          </a:p>
          <a:p>
            <a:pPr algn="ctr"/>
            <a:r>
              <a:rPr lang="en-US" sz="3200" b="1" dirty="0"/>
              <a:t>4%</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DA77E6DD-BBB0-4622-93AE-9DF8126AF260}"/>
              </a:ext>
            </a:extLst>
          </p:cNvPr>
          <p:cNvCxnSpPr>
            <a:stCxn id="11" idx="21"/>
          </p:cNvCxnSpPr>
          <p:nvPr/>
        </p:nvCxnSpPr>
        <p:spPr>
          <a:xfrm>
            <a:off x="5377916" y="5466854"/>
            <a:ext cx="332220" cy="29192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2245656"/>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914400"/>
          </a:xfrm>
        </p:spPr>
        <p:txBody>
          <a:bodyPr/>
          <a:lstStyle/>
          <a:p>
            <a:r>
              <a:rPr lang="en-GB" noProof="0"/>
              <a:t>Drinking Water</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07187127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809"/>
            <a:ext cx="9144000" cy="369332"/>
          </a:xfrm>
          <a:prstGeom prst="rect">
            <a:avLst/>
          </a:prstGeom>
          <a:noFill/>
        </p:spPr>
        <p:txBody>
          <a:bodyPr wrap="square" rtlCol="0">
            <a:spAutoFit/>
          </a:bodyPr>
          <a:lstStyle/>
          <a:p>
            <a:pPr algn="ctr"/>
            <a:r>
              <a:rPr lang="en-US" i="1"/>
              <a:t>Percent distribution of households</a:t>
            </a:r>
          </a:p>
        </p:txBody>
      </p:sp>
    </p:spTree>
    <p:extLst>
      <p:ext uri="{BB962C8B-B14F-4D97-AF65-F5344CB8AC3E}">
        <p14:creationId xmlns:p14="http://schemas.microsoft.com/office/powerpoint/2010/main" val="2912614424"/>
      </p:ext>
    </p:extLst>
  </p:cSld>
  <p:clrMapOvr>
    <a:masterClrMapping/>
  </p:clrMapOvr>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463166"/>
            <a:ext cx="8256233" cy="5081325"/>
          </a:xfrm>
        </p:spPr>
        <p:txBody>
          <a:bodyPr>
            <a:normAutofit lnSpcReduction="10000"/>
          </a:bodyPr>
          <a:lstStyle/>
          <a:p>
            <a:pPr>
              <a:spcBef>
                <a:spcPts val="0"/>
              </a:spcBef>
              <a:spcAft>
                <a:spcPts val="1800"/>
              </a:spcAft>
              <a:buClr>
                <a:schemeClr val="tx1"/>
              </a:buClr>
            </a:pPr>
            <a:r>
              <a:rPr lang="en-GB" b="1" dirty="0">
                <a:solidFill>
                  <a:schemeClr val="accent5"/>
                </a:solidFill>
              </a:rPr>
              <a:t>78</a:t>
            </a:r>
            <a:r>
              <a:rPr lang="en-GB" b="1" noProof="0" dirty="0">
                <a:solidFill>
                  <a:schemeClr val="accent5"/>
                </a:solidFill>
              </a:rPr>
              <a:t>% </a:t>
            </a:r>
            <a:r>
              <a:rPr lang="en-GB" noProof="0" dirty="0"/>
              <a:t>of households own at least one ITN.</a:t>
            </a:r>
          </a:p>
          <a:p>
            <a:pPr>
              <a:spcBef>
                <a:spcPts val="0"/>
              </a:spcBef>
              <a:spcAft>
                <a:spcPts val="1800"/>
              </a:spcAft>
              <a:buClr>
                <a:schemeClr val="tx1"/>
              </a:buClr>
            </a:pPr>
            <a:r>
              <a:rPr lang="en-GB" b="1" dirty="0">
                <a:solidFill>
                  <a:schemeClr val="accent5"/>
                </a:solidFill>
              </a:rPr>
              <a:t>60</a:t>
            </a:r>
            <a:r>
              <a:rPr lang="en-GB" b="1" noProof="0" dirty="0">
                <a:solidFill>
                  <a:schemeClr val="accent5"/>
                </a:solidFill>
              </a:rPr>
              <a:t>% </a:t>
            </a:r>
            <a:r>
              <a:rPr lang="en-GB" noProof="0" dirty="0"/>
              <a:t>of the household population has </a:t>
            </a:r>
            <a:r>
              <a:rPr lang="en-GB" b="1" noProof="0" dirty="0">
                <a:solidFill>
                  <a:schemeClr val="accent5"/>
                </a:solidFill>
              </a:rPr>
              <a:t>access to an ITN</a:t>
            </a:r>
            <a:r>
              <a:rPr lang="en-GB" noProof="0" dirty="0"/>
              <a:t>.</a:t>
            </a:r>
          </a:p>
          <a:p>
            <a:pPr>
              <a:spcBef>
                <a:spcPts val="0"/>
              </a:spcBef>
              <a:spcAft>
                <a:spcPts val="1800"/>
              </a:spcAft>
              <a:buClr>
                <a:schemeClr val="tx1"/>
              </a:buClr>
            </a:pPr>
            <a:r>
              <a:rPr lang="en-GB" b="1" dirty="0">
                <a:solidFill>
                  <a:schemeClr val="accent5"/>
                </a:solidFill>
              </a:rPr>
              <a:t>46</a:t>
            </a:r>
            <a:r>
              <a:rPr lang="en-GB" b="1" noProof="0" dirty="0">
                <a:solidFill>
                  <a:schemeClr val="accent5"/>
                </a:solidFill>
              </a:rPr>
              <a:t>% </a:t>
            </a:r>
            <a:r>
              <a:rPr lang="en-GB" noProof="0" dirty="0"/>
              <a:t>of </a:t>
            </a:r>
            <a:r>
              <a:rPr lang="en-GB" b="1" noProof="0" dirty="0">
                <a:solidFill>
                  <a:schemeClr val="accent5"/>
                </a:solidFill>
              </a:rPr>
              <a:t>household members</a:t>
            </a:r>
            <a:r>
              <a:rPr lang="en-GB" noProof="0" dirty="0"/>
              <a:t>, </a:t>
            </a:r>
            <a:r>
              <a:rPr lang="en-GB" b="1" dirty="0">
                <a:solidFill>
                  <a:schemeClr val="accent5"/>
                </a:solidFill>
              </a:rPr>
              <a:t>52</a:t>
            </a:r>
            <a:r>
              <a:rPr lang="en-GB" b="1" noProof="0" dirty="0">
                <a:solidFill>
                  <a:schemeClr val="accent5"/>
                </a:solidFill>
              </a:rPr>
              <a:t>% </a:t>
            </a:r>
            <a:r>
              <a:rPr lang="en-GB" noProof="0" dirty="0"/>
              <a:t>of </a:t>
            </a:r>
            <a:r>
              <a:rPr lang="en-GB" b="1" noProof="0" dirty="0">
                <a:solidFill>
                  <a:schemeClr val="accent5"/>
                </a:solidFill>
              </a:rPr>
              <a:t>children under 5</a:t>
            </a:r>
            <a:r>
              <a:rPr lang="en-GB" noProof="0" dirty="0"/>
              <a:t>, and </a:t>
            </a:r>
            <a:r>
              <a:rPr lang="en-GB" b="1" dirty="0">
                <a:solidFill>
                  <a:schemeClr val="accent5"/>
                </a:solidFill>
              </a:rPr>
              <a:t>49</a:t>
            </a:r>
            <a:r>
              <a:rPr lang="en-GB" b="1" noProof="0" dirty="0">
                <a:solidFill>
                  <a:schemeClr val="accent5"/>
                </a:solidFill>
              </a:rPr>
              <a:t>% </a:t>
            </a:r>
            <a:r>
              <a:rPr lang="en-GB" noProof="0" dirty="0"/>
              <a:t>of </a:t>
            </a:r>
            <a:r>
              <a:rPr lang="en-GB" b="1" noProof="0" dirty="0">
                <a:solidFill>
                  <a:schemeClr val="accent5"/>
                </a:solidFill>
              </a:rPr>
              <a:t>pregnant women slept under an ITN </a:t>
            </a:r>
            <a:r>
              <a:rPr lang="en-GB" noProof="0" dirty="0"/>
              <a:t>the night before the survey.</a:t>
            </a:r>
          </a:p>
          <a:p>
            <a:pPr>
              <a:spcBef>
                <a:spcPts val="0"/>
              </a:spcBef>
              <a:spcAft>
                <a:spcPts val="1800"/>
              </a:spcAft>
              <a:buClr>
                <a:schemeClr val="tx1"/>
              </a:buClr>
            </a:pPr>
            <a:r>
              <a:rPr lang="en-US" dirty="0"/>
              <a:t>Among children under five with recent fever who received an antimalarial, </a:t>
            </a:r>
            <a:r>
              <a:rPr lang="en-US" b="1" dirty="0">
                <a:solidFill>
                  <a:schemeClr val="accent5"/>
                </a:solidFill>
              </a:rPr>
              <a:t>almost all (97%) received ACT</a:t>
            </a:r>
            <a:r>
              <a:rPr lang="en-US" dirty="0"/>
              <a:t>. </a:t>
            </a:r>
            <a:endParaRPr lang="en-GB" noProof="0" dirty="0"/>
          </a:p>
          <a:p>
            <a:pPr>
              <a:spcBef>
                <a:spcPts val="0"/>
              </a:spcBef>
              <a:spcAft>
                <a:spcPts val="1800"/>
              </a:spcAft>
              <a:buClr>
                <a:schemeClr val="tx1"/>
              </a:buClr>
            </a:pPr>
            <a:r>
              <a:rPr lang="en-GB" b="1" dirty="0">
                <a:solidFill>
                  <a:schemeClr val="accent5"/>
                </a:solidFill>
              </a:rPr>
              <a:t>4% </a:t>
            </a:r>
            <a:r>
              <a:rPr lang="en-GB" dirty="0"/>
              <a:t>of children age 6-59 months have </a:t>
            </a:r>
            <a:r>
              <a:rPr lang="en-GB" b="1" dirty="0">
                <a:solidFill>
                  <a:schemeClr val="accent5"/>
                </a:solidFill>
              </a:rPr>
              <a:t>low haemoglobin</a:t>
            </a:r>
            <a:r>
              <a:rPr lang="en-GB" dirty="0"/>
              <a:t>.</a:t>
            </a:r>
          </a:p>
        </p:txBody>
      </p:sp>
    </p:spTree>
    <p:extLst>
      <p:ext uri="{BB962C8B-B14F-4D97-AF65-F5344CB8AC3E}">
        <p14:creationId xmlns:p14="http://schemas.microsoft.com/office/powerpoint/2010/main" val="1351415548"/>
      </p:ext>
    </p:extLst>
  </p:cSld>
  <p:clrMapOvr>
    <a:masterClrMapping/>
  </p:clrMapOvr>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07886"/>
          </a:xfrm>
          <a:prstGeom prst="rect">
            <a:avLst/>
          </a:prstGeom>
          <a:noFill/>
        </p:spPr>
        <p:txBody>
          <a:bodyPr wrap="square" rtlCol="0">
            <a:spAutoFit/>
          </a:bodyPr>
          <a:lstStyle/>
          <a:p>
            <a:pPr algn="ctr"/>
            <a:r>
              <a:rPr lang="en-US" sz="4000" b="1">
                <a:solidFill>
                  <a:schemeClr val="bg1"/>
                </a:solidFill>
              </a:rPr>
              <a:t>HIV Knowledge, Attitudes, and </a:t>
            </a:r>
            <a:r>
              <a:rPr lang="en-US" sz="4000" b="1" err="1">
                <a:solidFill>
                  <a:schemeClr val="bg1"/>
                </a:solidFill>
              </a:rPr>
              <a:t>Behaviours</a:t>
            </a:r>
            <a:endParaRPr lang="en-GB" sz="4000" b="1">
              <a:solidFill>
                <a:schemeClr val="bg1"/>
              </a:solidFill>
            </a:endParaRPr>
          </a:p>
        </p:txBody>
      </p:sp>
      <p:sp>
        <p:nvSpPr>
          <p:cNvPr id="3" name="TextBox 2"/>
          <p:cNvSpPr txBox="1"/>
          <p:nvPr/>
        </p:nvSpPr>
        <p:spPr>
          <a:xfrm>
            <a:off x="6280250" y="1788616"/>
            <a:ext cx="2769834" cy="707886"/>
          </a:xfrm>
          <a:prstGeom prst="rect">
            <a:avLst/>
          </a:prstGeom>
          <a:noFill/>
        </p:spPr>
        <p:txBody>
          <a:bodyPr wrap="square" rtlCol="0">
            <a:spAutoFit/>
          </a:bodyPr>
          <a:lstStyle/>
          <a:p>
            <a:pPr algn="r"/>
            <a:r>
              <a:rPr lang="en-US" sz="2000" i="1">
                <a:solidFill>
                  <a:schemeClr val="bg1"/>
                </a:solidFill>
              </a:rPr>
              <a:t>Follow along on Twitter!  </a:t>
            </a:r>
          </a:p>
          <a:p>
            <a:pPr algn="r"/>
            <a:r>
              <a:rPr lang="en-US" sz="2000" i="1">
                <a:solidFill>
                  <a:schemeClr val="bg1"/>
                </a:solidFill>
              </a:rPr>
              <a:t>#</a:t>
            </a:r>
            <a:r>
              <a:rPr lang="en-US" sz="2000" i="1" err="1">
                <a:solidFill>
                  <a:schemeClr val="bg1"/>
                </a:solidFill>
              </a:rPr>
              <a:t>ZambiaDHS</a:t>
            </a:r>
            <a:endParaRPr lang="en-US" sz="2000" i="1">
              <a:solidFill>
                <a:schemeClr val="bg1"/>
              </a:solidFill>
            </a:endParaRPr>
          </a:p>
        </p:txBody>
      </p:sp>
    </p:spTree>
    <p:extLst>
      <p:ext uri="{BB962C8B-B14F-4D97-AF65-F5344CB8AC3E}">
        <p14:creationId xmlns:p14="http://schemas.microsoft.com/office/powerpoint/2010/main" val="353491266"/>
      </p:ext>
    </p:extLst>
  </p:cSld>
  <p:clrMapOvr>
    <a:masterClrMapping/>
  </p:clrMapOvr>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89160"/>
            <a:ext cx="5246914" cy="3124182"/>
          </a:xfrm>
        </p:spPr>
        <p:txBody>
          <a:bodyPr>
            <a:normAutofit/>
          </a:bodyPr>
          <a:lstStyle/>
          <a:p>
            <a:pPr>
              <a:buClr>
                <a:schemeClr val="tx1"/>
              </a:buClr>
            </a:pPr>
            <a:r>
              <a:rPr lang="en-GB" sz="3400" b="1">
                <a:solidFill>
                  <a:schemeClr val="accent5"/>
                </a:solidFill>
              </a:rPr>
              <a:t>HIV knowledge, attitudes and behaviours</a:t>
            </a:r>
          </a:p>
          <a:p>
            <a:pPr>
              <a:buClr>
                <a:schemeClr val="tx1"/>
              </a:buClr>
            </a:pPr>
            <a:r>
              <a:rPr lang="en-GB" sz="3400"/>
              <a:t>HIV testing</a:t>
            </a:r>
          </a:p>
          <a:p>
            <a:pPr>
              <a:buClr>
                <a:schemeClr val="tx1"/>
              </a:buClr>
            </a:pPr>
            <a:r>
              <a:rPr lang="en-GB" sz="3400"/>
              <a:t>Male circumcision</a:t>
            </a:r>
          </a:p>
          <a:p>
            <a:pPr>
              <a:buClr>
                <a:schemeClr val="tx1"/>
              </a:buClr>
            </a:pPr>
            <a:r>
              <a:rPr lang="en-GB" sz="3400"/>
              <a:t>HIV and youth</a:t>
            </a:r>
          </a:p>
        </p:txBody>
      </p:sp>
    </p:spTree>
    <p:extLst>
      <p:ext uri="{BB962C8B-B14F-4D97-AF65-F5344CB8AC3E}">
        <p14:creationId xmlns:p14="http://schemas.microsoft.com/office/powerpoint/2010/main" val="1504136081"/>
      </p:ext>
    </p:extLst>
  </p:cSld>
  <p:clrMapOvr>
    <a:masterClrMapping/>
  </p:clrMapOvr>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Knowledge of HIV Prevention Methods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78911291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60527"/>
            <a:ext cx="9144000" cy="369332"/>
          </a:xfrm>
          <a:prstGeom prst="rect">
            <a:avLst/>
          </a:prstGeom>
          <a:noFill/>
        </p:spPr>
        <p:txBody>
          <a:bodyPr wrap="square" rtlCol="0">
            <a:spAutoFit/>
          </a:bodyPr>
          <a:lstStyle/>
          <a:p>
            <a:pPr algn="ctr"/>
            <a:r>
              <a:rPr lang="en-US" i="1"/>
              <a:t>Percent of women and men age 15-49 who know that HIV can be prevented by:</a:t>
            </a:r>
          </a:p>
        </p:txBody>
      </p:sp>
    </p:spTree>
    <p:extLst>
      <p:ext uri="{BB962C8B-B14F-4D97-AF65-F5344CB8AC3E}">
        <p14:creationId xmlns:p14="http://schemas.microsoft.com/office/powerpoint/2010/main" val="648517010"/>
      </p:ext>
    </p:extLst>
  </p:cSld>
  <p:clrMapOvr>
    <a:masterClrMapping/>
  </p:clrMapOvr>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Beliefs about HIV/AIDS</a:t>
            </a:r>
          </a:p>
        </p:txBody>
      </p:sp>
      <p:sp>
        <p:nvSpPr>
          <p:cNvPr id="4" name="TextBox 3"/>
          <p:cNvSpPr txBox="1"/>
          <p:nvPr/>
        </p:nvSpPr>
        <p:spPr>
          <a:xfrm>
            <a:off x="-1" y="914400"/>
            <a:ext cx="9144000" cy="369332"/>
          </a:xfrm>
          <a:prstGeom prst="rect">
            <a:avLst/>
          </a:prstGeom>
          <a:noFill/>
        </p:spPr>
        <p:txBody>
          <a:bodyPr wrap="square" rtlCol="0">
            <a:spAutoFit/>
          </a:bodyPr>
          <a:lstStyle/>
          <a:p>
            <a:pPr algn="ctr"/>
            <a:r>
              <a:rPr lang="en-US" i="1"/>
              <a:t>Percent of women and men age 15-49 who say that:</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3317488501"/>
              </p:ext>
            </p:extLst>
          </p:nvPr>
        </p:nvGraphicFramePr>
        <p:xfrm>
          <a:off x="0" y="1606550"/>
          <a:ext cx="9143999" cy="4337050"/>
        </p:xfrm>
        <a:graphic>
          <a:graphicData uri="http://schemas.openxmlformats.org/drawingml/2006/chart">
            <c:chart xmlns:c="http://schemas.openxmlformats.org/drawingml/2006/chart" xmlns:r="http://schemas.openxmlformats.org/officeDocument/2006/relationships" r:id="rId3"/>
          </a:graphicData>
        </a:graphic>
      </p:graphicFrame>
      <p:sp>
        <p:nvSpPr>
          <p:cNvPr id="14" name="TextBox 13"/>
          <p:cNvSpPr txBox="1"/>
          <p:nvPr/>
        </p:nvSpPr>
        <p:spPr>
          <a:xfrm>
            <a:off x="0" y="6129168"/>
            <a:ext cx="9143999" cy="738664"/>
          </a:xfrm>
          <a:prstGeom prst="rect">
            <a:avLst/>
          </a:prstGeom>
          <a:noFill/>
        </p:spPr>
        <p:txBody>
          <a:bodyPr wrap="square" rtlCol="0">
            <a:spAutoFit/>
          </a:bodyPr>
          <a:lstStyle/>
          <a:p>
            <a:r>
              <a:rPr lang="en-US" sz="1400" i="1"/>
              <a:t>*Comprehensive knowledge means knowing that the risk of getting HIV can be reduced by using condoms and limiting sex to one uninfected partner, knowing that a healthy person can have HIV, and rejecting the two most common local misconceptions about HIV prevention and transmission.</a:t>
            </a:r>
          </a:p>
        </p:txBody>
      </p:sp>
    </p:spTree>
    <p:extLst>
      <p:ext uri="{BB962C8B-B14F-4D97-AF65-F5344CB8AC3E}">
        <p14:creationId xmlns:p14="http://schemas.microsoft.com/office/powerpoint/2010/main" val="1338819716"/>
      </p:ext>
    </p:extLst>
  </p:cSld>
  <p:clrMapOvr>
    <a:masterClrMapping/>
  </p:clrMapOvr>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9" name="Content Placeholder 8"/>
          <p:cNvGraphicFramePr>
            <a:graphicFrameLocks noGrp="1"/>
          </p:cNvGraphicFramePr>
          <p:nvPr>
            <p:ph idx="1"/>
            <p:extLst>
              <p:ext uri="{D42A27DB-BD31-4B8C-83A1-F6EECF244321}">
                <p14:modId xmlns:p14="http://schemas.microsoft.com/office/powerpoint/2010/main" val="296218957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itle 1"/>
          <p:cNvSpPr>
            <a:spLocks noGrp="1"/>
          </p:cNvSpPr>
          <p:nvPr>
            <p:ph type="title"/>
          </p:nvPr>
        </p:nvSpPr>
        <p:spPr>
          <a:xfrm>
            <a:off x="0" y="12700"/>
            <a:ext cx="9144000" cy="1231900"/>
          </a:xfrm>
        </p:spPr>
        <p:txBody>
          <a:bodyPr>
            <a:normAutofit fontScale="90000"/>
          </a:bodyPr>
          <a:lstStyle/>
          <a:p>
            <a:r>
              <a:rPr lang="en-GB" noProof="0"/>
              <a:t>Knowledge of Mother-to-child Transmission of HIV</a:t>
            </a:r>
          </a:p>
        </p:txBody>
      </p:sp>
      <p:sp>
        <p:nvSpPr>
          <p:cNvPr id="5" name="TextBox 4"/>
          <p:cNvSpPr txBox="1"/>
          <p:nvPr/>
        </p:nvSpPr>
        <p:spPr>
          <a:xfrm>
            <a:off x="0" y="1237526"/>
            <a:ext cx="9144000" cy="369332"/>
          </a:xfrm>
          <a:prstGeom prst="rect">
            <a:avLst/>
          </a:prstGeom>
          <a:noFill/>
        </p:spPr>
        <p:txBody>
          <a:bodyPr wrap="square" rtlCol="0">
            <a:spAutoFit/>
          </a:bodyPr>
          <a:lstStyle/>
          <a:p>
            <a:pPr algn="ctr"/>
            <a:r>
              <a:rPr lang="en-US" i="1"/>
              <a:t>Percent of women and men age 15-49 who know that:</a:t>
            </a:r>
          </a:p>
        </p:txBody>
      </p:sp>
    </p:spTree>
    <p:extLst>
      <p:ext uri="{BB962C8B-B14F-4D97-AF65-F5344CB8AC3E}">
        <p14:creationId xmlns:p14="http://schemas.microsoft.com/office/powerpoint/2010/main" val="2881856206"/>
      </p:ext>
    </p:extLst>
  </p:cSld>
  <p:clrMapOvr>
    <a:masterClrMapping/>
  </p:clrMapOvr>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Discriminatory Attitudes toward </a:t>
            </a:r>
            <a:br>
              <a:rPr lang="en-GB" noProof="0"/>
            </a:br>
            <a:r>
              <a:rPr lang="en-GB" noProof="0"/>
              <a:t>People Living with HIV</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92640714"/>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526"/>
            <a:ext cx="9144000" cy="369332"/>
          </a:xfrm>
          <a:prstGeom prst="rect">
            <a:avLst/>
          </a:prstGeom>
          <a:noFill/>
        </p:spPr>
        <p:txBody>
          <a:bodyPr wrap="square" rtlCol="0">
            <a:spAutoFit/>
          </a:bodyPr>
          <a:lstStyle/>
          <a:p>
            <a:pPr algn="ctr"/>
            <a:r>
              <a:rPr lang="en-US" i="1"/>
              <a:t>Among women and men age 15-49 who have heard of HIV or AIDS, percent who:</a:t>
            </a:r>
          </a:p>
        </p:txBody>
      </p:sp>
    </p:spTree>
    <p:extLst>
      <p:ext uri="{BB962C8B-B14F-4D97-AF65-F5344CB8AC3E}">
        <p14:creationId xmlns:p14="http://schemas.microsoft.com/office/powerpoint/2010/main" val="928628211"/>
      </p:ext>
    </p:extLst>
  </p:cSld>
  <p:clrMapOvr>
    <a:masterClrMapping/>
  </p:clrMapOvr>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Multiple Sexual Partners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49821363"/>
              </p:ext>
            </p:extLst>
          </p:nvPr>
        </p:nvGraphicFramePr>
        <p:xfrm>
          <a:off x="250371" y="968829"/>
          <a:ext cx="8665029" cy="588917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 y="2017848"/>
            <a:ext cx="2579915" cy="646331"/>
          </a:xfrm>
          <a:prstGeom prst="rect">
            <a:avLst/>
          </a:prstGeom>
          <a:noFill/>
        </p:spPr>
        <p:txBody>
          <a:bodyPr wrap="square" rtlCol="0">
            <a:spAutoFit/>
          </a:bodyPr>
          <a:lstStyle/>
          <a:p>
            <a:pPr algn="ctr"/>
            <a:r>
              <a:rPr lang="en-US" i="1"/>
              <a:t>Percent of women and men age 15-49 who had:</a:t>
            </a:r>
          </a:p>
        </p:txBody>
      </p:sp>
      <p:sp>
        <p:nvSpPr>
          <p:cNvPr id="9" name="TextBox 8"/>
          <p:cNvSpPr txBox="1"/>
          <p:nvPr/>
        </p:nvSpPr>
        <p:spPr>
          <a:xfrm>
            <a:off x="3173184" y="1740849"/>
            <a:ext cx="3031673" cy="923330"/>
          </a:xfrm>
          <a:prstGeom prst="rect">
            <a:avLst/>
          </a:prstGeom>
          <a:noFill/>
        </p:spPr>
        <p:txBody>
          <a:bodyPr wrap="square" rtlCol="0">
            <a:spAutoFit/>
          </a:bodyPr>
          <a:lstStyle/>
          <a:p>
            <a:pPr algn="ctr"/>
            <a:r>
              <a:rPr lang="en-US" i="1"/>
              <a:t>Among women and men age 15-49 who had 2+ partners in past 12 months, percent who:</a:t>
            </a:r>
          </a:p>
        </p:txBody>
      </p:sp>
      <p:sp>
        <p:nvSpPr>
          <p:cNvPr id="10" name="TextBox 9"/>
          <p:cNvSpPr txBox="1"/>
          <p:nvPr/>
        </p:nvSpPr>
        <p:spPr>
          <a:xfrm>
            <a:off x="6422571" y="1740849"/>
            <a:ext cx="2705099" cy="923330"/>
          </a:xfrm>
          <a:prstGeom prst="rect">
            <a:avLst/>
          </a:prstGeom>
          <a:noFill/>
        </p:spPr>
        <p:txBody>
          <a:bodyPr wrap="square" rtlCol="0">
            <a:spAutoFit/>
          </a:bodyPr>
          <a:lstStyle/>
          <a:p>
            <a:pPr algn="ctr"/>
            <a:r>
              <a:rPr lang="en-US" i="1"/>
              <a:t>Among women and men age 15-49 who have ever had sexual intercourse: </a:t>
            </a:r>
          </a:p>
        </p:txBody>
      </p:sp>
      <p:cxnSp>
        <p:nvCxnSpPr>
          <p:cNvPr id="13" name="Straight Connector 12"/>
          <p:cNvCxnSpPr/>
          <p:nvPr/>
        </p:nvCxnSpPr>
        <p:spPr>
          <a:xfrm>
            <a:off x="3173184" y="2664179"/>
            <a:ext cx="3031673"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p:cNvCxnSpPr/>
          <p:nvPr/>
        </p:nvCxnSpPr>
        <p:spPr>
          <a:xfrm>
            <a:off x="108857" y="2664179"/>
            <a:ext cx="2351314"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7" name="Straight Connector 16"/>
          <p:cNvCxnSpPr/>
          <p:nvPr/>
        </p:nvCxnSpPr>
        <p:spPr>
          <a:xfrm>
            <a:off x="6553200" y="2664179"/>
            <a:ext cx="23622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89935288"/>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89159"/>
            <a:ext cx="5246914" cy="3124182"/>
          </a:xfrm>
        </p:spPr>
        <p:txBody>
          <a:bodyPr>
            <a:normAutofit/>
          </a:bodyPr>
          <a:lstStyle/>
          <a:p>
            <a:pPr>
              <a:buClr>
                <a:schemeClr val="tx1"/>
              </a:buClr>
            </a:pPr>
            <a:r>
              <a:rPr lang="en-GB" sz="3400" noProof="0"/>
              <a:t>HIV knowledge, attitudes, and behaviours</a:t>
            </a:r>
          </a:p>
          <a:p>
            <a:pPr>
              <a:buClr>
                <a:schemeClr val="tx1"/>
              </a:buClr>
            </a:pPr>
            <a:r>
              <a:rPr lang="en-GB" sz="3400" b="1" noProof="0">
                <a:solidFill>
                  <a:schemeClr val="accent5"/>
                </a:solidFill>
              </a:rPr>
              <a:t>HIV testing</a:t>
            </a:r>
          </a:p>
          <a:p>
            <a:pPr>
              <a:buClr>
                <a:schemeClr val="tx1"/>
              </a:buClr>
            </a:pPr>
            <a:r>
              <a:rPr lang="en-GB" sz="3400" noProof="0"/>
              <a:t>Male circumcision</a:t>
            </a:r>
          </a:p>
          <a:p>
            <a:pPr>
              <a:buClr>
                <a:schemeClr val="tx1"/>
              </a:buClr>
            </a:pPr>
            <a:r>
              <a:rPr lang="en-GB" sz="3400" noProof="0"/>
              <a:t>HIV and youth</a:t>
            </a:r>
          </a:p>
        </p:txBody>
      </p:sp>
    </p:spTree>
    <p:extLst>
      <p:ext uri="{BB962C8B-B14F-4D97-AF65-F5344CB8AC3E}">
        <p14:creationId xmlns:p14="http://schemas.microsoft.com/office/powerpoint/2010/main" val="3975721450"/>
      </p:ext>
    </p:extLst>
  </p:cSld>
  <p:clrMapOvr>
    <a:masterClrMapping/>
  </p:clrMapOvr>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61639" y="2340428"/>
            <a:ext cx="8256233" cy="4517571"/>
          </a:xfrm>
        </p:spPr>
        <p:txBody>
          <a:bodyPr>
            <a:normAutofit/>
          </a:bodyPr>
          <a:lstStyle/>
          <a:p>
            <a:pPr marL="0" indent="0" algn="ctr">
              <a:buNone/>
            </a:pPr>
            <a:r>
              <a:rPr lang="en-GB" sz="4000" b="1" noProof="0">
                <a:solidFill>
                  <a:schemeClr val="accent5"/>
                </a:solidFill>
              </a:rPr>
              <a:t>96% </a:t>
            </a:r>
            <a:r>
              <a:rPr lang="en-GB" sz="4000" noProof="0"/>
              <a:t>of women and </a:t>
            </a:r>
            <a:r>
              <a:rPr lang="en-GB" sz="4000" b="1">
                <a:solidFill>
                  <a:schemeClr val="accent5"/>
                </a:solidFill>
              </a:rPr>
              <a:t>96</a:t>
            </a:r>
            <a:r>
              <a:rPr lang="en-GB" sz="4000" b="1" noProof="0">
                <a:solidFill>
                  <a:schemeClr val="accent5"/>
                </a:solidFill>
              </a:rPr>
              <a:t>% </a:t>
            </a:r>
            <a:r>
              <a:rPr lang="en-GB" sz="4000" noProof="0"/>
              <a:t>of men </a:t>
            </a:r>
            <a:br>
              <a:rPr lang="en-GB" sz="4000" noProof="0"/>
            </a:br>
            <a:r>
              <a:rPr lang="en-GB" sz="4000" b="1" noProof="0">
                <a:solidFill>
                  <a:schemeClr val="accent5"/>
                </a:solidFill>
              </a:rPr>
              <a:t>know where to get an HIV test</a:t>
            </a:r>
            <a:r>
              <a:rPr lang="en-GB" sz="4000" noProof="0"/>
              <a:t>.</a:t>
            </a:r>
          </a:p>
        </p:txBody>
      </p:sp>
    </p:spTree>
    <p:extLst>
      <p:ext uri="{BB962C8B-B14F-4D97-AF65-F5344CB8AC3E}">
        <p14:creationId xmlns:p14="http://schemas.microsoft.com/office/powerpoint/2010/main" val="202418757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925286"/>
          </a:xfrm>
        </p:spPr>
        <p:txBody>
          <a:bodyPr/>
          <a:lstStyle/>
          <a:p>
            <a:r>
              <a:rPr lang="en-GB" noProof="0"/>
              <a:t>Sanitation Facility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37385923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252"/>
            <a:ext cx="9144000" cy="369332"/>
          </a:xfrm>
          <a:prstGeom prst="rect">
            <a:avLst/>
          </a:prstGeom>
          <a:noFill/>
        </p:spPr>
        <p:txBody>
          <a:bodyPr wrap="square" rtlCol="0">
            <a:spAutoFit/>
          </a:bodyPr>
          <a:lstStyle/>
          <a:p>
            <a:pPr algn="ctr"/>
            <a:r>
              <a:rPr lang="en-US" i="1"/>
              <a:t>Percent distribution of households</a:t>
            </a:r>
          </a:p>
        </p:txBody>
      </p:sp>
    </p:spTree>
    <p:extLst>
      <p:ext uri="{BB962C8B-B14F-4D97-AF65-F5344CB8AC3E}">
        <p14:creationId xmlns:p14="http://schemas.microsoft.com/office/powerpoint/2010/main" val="1676447535"/>
      </p:ext>
    </p:extLst>
  </p:cSld>
  <p:clrMapOvr>
    <a:masterClrMapping/>
  </p:clrMapOvr>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HIV Testing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36976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56243"/>
            <a:ext cx="9144000" cy="369332"/>
          </a:xfrm>
          <a:prstGeom prst="rect">
            <a:avLst/>
          </a:prstGeom>
          <a:noFill/>
        </p:spPr>
        <p:txBody>
          <a:bodyPr wrap="square" rtlCol="0">
            <a:spAutoFit/>
          </a:bodyPr>
          <a:lstStyle/>
          <a:p>
            <a:pPr algn="ctr"/>
            <a:r>
              <a:rPr lang="en-US" i="1"/>
              <a:t>Percent of women and men age 15-49</a:t>
            </a:r>
          </a:p>
        </p:txBody>
      </p:sp>
    </p:spTree>
    <p:extLst>
      <p:ext uri="{BB962C8B-B14F-4D97-AF65-F5344CB8AC3E}">
        <p14:creationId xmlns:p14="http://schemas.microsoft.com/office/powerpoint/2010/main" val="73528586"/>
      </p:ext>
    </p:extLst>
  </p:cSld>
  <p:clrMapOvr>
    <a:masterClrMapping/>
  </p:clrMapOvr>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Trends in HIV Testing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170243342"/>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01487"/>
            <a:ext cx="9144000" cy="646331"/>
          </a:xfrm>
          <a:prstGeom prst="rect">
            <a:avLst/>
          </a:prstGeom>
          <a:noFill/>
        </p:spPr>
        <p:txBody>
          <a:bodyPr wrap="square" rtlCol="0">
            <a:spAutoFit/>
          </a:bodyPr>
          <a:lstStyle/>
          <a:p>
            <a:pPr algn="ctr"/>
            <a:r>
              <a:rPr lang="en-US" i="1"/>
              <a:t>Percent of women and men age 15-49 </a:t>
            </a:r>
            <a:r>
              <a:rPr lang="en-US" i="1">
                <a:solidFill>
                  <a:prstClr val="black"/>
                </a:solidFill>
              </a:rPr>
              <a:t>who were tested for HIV in the last 12 months and received results</a:t>
            </a:r>
            <a:r>
              <a:rPr lang="en-US" i="1"/>
              <a:t>.</a:t>
            </a:r>
          </a:p>
        </p:txBody>
      </p:sp>
      <p:sp>
        <p:nvSpPr>
          <p:cNvPr id="3" name="TextBox 2">
            <a:extLst>
              <a:ext uri="{FF2B5EF4-FFF2-40B4-BE49-F238E27FC236}">
                <a16:creationId xmlns:a16="http://schemas.microsoft.com/office/drawing/2014/main" id="{37723900-EAAE-419F-BC21-10E874F4CD46}"/>
              </a:ext>
            </a:extLst>
          </p:cNvPr>
          <p:cNvSpPr txBox="1"/>
          <p:nvPr/>
        </p:nvSpPr>
        <p:spPr>
          <a:xfrm>
            <a:off x="1781195" y="4455732"/>
            <a:ext cx="2189748" cy="369332"/>
          </a:xfrm>
          <a:prstGeom prst="rect">
            <a:avLst/>
          </a:prstGeom>
          <a:noFill/>
        </p:spPr>
        <p:txBody>
          <a:bodyPr wrap="square" rtlCol="0">
            <a:spAutoFit/>
          </a:bodyPr>
          <a:lstStyle/>
          <a:p>
            <a:r>
              <a:rPr lang="en-US" b="1">
                <a:solidFill>
                  <a:schemeClr val="accent3"/>
                </a:solidFill>
              </a:rPr>
              <a:t>Women</a:t>
            </a:r>
          </a:p>
        </p:txBody>
      </p:sp>
      <p:sp>
        <p:nvSpPr>
          <p:cNvPr id="6" name="TextBox 5">
            <a:extLst>
              <a:ext uri="{FF2B5EF4-FFF2-40B4-BE49-F238E27FC236}">
                <a16:creationId xmlns:a16="http://schemas.microsoft.com/office/drawing/2014/main" id="{3B56F7AD-ADA7-434C-89B1-8320A11391FF}"/>
              </a:ext>
            </a:extLst>
          </p:cNvPr>
          <p:cNvSpPr txBox="1"/>
          <p:nvPr/>
        </p:nvSpPr>
        <p:spPr>
          <a:xfrm>
            <a:off x="2019734" y="5950143"/>
            <a:ext cx="2189748" cy="369332"/>
          </a:xfrm>
          <a:prstGeom prst="rect">
            <a:avLst/>
          </a:prstGeom>
          <a:noFill/>
        </p:spPr>
        <p:txBody>
          <a:bodyPr wrap="square" rtlCol="0">
            <a:spAutoFit/>
          </a:bodyPr>
          <a:lstStyle/>
          <a:p>
            <a:r>
              <a:rPr lang="en-US" b="1">
                <a:solidFill>
                  <a:schemeClr val="accent4"/>
                </a:solidFill>
              </a:rPr>
              <a:t>Men</a:t>
            </a:r>
          </a:p>
        </p:txBody>
      </p:sp>
    </p:spTree>
    <p:extLst>
      <p:ext uri="{BB962C8B-B14F-4D97-AF65-F5344CB8AC3E}">
        <p14:creationId xmlns:p14="http://schemas.microsoft.com/office/powerpoint/2010/main" val="3773448705"/>
      </p:ext>
    </p:extLst>
  </p:cSld>
  <p:clrMapOvr>
    <a:masterClrMapping/>
  </p:clrMapOvr>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HIV Testing during Pregnancy</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29942300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056243"/>
            <a:ext cx="9144000" cy="369332"/>
          </a:xfrm>
          <a:prstGeom prst="rect">
            <a:avLst/>
          </a:prstGeom>
          <a:noFill/>
        </p:spPr>
        <p:txBody>
          <a:bodyPr wrap="square" rtlCol="0">
            <a:spAutoFit/>
          </a:bodyPr>
          <a:lstStyle/>
          <a:p>
            <a:pPr algn="ctr"/>
            <a:r>
              <a:rPr lang="en-US" i="1"/>
              <a:t>Percent of women age 15-49 who gave birth in the 2 years before the survey</a:t>
            </a:r>
          </a:p>
        </p:txBody>
      </p:sp>
    </p:spTree>
    <p:extLst>
      <p:ext uri="{BB962C8B-B14F-4D97-AF65-F5344CB8AC3E}">
        <p14:creationId xmlns:p14="http://schemas.microsoft.com/office/powerpoint/2010/main" val="3945452904"/>
      </p:ext>
    </p:extLst>
  </p:cSld>
  <p:clrMapOvr>
    <a:masterClrMapping/>
  </p:clrMapOvr>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89158"/>
            <a:ext cx="5246914" cy="3124183"/>
          </a:xfrm>
        </p:spPr>
        <p:txBody>
          <a:bodyPr>
            <a:normAutofit/>
          </a:bodyPr>
          <a:lstStyle/>
          <a:p>
            <a:pPr>
              <a:buClr>
                <a:schemeClr val="tx1"/>
              </a:buClr>
            </a:pPr>
            <a:r>
              <a:rPr lang="en-GB" sz="3400" noProof="0"/>
              <a:t>HIV knowledge, attitudes and behaviours</a:t>
            </a:r>
          </a:p>
          <a:p>
            <a:pPr>
              <a:buClr>
                <a:schemeClr val="tx1"/>
              </a:buClr>
            </a:pPr>
            <a:r>
              <a:rPr lang="en-GB" sz="3400" noProof="0"/>
              <a:t>HIV testing</a:t>
            </a:r>
          </a:p>
          <a:p>
            <a:pPr>
              <a:buClr>
                <a:schemeClr val="tx1"/>
              </a:buClr>
            </a:pPr>
            <a:r>
              <a:rPr lang="en-GB" sz="3400" b="1" noProof="0">
                <a:solidFill>
                  <a:schemeClr val="accent5"/>
                </a:solidFill>
              </a:rPr>
              <a:t>Male circumcision</a:t>
            </a:r>
          </a:p>
          <a:p>
            <a:pPr>
              <a:buClr>
                <a:schemeClr val="tx1"/>
              </a:buClr>
            </a:pPr>
            <a:r>
              <a:rPr lang="en-GB" sz="3400" noProof="0"/>
              <a:t>HIV and youth</a:t>
            </a:r>
          </a:p>
        </p:txBody>
      </p:sp>
    </p:spTree>
    <p:extLst>
      <p:ext uri="{BB962C8B-B14F-4D97-AF65-F5344CB8AC3E}">
        <p14:creationId xmlns:p14="http://schemas.microsoft.com/office/powerpoint/2010/main" val="1953112822"/>
      </p:ext>
    </p:extLst>
  </p:cSld>
  <p:clrMapOvr>
    <a:masterClrMapping/>
  </p:clrMapOvr>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Male Circumcision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03299985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56243"/>
            <a:ext cx="9144000" cy="369332"/>
          </a:xfrm>
          <a:prstGeom prst="rect">
            <a:avLst/>
          </a:prstGeom>
          <a:noFill/>
        </p:spPr>
        <p:txBody>
          <a:bodyPr wrap="square" rtlCol="0">
            <a:spAutoFit/>
          </a:bodyPr>
          <a:lstStyle/>
          <a:p>
            <a:pPr algn="ctr"/>
            <a:r>
              <a:rPr lang="en-US" i="1"/>
              <a:t>Percent of men age 15-49 who are circumcised</a:t>
            </a:r>
          </a:p>
        </p:txBody>
      </p:sp>
    </p:spTree>
    <p:extLst>
      <p:ext uri="{BB962C8B-B14F-4D97-AF65-F5344CB8AC3E}">
        <p14:creationId xmlns:p14="http://schemas.microsoft.com/office/powerpoint/2010/main" val="4169827172"/>
      </p:ext>
    </p:extLst>
  </p:cSld>
  <p:clrMapOvr>
    <a:masterClrMapping/>
  </p:clrMapOvr>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Circumcision Provider</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929652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a:t>Percent distribution of men age 15-49 by provider of circumcision</a:t>
            </a:r>
          </a:p>
        </p:txBody>
      </p:sp>
    </p:spTree>
    <p:extLst>
      <p:ext uri="{BB962C8B-B14F-4D97-AF65-F5344CB8AC3E}">
        <p14:creationId xmlns:p14="http://schemas.microsoft.com/office/powerpoint/2010/main" val="2442728875"/>
      </p:ext>
    </p:extLst>
  </p:cSld>
  <p:clrMapOvr>
    <a:masterClrMapping/>
  </p:clrMapOvr>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Trends in Male Circumcision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76636628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a:t>Percent of men age 15-49 who are circumcised</a:t>
            </a:r>
          </a:p>
        </p:txBody>
      </p:sp>
    </p:spTree>
    <p:extLst>
      <p:ext uri="{BB962C8B-B14F-4D97-AF65-F5344CB8AC3E}">
        <p14:creationId xmlns:p14="http://schemas.microsoft.com/office/powerpoint/2010/main" val="1705211044"/>
      </p:ext>
    </p:extLst>
  </p:cSld>
  <p:clrMapOvr>
    <a:masterClrMapping/>
  </p:clrMapOvr>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89158"/>
            <a:ext cx="5246914" cy="3124183"/>
          </a:xfrm>
        </p:spPr>
        <p:txBody>
          <a:bodyPr>
            <a:normAutofit/>
          </a:bodyPr>
          <a:lstStyle/>
          <a:p>
            <a:pPr>
              <a:buClr>
                <a:schemeClr val="tx1"/>
              </a:buClr>
            </a:pPr>
            <a:r>
              <a:rPr lang="en-GB" sz="3400" noProof="0"/>
              <a:t>HIV knowledge, attitudes, and behaviours</a:t>
            </a:r>
          </a:p>
          <a:p>
            <a:pPr>
              <a:buClr>
                <a:schemeClr val="tx1"/>
              </a:buClr>
            </a:pPr>
            <a:r>
              <a:rPr lang="en-GB" sz="3400" noProof="0"/>
              <a:t>HIV testing</a:t>
            </a:r>
          </a:p>
          <a:p>
            <a:pPr>
              <a:buClr>
                <a:schemeClr val="tx1"/>
              </a:buClr>
            </a:pPr>
            <a:r>
              <a:rPr lang="en-GB" sz="3400" noProof="0"/>
              <a:t>Male circumcision</a:t>
            </a:r>
          </a:p>
          <a:p>
            <a:pPr>
              <a:buClr>
                <a:schemeClr val="tx1"/>
              </a:buClr>
            </a:pPr>
            <a:r>
              <a:rPr lang="en-GB" sz="3400" b="1" noProof="0">
                <a:solidFill>
                  <a:schemeClr val="accent5"/>
                </a:solidFill>
              </a:rPr>
              <a:t>HIV and youth</a:t>
            </a:r>
          </a:p>
        </p:txBody>
      </p:sp>
    </p:spTree>
    <p:extLst>
      <p:ext uri="{BB962C8B-B14F-4D97-AF65-F5344CB8AC3E}">
        <p14:creationId xmlns:p14="http://schemas.microsoft.com/office/powerpoint/2010/main" val="1444352020"/>
      </p:ext>
    </p:extLst>
  </p:cSld>
  <p:clrMapOvr>
    <a:masterClrMapping/>
  </p:clrMapOvr>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Comprehensive Knowledge of HIV among Youth by Residence</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2900158112"/>
              </p:ext>
            </p:extLst>
          </p:nvPr>
        </p:nvGraphicFramePr>
        <p:xfrm>
          <a:off x="461963" y="1606550"/>
          <a:ext cx="8256587" cy="44354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59907"/>
            <a:ext cx="9144000" cy="369332"/>
          </a:xfrm>
          <a:prstGeom prst="rect">
            <a:avLst/>
          </a:prstGeom>
          <a:noFill/>
        </p:spPr>
        <p:txBody>
          <a:bodyPr wrap="square" rtlCol="0">
            <a:spAutoFit/>
          </a:bodyPr>
          <a:lstStyle/>
          <a:p>
            <a:pPr algn="ctr"/>
            <a:r>
              <a:rPr lang="en-US" i="1"/>
              <a:t>Percent of women and men age 15-24 with comprehensive knowledge of HIV*</a:t>
            </a:r>
          </a:p>
        </p:txBody>
      </p:sp>
      <p:sp>
        <p:nvSpPr>
          <p:cNvPr id="5" name="TextBox 4"/>
          <p:cNvSpPr txBox="1"/>
          <p:nvPr/>
        </p:nvSpPr>
        <p:spPr>
          <a:xfrm>
            <a:off x="0" y="6119336"/>
            <a:ext cx="9143999" cy="738664"/>
          </a:xfrm>
          <a:prstGeom prst="rect">
            <a:avLst/>
          </a:prstGeom>
          <a:noFill/>
        </p:spPr>
        <p:txBody>
          <a:bodyPr wrap="square" rtlCol="0">
            <a:spAutoFit/>
          </a:bodyPr>
          <a:lstStyle/>
          <a:p>
            <a:r>
              <a:rPr lang="en-US" sz="1400" i="1"/>
              <a:t>*Comprehensive knowledge means knowing that the risk of getting HIV can be reduced by using condoms and limited sex to one uninfected partner, knowing that a healthy person can have HIV, and rejecting the two most common local misconceptions about HIV prevention and transmission.</a:t>
            </a:r>
          </a:p>
        </p:txBody>
      </p:sp>
    </p:spTree>
    <p:extLst>
      <p:ext uri="{BB962C8B-B14F-4D97-AF65-F5344CB8AC3E}">
        <p14:creationId xmlns:p14="http://schemas.microsoft.com/office/powerpoint/2010/main" val="2582305897"/>
      </p:ext>
    </p:extLst>
  </p:cSld>
  <p:clrMapOvr>
    <a:masterClrMapping/>
  </p:clrMapOvr>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Multiple Sexual Partners among Youth</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492545312"/>
              </p:ext>
            </p:extLst>
          </p:nvPr>
        </p:nvGraphicFramePr>
        <p:xfrm>
          <a:off x="461963" y="1055914"/>
          <a:ext cx="8256587" cy="5802086"/>
        </p:xfrm>
        <a:graphic>
          <a:graphicData uri="http://schemas.openxmlformats.org/drawingml/2006/chart">
            <c:chart xmlns:c="http://schemas.openxmlformats.org/drawingml/2006/chart" xmlns:r="http://schemas.openxmlformats.org/officeDocument/2006/relationships" r:id="rId3"/>
          </a:graphicData>
        </a:graphic>
      </p:graphicFrame>
      <p:cxnSp>
        <p:nvCxnSpPr>
          <p:cNvPr id="12" name="Straight Connector 11"/>
          <p:cNvCxnSpPr/>
          <p:nvPr/>
        </p:nvCxnSpPr>
        <p:spPr>
          <a:xfrm>
            <a:off x="740229" y="226422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5050972" y="226422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083724022"/>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GB" noProof="0"/>
              <a:t>Electricity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54844417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a:t>Percent of households</a:t>
            </a:r>
          </a:p>
        </p:txBody>
      </p:sp>
    </p:spTree>
    <p:extLst>
      <p:ext uri="{BB962C8B-B14F-4D97-AF65-F5344CB8AC3E}">
        <p14:creationId xmlns:p14="http://schemas.microsoft.com/office/powerpoint/2010/main" val="2336684395"/>
      </p:ext>
    </p:extLst>
  </p:cSld>
  <p:clrMapOvr>
    <a:masterClrMapping/>
  </p:clrMapOvr>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3600" noProof="0"/>
              <a:t>Higher-risk Sexual Intercourse among Youth</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856398485"/>
              </p:ext>
            </p:extLst>
          </p:nvPr>
        </p:nvGraphicFramePr>
        <p:xfrm>
          <a:off x="1" y="1055914"/>
          <a:ext cx="9144000" cy="5802086"/>
        </p:xfrm>
        <a:graphic>
          <a:graphicData uri="http://schemas.openxmlformats.org/drawingml/2006/chart">
            <c:chart xmlns:c="http://schemas.openxmlformats.org/drawingml/2006/chart" xmlns:r="http://schemas.openxmlformats.org/officeDocument/2006/relationships" r:id="rId3"/>
          </a:graphicData>
        </a:graphic>
      </p:graphicFrame>
      <p:cxnSp>
        <p:nvCxnSpPr>
          <p:cNvPr id="12" name="Straight Connector 11"/>
          <p:cNvCxnSpPr/>
          <p:nvPr/>
        </p:nvCxnSpPr>
        <p:spPr>
          <a:xfrm>
            <a:off x="493059" y="231801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4846577" y="2318019"/>
            <a:ext cx="3352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40096270"/>
      </p:ext>
    </p:extLst>
  </p:cSld>
  <p:clrMapOvr>
    <a:masterClrMapping/>
  </p:clrMapOvr>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Recent HIV Testing among Youth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754630523"/>
              </p:ext>
            </p:extLst>
          </p:nvPr>
        </p:nvGraphicFramePr>
        <p:xfrm>
          <a:off x="461963" y="1687513"/>
          <a:ext cx="8256587" cy="517048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17897"/>
            <a:ext cx="9144000" cy="646331"/>
          </a:xfrm>
          <a:prstGeom prst="rect">
            <a:avLst/>
          </a:prstGeom>
          <a:noFill/>
        </p:spPr>
        <p:txBody>
          <a:bodyPr wrap="square" rtlCol="0">
            <a:spAutoFit/>
          </a:bodyPr>
          <a:lstStyle/>
          <a:p>
            <a:pPr algn="ctr"/>
            <a:r>
              <a:rPr lang="en-US" i="1"/>
              <a:t>Among women and men age 15-24 who had sexual intercourse in the past 12 months, percent who were tested for HIV in the past 12 months and received the results</a:t>
            </a:r>
          </a:p>
        </p:txBody>
      </p:sp>
    </p:spTree>
    <p:extLst>
      <p:ext uri="{BB962C8B-B14F-4D97-AF65-F5344CB8AC3E}">
        <p14:creationId xmlns:p14="http://schemas.microsoft.com/office/powerpoint/2010/main" val="109440287"/>
      </p:ext>
    </p:extLst>
  </p:cSld>
  <p:clrMapOvr>
    <a:masterClrMapping/>
  </p:clrMapOvr>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Key Findings</a:t>
            </a:r>
          </a:p>
        </p:txBody>
      </p:sp>
      <p:sp>
        <p:nvSpPr>
          <p:cNvPr id="3" name="Content Placeholder 2"/>
          <p:cNvSpPr>
            <a:spLocks noGrp="1"/>
          </p:cNvSpPr>
          <p:nvPr>
            <p:ph idx="1"/>
          </p:nvPr>
        </p:nvSpPr>
        <p:spPr>
          <a:xfrm>
            <a:off x="443883" y="1463166"/>
            <a:ext cx="8256233" cy="5081325"/>
          </a:xfrm>
        </p:spPr>
        <p:txBody>
          <a:bodyPr>
            <a:normAutofit fontScale="92500" lnSpcReduction="10000"/>
          </a:bodyPr>
          <a:lstStyle/>
          <a:p>
            <a:pPr>
              <a:spcBef>
                <a:spcPts val="0"/>
              </a:spcBef>
              <a:spcAft>
                <a:spcPts val="1800"/>
              </a:spcAft>
              <a:buClr>
                <a:schemeClr val="tx1"/>
              </a:buClr>
            </a:pPr>
            <a:r>
              <a:rPr lang="en-GB" b="1">
                <a:solidFill>
                  <a:schemeClr val="accent5"/>
                </a:solidFill>
              </a:rPr>
              <a:t>80</a:t>
            </a:r>
            <a:r>
              <a:rPr lang="en-GB" b="1" noProof="0">
                <a:solidFill>
                  <a:schemeClr val="accent5"/>
                </a:solidFill>
              </a:rPr>
              <a:t>% </a:t>
            </a:r>
            <a:r>
              <a:rPr lang="en-GB" noProof="0"/>
              <a:t>of women and </a:t>
            </a:r>
            <a:r>
              <a:rPr lang="en-GB" b="1">
                <a:solidFill>
                  <a:schemeClr val="accent5"/>
                </a:solidFill>
              </a:rPr>
              <a:t>84</a:t>
            </a:r>
            <a:r>
              <a:rPr lang="en-GB" b="1" noProof="0">
                <a:solidFill>
                  <a:schemeClr val="accent5"/>
                </a:solidFill>
              </a:rPr>
              <a:t>% </a:t>
            </a:r>
            <a:r>
              <a:rPr lang="en-GB" noProof="0"/>
              <a:t>of men know that the risk of getting HIV can be reduced by </a:t>
            </a:r>
            <a:r>
              <a:rPr lang="en-GB" b="1" noProof="0">
                <a:solidFill>
                  <a:schemeClr val="accent5"/>
                </a:solidFill>
              </a:rPr>
              <a:t>using condoms and limiting sex to one uninfected partner</a:t>
            </a:r>
            <a:r>
              <a:rPr lang="en-GB" noProof="0"/>
              <a:t>.</a:t>
            </a:r>
          </a:p>
          <a:p>
            <a:pPr>
              <a:spcBef>
                <a:spcPts val="0"/>
              </a:spcBef>
              <a:spcAft>
                <a:spcPts val="1800"/>
              </a:spcAft>
              <a:buClr>
                <a:schemeClr val="tx1"/>
              </a:buClr>
            </a:pPr>
            <a:r>
              <a:rPr lang="en-GB" b="1">
                <a:solidFill>
                  <a:schemeClr val="accent5"/>
                </a:solidFill>
              </a:rPr>
              <a:t>64</a:t>
            </a:r>
            <a:r>
              <a:rPr lang="en-GB" b="1" noProof="0">
                <a:solidFill>
                  <a:schemeClr val="accent5"/>
                </a:solidFill>
              </a:rPr>
              <a:t>% </a:t>
            </a:r>
            <a:r>
              <a:rPr lang="en-GB" noProof="0"/>
              <a:t>of women and </a:t>
            </a:r>
            <a:r>
              <a:rPr lang="en-GB" b="1">
                <a:solidFill>
                  <a:schemeClr val="accent5"/>
                </a:solidFill>
              </a:rPr>
              <a:t>52</a:t>
            </a:r>
            <a:r>
              <a:rPr lang="en-GB" b="1" noProof="0">
                <a:solidFill>
                  <a:schemeClr val="accent5"/>
                </a:solidFill>
              </a:rPr>
              <a:t>% </a:t>
            </a:r>
            <a:r>
              <a:rPr lang="en-GB" noProof="0"/>
              <a:t>of men were </a:t>
            </a:r>
            <a:r>
              <a:rPr lang="en-GB" b="1" noProof="0">
                <a:solidFill>
                  <a:schemeClr val="accent5"/>
                </a:solidFill>
              </a:rPr>
              <a:t>tested for HIV in the past 12 months and received the results of the test</a:t>
            </a:r>
            <a:r>
              <a:rPr lang="en-GB" noProof="0"/>
              <a:t>.</a:t>
            </a:r>
          </a:p>
          <a:p>
            <a:pPr>
              <a:spcBef>
                <a:spcPts val="0"/>
              </a:spcBef>
              <a:spcAft>
                <a:spcPts val="1800"/>
              </a:spcAft>
              <a:buClr>
                <a:schemeClr val="tx1"/>
              </a:buClr>
            </a:pPr>
            <a:r>
              <a:rPr lang="en-GB" b="1" noProof="0">
                <a:solidFill>
                  <a:schemeClr val="accent5"/>
                </a:solidFill>
              </a:rPr>
              <a:t>32% </a:t>
            </a:r>
            <a:r>
              <a:rPr lang="en-GB" noProof="0"/>
              <a:t>of men are </a:t>
            </a:r>
            <a:r>
              <a:rPr lang="en-GB" b="1" noProof="0">
                <a:solidFill>
                  <a:schemeClr val="accent5"/>
                </a:solidFill>
              </a:rPr>
              <a:t>circumcised</a:t>
            </a:r>
            <a:r>
              <a:rPr lang="en-GB" noProof="0"/>
              <a:t>.</a:t>
            </a:r>
          </a:p>
          <a:p>
            <a:pPr>
              <a:spcBef>
                <a:spcPts val="0"/>
              </a:spcBef>
              <a:spcAft>
                <a:spcPts val="1800"/>
              </a:spcAft>
              <a:buClr>
                <a:schemeClr val="tx1"/>
              </a:buClr>
            </a:pPr>
            <a:r>
              <a:rPr lang="en-GB" b="1">
                <a:solidFill>
                  <a:schemeClr val="accent5"/>
                </a:solidFill>
              </a:rPr>
              <a:t>14</a:t>
            </a:r>
            <a:r>
              <a:rPr lang="en-GB" b="1" noProof="0">
                <a:solidFill>
                  <a:schemeClr val="accent5"/>
                </a:solidFill>
              </a:rPr>
              <a:t>% </a:t>
            </a:r>
            <a:r>
              <a:rPr lang="en-GB" noProof="0"/>
              <a:t>of young women and </a:t>
            </a:r>
            <a:r>
              <a:rPr lang="en-GB" b="1">
                <a:solidFill>
                  <a:schemeClr val="accent5"/>
                </a:solidFill>
              </a:rPr>
              <a:t>15</a:t>
            </a:r>
            <a:r>
              <a:rPr lang="en-GB" b="1" noProof="0">
                <a:solidFill>
                  <a:schemeClr val="accent5"/>
                </a:solidFill>
              </a:rPr>
              <a:t>% </a:t>
            </a:r>
            <a:r>
              <a:rPr lang="en-GB" noProof="0"/>
              <a:t>of young men age 15-24 had sexual intercourse </a:t>
            </a:r>
            <a:r>
              <a:rPr lang="en-GB" b="1" noProof="0">
                <a:solidFill>
                  <a:schemeClr val="accent5"/>
                </a:solidFill>
              </a:rPr>
              <a:t>before age 15</a:t>
            </a:r>
            <a:r>
              <a:rPr lang="en-GB" noProof="0"/>
              <a:t>.</a:t>
            </a:r>
            <a:endParaRPr lang="en-GB" b="1" noProof="0">
              <a:solidFill>
                <a:schemeClr val="accent5"/>
              </a:solidFill>
            </a:endParaRPr>
          </a:p>
          <a:p>
            <a:pPr>
              <a:spcBef>
                <a:spcPts val="0"/>
              </a:spcBef>
              <a:spcAft>
                <a:spcPts val="1800"/>
              </a:spcAft>
              <a:buClr>
                <a:schemeClr val="tx1"/>
              </a:buClr>
            </a:pPr>
            <a:r>
              <a:rPr lang="en-GB" b="1" noProof="0">
                <a:solidFill>
                  <a:schemeClr val="accent5"/>
                </a:solidFill>
              </a:rPr>
              <a:t>72% </a:t>
            </a:r>
            <a:r>
              <a:rPr lang="en-GB" noProof="0"/>
              <a:t>of young women and </a:t>
            </a:r>
            <a:r>
              <a:rPr lang="en-GB" b="1">
                <a:solidFill>
                  <a:schemeClr val="accent5"/>
                </a:solidFill>
              </a:rPr>
              <a:t>54</a:t>
            </a:r>
            <a:r>
              <a:rPr lang="en-GB" b="1" noProof="0">
                <a:solidFill>
                  <a:schemeClr val="accent5"/>
                </a:solidFill>
              </a:rPr>
              <a:t>% </a:t>
            </a:r>
            <a:r>
              <a:rPr lang="en-GB" noProof="0"/>
              <a:t>of young men who had sexual intercourse in the past 12 months were </a:t>
            </a:r>
            <a:r>
              <a:rPr lang="en-GB" b="1" noProof="0">
                <a:solidFill>
                  <a:schemeClr val="accent5"/>
                </a:solidFill>
              </a:rPr>
              <a:t>tested for HIV in the past 12 months and received the results of the test</a:t>
            </a:r>
            <a:r>
              <a:rPr lang="en-GB" noProof="0"/>
              <a:t>.</a:t>
            </a:r>
          </a:p>
        </p:txBody>
      </p:sp>
    </p:spTree>
    <p:extLst>
      <p:ext uri="{BB962C8B-B14F-4D97-AF65-F5344CB8AC3E}">
        <p14:creationId xmlns:p14="http://schemas.microsoft.com/office/powerpoint/2010/main" val="1401744736"/>
      </p:ext>
    </p:extLst>
  </p:cSld>
  <p:clrMapOvr>
    <a:masterClrMapping/>
  </p:clrMapOvr>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a:solidFill>
                  <a:schemeClr val="bg1"/>
                </a:solidFill>
              </a:rPr>
              <a:t>HIV Prevalence</a:t>
            </a:r>
          </a:p>
        </p:txBody>
      </p:sp>
      <p:sp>
        <p:nvSpPr>
          <p:cNvPr id="3" name="TextBox 2"/>
          <p:cNvSpPr txBox="1"/>
          <p:nvPr/>
        </p:nvSpPr>
        <p:spPr>
          <a:xfrm>
            <a:off x="6256187" y="1812680"/>
            <a:ext cx="2769834" cy="707886"/>
          </a:xfrm>
          <a:prstGeom prst="rect">
            <a:avLst/>
          </a:prstGeom>
          <a:noFill/>
        </p:spPr>
        <p:txBody>
          <a:bodyPr wrap="square" rtlCol="0">
            <a:spAutoFit/>
          </a:bodyPr>
          <a:lstStyle/>
          <a:p>
            <a:pPr algn="r"/>
            <a:r>
              <a:rPr lang="en-US" sz="2000" i="1">
                <a:solidFill>
                  <a:schemeClr val="bg1"/>
                </a:solidFill>
              </a:rPr>
              <a:t>Follow along on Twitter!  </a:t>
            </a:r>
          </a:p>
          <a:p>
            <a:pPr algn="r"/>
            <a:r>
              <a:rPr lang="en-US" sz="2000" i="1">
                <a:solidFill>
                  <a:schemeClr val="bg1"/>
                </a:solidFill>
              </a:rPr>
              <a:t>#</a:t>
            </a:r>
            <a:r>
              <a:rPr lang="en-US" sz="2000" i="1" err="1">
                <a:solidFill>
                  <a:schemeClr val="bg1"/>
                </a:solidFill>
              </a:rPr>
              <a:t>ZambiaDHS</a:t>
            </a:r>
            <a:endParaRPr lang="en-US" sz="2000" i="1">
              <a:solidFill>
                <a:schemeClr val="bg1"/>
              </a:solidFill>
            </a:endParaRPr>
          </a:p>
        </p:txBody>
      </p:sp>
    </p:spTree>
    <p:extLst>
      <p:ext uri="{BB962C8B-B14F-4D97-AF65-F5344CB8AC3E}">
        <p14:creationId xmlns:p14="http://schemas.microsoft.com/office/powerpoint/2010/main" val="3250399779"/>
      </p:ext>
    </p:extLst>
  </p:cSld>
  <p:clrMapOvr>
    <a:masterClrMapping/>
  </p:clrMapOvr>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3240008"/>
            <a:ext cx="5246914" cy="822483"/>
          </a:xfrm>
        </p:spPr>
        <p:txBody>
          <a:bodyPr>
            <a:normAutofit/>
          </a:bodyPr>
          <a:lstStyle/>
          <a:p>
            <a:pPr>
              <a:buClr>
                <a:schemeClr val="tx1"/>
              </a:buClr>
            </a:pPr>
            <a:r>
              <a:rPr lang="en-GB" sz="3400" b="1" noProof="0">
                <a:solidFill>
                  <a:schemeClr val="accent5"/>
                </a:solidFill>
              </a:rPr>
              <a:t>HIV prevalence</a:t>
            </a:r>
          </a:p>
        </p:txBody>
      </p:sp>
    </p:spTree>
    <p:extLst>
      <p:ext uri="{BB962C8B-B14F-4D97-AF65-F5344CB8AC3E}">
        <p14:creationId xmlns:p14="http://schemas.microsoft.com/office/powerpoint/2010/main" val="3275820382"/>
      </p:ext>
    </p:extLst>
  </p:cSld>
  <p:clrMapOvr>
    <a:masterClrMapping/>
  </p:clrMapOvr>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a:t>HIV Testing by RDT</a:t>
            </a:r>
          </a:p>
        </p:txBody>
      </p:sp>
      <p:sp>
        <p:nvSpPr>
          <p:cNvPr id="3" name="Content Placeholder 2"/>
          <p:cNvSpPr>
            <a:spLocks noGrp="1"/>
          </p:cNvSpPr>
          <p:nvPr>
            <p:ph idx="1"/>
          </p:nvPr>
        </p:nvSpPr>
        <p:spPr>
          <a:xfrm>
            <a:off x="478464" y="1325562"/>
            <a:ext cx="8219487" cy="982740"/>
          </a:xfrm>
        </p:spPr>
        <p:txBody>
          <a:bodyPr>
            <a:noAutofit/>
          </a:bodyPr>
          <a:lstStyle/>
          <a:p>
            <a:pPr marL="0" indent="0">
              <a:lnSpc>
                <a:spcPct val="100000"/>
              </a:lnSpc>
              <a:spcBef>
                <a:spcPts val="0"/>
              </a:spcBef>
              <a:spcAft>
                <a:spcPts val="600"/>
              </a:spcAft>
              <a:buNone/>
            </a:pPr>
            <a:r>
              <a:rPr lang="en-GB" sz="2400"/>
              <a:t>All eligible women and men were asked if they would voluntarily provide a blood sample for testing for HIV. The 2018 ZDHS used a parallel system of </a:t>
            </a:r>
            <a:r>
              <a:rPr lang="en-GB" sz="2400" b="1">
                <a:solidFill>
                  <a:schemeClr val="accent5"/>
                </a:solidFill>
              </a:rPr>
              <a:t>RDT</a:t>
            </a:r>
            <a:r>
              <a:rPr lang="en-GB" sz="2400"/>
              <a:t> and </a:t>
            </a:r>
            <a:r>
              <a:rPr lang="en-GB" sz="2400" b="1">
                <a:solidFill>
                  <a:schemeClr val="accent5"/>
                </a:solidFill>
              </a:rPr>
              <a:t>DBS</a:t>
            </a:r>
            <a:r>
              <a:rPr lang="en-GB" sz="2400"/>
              <a:t> for HIV testing.</a:t>
            </a:r>
          </a:p>
        </p:txBody>
      </p:sp>
      <p:sp>
        <p:nvSpPr>
          <p:cNvPr id="4" name="Rectangle 3">
            <a:extLst>
              <a:ext uri="{FF2B5EF4-FFF2-40B4-BE49-F238E27FC236}">
                <a16:creationId xmlns:a16="http://schemas.microsoft.com/office/drawing/2014/main" id="{0F5553A9-474B-4675-B12F-F255CF672835}"/>
              </a:ext>
            </a:extLst>
          </p:cNvPr>
          <p:cNvSpPr/>
          <p:nvPr/>
        </p:nvSpPr>
        <p:spPr>
          <a:xfrm>
            <a:off x="478464" y="2910789"/>
            <a:ext cx="8219487" cy="2539157"/>
          </a:xfrm>
          <a:prstGeom prst="rect">
            <a:avLst/>
          </a:prstGeom>
        </p:spPr>
        <p:txBody>
          <a:bodyPr wrap="square">
            <a:spAutoFit/>
          </a:bodyPr>
          <a:lstStyle/>
          <a:p>
            <a:pPr>
              <a:lnSpc>
                <a:spcPct val="100000"/>
              </a:lnSpc>
              <a:spcBef>
                <a:spcPts val="0"/>
              </a:spcBef>
              <a:spcAft>
                <a:spcPts val="600"/>
              </a:spcAft>
            </a:pPr>
            <a:r>
              <a:rPr lang="en-GB" sz="2400" b="1">
                <a:solidFill>
                  <a:schemeClr val="accent5"/>
                </a:solidFill>
              </a:rPr>
              <a:t>Rapid Diagnostic Test (RDT)</a:t>
            </a:r>
          </a:p>
          <a:p>
            <a:pPr marL="342900" indent="-342900">
              <a:spcAft>
                <a:spcPts val="600"/>
              </a:spcAft>
              <a:buFont typeface="Arial" panose="020B0604020202020204" pitchFamily="34" charset="0"/>
              <a:buChar char="•"/>
            </a:pPr>
            <a:r>
              <a:rPr lang="en-GB" sz="2400"/>
              <a:t>RDTs used for respondents who wished to be informed of their HIV status</a:t>
            </a:r>
          </a:p>
          <a:p>
            <a:pPr marL="342900" indent="-342900">
              <a:lnSpc>
                <a:spcPct val="100000"/>
              </a:lnSpc>
              <a:spcBef>
                <a:spcPts val="0"/>
              </a:spcBef>
              <a:spcAft>
                <a:spcPts val="600"/>
              </a:spcAft>
              <a:buFont typeface="Arial" panose="020B0604020202020204" pitchFamily="34" charset="0"/>
              <a:buChar char="•"/>
            </a:pPr>
            <a:r>
              <a:rPr lang="en-GB" sz="2400"/>
              <a:t>Nurse counsellors provided pre- and post-test counselling </a:t>
            </a:r>
          </a:p>
          <a:p>
            <a:pPr marL="342900" indent="-342900">
              <a:lnSpc>
                <a:spcPct val="100000"/>
              </a:lnSpc>
              <a:spcBef>
                <a:spcPts val="0"/>
              </a:spcBef>
              <a:spcAft>
                <a:spcPts val="600"/>
              </a:spcAft>
              <a:buFont typeface="Arial" panose="020B0604020202020204" pitchFamily="34" charset="0"/>
              <a:buChar char="•"/>
            </a:pPr>
            <a:r>
              <a:rPr lang="en-GB" sz="2400"/>
              <a:t>All HIV seropositive or indeterminate results were referred to a health facility for care and treatment</a:t>
            </a:r>
          </a:p>
        </p:txBody>
      </p:sp>
    </p:spTree>
    <p:extLst>
      <p:ext uri="{BB962C8B-B14F-4D97-AF65-F5344CB8AC3E}">
        <p14:creationId xmlns:p14="http://schemas.microsoft.com/office/powerpoint/2010/main" val="3767140117"/>
      </p:ext>
    </p:extLst>
  </p:cSld>
  <p:clrMapOvr>
    <a:masterClrMapping/>
  </p:clrMapOvr>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325563"/>
          </a:xfrm>
        </p:spPr>
        <p:txBody>
          <a:bodyPr>
            <a:normAutofit/>
          </a:bodyPr>
          <a:lstStyle/>
          <a:p>
            <a:r>
              <a:rPr lang="en-US" sz="4200"/>
              <a:t>HIV Testing by DBS</a:t>
            </a:r>
          </a:p>
        </p:txBody>
      </p:sp>
      <p:sp>
        <p:nvSpPr>
          <p:cNvPr id="6" name="Rectangle 5">
            <a:extLst>
              <a:ext uri="{FF2B5EF4-FFF2-40B4-BE49-F238E27FC236}">
                <a16:creationId xmlns:a16="http://schemas.microsoft.com/office/drawing/2014/main" id="{1DD3D890-74E4-4F95-B8B1-E3D76C253408}"/>
              </a:ext>
            </a:extLst>
          </p:cNvPr>
          <p:cNvSpPr/>
          <p:nvPr/>
        </p:nvSpPr>
        <p:spPr>
          <a:xfrm>
            <a:off x="446048" y="1364188"/>
            <a:ext cx="8251903" cy="4909036"/>
          </a:xfrm>
          <a:prstGeom prst="rect">
            <a:avLst/>
          </a:prstGeom>
        </p:spPr>
        <p:txBody>
          <a:bodyPr wrap="square">
            <a:spAutoFit/>
          </a:bodyPr>
          <a:lstStyle/>
          <a:p>
            <a:pPr>
              <a:spcAft>
                <a:spcPts val="600"/>
              </a:spcAft>
            </a:pPr>
            <a:r>
              <a:rPr lang="en-GB" sz="2400" b="1">
                <a:solidFill>
                  <a:schemeClr val="accent5"/>
                </a:solidFill>
              </a:rPr>
              <a:t>Dried Blood Spot (DBS)</a:t>
            </a:r>
          </a:p>
          <a:p>
            <a:pPr marL="342900" indent="-342900">
              <a:spcAft>
                <a:spcPts val="600"/>
              </a:spcAft>
              <a:buFont typeface="Arial" panose="020B0604020202020204" pitchFamily="34" charset="0"/>
              <a:buChar char="•"/>
            </a:pPr>
            <a:r>
              <a:rPr lang="en-GB" sz="2400"/>
              <a:t>DBS samples were transported to the University Teaching Hospital Virology Laboratory for registration and processing. </a:t>
            </a:r>
          </a:p>
          <a:p>
            <a:pPr marL="342900" indent="-342900">
              <a:spcAft>
                <a:spcPts val="600"/>
              </a:spcAft>
              <a:buFont typeface="Arial" panose="020B0604020202020204" pitchFamily="34" charset="0"/>
              <a:buChar char="•"/>
            </a:pPr>
            <a:r>
              <a:rPr lang="en-GB" sz="2400" i="1" u="sng"/>
              <a:t>HIV prevalence results are based on lab test results.</a:t>
            </a:r>
          </a:p>
          <a:p>
            <a:pPr marL="342900" indent="-342900">
              <a:spcAft>
                <a:spcPts val="600"/>
              </a:spcAft>
              <a:buFont typeface="Arial" panose="020B0604020202020204" pitchFamily="34" charset="0"/>
              <a:buChar char="•"/>
            </a:pPr>
            <a:r>
              <a:rPr lang="en-GB" sz="2400"/>
              <a:t>The DBS protocol was based on the anonymous linked protocol that allows for the merging of the HIV test results with the socio-demographic data.  </a:t>
            </a:r>
          </a:p>
          <a:p>
            <a:pPr marL="342900" indent="-342900">
              <a:spcAft>
                <a:spcPts val="600"/>
              </a:spcAft>
              <a:buFont typeface="Arial" panose="020B0604020202020204" pitchFamily="34" charset="0"/>
              <a:buChar char="•"/>
            </a:pPr>
            <a:r>
              <a:rPr lang="en-GB" sz="2400"/>
              <a:t>The 2018 ZDHS uses a different testing algorithm from previous ZDHS surveys in accordance with international recommendations for HIV testing. </a:t>
            </a:r>
          </a:p>
          <a:p>
            <a:pPr marL="342900" indent="-342900">
              <a:spcAft>
                <a:spcPts val="600"/>
              </a:spcAft>
              <a:buFont typeface="Arial" panose="020B0604020202020204" pitchFamily="34" charset="0"/>
              <a:buChar char="•"/>
            </a:pPr>
            <a:r>
              <a:rPr lang="en-GB" sz="2400"/>
              <a:t>Differences between the 2013-14 ZDHS and the 2018 ZDHS results could be due to this testing algorithm change. </a:t>
            </a:r>
          </a:p>
        </p:txBody>
      </p:sp>
    </p:spTree>
    <p:extLst>
      <p:ext uri="{BB962C8B-B14F-4D97-AF65-F5344CB8AC3E}">
        <p14:creationId xmlns:p14="http://schemas.microsoft.com/office/powerpoint/2010/main" val="3785096030"/>
      </p:ext>
    </p:extLst>
  </p:cSld>
  <p:clrMapOvr>
    <a:masterClrMapping/>
  </p:clrMapOvr>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HIV Testing Response Rates</a:t>
            </a:r>
          </a:p>
        </p:txBody>
      </p:sp>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a:t>Percent of women and men age 15-49 tested for HIV</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166423536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179759351"/>
      </p:ext>
    </p:extLst>
  </p:cSld>
  <p:clrMapOvr>
    <a:masterClrMapping/>
  </p:clrMapOvr>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HIV Prevalence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12552969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a:t>Percent of women and men age 15-49 who are HIV positive</a:t>
            </a:r>
          </a:p>
        </p:txBody>
      </p:sp>
    </p:spTree>
    <p:extLst>
      <p:ext uri="{BB962C8B-B14F-4D97-AF65-F5344CB8AC3E}">
        <p14:creationId xmlns:p14="http://schemas.microsoft.com/office/powerpoint/2010/main" val="1572201814"/>
      </p:ext>
    </p:extLst>
  </p:cSld>
  <p:clrMapOvr>
    <a:masterClrMapping/>
  </p:clrMapOvr>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HIV Prevalence by Education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5032381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a:t>Percent of women and men age 15-49 who are HIV positive</a:t>
            </a:r>
          </a:p>
        </p:txBody>
      </p:sp>
    </p:spTree>
    <p:extLst>
      <p:ext uri="{BB962C8B-B14F-4D97-AF65-F5344CB8AC3E}">
        <p14:creationId xmlns:p14="http://schemas.microsoft.com/office/powerpoint/2010/main" val="2610564926"/>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Box 3"/>
          <p:cNvSpPr txBox="1"/>
          <p:nvPr/>
        </p:nvSpPr>
        <p:spPr>
          <a:xfrm>
            <a:off x="171534" y="1331168"/>
            <a:ext cx="8800932" cy="4493538"/>
          </a:xfrm>
          <a:prstGeom prst="rect">
            <a:avLst/>
          </a:prstGeom>
          <a:noFill/>
        </p:spPr>
        <p:txBody>
          <a:bodyPr wrap="square" rtlCol="0">
            <a:spAutoFit/>
          </a:bodyPr>
          <a:lstStyle/>
          <a:p>
            <a:pPr algn="ctr"/>
            <a:r>
              <a:rPr lang="en-GB" sz="2200"/>
              <a:t>The 2018 Zambia Demographic and Health Survey (2018 ZDHS) was implemented by the Zambia Statistics Agency in partnership with the Ministry of Health; the University Teaching Hospital–Virology Laboratory (UTH-VL); and the Department of Population Studies at the University of Zambia (UNZA) under the overall guidance of the National Steering Committee. Data collection lasted from July 2018 to January 2019. Funding for the 2018 ZDHS was provided by the United States Agency for International Development (USAID). Additional funding was provided by the Global Fund, the Department for International Development (DFID), and the United Nations Population Fund (UNFPA). ICF provided technical assistance through The DHS Program, a USAID-funded project providing support and technical assistance in the implementation of population and health surveys in countries worldwide.</a:t>
            </a:r>
            <a:endParaRPr lang="en-US" sz="2200"/>
          </a:p>
        </p:txBody>
      </p:sp>
      <p:pic>
        <p:nvPicPr>
          <p:cNvPr id="3" name="Picture 2" descr="A person wearing a costume&#10;&#10;Description automatically generated">
            <a:extLst>
              <a:ext uri="{FF2B5EF4-FFF2-40B4-BE49-F238E27FC236}">
                <a16:creationId xmlns:a16="http://schemas.microsoft.com/office/drawing/2014/main" id="{08E52CA3-6905-4063-B195-280E95B032A5}"/>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162974" y="127570"/>
            <a:ext cx="818052" cy="914400"/>
          </a:xfrm>
          <a:prstGeom prst="rect">
            <a:avLst/>
          </a:prstGeom>
        </p:spPr>
      </p:pic>
      <p:grpSp>
        <p:nvGrpSpPr>
          <p:cNvPr id="2" name="Group 1">
            <a:extLst>
              <a:ext uri="{FF2B5EF4-FFF2-40B4-BE49-F238E27FC236}">
                <a16:creationId xmlns:a16="http://schemas.microsoft.com/office/drawing/2014/main" id="{B928D6F8-8EE4-4EA0-89D4-3F082824FF49}"/>
              </a:ext>
            </a:extLst>
          </p:cNvPr>
          <p:cNvGrpSpPr/>
          <p:nvPr/>
        </p:nvGrpSpPr>
        <p:grpSpPr>
          <a:xfrm>
            <a:off x="171534" y="6000277"/>
            <a:ext cx="8800932" cy="685800"/>
            <a:chOff x="171534" y="6000277"/>
            <a:chExt cx="8800932" cy="685800"/>
          </a:xfrm>
        </p:grpSpPr>
        <p:pic>
          <p:nvPicPr>
            <p:cNvPr id="5" name="Picture 4"/>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171534" y="6000277"/>
              <a:ext cx="1762982" cy="685800"/>
            </a:xfrm>
            <a:prstGeom prst="rect">
              <a:avLst/>
            </a:prstGeom>
          </p:spPr>
        </p:pic>
        <p:pic>
          <p:nvPicPr>
            <p:cNvPr id="9" name="Picture 8">
              <a:extLst>
                <a:ext uri="{FF2B5EF4-FFF2-40B4-BE49-F238E27FC236}">
                  <a16:creationId xmlns:a16="http://schemas.microsoft.com/office/drawing/2014/main" id="{3CAB82EA-002B-4A07-860F-4706C404A5A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4190909" y="6228877"/>
              <a:ext cx="1961091" cy="228600"/>
            </a:xfrm>
            <a:prstGeom prst="rect">
              <a:avLst/>
            </a:prstGeom>
          </p:spPr>
        </p:pic>
        <p:pic>
          <p:nvPicPr>
            <p:cNvPr id="11" name="Picture 10" descr="A close up of a logo&#10;&#10;Description automatically generated">
              <a:extLst>
                <a:ext uri="{FF2B5EF4-FFF2-40B4-BE49-F238E27FC236}">
                  <a16:creationId xmlns:a16="http://schemas.microsoft.com/office/drawing/2014/main" id="{429E833B-2F8A-4168-AF65-6F3A16C7FAC1}"/>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6750569" y="6000277"/>
              <a:ext cx="646444" cy="685800"/>
            </a:xfrm>
            <a:prstGeom prst="rect">
              <a:avLst/>
            </a:prstGeom>
          </p:spPr>
        </p:pic>
        <p:pic>
          <p:nvPicPr>
            <p:cNvPr id="13" name="Picture 12" descr="A picture containing drawing&#10;&#10;Description automatically generated">
              <a:extLst>
                <a:ext uri="{FF2B5EF4-FFF2-40B4-BE49-F238E27FC236}">
                  <a16:creationId xmlns:a16="http://schemas.microsoft.com/office/drawing/2014/main" id="{BBC495BD-DCA6-4CE4-9DA8-AB27202B7A84}"/>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995583" y="6114577"/>
              <a:ext cx="976883" cy="457200"/>
            </a:xfrm>
            <a:prstGeom prst="rect">
              <a:avLst/>
            </a:prstGeom>
          </p:spPr>
        </p:pic>
        <p:pic>
          <p:nvPicPr>
            <p:cNvPr id="6" name="Picture 5" descr="A picture containing drawing&#10;&#10;Description automatically generated">
              <a:extLst>
                <a:ext uri="{FF2B5EF4-FFF2-40B4-BE49-F238E27FC236}">
                  <a16:creationId xmlns:a16="http://schemas.microsoft.com/office/drawing/2014/main" id="{4D33DD97-7EA4-409A-8D74-054C96D27C6E}"/>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2533085" y="6114577"/>
              <a:ext cx="1059255" cy="457200"/>
            </a:xfrm>
            <a:prstGeom prst="rect">
              <a:avLst/>
            </a:prstGeom>
          </p:spPr>
        </p:pic>
      </p:grpSp>
    </p:spTree>
    <p:extLst>
      <p:ext uri="{BB962C8B-B14F-4D97-AF65-F5344CB8AC3E}">
        <p14:creationId xmlns:p14="http://schemas.microsoft.com/office/powerpoint/2010/main" val="2129250665"/>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Household Durable Goods and Possessions</a:t>
            </a:r>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2561508188"/>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75963"/>
            <a:ext cx="9144000" cy="369332"/>
          </a:xfrm>
          <a:prstGeom prst="rect">
            <a:avLst/>
          </a:prstGeom>
          <a:noFill/>
        </p:spPr>
        <p:txBody>
          <a:bodyPr wrap="square" rtlCol="0">
            <a:spAutoFit/>
          </a:bodyPr>
          <a:lstStyle/>
          <a:p>
            <a:pPr algn="ctr"/>
            <a:r>
              <a:rPr lang="en-US" i="1"/>
              <a:t>Percent of households with:</a:t>
            </a:r>
          </a:p>
        </p:txBody>
      </p:sp>
    </p:spTree>
    <p:extLst>
      <p:ext uri="{BB962C8B-B14F-4D97-AF65-F5344CB8AC3E}">
        <p14:creationId xmlns:p14="http://schemas.microsoft.com/office/powerpoint/2010/main" val="1789523886"/>
      </p:ext>
    </p:extLst>
  </p:cSld>
  <p:clrMapOvr>
    <a:masterClrMapping/>
  </p:clrMapOvr>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HIV Prevalence by Wealth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39817747"/>
              </p:ext>
            </p:extLst>
          </p:nvPr>
        </p:nvGraphicFramePr>
        <p:xfrm>
          <a:off x="0" y="1606550"/>
          <a:ext cx="9143999" cy="443298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6328" y="1036785"/>
            <a:ext cx="9144000" cy="369332"/>
          </a:xfrm>
          <a:prstGeom prst="rect">
            <a:avLst/>
          </a:prstGeom>
          <a:noFill/>
        </p:spPr>
        <p:txBody>
          <a:bodyPr wrap="square" rtlCol="0">
            <a:spAutoFit/>
          </a:bodyPr>
          <a:lstStyle/>
          <a:p>
            <a:pPr algn="ctr"/>
            <a:r>
              <a:rPr lang="en-US" i="1"/>
              <a:t>Percent of women and men age 15-49 who are HIV positive</a:t>
            </a:r>
          </a:p>
        </p:txBody>
      </p:sp>
      <p:sp>
        <p:nvSpPr>
          <p:cNvPr id="9" name="Right Arrow 8"/>
          <p:cNvSpPr/>
          <p:nvPr/>
        </p:nvSpPr>
        <p:spPr>
          <a:xfrm>
            <a:off x="1796143" y="6183086"/>
            <a:ext cx="5584371" cy="218397"/>
          </a:xfrm>
          <a:prstGeom prst="rightArrow">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TextBox 9"/>
          <p:cNvSpPr txBox="1"/>
          <p:nvPr/>
        </p:nvSpPr>
        <p:spPr>
          <a:xfrm>
            <a:off x="461963" y="6039535"/>
            <a:ext cx="1418658" cy="646331"/>
          </a:xfrm>
          <a:prstGeom prst="rect">
            <a:avLst/>
          </a:prstGeom>
          <a:noFill/>
        </p:spPr>
        <p:txBody>
          <a:bodyPr wrap="square" rtlCol="0">
            <a:spAutoFit/>
          </a:bodyPr>
          <a:lstStyle/>
          <a:p>
            <a:pPr algn="ctr"/>
            <a:r>
              <a:rPr lang="en-US"/>
              <a:t>Poorest households</a:t>
            </a:r>
          </a:p>
        </p:txBody>
      </p:sp>
      <p:sp>
        <p:nvSpPr>
          <p:cNvPr id="11" name="TextBox 10"/>
          <p:cNvSpPr txBox="1"/>
          <p:nvPr/>
        </p:nvSpPr>
        <p:spPr>
          <a:xfrm>
            <a:off x="7380514" y="6039534"/>
            <a:ext cx="1418658" cy="646331"/>
          </a:xfrm>
          <a:prstGeom prst="rect">
            <a:avLst/>
          </a:prstGeom>
          <a:noFill/>
        </p:spPr>
        <p:txBody>
          <a:bodyPr wrap="square" rtlCol="0">
            <a:spAutoFit/>
          </a:bodyPr>
          <a:lstStyle/>
          <a:p>
            <a:pPr algn="ctr"/>
            <a:r>
              <a:rPr lang="en-US"/>
              <a:t>Wealthiest households</a:t>
            </a:r>
          </a:p>
        </p:txBody>
      </p:sp>
    </p:spTree>
    <p:extLst>
      <p:ext uri="{BB962C8B-B14F-4D97-AF65-F5344CB8AC3E}">
        <p14:creationId xmlns:p14="http://schemas.microsoft.com/office/powerpoint/2010/main" val="2906468560"/>
      </p:ext>
    </p:extLst>
  </p:cSld>
  <p:clrMapOvr>
    <a:masterClrMapping/>
  </p:clrMapOvr>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HIV Prevalence by Age</a:t>
            </a:r>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2234034822"/>
              </p:ext>
            </p:extLst>
          </p:nvPr>
        </p:nvGraphicFramePr>
        <p:xfrm>
          <a:off x="0" y="1606550"/>
          <a:ext cx="9143999" cy="4750707"/>
        </p:xfrm>
        <a:graphic>
          <a:graphicData uri="http://schemas.openxmlformats.org/drawingml/2006/chart">
            <c:chart xmlns:c="http://schemas.openxmlformats.org/drawingml/2006/chart" xmlns:r="http://schemas.openxmlformats.org/officeDocument/2006/relationships" r:id="rId3"/>
          </a:graphicData>
        </a:graphic>
      </p:graphicFrame>
      <p:sp>
        <p:nvSpPr>
          <p:cNvPr id="7" name="TextBox 6"/>
          <p:cNvSpPr txBox="1"/>
          <p:nvPr/>
        </p:nvSpPr>
        <p:spPr>
          <a:xfrm>
            <a:off x="0" y="1132329"/>
            <a:ext cx="9144000" cy="369332"/>
          </a:xfrm>
          <a:prstGeom prst="rect">
            <a:avLst/>
          </a:prstGeom>
          <a:noFill/>
        </p:spPr>
        <p:txBody>
          <a:bodyPr wrap="square" rtlCol="0">
            <a:spAutoFit/>
          </a:bodyPr>
          <a:lstStyle/>
          <a:p>
            <a:pPr algn="ctr"/>
            <a:r>
              <a:rPr lang="en-US" i="1"/>
              <a:t>Percent of women and men age 15-49 who are HIV positive</a:t>
            </a:r>
          </a:p>
        </p:txBody>
      </p:sp>
      <p:sp>
        <p:nvSpPr>
          <p:cNvPr id="12" name="TextBox 11"/>
          <p:cNvSpPr txBox="1"/>
          <p:nvPr/>
        </p:nvSpPr>
        <p:spPr>
          <a:xfrm>
            <a:off x="1" y="6466114"/>
            <a:ext cx="9144000" cy="369332"/>
          </a:xfrm>
          <a:prstGeom prst="rect">
            <a:avLst/>
          </a:prstGeom>
          <a:noFill/>
        </p:spPr>
        <p:txBody>
          <a:bodyPr wrap="square" rtlCol="0">
            <a:spAutoFit/>
          </a:bodyPr>
          <a:lstStyle/>
          <a:p>
            <a:pPr algn="ctr"/>
            <a:r>
              <a:rPr lang="en-US" b="1"/>
              <a:t>Age in years</a:t>
            </a:r>
          </a:p>
        </p:txBody>
      </p:sp>
      <p:sp>
        <p:nvSpPr>
          <p:cNvPr id="13" name="TextBox 12"/>
          <p:cNvSpPr txBox="1"/>
          <p:nvPr/>
        </p:nvSpPr>
        <p:spPr>
          <a:xfrm>
            <a:off x="2062557" y="4174440"/>
            <a:ext cx="1121228" cy="369332"/>
          </a:xfrm>
          <a:prstGeom prst="rect">
            <a:avLst/>
          </a:prstGeom>
          <a:noFill/>
        </p:spPr>
        <p:txBody>
          <a:bodyPr wrap="square" rtlCol="0">
            <a:spAutoFit/>
          </a:bodyPr>
          <a:lstStyle/>
          <a:p>
            <a:r>
              <a:rPr lang="en-US" b="1">
                <a:solidFill>
                  <a:schemeClr val="accent3"/>
                </a:solidFill>
              </a:rPr>
              <a:t>Women </a:t>
            </a:r>
          </a:p>
        </p:txBody>
      </p:sp>
      <p:sp>
        <p:nvSpPr>
          <p:cNvPr id="14" name="TextBox 13"/>
          <p:cNvSpPr txBox="1"/>
          <p:nvPr/>
        </p:nvSpPr>
        <p:spPr>
          <a:xfrm>
            <a:off x="2735278" y="5541005"/>
            <a:ext cx="1121228" cy="369332"/>
          </a:xfrm>
          <a:prstGeom prst="rect">
            <a:avLst/>
          </a:prstGeom>
          <a:noFill/>
        </p:spPr>
        <p:txBody>
          <a:bodyPr wrap="square" rtlCol="0">
            <a:spAutoFit/>
          </a:bodyPr>
          <a:lstStyle/>
          <a:p>
            <a:r>
              <a:rPr lang="en-US" b="1">
                <a:solidFill>
                  <a:schemeClr val="accent4"/>
                </a:solidFill>
              </a:rPr>
              <a:t>Men </a:t>
            </a:r>
          </a:p>
        </p:txBody>
      </p:sp>
    </p:spTree>
    <p:extLst>
      <p:ext uri="{BB962C8B-B14F-4D97-AF65-F5344CB8AC3E}">
        <p14:creationId xmlns:p14="http://schemas.microsoft.com/office/powerpoint/2010/main" val="955750975"/>
      </p:ext>
    </p:extLst>
  </p:cSld>
  <p:clrMapOvr>
    <a:masterClrMapping/>
  </p:clrMapOvr>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4000"/>
              <a:t>HIV Prevalence by </a:t>
            </a:r>
            <a:r>
              <a:rPr lang="en-GB" sz="4000" noProof="0"/>
              <a:t>Province</a:t>
            </a:r>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2794" y="3297734"/>
              <a:ext cx="1398902"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lumMod val="60000"/>
                    <a:lumOff val="40000"/>
                  </a:schemeClr>
                </a:solidFill>
              </a:endParaRPr>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lumMod val="60000"/>
                    <a:lumOff val="40000"/>
                  </a:schemeClr>
                </a:solidFill>
              </a:endParaRPr>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solidFill>
                  <a:schemeClr val="accent5">
                    <a:lumMod val="60000"/>
                    <a:lumOff val="40000"/>
                  </a:schemeClr>
                </a:solidFill>
              </a:endParaRPr>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1200329"/>
          </a:xfrm>
          <a:prstGeom prst="rect">
            <a:avLst/>
          </a:prstGeom>
          <a:noFill/>
          <a:ln>
            <a:noFill/>
          </a:ln>
        </p:spPr>
        <p:txBody>
          <a:bodyPr wrap="square" rtlCol="0">
            <a:spAutoFit/>
          </a:bodyPr>
          <a:lstStyle/>
          <a:p>
            <a:pPr algn="ctr"/>
            <a:r>
              <a:rPr lang="en-US" sz="2400" b="1">
                <a:solidFill>
                  <a:schemeClr val="bg1"/>
                </a:solidFill>
              </a:rPr>
              <a:t>Western</a:t>
            </a:r>
          </a:p>
          <a:p>
            <a:pPr algn="ctr"/>
            <a:r>
              <a:rPr lang="en-US" sz="2400" b="1">
                <a:solidFill>
                  <a:schemeClr val="bg1"/>
                </a:solidFill>
              </a:rPr>
              <a:t>10.6%</a:t>
            </a:r>
          </a:p>
          <a:p>
            <a:pPr algn="ctr"/>
            <a:endParaRPr lang="en-US" sz="2400" b="1">
              <a:solidFill>
                <a:schemeClr val="bg1"/>
              </a:solidFill>
            </a:endParaRP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a:t>North </a:t>
            </a:r>
            <a:br>
              <a:rPr lang="en-US" sz="2400" b="1"/>
            </a:br>
            <a:r>
              <a:rPr lang="en-US" sz="2400" b="1"/>
              <a:t>Western</a:t>
            </a:r>
          </a:p>
          <a:p>
            <a:pPr algn="ctr"/>
            <a:r>
              <a:rPr lang="en-US" sz="2400" b="1"/>
              <a:t>6.1%</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a:solidFill>
                  <a:schemeClr val="bg1"/>
                </a:solidFill>
              </a:rPr>
              <a:t>Southern</a:t>
            </a:r>
          </a:p>
          <a:p>
            <a:pPr algn="ctr"/>
            <a:r>
              <a:rPr lang="en-US" sz="2400" b="1">
                <a:solidFill>
                  <a:schemeClr val="bg1"/>
                </a:solidFill>
              </a:rPr>
              <a:t>12.4%</a:t>
            </a:r>
          </a:p>
        </p:txBody>
      </p:sp>
      <p:sp>
        <p:nvSpPr>
          <p:cNvPr id="22" name="TextBox 21">
            <a:extLst>
              <a:ext uri="{FF2B5EF4-FFF2-40B4-BE49-F238E27FC236}">
                <a16:creationId xmlns:a16="http://schemas.microsoft.com/office/drawing/2014/main" id="{917080F9-B33E-4403-8A87-0BA2D3CABD64}"/>
              </a:ext>
            </a:extLst>
          </p:cNvPr>
          <p:cNvSpPr txBox="1"/>
          <p:nvPr/>
        </p:nvSpPr>
        <p:spPr>
          <a:xfrm>
            <a:off x="4061567" y="4348576"/>
            <a:ext cx="1109224" cy="830997"/>
          </a:xfrm>
          <a:prstGeom prst="rect">
            <a:avLst/>
          </a:prstGeom>
          <a:noFill/>
          <a:ln>
            <a:noFill/>
          </a:ln>
        </p:spPr>
        <p:txBody>
          <a:bodyPr wrap="square" rtlCol="0">
            <a:spAutoFit/>
          </a:bodyPr>
          <a:lstStyle/>
          <a:p>
            <a:pPr algn="ctr"/>
            <a:r>
              <a:rPr lang="en-US" sz="2400" b="1">
                <a:solidFill>
                  <a:schemeClr val="bg1"/>
                </a:solidFill>
              </a:rPr>
              <a:t>Central</a:t>
            </a:r>
          </a:p>
          <a:p>
            <a:pPr algn="ctr"/>
            <a:r>
              <a:rPr lang="en-US" sz="2400" b="1">
                <a:solidFill>
                  <a:schemeClr val="bg1"/>
                </a:solidFill>
              </a:rPr>
              <a:t>12.4%</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667504" y="5519628"/>
            <a:ext cx="1109224" cy="830997"/>
          </a:xfrm>
          <a:prstGeom prst="rect">
            <a:avLst/>
          </a:prstGeom>
          <a:noFill/>
          <a:ln>
            <a:noFill/>
          </a:ln>
        </p:spPr>
        <p:txBody>
          <a:bodyPr wrap="square" rtlCol="0">
            <a:spAutoFit/>
          </a:bodyPr>
          <a:lstStyle/>
          <a:p>
            <a:pPr algn="ctr"/>
            <a:r>
              <a:rPr lang="en-US" sz="2400" b="1"/>
              <a:t>Lusaka</a:t>
            </a:r>
          </a:p>
          <a:p>
            <a:pPr algn="ctr"/>
            <a:r>
              <a:rPr lang="en-US" sz="2400" b="1"/>
              <a:t>15.1%</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a:t>Eastern</a:t>
            </a:r>
          </a:p>
          <a:p>
            <a:pPr algn="ctr"/>
            <a:r>
              <a:rPr lang="en-US" sz="2400" b="1"/>
              <a:t>7.4%</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142312" y="2235014"/>
            <a:ext cx="1702588" cy="830997"/>
          </a:xfrm>
          <a:prstGeom prst="rect">
            <a:avLst/>
          </a:prstGeom>
          <a:noFill/>
          <a:ln>
            <a:noFill/>
          </a:ln>
        </p:spPr>
        <p:txBody>
          <a:bodyPr wrap="square" rtlCol="0">
            <a:spAutoFit/>
          </a:bodyPr>
          <a:lstStyle/>
          <a:p>
            <a:pPr algn="ctr"/>
            <a:r>
              <a:rPr lang="en-US" sz="2400" b="1"/>
              <a:t>Copperbelt</a:t>
            </a:r>
          </a:p>
          <a:p>
            <a:pPr algn="ctr"/>
            <a:r>
              <a:rPr lang="en-US" sz="2400" b="1"/>
              <a:t>15.4%</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err="1"/>
              <a:t>Muchinga</a:t>
            </a:r>
            <a:endParaRPr lang="en-US" sz="2400" b="1"/>
          </a:p>
          <a:p>
            <a:pPr algn="ctr"/>
            <a:r>
              <a:rPr lang="en-US" sz="2400" b="1"/>
              <a:t>5.4%</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a:t>Northern</a:t>
            </a:r>
          </a:p>
          <a:p>
            <a:pPr algn="ctr"/>
            <a:r>
              <a:rPr lang="en-US" sz="2400" b="1"/>
              <a:t>5.6%</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339837" y="1496800"/>
            <a:ext cx="1192064" cy="830997"/>
          </a:xfrm>
          <a:prstGeom prst="rect">
            <a:avLst/>
          </a:prstGeom>
          <a:noFill/>
          <a:ln>
            <a:noFill/>
          </a:ln>
        </p:spPr>
        <p:txBody>
          <a:bodyPr wrap="square" rtlCol="0">
            <a:spAutoFit/>
          </a:bodyPr>
          <a:lstStyle/>
          <a:p>
            <a:pPr algn="ctr"/>
            <a:r>
              <a:rPr lang="en-US" sz="2400" b="1" err="1"/>
              <a:t>Luapula</a:t>
            </a:r>
            <a:endParaRPr lang="en-US" sz="2400" b="1"/>
          </a:p>
          <a:p>
            <a:pPr algn="ctr"/>
            <a:r>
              <a:rPr lang="en-US" sz="2400" b="1"/>
              <a:t>7.9%</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531901" y="1912299"/>
            <a:ext cx="791391" cy="31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726480"/>
            <a:ext cx="9144000" cy="369332"/>
          </a:xfrm>
          <a:prstGeom prst="rect">
            <a:avLst/>
          </a:prstGeom>
          <a:noFill/>
        </p:spPr>
        <p:txBody>
          <a:bodyPr wrap="square" rtlCol="0">
            <a:spAutoFit/>
          </a:bodyPr>
          <a:lstStyle/>
          <a:p>
            <a:pPr algn="ctr"/>
            <a:r>
              <a:rPr lang="en-US" i="1"/>
              <a:t>Percent of women and men age 15-49 who are HIV positive</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a:t>Zambia</a:t>
            </a:r>
          </a:p>
          <a:p>
            <a:pPr algn="ctr"/>
            <a:r>
              <a:rPr lang="en-US" sz="3200" b="1"/>
              <a:t>11.1%</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D4BBE724-D7B9-4AA8-8381-5C5935F87D28}"/>
              </a:ext>
            </a:extLst>
          </p:cNvPr>
          <p:cNvCxnSpPr>
            <a:stCxn id="11" idx="20"/>
          </p:cNvCxnSpPr>
          <p:nvPr/>
        </p:nvCxnSpPr>
        <p:spPr>
          <a:xfrm>
            <a:off x="5438707" y="5450136"/>
            <a:ext cx="262922" cy="3344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16692057"/>
      </p:ext>
    </p:extLst>
  </p:cSld>
  <p:clrMapOvr>
    <a:masterClrMapping/>
  </p:clrMapOvr>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4000"/>
              <a:t>HIV Prevalence by </a:t>
            </a:r>
            <a:r>
              <a:rPr lang="en-GB" sz="4000" noProof="0"/>
              <a:t>Province:  Women</a:t>
            </a:r>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2794" y="3297734"/>
              <a:ext cx="1398902"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1200329"/>
          </a:xfrm>
          <a:prstGeom prst="rect">
            <a:avLst/>
          </a:prstGeom>
          <a:noFill/>
          <a:ln>
            <a:noFill/>
          </a:ln>
        </p:spPr>
        <p:txBody>
          <a:bodyPr wrap="square" rtlCol="0">
            <a:spAutoFit/>
          </a:bodyPr>
          <a:lstStyle/>
          <a:p>
            <a:pPr algn="ctr"/>
            <a:r>
              <a:rPr lang="en-US" sz="2400" b="1">
                <a:solidFill>
                  <a:schemeClr val="bg1"/>
                </a:solidFill>
              </a:rPr>
              <a:t>Western</a:t>
            </a:r>
          </a:p>
          <a:p>
            <a:pPr algn="ctr"/>
            <a:r>
              <a:rPr lang="en-US" sz="2400" b="1">
                <a:solidFill>
                  <a:schemeClr val="bg1"/>
                </a:solidFill>
              </a:rPr>
              <a:t>13.2%</a:t>
            </a:r>
          </a:p>
          <a:p>
            <a:pPr algn="ctr"/>
            <a:endParaRPr lang="en-US" sz="2400" b="1">
              <a:solidFill>
                <a:schemeClr val="bg1"/>
              </a:solidFill>
            </a:endParaRP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a:t>North </a:t>
            </a:r>
            <a:br>
              <a:rPr lang="en-US" sz="2400" b="1"/>
            </a:br>
            <a:r>
              <a:rPr lang="en-US" sz="2400" b="1"/>
              <a:t>Western</a:t>
            </a:r>
          </a:p>
          <a:p>
            <a:pPr algn="ctr"/>
            <a:r>
              <a:rPr lang="en-US" sz="2400" b="1"/>
              <a:t>8.5%</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a:solidFill>
                  <a:schemeClr val="bg1"/>
                </a:solidFill>
              </a:rPr>
              <a:t>Southern</a:t>
            </a:r>
          </a:p>
          <a:p>
            <a:pPr algn="ctr"/>
            <a:r>
              <a:rPr lang="en-US" sz="2400" b="1">
                <a:solidFill>
                  <a:schemeClr val="bg1"/>
                </a:solidFill>
              </a:rPr>
              <a:t>15.8%</a:t>
            </a:r>
          </a:p>
        </p:txBody>
      </p:sp>
      <p:sp>
        <p:nvSpPr>
          <p:cNvPr id="22" name="TextBox 21">
            <a:extLst>
              <a:ext uri="{FF2B5EF4-FFF2-40B4-BE49-F238E27FC236}">
                <a16:creationId xmlns:a16="http://schemas.microsoft.com/office/drawing/2014/main" id="{917080F9-B33E-4403-8A87-0BA2D3CABD64}"/>
              </a:ext>
            </a:extLst>
          </p:cNvPr>
          <p:cNvSpPr txBox="1"/>
          <p:nvPr/>
        </p:nvSpPr>
        <p:spPr>
          <a:xfrm>
            <a:off x="4061567" y="4348576"/>
            <a:ext cx="1109224" cy="830997"/>
          </a:xfrm>
          <a:prstGeom prst="rect">
            <a:avLst/>
          </a:prstGeom>
          <a:noFill/>
          <a:ln>
            <a:noFill/>
          </a:ln>
        </p:spPr>
        <p:txBody>
          <a:bodyPr wrap="square" rtlCol="0">
            <a:spAutoFit/>
          </a:bodyPr>
          <a:lstStyle/>
          <a:p>
            <a:pPr algn="ctr"/>
            <a:r>
              <a:rPr lang="en-US" sz="2400" b="1">
                <a:solidFill>
                  <a:schemeClr val="bg1"/>
                </a:solidFill>
              </a:rPr>
              <a:t>Central</a:t>
            </a:r>
          </a:p>
          <a:p>
            <a:pPr algn="ctr"/>
            <a:r>
              <a:rPr lang="en-US" sz="2400" b="1">
                <a:solidFill>
                  <a:schemeClr val="bg1"/>
                </a:solidFill>
              </a:rPr>
              <a:t>15.4%</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577008" y="5536165"/>
            <a:ext cx="1109224" cy="830997"/>
          </a:xfrm>
          <a:prstGeom prst="rect">
            <a:avLst/>
          </a:prstGeom>
          <a:noFill/>
          <a:ln>
            <a:noFill/>
          </a:ln>
        </p:spPr>
        <p:txBody>
          <a:bodyPr wrap="square" rtlCol="0">
            <a:spAutoFit/>
          </a:bodyPr>
          <a:lstStyle/>
          <a:p>
            <a:pPr algn="ctr"/>
            <a:r>
              <a:rPr lang="en-US" sz="2400" b="1"/>
              <a:t>Lusaka</a:t>
            </a:r>
          </a:p>
          <a:p>
            <a:pPr algn="ctr"/>
            <a:r>
              <a:rPr lang="en-US" sz="2400" b="1"/>
              <a:t>19.2%</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a:t>Eastern</a:t>
            </a:r>
          </a:p>
          <a:p>
            <a:pPr algn="ctr"/>
            <a:r>
              <a:rPr lang="en-US" sz="2400" b="1"/>
              <a:t>10.1%</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103828" y="2325224"/>
            <a:ext cx="1702588" cy="830997"/>
          </a:xfrm>
          <a:prstGeom prst="rect">
            <a:avLst/>
          </a:prstGeom>
          <a:noFill/>
          <a:ln>
            <a:noFill/>
          </a:ln>
        </p:spPr>
        <p:txBody>
          <a:bodyPr wrap="square" rtlCol="0">
            <a:spAutoFit/>
          </a:bodyPr>
          <a:lstStyle/>
          <a:p>
            <a:pPr algn="ctr"/>
            <a:r>
              <a:rPr lang="en-US" sz="2400" b="1"/>
              <a:t>Copperbelt</a:t>
            </a:r>
          </a:p>
          <a:p>
            <a:pPr algn="ctr"/>
            <a:r>
              <a:rPr lang="en-US" sz="2400" b="1"/>
              <a:t>19.8%</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err="1"/>
              <a:t>Muchinga</a:t>
            </a:r>
            <a:endParaRPr lang="en-US" sz="2400" b="1"/>
          </a:p>
          <a:p>
            <a:pPr algn="ctr"/>
            <a:r>
              <a:rPr lang="en-US" sz="2400" b="1"/>
              <a:t>6.4%</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a:t>Northern</a:t>
            </a:r>
          </a:p>
          <a:p>
            <a:pPr algn="ctr"/>
            <a:r>
              <a:rPr lang="en-US" sz="2400" b="1"/>
              <a:t>6.7%</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339837" y="1496800"/>
            <a:ext cx="1192064" cy="830997"/>
          </a:xfrm>
          <a:prstGeom prst="rect">
            <a:avLst/>
          </a:prstGeom>
          <a:noFill/>
          <a:ln>
            <a:noFill/>
          </a:ln>
        </p:spPr>
        <p:txBody>
          <a:bodyPr wrap="square" rtlCol="0">
            <a:spAutoFit/>
          </a:bodyPr>
          <a:lstStyle/>
          <a:p>
            <a:pPr algn="ctr"/>
            <a:r>
              <a:rPr lang="en-US" sz="2400" b="1" err="1"/>
              <a:t>Luapula</a:t>
            </a:r>
            <a:endParaRPr lang="en-US" sz="2400" b="1"/>
          </a:p>
          <a:p>
            <a:pPr algn="ctr"/>
            <a:r>
              <a:rPr lang="en-US" sz="2400" b="1"/>
              <a:t>9.9%</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531901" y="1912299"/>
            <a:ext cx="791391" cy="31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726480"/>
            <a:ext cx="9144000" cy="369332"/>
          </a:xfrm>
          <a:prstGeom prst="rect">
            <a:avLst/>
          </a:prstGeom>
          <a:noFill/>
        </p:spPr>
        <p:txBody>
          <a:bodyPr wrap="square" rtlCol="0">
            <a:spAutoFit/>
          </a:bodyPr>
          <a:lstStyle/>
          <a:p>
            <a:pPr algn="ctr"/>
            <a:r>
              <a:rPr lang="en-US" i="1"/>
              <a:t>Percent of women age 15-49 who are HIV positive</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a:t>Zambia</a:t>
            </a:r>
          </a:p>
          <a:p>
            <a:pPr algn="ctr"/>
            <a:r>
              <a:rPr lang="en-US" sz="3200" b="1"/>
              <a:t>14.2%</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D4BBE724-D7B9-4AA8-8381-5C5935F87D28}"/>
              </a:ext>
            </a:extLst>
          </p:cNvPr>
          <p:cNvCxnSpPr>
            <a:stCxn id="11" idx="20"/>
          </p:cNvCxnSpPr>
          <p:nvPr/>
        </p:nvCxnSpPr>
        <p:spPr>
          <a:xfrm>
            <a:off x="5438707" y="5450136"/>
            <a:ext cx="262922" cy="3344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274791867"/>
      </p:ext>
    </p:extLst>
  </p:cSld>
  <p:clrMapOvr>
    <a:masterClrMapping/>
  </p:clrMapOvr>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4000"/>
              <a:t>HIV Prevalence by </a:t>
            </a:r>
            <a:r>
              <a:rPr lang="en-GB" sz="4000" noProof="0"/>
              <a:t>Province:  Men</a:t>
            </a:r>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2794" y="3297734"/>
              <a:ext cx="1398902"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1200329"/>
          </a:xfrm>
          <a:prstGeom prst="rect">
            <a:avLst/>
          </a:prstGeom>
          <a:noFill/>
          <a:ln>
            <a:noFill/>
          </a:ln>
        </p:spPr>
        <p:txBody>
          <a:bodyPr wrap="square" rtlCol="0">
            <a:spAutoFit/>
          </a:bodyPr>
          <a:lstStyle/>
          <a:p>
            <a:pPr algn="ctr"/>
            <a:r>
              <a:rPr lang="en-US" sz="2400" b="1">
                <a:solidFill>
                  <a:schemeClr val="bg1"/>
                </a:solidFill>
              </a:rPr>
              <a:t>Western</a:t>
            </a:r>
          </a:p>
          <a:p>
            <a:pPr algn="ctr"/>
            <a:r>
              <a:rPr lang="en-US" sz="2400" b="1">
                <a:solidFill>
                  <a:schemeClr val="bg1"/>
                </a:solidFill>
              </a:rPr>
              <a:t>7.1%</a:t>
            </a:r>
          </a:p>
          <a:p>
            <a:pPr algn="ctr"/>
            <a:endParaRPr lang="en-US" sz="2400" b="1">
              <a:solidFill>
                <a:schemeClr val="bg1"/>
              </a:solidFill>
            </a:endParaRP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a:t>North </a:t>
            </a:r>
            <a:br>
              <a:rPr lang="en-US" sz="2400" b="1"/>
            </a:br>
            <a:r>
              <a:rPr lang="en-US" sz="2400" b="1"/>
              <a:t>Western</a:t>
            </a:r>
          </a:p>
          <a:p>
            <a:pPr algn="ctr"/>
            <a:r>
              <a:rPr lang="en-US" sz="2400" b="1"/>
              <a:t>3.1%</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a:solidFill>
                  <a:schemeClr val="bg1"/>
                </a:solidFill>
              </a:rPr>
              <a:t>Southern</a:t>
            </a:r>
          </a:p>
          <a:p>
            <a:pPr algn="ctr"/>
            <a:r>
              <a:rPr lang="en-US" sz="2400" b="1">
                <a:solidFill>
                  <a:schemeClr val="bg1"/>
                </a:solidFill>
              </a:rPr>
              <a:t>8.8%</a:t>
            </a:r>
          </a:p>
        </p:txBody>
      </p:sp>
      <p:sp>
        <p:nvSpPr>
          <p:cNvPr id="22" name="TextBox 21">
            <a:extLst>
              <a:ext uri="{FF2B5EF4-FFF2-40B4-BE49-F238E27FC236}">
                <a16:creationId xmlns:a16="http://schemas.microsoft.com/office/drawing/2014/main" id="{917080F9-B33E-4403-8A87-0BA2D3CABD64}"/>
              </a:ext>
            </a:extLst>
          </p:cNvPr>
          <p:cNvSpPr txBox="1"/>
          <p:nvPr/>
        </p:nvSpPr>
        <p:spPr>
          <a:xfrm>
            <a:off x="4061567" y="4348576"/>
            <a:ext cx="1109224" cy="830997"/>
          </a:xfrm>
          <a:prstGeom prst="rect">
            <a:avLst/>
          </a:prstGeom>
          <a:noFill/>
          <a:ln>
            <a:noFill/>
          </a:ln>
        </p:spPr>
        <p:txBody>
          <a:bodyPr wrap="square" rtlCol="0">
            <a:spAutoFit/>
          </a:bodyPr>
          <a:lstStyle/>
          <a:p>
            <a:pPr algn="ctr"/>
            <a:r>
              <a:rPr lang="en-US" sz="2400" b="1">
                <a:solidFill>
                  <a:schemeClr val="bg1"/>
                </a:solidFill>
              </a:rPr>
              <a:t>Central</a:t>
            </a:r>
          </a:p>
          <a:p>
            <a:pPr algn="ctr"/>
            <a:r>
              <a:rPr lang="en-US" sz="2400" b="1">
                <a:solidFill>
                  <a:schemeClr val="bg1"/>
                </a:solidFill>
              </a:rPr>
              <a:t>9.0%</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577008" y="5536165"/>
            <a:ext cx="1109224" cy="830997"/>
          </a:xfrm>
          <a:prstGeom prst="rect">
            <a:avLst/>
          </a:prstGeom>
          <a:noFill/>
          <a:ln>
            <a:noFill/>
          </a:ln>
        </p:spPr>
        <p:txBody>
          <a:bodyPr wrap="square" rtlCol="0">
            <a:spAutoFit/>
          </a:bodyPr>
          <a:lstStyle/>
          <a:p>
            <a:pPr algn="ctr"/>
            <a:r>
              <a:rPr lang="en-US" sz="2400" b="1"/>
              <a:t>Lusaka</a:t>
            </a:r>
          </a:p>
          <a:p>
            <a:pPr algn="ctr"/>
            <a:r>
              <a:rPr lang="en-US" sz="2400" b="1"/>
              <a:t>10.2%</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a:t>Eastern</a:t>
            </a:r>
          </a:p>
          <a:p>
            <a:pPr algn="ctr"/>
            <a:r>
              <a:rPr lang="en-US" sz="2400" b="1"/>
              <a:t>4.5%</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103828" y="2325224"/>
            <a:ext cx="1702588" cy="830997"/>
          </a:xfrm>
          <a:prstGeom prst="rect">
            <a:avLst/>
          </a:prstGeom>
          <a:noFill/>
          <a:ln>
            <a:noFill/>
          </a:ln>
        </p:spPr>
        <p:txBody>
          <a:bodyPr wrap="square" rtlCol="0">
            <a:spAutoFit/>
          </a:bodyPr>
          <a:lstStyle/>
          <a:p>
            <a:pPr algn="ctr"/>
            <a:r>
              <a:rPr lang="en-US" sz="2400" b="1"/>
              <a:t>Copperbelt</a:t>
            </a:r>
          </a:p>
          <a:p>
            <a:pPr algn="ctr"/>
            <a:r>
              <a:rPr lang="en-US" sz="2400" b="1"/>
              <a:t>10.1%</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err="1"/>
              <a:t>Muchinga</a:t>
            </a:r>
            <a:endParaRPr lang="en-US" sz="2400" b="1"/>
          </a:p>
          <a:p>
            <a:pPr algn="ctr"/>
            <a:r>
              <a:rPr lang="en-US" sz="2400" b="1"/>
              <a:t>4.3%</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a:t>Northern</a:t>
            </a:r>
          </a:p>
          <a:p>
            <a:pPr algn="ctr"/>
            <a:r>
              <a:rPr lang="en-US" sz="2400" b="1"/>
              <a:t>4.4%</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339837" y="1496800"/>
            <a:ext cx="1192064" cy="830997"/>
          </a:xfrm>
          <a:prstGeom prst="rect">
            <a:avLst/>
          </a:prstGeom>
          <a:noFill/>
          <a:ln>
            <a:noFill/>
          </a:ln>
        </p:spPr>
        <p:txBody>
          <a:bodyPr wrap="square" rtlCol="0">
            <a:spAutoFit/>
          </a:bodyPr>
          <a:lstStyle/>
          <a:p>
            <a:pPr algn="ctr"/>
            <a:r>
              <a:rPr lang="en-US" sz="2400" b="1" err="1"/>
              <a:t>Luapula</a:t>
            </a:r>
            <a:endParaRPr lang="en-US" sz="2400" b="1"/>
          </a:p>
          <a:p>
            <a:pPr algn="ctr"/>
            <a:r>
              <a:rPr lang="en-US" sz="2400" b="1"/>
              <a:t>5.4%</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531901" y="1912299"/>
            <a:ext cx="791391" cy="31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726480"/>
            <a:ext cx="9144000" cy="369332"/>
          </a:xfrm>
          <a:prstGeom prst="rect">
            <a:avLst/>
          </a:prstGeom>
          <a:noFill/>
        </p:spPr>
        <p:txBody>
          <a:bodyPr wrap="square" rtlCol="0">
            <a:spAutoFit/>
          </a:bodyPr>
          <a:lstStyle/>
          <a:p>
            <a:pPr algn="ctr"/>
            <a:r>
              <a:rPr lang="en-US" i="1"/>
              <a:t>Percent of men age 15-49 who are HIV positive</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a:t>Zambia</a:t>
            </a:r>
          </a:p>
          <a:p>
            <a:pPr algn="ctr"/>
            <a:r>
              <a:rPr lang="en-US" sz="3200" b="1"/>
              <a:t>7.5%</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D4BBE724-D7B9-4AA8-8381-5C5935F87D28}"/>
              </a:ext>
            </a:extLst>
          </p:cNvPr>
          <p:cNvCxnSpPr>
            <a:stCxn id="11" idx="20"/>
          </p:cNvCxnSpPr>
          <p:nvPr/>
        </p:nvCxnSpPr>
        <p:spPr>
          <a:xfrm>
            <a:off x="5438707" y="5450136"/>
            <a:ext cx="262922" cy="3344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785462500"/>
      </p:ext>
    </p:extLst>
  </p:cSld>
  <p:clrMapOvr>
    <a:masterClrMapping/>
  </p:clrMapOvr>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HIV Prevalence by Marital Status</a:t>
            </a:r>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2920265899"/>
              </p:ext>
            </p:extLst>
          </p:nvPr>
        </p:nvGraphicFramePr>
        <p:xfrm>
          <a:off x="0" y="1527716"/>
          <a:ext cx="9143999" cy="497903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17645" y="875268"/>
            <a:ext cx="9144000" cy="369332"/>
          </a:xfrm>
          <a:prstGeom prst="rect">
            <a:avLst/>
          </a:prstGeom>
          <a:noFill/>
        </p:spPr>
        <p:txBody>
          <a:bodyPr wrap="square" rtlCol="0">
            <a:spAutoFit/>
          </a:bodyPr>
          <a:lstStyle/>
          <a:p>
            <a:pPr algn="ctr"/>
            <a:r>
              <a:rPr lang="en-US" i="1"/>
              <a:t>Percent of women and men age 15-49 who are HIV positive</a:t>
            </a:r>
          </a:p>
        </p:txBody>
      </p:sp>
      <p:sp>
        <p:nvSpPr>
          <p:cNvPr id="3" name="TextBox 2">
            <a:extLst>
              <a:ext uri="{FF2B5EF4-FFF2-40B4-BE49-F238E27FC236}">
                <a16:creationId xmlns:a16="http://schemas.microsoft.com/office/drawing/2014/main" id="{CCFDEC8F-C637-474F-BCBC-B00037EFEEAE}"/>
              </a:ext>
            </a:extLst>
          </p:cNvPr>
          <p:cNvSpPr txBox="1"/>
          <p:nvPr/>
        </p:nvSpPr>
        <p:spPr>
          <a:xfrm>
            <a:off x="0" y="6506746"/>
            <a:ext cx="8936902" cy="338554"/>
          </a:xfrm>
          <a:prstGeom prst="rect">
            <a:avLst/>
          </a:prstGeom>
          <a:noFill/>
        </p:spPr>
        <p:txBody>
          <a:bodyPr wrap="square" rtlCol="0">
            <a:spAutoFit/>
          </a:bodyPr>
          <a:lstStyle/>
          <a:p>
            <a:r>
              <a:rPr lang="en-US" sz="1600" i="1"/>
              <a:t>Figures in parentheses are based on 25-49 unweighted cases</a:t>
            </a:r>
            <a:r>
              <a:rPr lang="en-US" sz="1600"/>
              <a:t>. </a:t>
            </a:r>
            <a:endParaRPr lang="en-US" sz="1600" i="1"/>
          </a:p>
        </p:txBody>
      </p:sp>
    </p:spTree>
    <p:extLst>
      <p:ext uri="{BB962C8B-B14F-4D97-AF65-F5344CB8AC3E}">
        <p14:creationId xmlns:p14="http://schemas.microsoft.com/office/powerpoint/2010/main" val="4122626610"/>
      </p:ext>
    </p:extLst>
  </p:cSld>
  <p:clrMapOvr>
    <a:masterClrMapping/>
  </p:clrMapOvr>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HIV Prevalence by Number of Lifetime Sexual Partners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693284614"/>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237218"/>
            <a:ext cx="9144000" cy="369332"/>
          </a:xfrm>
          <a:prstGeom prst="rect">
            <a:avLst/>
          </a:prstGeom>
          <a:noFill/>
        </p:spPr>
        <p:txBody>
          <a:bodyPr wrap="square" rtlCol="0">
            <a:spAutoFit/>
          </a:bodyPr>
          <a:lstStyle/>
          <a:p>
            <a:pPr algn="ctr"/>
            <a:r>
              <a:rPr lang="en-US" i="1"/>
              <a:t>Percent of women and men age 15-49 who are HIV positive</a:t>
            </a:r>
          </a:p>
        </p:txBody>
      </p:sp>
    </p:spTree>
    <p:extLst>
      <p:ext uri="{BB962C8B-B14F-4D97-AF65-F5344CB8AC3E}">
        <p14:creationId xmlns:p14="http://schemas.microsoft.com/office/powerpoint/2010/main" val="2722009952"/>
      </p:ext>
    </p:extLst>
  </p:cSld>
  <p:clrMapOvr>
    <a:masterClrMapping/>
  </p:clrMapOvr>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Trends in HIV Prevalence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99829419"/>
              </p:ext>
            </p:extLst>
          </p:nvPr>
        </p:nvGraphicFramePr>
        <p:xfrm>
          <a:off x="1" y="1606550"/>
          <a:ext cx="9144000" cy="455309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56243"/>
            <a:ext cx="9144000" cy="369332"/>
          </a:xfrm>
          <a:prstGeom prst="rect">
            <a:avLst/>
          </a:prstGeom>
          <a:noFill/>
        </p:spPr>
        <p:txBody>
          <a:bodyPr wrap="square" rtlCol="0">
            <a:spAutoFit/>
          </a:bodyPr>
          <a:lstStyle/>
          <a:p>
            <a:pPr algn="ctr"/>
            <a:r>
              <a:rPr lang="en-US" i="1"/>
              <a:t>Percent of women and men age 15-49 who are HIV positive</a:t>
            </a:r>
          </a:p>
        </p:txBody>
      </p:sp>
      <p:sp>
        <p:nvSpPr>
          <p:cNvPr id="9" name="TextBox 8"/>
          <p:cNvSpPr txBox="1"/>
          <p:nvPr/>
        </p:nvSpPr>
        <p:spPr>
          <a:xfrm>
            <a:off x="793846" y="6342281"/>
            <a:ext cx="1916695" cy="369332"/>
          </a:xfrm>
          <a:prstGeom prst="rect">
            <a:avLst/>
          </a:prstGeom>
          <a:noFill/>
        </p:spPr>
        <p:txBody>
          <a:bodyPr wrap="square" rtlCol="0">
            <a:spAutoFit/>
          </a:bodyPr>
          <a:lstStyle/>
          <a:p>
            <a:pPr algn="ctr"/>
            <a:r>
              <a:rPr lang="en-US" b="1"/>
              <a:t>Total age 15-49</a:t>
            </a:r>
          </a:p>
        </p:txBody>
      </p:sp>
      <p:sp>
        <p:nvSpPr>
          <p:cNvPr id="10" name="TextBox 9"/>
          <p:cNvSpPr txBox="1"/>
          <p:nvPr/>
        </p:nvSpPr>
        <p:spPr>
          <a:xfrm>
            <a:off x="3863618" y="6379029"/>
            <a:ext cx="1916695" cy="369332"/>
          </a:xfrm>
          <a:prstGeom prst="rect">
            <a:avLst/>
          </a:prstGeom>
          <a:noFill/>
        </p:spPr>
        <p:txBody>
          <a:bodyPr wrap="square" rtlCol="0">
            <a:spAutoFit/>
          </a:bodyPr>
          <a:lstStyle/>
          <a:p>
            <a:pPr algn="ctr"/>
            <a:r>
              <a:rPr lang="en-US" b="1"/>
              <a:t>Women age 15-49</a:t>
            </a:r>
          </a:p>
        </p:txBody>
      </p:sp>
      <p:sp>
        <p:nvSpPr>
          <p:cNvPr id="11" name="TextBox 10"/>
          <p:cNvSpPr txBox="1"/>
          <p:nvPr/>
        </p:nvSpPr>
        <p:spPr>
          <a:xfrm>
            <a:off x="6998703" y="6379029"/>
            <a:ext cx="1916695" cy="369332"/>
          </a:xfrm>
          <a:prstGeom prst="rect">
            <a:avLst/>
          </a:prstGeom>
          <a:noFill/>
        </p:spPr>
        <p:txBody>
          <a:bodyPr wrap="square" rtlCol="0">
            <a:spAutoFit/>
          </a:bodyPr>
          <a:lstStyle/>
          <a:p>
            <a:pPr algn="ctr"/>
            <a:r>
              <a:rPr lang="en-US" b="1"/>
              <a:t>Men age 15-49</a:t>
            </a:r>
          </a:p>
        </p:txBody>
      </p:sp>
    </p:spTree>
    <p:extLst>
      <p:ext uri="{BB962C8B-B14F-4D97-AF65-F5344CB8AC3E}">
        <p14:creationId xmlns:p14="http://schemas.microsoft.com/office/powerpoint/2010/main" val="3632324727"/>
      </p:ext>
    </p:extLst>
  </p:cSld>
  <p:clrMapOvr>
    <a:masterClrMapping/>
  </p:clrMapOvr>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HIV Prevalence among Youth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9182207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US" i="1"/>
              <a:t>Percent of women and men age 15-24 who are HIV positive</a:t>
            </a:r>
          </a:p>
        </p:txBody>
      </p:sp>
    </p:spTree>
    <p:extLst>
      <p:ext uri="{BB962C8B-B14F-4D97-AF65-F5344CB8AC3E}">
        <p14:creationId xmlns:p14="http://schemas.microsoft.com/office/powerpoint/2010/main" val="2257981292"/>
      </p:ext>
    </p:extLst>
  </p:cSld>
  <p:clrMapOvr>
    <a:masterClrMapping/>
  </p:clrMapOvr>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HIV Prevalence among Youth by 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408669695"/>
              </p:ext>
            </p:extLst>
          </p:nvPr>
        </p:nvGraphicFramePr>
        <p:xfrm>
          <a:off x="478971" y="1606550"/>
          <a:ext cx="8207829" cy="475070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0884" y="1052552"/>
            <a:ext cx="9144000" cy="369332"/>
          </a:xfrm>
          <a:prstGeom prst="rect">
            <a:avLst/>
          </a:prstGeom>
          <a:noFill/>
        </p:spPr>
        <p:txBody>
          <a:bodyPr wrap="square" rtlCol="0">
            <a:spAutoFit/>
          </a:bodyPr>
          <a:lstStyle/>
          <a:p>
            <a:pPr algn="ctr"/>
            <a:r>
              <a:rPr lang="en-US" i="1"/>
              <a:t>Percent of women and men age 15-24 who are HIV positive</a:t>
            </a:r>
          </a:p>
        </p:txBody>
      </p:sp>
      <p:sp>
        <p:nvSpPr>
          <p:cNvPr id="9" name="TextBox 8"/>
          <p:cNvSpPr txBox="1"/>
          <p:nvPr/>
        </p:nvSpPr>
        <p:spPr>
          <a:xfrm>
            <a:off x="3875313" y="6357257"/>
            <a:ext cx="1415143" cy="369332"/>
          </a:xfrm>
          <a:prstGeom prst="rect">
            <a:avLst/>
          </a:prstGeom>
          <a:noFill/>
        </p:spPr>
        <p:txBody>
          <a:bodyPr wrap="square" rtlCol="0">
            <a:spAutoFit/>
          </a:bodyPr>
          <a:lstStyle/>
          <a:p>
            <a:r>
              <a:rPr lang="en-US" b="1"/>
              <a:t>Age in years</a:t>
            </a:r>
          </a:p>
        </p:txBody>
      </p:sp>
      <p:sp>
        <p:nvSpPr>
          <p:cNvPr id="10" name="TextBox 9"/>
          <p:cNvSpPr txBox="1"/>
          <p:nvPr/>
        </p:nvSpPr>
        <p:spPr>
          <a:xfrm>
            <a:off x="7739741" y="4182805"/>
            <a:ext cx="1415143" cy="369332"/>
          </a:xfrm>
          <a:prstGeom prst="rect">
            <a:avLst/>
          </a:prstGeom>
          <a:noFill/>
        </p:spPr>
        <p:txBody>
          <a:bodyPr wrap="square" rtlCol="0">
            <a:spAutoFit/>
          </a:bodyPr>
          <a:lstStyle/>
          <a:p>
            <a:r>
              <a:rPr lang="en-US" b="1">
                <a:solidFill>
                  <a:schemeClr val="accent3"/>
                </a:solidFill>
              </a:rPr>
              <a:t>Women</a:t>
            </a:r>
          </a:p>
        </p:txBody>
      </p:sp>
      <p:sp>
        <p:nvSpPr>
          <p:cNvPr id="12" name="TextBox 11"/>
          <p:cNvSpPr txBox="1"/>
          <p:nvPr/>
        </p:nvSpPr>
        <p:spPr>
          <a:xfrm>
            <a:off x="7739741" y="5177698"/>
            <a:ext cx="1415143" cy="369332"/>
          </a:xfrm>
          <a:prstGeom prst="rect">
            <a:avLst/>
          </a:prstGeom>
          <a:noFill/>
        </p:spPr>
        <p:txBody>
          <a:bodyPr wrap="square" rtlCol="0">
            <a:spAutoFit/>
          </a:bodyPr>
          <a:lstStyle/>
          <a:p>
            <a:r>
              <a:rPr lang="en-US" b="1">
                <a:solidFill>
                  <a:schemeClr val="accent4"/>
                </a:solidFill>
              </a:rPr>
              <a:t>Men</a:t>
            </a:r>
          </a:p>
        </p:txBody>
      </p:sp>
    </p:spTree>
    <p:extLst>
      <p:ext uri="{BB962C8B-B14F-4D97-AF65-F5344CB8AC3E}">
        <p14:creationId xmlns:p14="http://schemas.microsoft.com/office/powerpoint/2010/main" val="1598027036"/>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Wealth Index</a:t>
            </a:r>
          </a:p>
        </p:txBody>
      </p:sp>
      <p:sp>
        <p:nvSpPr>
          <p:cNvPr id="3" name="Content Placeholder 2"/>
          <p:cNvSpPr>
            <a:spLocks noGrp="1"/>
          </p:cNvSpPr>
          <p:nvPr>
            <p:ph idx="1"/>
          </p:nvPr>
        </p:nvSpPr>
        <p:spPr/>
        <p:txBody>
          <a:bodyPr/>
          <a:lstStyle/>
          <a:p>
            <a:pPr>
              <a:spcBef>
                <a:spcPts val="0"/>
              </a:spcBef>
              <a:spcAft>
                <a:spcPts val="1800"/>
              </a:spcAft>
            </a:pPr>
            <a:r>
              <a:rPr lang="en-GB" noProof="0"/>
              <a:t>Wealth is determined by scoring households based on a set of characteristics including access to electricity and ownership of various consumer goods.</a:t>
            </a:r>
          </a:p>
          <a:p>
            <a:pPr>
              <a:spcBef>
                <a:spcPts val="0"/>
              </a:spcBef>
              <a:spcAft>
                <a:spcPts val="1800"/>
              </a:spcAft>
            </a:pPr>
            <a:r>
              <a:rPr lang="en-GB" noProof="0"/>
              <a:t>Households are then ranked, from lowest to highest score.</a:t>
            </a:r>
          </a:p>
          <a:p>
            <a:pPr>
              <a:spcBef>
                <a:spcPts val="0"/>
              </a:spcBef>
              <a:spcAft>
                <a:spcPts val="1800"/>
              </a:spcAft>
            </a:pPr>
            <a:r>
              <a:rPr lang="en-GB" noProof="0"/>
              <a:t>This list is then separated into 5 equal pieces (or quintiles) each representing 20% of the population.</a:t>
            </a:r>
          </a:p>
          <a:p>
            <a:pPr>
              <a:spcBef>
                <a:spcPts val="0"/>
              </a:spcBef>
              <a:spcAft>
                <a:spcPts val="1800"/>
              </a:spcAft>
            </a:pPr>
            <a:r>
              <a:rPr lang="en-GB" noProof="0"/>
              <a:t>Therefore, those in the highest quintile may not be “rich” but they are of higher socioeconomic status than 80% of Zambia.</a:t>
            </a:r>
          </a:p>
        </p:txBody>
      </p:sp>
    </p:spTree>
    <p:extLst>
      <p:ext uri="{BB962C8B-B14F-4D97-AF65-F5344CB8AC3E}">
        <p14:creationId xmlns:p14="http://schemas.microsoft.com/office/powerpoint/2010/main" val="1603891934"/>
      </p:ext>
    </p:extLst>
  </p:cSld>
  <p:clrMapOvr>
    <a:masterClrMapping/>
  </p:clrMapOvr>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HIV Testing among HIV Positive Adults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06371749"/>
              </p:ext>
            </p:extLst>
          </p:nvPr>
        </p:nvGraphicFramePr>
        <p:xfrm>
          <a:off x="461963" y="1606550"/>
          <a:ext cx="868203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850889"/>
            <a:ext cx="9144000" cy="646331"/>
          </a:xfrm>
          <a:prstGeom prst="rect">
            <a:avLst/>
          </a:prstGeom>
          <a:noFill/>
        </p:spPr>
        <p:txBody>
          <a:bodyPr wrap="square" rtlCol="0">
            <a:spAutoFit/>
          </a:bodyPr>
          <a:lstStyle/>
          <a:p>
            <a:pPr algn="ctr"/>
            <a:r>
              <a:rPr lang="en-US" i="1"/>
              <a:t>Percent distribution of HIV positive women and men age 15-49 </a:t>
            </a:r>
          </a:p>
          <a:p>
            <a:pPr algn="ctr"/>
            <a:r>
              <a:rPr lang="en-US" i="1"/>
              <a:t>by HIV testing status prior to survey</a:t>
            </a:r>
          </a:p>
        </p:txBody>
      </p:sp>
    </p:spTree>
    <p:extLst>
      <p:ext uri="{BB962C8B-B14F-4D97-AF65-F5344CB8AC3E}">
        <p14:creationId xmlns:p14="http://schemas.microsoft.com/office/powerpoint/2010/main" val="1081395840"/>
      </p:ext>
    </p:extLst>
  </p:cSld>
  <p:clrMapOvr>
    <a:masterClrMapping/>
  </p:clrMapOvr>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HIV Prevalence by Male Circumcision</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85217994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56243"/>
            <a:ext cx="9144000" cy="369332"/>
          </a:xfrm>
          <a:prstGeom prst="rect">
            <a:avLst/>
          </a:prstGeom>
          <a:noFill/>
        </p:spPr>
        <p:txBody>
          <a:bodyPr wrap="square" rtlCol="0">
            <a:spAutoFit/>
          </a:bodyPr>
          <a:lstStyle/>
          <a:p>
            <a:pPr algn="ctr"/>
            <a:r>
              <a:rPr lang="en-US" i="1"/>
              <a:t>Percent of men age 15-49 who are HIV positive</a:t>
            </a:r>
          </a:p>
        </p:txBody>
      </p:sp>
    </p:spTree>
    <p:extLst>
      <p:ext uri="{BB962C8B-B14F-4D97-AF65-F5344CB8AC3E}">
        <p14:creationId xmlns:p14="http://schemas.microsoft.com/office/powerpoint/2010/main" val="450868845"/>
      </p:ext>
    </p:extLst>
  </p:cSld>
  <p:clrMapOvr>
    <a:masterClrMapping/>
  </p:clrMapOvr>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Discordance among Couples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146209442"/>
              </p:ext>
            </p:extLst>
          </p:nvPr>
        </p:nvGraphicFramePr>
        <p:xfrm>
          <a:off x="443706" y="1616202"/>
          <a:ext cx="8256587" cy="5251450"/>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0" y="960219"/>
            <a:ext cx="9144000" cy="646331"/>
          </a:xfrm>
          <a:prstGeom prst="rect">
            <a:avLst/>
          </a:prstGeom>
          <a:noFill/>
        </p:spPr>
        <p:txBody>
          <a:bodyPr wrap="square" rtlCol="0">
            <a:spAutoFit/>
          </a:bodyPr>
          <a:lstStyle/>
          <a:p>
            <a:pPr algn="ctr"/>
            <a:r>
              <a:rPr lang="en-US" i="1"/>
              <a:t>Percent distribution of couples living in the same household </a:t>
            </a:r>
          </a:p>
          <a:p>
            <a:pPr algn="ctr"/>
            <a:r>
              <a:rPr lang="en-US" i="1"/>
              <a:t>both of whom were tested for HIV by HIV status</a:t>
            </a:r>
          </a:p>
        </p:txBody>
      </p:sp>
    </p:spTree>
    <p:extLst>
      <p:ext uri="{BB962C8B-B14F-4D97-AF65-F5344CB8AC3E}">
        <p14:creationId xmlns:p14="http://schemas.microsoft.com/office/powerpoint/2010/main" val="1289304021"/>
      </p:ext>
    </p:extLst>
  </p:cSld>
  <p:clrMapOvr>
    <a:masterClrMapping/>
  </p:clrMapOvr>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Key Findings</a:t>
            </a:r>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GB" b="1" noProof="0">
                <a:solidFill>
                  <a:schemeClr val="accent5"/>
                </a:solidFill>
              </a:rPr>
              <a:t>11.1% </a:t>
            </a:r>
            <a:r>
              <a:rPr lang="en-GB" noProof="0"/>
              <a:t>of adults age 15-49 are </a:t>
            </a:r>
            <a:r>
              <a:rPr lang="en-GB" b="1" noProof="0">
                <a:solidFill>
                  <a:schemeClr val="accent5"/>
                </a:solidFill>
              </a:rPr>
              <a:t>HIV positive</a:t>
            </a:r>
            <a:r>
              <a:rPr lang="en-GB" noProof="0"/>
              <a:t>.</a:t>
            </a:r>
          </a:p>
          <a:p>
            <a:pPr>
              <a:spcBef>
                <a:spcPts val="0"/>
              </a:spcBef>
              <a:spcAft>
                <a:spcPts val="1800"/>
              </a:spcAft>
              <a:buClr>
                <a:schemeClr val="tx1"/>
              </a:buClr>
            </a:pPr>
            <a:r>
              <a:rPr lang="en-GB" noProof="0"/>
              <a:t>HIV prevalence is higher among women (</a:t>
            </a:r>
            <a:r>
              <a:rPr lang="en-GB" b="1">
                <a:solidFill>
                  <a:schemeClr val="accent5"/>
                </a:solidFill>
              </a:rPr>
              <a:t>14.2</a:t>
            </a:r>
            <a:r>
              <a:rPr lang="en-GB" b="1" noProof="0">
                <a:solidFill>
                  <a:schemeClr val="accent5"/>
                </a:solidFill>
              </a:rPr>
              <a:t>%</a:t>
            </a:r>
            <a:r>
              <a:rPr lang="en-GB" noProof="0"/>
              <a:t>) than men (</a:t>
            </a:r>
            <a:r>
              <a:rPr lang="en-GB" b="1">
                <a:solidFill>
                  <a:schemeClr val="accent5"/>
                </a:solidFill>
              </a:rPr>
              <a:t>7.5</a:t>
            </a:r>
            <a:r>
              <a:rPr lang="en-GB" b="1" noProof="0">
                <a:solidFill>
                  <a:schemeClr val="accent5"/>
                </a:solidFill>
              </a:rPr>
              <a:t>%</a:t>
            </a:r>
            <a:r>
              <a:rPr lang="en-GB" noProof="0"/>
              <a:t>). </a:t>
            </a:r>
          </a:p>
          <a:p>
            <a:pPr>
              <a:spcBef>
                <a:spcPts val="0"/>
              </a:spcBef>
              <a:spcAft>
                <a:spcPts val="1800"/>
              </a:spcAft>
              <a:buClr>
                <a:schemeClr val="tx1"/>
              </a:buClr>
            </a:pPr>
            <a:r>
              <a:rPr lang="en-GB" noProof="0"/>
              <a:t>HIV prevalence is higher among women who are </a:t>
            </a:r>
            <a:r>
              <a:rPr lang="en-GB" b="1" noProof="0">
                <a:solidFill>
                  <a:schemeClr val="accent5"/>
                </a:solidFill>
              </a:rPr>
              <a:t>widowed (43.5%) </a:t>
            </a:r>
            <a:r>
              <a:rPr lang="en-GB" noProof="0"/>
              <a:t>than never married, married, and separated/divorced women. </a:t>
            </a:r>
          </a:p>
          <a:p>
            <a:pPr>
              <a:spcBef>
                <a:spcPts val="0"/>
              </a:spcBef>
              <a:spcAft>
                <a:spcPts val="1800"/>
              </a:spcAft>
              <a:buClr>
                <a:schemeClr val="tx1"/>
              </a:buClr>
            </a:pPr>
            <a:r>
              <a:rPr lang="en-GB" b="1" noProof="0">
                <a:solidFill>
                  <a:schemeClr val="accent5"/>
                </a:solidFill>
              </a:rPr>
              <a:t>3.8% </a:t>
            </a:r>
            <a:r>
              <a:rPr lang="en-GB" noProof="0"/>
              <a:t>of young adults age 15-24 are </a:t>
            </a:r>
            <a:r>
              <a:rPr lang="en-GB" b="1" noProof="0">
                <a:solidFill>
                  <a:schemeClr val="accent5"/>
                </a:solidFill>
              </a:rPr>
              <a:t>HIV positive</a:t>
            </a:r>
            <a:r>
              <a:rPr lang="en-GB" noProof="0"/>
              <a:t>.</a:t>
            </a:r>
          </a:p>
        </p:txBody>
      </p:sp>
    </p:spTree>
    <p:extLst>
      <p:ext uri="{BB962C8B-B14F-4D97-AF65-F5344CB8AC3E}">
        <p14:creationId xmlns:p14="http://schemas.microsoft.com/office/powerpoint/2010/main" val="2417727043"/>
      </p:ext>
    </p:extLst>
  </p:cSld>
  <p:clrMapOvr>
    <a:masterClrMapping/>
  </p:clrMapOvr>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GB" sz="4400" b="1" dirty="0">
                <a:solidFill>
                  <a:schemeClr val="bg1"/>
                </a:solidFill>
              </a:rPr>
              <a:t>Women’s Empowerment</a:t>
            </a:r>
          </a:p>
        </p:txBody>
      </p:sp>
      <p:sp>
        <p:nvSpPr>
          <p:cNvPr id="3" name="TextBox 2"/>
          <p:cNvSpPr txBox="1"/>
          <p:nvPr/>
        </p:nvSpPr>
        <p:spPr>
          <a:xfrm>
            <a:off x="6244156" y="1812679"/>
            <a:ext cx="2769834" cy="707886"/>
          </a:xfrm>
          <a:prstGeom prst="rect">
            <a:avLst/>
          </a:prstGeom>
          <a:noFill/>
        </p:spPr>
        <p:txBody>
          <a:bodyPr wrap="square" rtlCol="0">
            <a:spAutoFit/>
          </a:bodyPr>
          <a:lstStyle/>
          <a:p>
            <a:pPr algn="r"/>
            <a:r>
              <a:rPr lang="en-GB" sz="2000" i="1" dirty="0">
                <a:solidFill>
                  <a:schemeClr val="bg1"/>
                </a:solidFill>
              </a:rPr>
              <a:t>Follow along on Twitter!  </a:t>
            </a:r>
          </a:p>
          <a:p>
            <a:pPr algn="r"/>
            <a:r>
              <a:rPr lang="en-GB" sz="2000" i="1" dirty="0">
                <a:solidFill>
                  <a:schemeClr val="bg1"/>
                </a:solidFill>
              </a:rPr>
              <a:t>#</a:t>
            </a:r>
            <a:r>
              <a:rPr lang="en-GB" sz="2000" i="1">
                <a:solidFill>
                  <a:schemeClr val="bg1"/>
                </a:solidFill>
              </a:rPr>
              <a:t>ZambiaDHS</a:t>
            </a:r>
            <a:endParaRPr lang="en-GB" sz="2000" i="1" dirty="0">
              <a:solidFill>
                <a:schemeClr val="bg1"/>
              </a:solidFill>
            </a:endParaRPr>
          </a:p>
        </p:txBody>
      </p:sp>
    </p:spTree>
    <p:extLst>
      <p:ext uri="{BB962C8B-B14F-4D97-AF65-F5344CB8AC3E}">
        <p14:creationId xmlns:p14="http://schemas.microsoft.com/office/powerpoint/2010/main" val="3035673180"/>
      </p:ext>
    </p:extLst>
  </p:cSld>
  <p:clrMapOvr>
    <a:masterClrMapping/>
  </p:clrMapOvr>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45941"/>
            <a:ext cx="5466348" cy="2766118"/>
          </a:xfrm>
        </p:spPr>
        <p:txBody>
          <a:bodyPr>
            <a:normAutofit lnSpcReduction="10000"/>
          </a:bodyPr>
          <a:lstStyle/>
          <a:p>
            <a:pPr>
              <a:buClr>
                <a:schemeClr val="tx1"/>
              </a:buClr>
            </a:pPr>
            <a:r>
              <a:rPr lang="en-GB" sz="3400" b="1" dirty="0">
                <a:solidFill>
                  <a:schemeClr val="accent5"/>
                </a:solidFill>
              </a:rPr>
              <a:t>Employment and earnings</a:t>
            </a:r>
          </a:p>
          <a:p>
            <a:pPr>
              <a:buClr>
                <a:schemeClr val="tx1"/>
              </a:buClr>
            </a:pPr>
            <a:r>
              <a:rPr lang="en-GB" sz="3400" dirty="0"/>
              <a:t>Ownership of assets</a:t>
            </a:r>
          </a:p>
          <a:p>
            <a:pPr>
              <a:buClr>
                <a:schemeClr val="tx1"/>
              </a:buClr>
            </a:pPr>
            <a:r>
              <a:rPr lang="en-GB" sz="3400" dirty="0"/>
              <a:t>Decision making</a:t>
            </a:r>
          </a:p>
          <a:p>
            <a:pPr>
              <a:buClr>
                <a:schemeClr val="tx1"/>
              </a:buClr>
            </a:pPr>
            <a:r>
              <a:rPr lang="en-GB" sz="3400" dirty="0"/>
              <a:t>Attitudes toward wife beating</a:t>
            </a:r>
          </a:p>
        </p:txBody>
      </p:sp>
    </p:spTree>
    <p:extLst>
      <p:ext uri="{BB962C8B-B14F-4D97-AF65-F5344CB8AC3E}">
        <p14:creationId xmlns:p14="http://schemas.microsoft.com/office/powerpoint/2010/main" val="3660504700"/>
      </p:ext>
    </p:extLst>
  </p:cSld>
  <p:clrMapOvr>
    <a:masterClrMapping/>
  </p:clrMapOvr>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Employment</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96349640"/>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646331"/>
          </a:xfrm>
          <a:prstGeom prst="rect">
            <a:avLst/>
          </a:prstGeom>
          <a:noFill/>
        </p:spPr>
        <p:txBody>
          <a:bodyPr wrap="square" rtlCol="0">
            <a:spAutoFit/>
          </a:bodyPr>
          <a:lstStyle/>
          <a:p>
            <a:pPr algn="ctr"/>
            <a:r>
              <a:rPr lang="en-GB" i="1" dirty="0"/>
              <a:t>Percent of married women and men age 15-49 who</a:t>
            </a:r>
          </a:p>
          <a:p>
            <a:pPr algn="ctr"/>
            <a:r>
              <a:rPr lang="en-GB" i="1" dirty="0"/>
              <a:t>were employed in the 12 months before the survey</a:t>
            </a:r>
          </a:p>
        </p:txBody>
      </p:sp>
    </p:spTree>
    <p:extLst>
      <p:ext uri="{BB962C8B-B14F-4D97-AF65-F5344CB8AC3E}">
        <p14:creationId xmlns:p14="http://schemas.microsoft.com/office/powerpoint/2010/main" val="3950771702"/>
      </p:ext>
    </p:extLst>
  </p:cSld>
  <p:clrMapOvr>
    <a:masterClrMapping/>
  </p:clrMapOvr>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Type of Payment</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095834187"/>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646331"/>
          </a:xfrm>
          <a:prstGeom prst="rect">
            <a:avLst/>
          </a:prstGeom>
          <a:noFill/>
        </p:spPr>
        <p:txBody>
          <a:bodyPr wrap="square" rtlCol="0">
            <a:spAutoFit/>
          </a:bodyPr>
          <a:lstStyle/>
          <a:p>
            <a:pPr algn="ctr"/>
            <a:r>
              <a:rPr lang="en-US" i="1" dirty="0"/>
              <a:t>Percent distribution of payment type among married women and men age 15-49</a:t>
            </a:r>
            <a:br>
              <a:rPr lang="en-US" i="1" dirty="0"/>
            </a:br>
            <a:r>
              <a:rPr lang="en-US" i="1" dirty="0"/>
              <a:t>who were employed in the 12 months before the survey</a:t>
            </a:r>
          </a:p>
        </p:txBody>
      </p:sp>
    </p:spTree>
    <p:extLst>
      <p:ext uri="{BB962C8B-B14F-4D97-AF65-F5344CB8AC3E}">
        <p14:creationId xmlns:p14="http://schemas.microsoft.com/office/powerpoint/2010/main" val="3389949406"/>
      </p:ext>
    </p:extLst>
  </p:cSld>
  <p:clrMapOvr>
    <a:masterClrMapping/>
  </p:clrMapOvr>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dirty="0"/>
              <a:t>Control over Women’s Earnings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661669811"/>
              </p:ext>
            </p:extLst>
          </p:nvPr>
        </p:nvGraphicFramePr>
        <p:xfrm>
          <a:off x="461963" y="1643063"/>
          <a:ext cx="8256587"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921434"/>
            <a:ext cx="9144000" cy="646331"/>
          </a:xfrm>
          <a:prstGeom prst="rect">
            <a:avLst/>
          </a:prstGeom>
          <a:noFill/>
        </p:spPr>
        <p:txBody>
          <a:bodyPr wrap="square" rtlCol="0">
            <a:spAutoFit/>
          </a:bodyPr>
          <a:lstStyle/>
          <a:p>
            <a:pPr algn="ctr"/>
            <a:r>
              <a:rPr lang="en-US" i="1" dirty="0"/>
              <a:t>Percent distribution of working married women who received cash earnings  </a:t>
            </a:r>
            <a:br>
              <a:rPr lang="en-US" i="1" dirty="0"/>
            </a:br>
            <a:r>
              <a:rPr lang="en-US" i="1" dirty="0"/>
              <a:t>by person who decides how women’s earnings are used</a:t>
            </a:r>
          </a:p>
        </p:txBody>
      </p:sp>
    </p:spTree>
    <p:extLst>
      <p:ext uri="{BB962C8B-B14F-4D97-AF65-F5344CB8AC3E}">
        <p14:creationId xmlns:p14="http://schemas.microsoft.com/office/powerpoint/2010/main" val="1170933473"/>
      </p:ext>
    </p:extLst>
  </p:cSld>
  <p:clrMapOvr>
    <a:masterClrMapping/>
  </p:clrMapOvr>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Comparing Women’s and </a:t>
            </a:r>
            <a:br>
              <a:rPr lang="en-GB" noProof="0" dirty="0"/>
            </a:br>
            <a:r>
              <a:rPr lang="en-GB" noProof="0" dirty="0"/>
              <a:t>their Partners’ Earnings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47837283"/>
              </p:ext>
            </p:extLst>
          </p:nvPr>
        </p:nvGraphicFramePr>
        <p:xfrm>
          <a:off x="461963" y="1749425"/>
          <a:ext cx="8256587"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02564"/>
            <a:ext cx="9144000" cy="646331"/>
          </a:xfrm>
          <a:prstGeom prst="rect">
            <a:avLst/>
          </a:prstGeom>
          <a:noFill/>
        </p:spPr>
        <p:txBody>
          <a:bodyPr wrap="square" rtlCol="0">
            <a:spAutoFit/>
          </a:bodyPr>
          <a:lstStyle/>
          <a:p>
            <a:pPr algn="ctr"/>
            <a:r>
              <a:rPr lang="en-US" i="1" dirty="0"/>
              <a:t>Percent distribution of working married women age 15-49 </a:t>
            </a:r>
            <a:br>
              <a:rPr lang="en-US" i="1" dirty="0"/>
            </a:br>
            <a:r>
              <a:rPr lang="en-US" i="1" dirty="0"/>
              <a:t>by whether she earned more or less than her husband</a:t>
            </a:r>
          </a:p>
        </p:txBody>
      </p:sp>
    </p:spTree>
    <p:extLst>
      <p:ext uri="{BB962C8B-B14F-4D97-AF65-F5344CB8AC3E}">
        <p14:creationId xmlns:p14="http://schemas.microsoft.com/office/powerpoint/2010/main" val="955780935"/>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Wealth Index</a:t>
            </a:r>
          </a:p>
        </p:txBody>
      </p:sp>
      <p:sp>
        <p:nvSpPr>
          <p:cNvPr id="5" name="Content Placeholder 2"/>
          <p:cNvSpPr>
            <a:spLocks noGrp="1"/>
          </p:cNvSpPr>
          <p:nvPr>
            <p:ph idx="1"/>
          </p:nvPr>
        </p:nvSpPr>
        <p:spPr>
          <a:xfrm>
            <a:off x="461639" y="3944982"/>
            <a:ext cx="8256233" cy="2913017"/>
          </a:xfrm>
        </p:spPr>
        <p:txBody>
          <a:bodyPr>
            <a:normAutofit lnSpcReduction="10000"/>
          </a:bodyPr>
          <a:lstStyle/>
          <a:p>
            <a:pPr marL="0" indent="0" algn="ctr">
              <a:spcBef>
                <a:spcPts val="0"/>
              </a:spcBef>
              <a:spcAft>
                <a:spcPts val="1800"/>
              </a:spcAft>
              <a:buNone/>
            </a:pPr>
            <a:r>
              <a:rPr lang="en-GB" noProof="0"/>
              <a:t>Very few urban households are in the poorest quintile, while very few rural households are in the wealthiest quintile.</a:t>
            </a:r>
          </a:p>
          <a:p>
            <a:pPr marL="0" indent="0" algn="ctr">
              <a:spcBef>
                <a:spcPts val="0"/>
              </a:spcBef>
              <a:spcAft>
                <a:spcPts val="1800"/>
              </a:spcAft>
              <a:buNone/>
            </a:pPr>
            <a:r>
              <a:rPr lang="en-GB" b="1" noProof="0">
                <a:solidFill>
                  <a:schemeClr val="accent5"/>
                </a:solidFill>
              </a:rPr>
              <a:t>Western province (</a:t>
            </a:r>
            <a:r>
              <a:rPr lang="en-GB" b="1">
                <a:solidFill>
                  <a:schemeClr val="accent5"/>
                </a:solidFill>
              </a:rPr>
              <a:t>47</a:t>
            </a:r>
            <a:r>
              <a:rPr lang="en-GB" b="1" noProof="0">
                <a:solidFill>
                  <a:schemeClr val="accent5"/>
                </a:solidFill>
              </a:rPr>
              <a:t>%) </a:t>
            </a:r>
            <a:r>
              <a:rPr lang="en-GB" noProof="0"/>
              <a:t>has the largest proportion of households in the </a:t>
            </a:r>
            <a:r>
              <a:rPr lang="en-GB" b="1" noProof="0">
                <a:solidFill>
                  <a:schemeClr val="accent5"/>
                </a:solidFill>
              </a:rPr>
              <a:t>poorest quintile</a:t>
            </a:r>
            <a:r>
              <a:rPr lang="en-GB" noProof="0"/>
              <a:t>, while </a:t>
            </a:r>
            <a:r>
              <a:rPr lang="en-GB" b="1" noProof="0">
                <a:solidFill>
                  <a:schemeClr val="accent5"/>
                </a:solidFill>
              </a:rPr>
              <a:t>Lusaka (51%) </a:t>
            </a:r>
            <a:r>
              <a:rPr lang="en-GB" noProof="0"/>
              <a:t>has the largest proportion of households in the </a:t>
            </a:r>
            <a:r>
              <a:rPr lang="en-GB" b="1" noProof="0">
                <a:solidFill>
                  <a:schemeClr val="accent5"/>
                </a:solidFill>
              </a:rPr>
              <a:t>wealthiest quintile</a:t>
            </a:r>
            <a:r>
              <a:rPr lang="en-GB" noProof="0"/>
              <a:t>.</a:t>
            </a:r>
          </a:p>
        </p:txBody>
      </p:sp>
      <p:graphicFrame>
        <p:nvGraphicFramePr>
          <p:cNvPr id="6" name="Table 5"/>
          <p:cNvGraphicFramePr>
            <a:graphicFrameLocks noGrp="1"/>
          </p:cNvGraphicFramePr>
          <p:nvPr>
            <p:extLst>
              <p:ext uri="{D42A27DB-BD31-4B8C-83A1-F6EECF244321}">
                <p14:modId xmlns:p14="http://schemas.microsoft.com/office/powerpoint/2010/main" val="3655626464"/>
              </p:ext>
            </p:extLst>
          </p:nvPr>
        </p:nvGraphicFramePr>
        <p:xfrm>
          <a:off x="461640" y="1397000"/>
          <a:ext cx="8256234" cy="2012406"/>
        </p:xfrm>
        <a:graphic>
          <a:graphicData uri="http://schemas.openxmlformats.org/drawingml/2006/table">
            <a:tbl>
              <a:tblPr firstRow="1" bandRow="1">
                <a:tableStyleId>{2D5ABB26-0587-4C30-8999-92F81FD0307C}</a:tableStyleId>
              </a:tblPr>
              <a:tblGrid>
                <a:gridCol w="1376039">
                  <a:extLst>
                    <a:ext uri="{9D8B030D-6E8A-4147-A177-3AD203B41FA5}">
                      <a16:colId xmlns:a16="http://schemas.microsoft.com/office/drawing/2014/main" val="20000"/>
                    </a:ext>
                  </a:extLst>
                </a:gridCol>
                <a:gridCol w="1376039">
                  <a:extLst>
                    <a:ext uri="{9D8B030D-6E8A-4147-A177-3AD203B41FA5}">
                      <a16:colId xmlns:a16="http://schemas.microsoft.com/office/drawing/2014/main" val="20001"/>
                    </a:ext>
                  </a:extLst>
                </a:gridCol>
                <a:gridCol w="1376039">
                  <a:extLst>
                    <a:ext uri="{9D8B030D-6E8A-4147-A177-3AD203B41FA5}">
                      <a16:colId xmlns:a16="http://schemas.microsoft.com/office/drawing/2014/main" val="20002"/>
                    </a:ext>
                  </a:extLst>
                </a:gridCol>
                <a:gridCol w="1376039">
                  <a:extLst>
                    <a:ext uri="{9D8B030D-6E8A-4147-A177-3AD203B41FA5}">
                      <a16:colId xmlns:a16="http://schemas.microsoft.com/office/drawing/2014/main" val="20003"/>
                    </a:ext>
                  </a:extLst>
                </a:gridCol>
                <a:gridCol w="1376039">
                  <a:extLst>
                    <a:ext uri="{9D8B030D-6E8A-4147-A177-3AD203B41FA5}">
                      <a16:colId xmlns:a16="http://schemas.microsoft.com/office/drawing/2014/main" val="20004"/>
                    </a:ext>
                  </a:extLst>
                </a:gridCol>
                <a:gridCol w="1376039">
                  <a:extLst>
                    <a:ext uri="{9D8B030D-6E8A-4147-A177-3AD203B41FA5}">
                      <a16:colId xmlns:a16="http://schemas.microsoft.com/office/drawing/2014/main" val="20005"/>
                    </a:ext>
                  </a:extLst>
                </a:gridCol>
              </a:tblGrid>
              <a:tr h="670802">
                <a:tc>
                  <a:txBody>
                    <a:bodyPr/>
                    <a:lstStyle/>
                    <a:p>
                      <a:endParaRPr lang="en-US"/>
                    </a:p>
                  </a:txBody>
                  <a:tcPr/>
                </a:tc>
                <a:tc>
                  <a:txBody>
                    <a:bodyPr/>
                    <a:lstStyle/>
                    <a:p>
                      <a:pPr algn="ctr"/>
                      <a:r>
                        <a:rPr lang="en-US" sz="2400" b="1"/>
                        <a:t>Lowest</a:t>
                      </a:r>
                    </a:p>
                  </a:txBody>
                  <a:tcPr/>
                </a:tc>
                <a:tc>
                  <a:txBody>
                    <a:bodyPr/>
                    <a:lstStyle/>
                    <a:p>
                      <a:pPr algn="ctr"/>
                      <a:r>
                        <a:rPr lang="en-US" sz="2400" b="1"/>
                        <a:t>2</a:t>
                      </a:r>
                      <a:r>
                        <a:rPr lang="en-US" sz="2400" b="1" baseline="30000"/>
                        <a:t>nd</a:t>
                      </a:r>
                      <a:r>
                        <a:rPr lang="en-US" sz="2400" b="1"/>
                        <a:t> </a:t>
                      </a:r>
                    </a:p>
                  </a:txBody>
                  <a:tcPr/>
                </a:tc>
                <a:tc>
                  <a:txBody>
                    <a:bodyPr/>
                    <a:lstStyle/>
                    <a:p>
                      <a:pPr algn="ctr"/>
                      <a:r>
                        <a:rPr lang="en-US" sz="2400" b="1"/>
                        <a:t>Middle</a:t>
                      </a:r>
                    </a:p>
                  </a:txBody>
                  <a:tcPr/>
                </a:tc>
                <a:tc>
                  <a:txBody>
                    <a:bodyPr/>
                    <a:lstStyle/>
                    <a:p>
                      <a:pPr algn="ctr"/>
                      <a:r>
                        <a:rPr lang="en-US" sz="2400" b="1"/>
                        <a:t>4</a:t>
                      </a:r>
                      <a:r>
                        <a:rPr lang="en-US" sz="2400" b="1" baseline="30000"/>
                        <a:t>th</a:t>
                      </a:r>
                      <a:r>
                        <a:rPr lang="en-US" sz="2400" b="1"/>
                        <a:t> </a:t>
                      </a:r>
                    </a:p>
                  </a:txBody>
                  <a:tcPr/>
                </a:tc>
                <a:tc>
                  <a:txBody>
                    <a:bodyPr/>
                    <a:lstStyle/>
                    <a:p>
                      <a:pPr algn="ctr"/>
                      <a:r>
                        <a:rPr lang="en-US" sz="2400" b="1"/>
                        <a:t>Highest</a:t>
                      </a:r>
                    </a:p>
                  </a:txBody>
                  <a:tcPr/>
                </a:tc>
                <a:extLst>
                  <a:ext uri="{0D108BD9-81ED-4DB2-BD59-A6C34878D82A}">
                    <a16:rowId xmlns:a16="http://schemas.microsoft.com/office/drawing/2014/main" val="10000"/>
                  </a:ext>
                </a:extLst>
              </a:tr>
              <a:tr h="670802">
                <a:tc>
                  <a:txBody>
                    <a:bodyPr/>
                    <a:lstStyle/>
                    <a:p>
                      <a:r>
                        <a:rPr lang="en-US" sz="2400" b="1">
                          <a:solidFill>
                            <a:schemeClr val="accent2"/>
                          </a:solidFill>
                        </a:rPr>
                        <a:t>Urban</a:t>
                      </a:r>
                    </a:p>
                  </a:txBody>
                  <a:tcPr/>
                </a:tc>
                <a:tc>
                  <a:txBody>
                    <a:bodyPr/>
                    <a:lstStyle/>
                    <a:p>
                      <a:pPr algn="ctr"/>
                      <a:r>
                        <a:rPr lang="en-US" sz="2400" b="1">
                          <a:solidFill>
                            <a:schemeClr val="accent2"/>
                          </a:solidFill>
                        </a:rPr>
                        <a:t>&lt;1%</a:t>
                      </a:r>
                    </a:p>
                  </a:txBody>
                  <a:tcPr/>
                </a:tc>
                <a:tc>
                  <a:txBody>
                    <a:bodyPr/>
                    <a:lstStyle/>
                    <a:p>
                      <a:pPr algn="ctr"/>
                      <a:r>
                        <a:rPr lang="en-US" sz="2400" b="1">
                          <a:solidFill>
                            <a:schemeClr val="accent2"/>
                          </a:solidFill>
                        </a:rPr>
                        <a:t>3%</a:t>
                      </a:r>
                    </a:p>
                  </a:txBody>
                  <a:tcPr/>
                </a:tc>
                <a:tc>
                  <a:txBody>
                    <a:bodyPr/>
                    <a:lstStyle/>
                    <a:p>
                      <a:pPr algn="ctr"/>
                      <a:r>
                        <a:rPr lang="en-US" sz="2400" b="1">
                          <a:solidFill>
                            <a:schemeClr val="accent2"/>
                          </a:solidFill>
                        </a:rPr>
                        <a:t>12%</a:t>
                      </a:r>
                    </a:p>
                  </a:txBody>
                  <a:tcPr/>
                </a:tc>
                <a:tc>
                  <a:txBody>
                    <a:bodyPr/>
                    <a:lstStyle/>
                    <a:p>
                      <a:pPr algn="ctr"/>
                      <a:r>
                        <a:rPr lang="en-US" sz="2400" b="1">
                          <a:solidFill>
                            <a:schemeClr val="accent2"/>
                          </a:solidFill>
                        </a:rPr>
                        <a:t>39%</a:t>
                      </a:r>
                    </a:p>
                  </a:txBody>
                  <a:tcPr/>
                </a:tc>
                <a:tc>
                  <a:txBody>
                    <a:bodyPr/>
                    <a:lstStyle/>
                    <a:p>
                      <a:pPr algn="ctr"/>
                      <a:r>
                        <a:rPr lang="en-US" sz="2400" b="1">
                          <a:solidFill>
                            <a:schemeClr val="accent2"/>
                          </a:solidFill>
                        </a:rPr>
                        <a:t>46%</a:t>
                      </a:r>
                    </a:p>
                  </a:txBody>
                  <a:tcPr/>
                </a:tc>
                <a:extLst>
                  <a:ext uri="{0D108BD9-81ED-4DB2-BD59-A6C34878D82A}">
                    <a16:rowId xmlns:a16="http://schemas.microsoft.com/office/drawing/2014/main" val="10001"/>
                  </a:ext>
                </a:extLst>
              </a:tr>
              <a:tr h="670802">
                <a:tc>
                  <a:txBody>
                    <a:bodyPr/>
                    <a:lstStyle/>
                    <a:p>
                      <a:r>
                        <a:rPr lang="en-US" sz="2400" b="1">
                          <a:solidFill>
                            <a:schemeClr val="accent1">
                              <a:lumMod val="75000"/>
                            </a:schemeClr>
                          </a:solidFill>
                        </a:rPr>
                        <a:t>Rural</a:t>
                      </a:r>
                    </a:p>
                  </a:txBody>
                  <a:tcPr/>
                </a:tc>
                <a:tc>
                  <a:txBody>
                    <a:bodyPr/>
                    <a:lstStyle/>
                    <a:p>
                      <a:pPr algn="ctr"/>
                      <a:r>
                        <a:rPr lang="en-US" sz="2400" b="1">
                          <a:solidFill>
                            <a:schemeClr val="accent1">
                              <a:lumMod val="75000"/>
                            </a:schemeClr>
                          </a:solidFill>
                        </a:rPr>
                        <a:t>33%</a:t>
                      </a:r>
                    </a:p>
                  </a:txBody>
                  <a:tcPr/>
                </a:tc>
                <a:tc>
                  <a:txBody>
                    <a:bodyPr/>
                    <a:lstStyle/>
                    <a:p>
                      <a:pPr algn="ctr"/>
                      <a:r>
                        <a:rPr lang="en-US" sz="2400" b="1">
                          <a:solidFill>
                            <a:schemeClr val="accent1">
                              <a:lumMod val="75000"/>
                            </a:schemeClr>
                          </a:solidFill>
                        </a:rPr>
                        <a:t>31%</a:t>
                      </a:r>
                    </a:p>
                  </a:txBody>
                  <a:tcPr/>
                </a:tc>
                <a:tc>
                  <a:txBody>
                    <a:bodyPr/>
                    <a:lstStyle/>
                    <a:p>
                      <a:pPr algn="ctr"/>
                      <a:r>
                        <a:rPr lang="en-US" sz="2400" b="1">
                          <a:solidFill>
                            <a:schemeClr val="accent1">
                              <a:lumMod val="75000"/>
                            </a:schemeClr>
                          </a:solidFill>
                        </a:rPr>
                        <a:t>25%</a:t>
                      </a:r>
                    </a:p>
                  </a:txBody>
                  <a:tcPr/>
                </a:tc>
                <a:tc>
                  <a:txBody>
                    <a:bodyPr/>
                    <a:lstStyle/>
                    <a:p>
                      <a:pPr algn="ctr"/>
                      <a:r>
                        <a:rPr lang="en-US" sz="2400" b="1">
                          <a:solidFill>
                            <a:schemeClr val="accent1">
                              <a:lumMod val="75000"/>
                            </a:schemeClr>
                          </a:solidFill>
                        </a:rPr>
                        <a:t>8%</a:t>
                      </a:r>
                    </a:p>
                  </a:txBody>
                  <a:tcPr/>
                </a:tc>
                <a:tc>
                  <a:txBody>
                    <a:bodyPr/>
                    <a:lstStyle/>
                    <a:p>
                      <a:pPr algn="ctr"/>
                      <a:r>
                        <a:rPr lang="en-US" sz="2400" b="1">
                          <a:solidFill>
                            <a:schemeClr val="accent1">
                              <a:lumMod val="75000"/>
                            </a:schemeClr>
                          </a:solidFill>
                        </a:rPr>
                        <a:t>3%</a:t>
                      </a:r>
                    </a:p>
                  </a:txBody>
                  <a:tcPr/>
                </a:tc>
                <a:extLst>
                  <a:ext uri="{0D108BD9-81ED-4DB2-BD59-A6C34878D82A}">
                    <a16:rowId xmlns:a16="http://schemas.microsoft.com/office/drawing/2014/main" val="10002"/>
                  </a:ext>
                </a:extLst>
              </a:tr>
            </a:tbl>
          </a:graphicData>
        </a:graphic>
      </p:graphicFrame>
    </p:spTree>
    <p:extLst>
      <p:ext uri="{BB962C8B-B14F-4D97-AF65-F5344CB8AC3E}">
        <p14:creationId xmlns:p14="http://schemas.microsoft.com/office/powerpoint/2010/main" val="1135733272"/>
      </p:ext>
    </p:extLst>
  </p:cSld>
  <p:clrMapOvr>
    <a:masterClrMapping/>
  </p:clrMapOvr>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45941"/>
            <a:ext cx="5466348" cy="2766118"/>
          </a:xfrm>
        </p:spPr>
        <p:txBody>
          <a:bodyPr>
            <a:normAutofit lnSpcReduction="10000"/>
          </a:bodyPr>
          <a:lstStyle/>
          <a:p>
            <a:pPr>
              <a:buClr>
                <a:schemeClr val="tx1"/>
              </a:buClr>
            </a:pPr>
            <a:r>
              <a:rPr lang="en-GB" sz="3400" dirty="0"/>
              <a:t>Employment and earnings</a:t>
            </a:r>
          </a:p>
          <a:p>
            <a:pPr>
              <a:buClr>
                <a:schemeClr val="tx1"/>
              </a:buClr>
            </a:pPr>
            <a:r>
              <a:rPr lang="en-GB" sz="3400" b="1" dirty="0">
                <a:solidFill>
                  <a:schemeClr val="accent5"/>
                </a:solidFill>
              </a:rPr>
              <a:t>Ownership of assets</a:t>
            </a:r>
          </a:p>
          <a:p>
            <a:pPr>
              <a:buClr>
                <a:schemeClr val="tx1"/>
              </a:buClr>
            </a:pPr>
            <a:r>
              <a:rPr lang="en-GB" sz="3400" dirty="0"/>
              <a:t>Decision making</a:t>
            </a:r>
          </a:p>
          <a:p>
            <a:pPr>
              <a:buClr>
                <a:schemeClr val="tx1"/>
              </a:buClr>
            </a:pPr>
            <a:r>
              <a:rPr lang="en-GB" sz="3400" dirty="0"/>
              <a:t>Attitudes toward wife beating</a:t>
            </a:r>
          </a:p>
        </p:txBody>
      </p:sp>
    </p:spTree>
    <p:extLst>
      <p:ext uri="{BB962C8B-B14F-4D97-AF65-F5344CB8AC3E}">
        <p14:creationId xmlns:p14="http://schemas.microsoft.com/office/powerpoint/2010/main" val="2200586558"/>
      </p:ext>
    </p:extLst>
  </p:cSld>
  <p:clrMapOvr>
    <a:masterClrMapping/>
  </p:clrMapOvr>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Ownership of House and Land</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18766186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algn="ctr"/>
            <a:r>
              <a:rPr lang="en-GB" i="1" dirty="0"/>
              <a:t>Percent of women and men age 15-49 who:</a:t>
            </a:r>
          </a:p>
        </p:txBody>
      </p:sp>
    </p:spTree>
    <p:extLst>
      <p:ext uri="{BB962C8B-B14F-4D97-AF65-F5344CB8AC3E}">
        <p14:creationId xmlns:p14="http://schemas.microsoft.com/office/powerpoint/2010/main" val="1868906011"/>
      </p:ext>
    </p:extLst>
  </p:cSld>
  <p:clrMapOvr>
    <a:masterClrMapping/>
  </p:clrMapOvr>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dirty="0"/>
              <a:t>Ownership of Title or Deed for House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061884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056243"/>
            <a:ext cx="9144000" cy="369332"/>
          </a:xfrm>
          <a:prstGeom prst="rect">
            <a:avLst/>
          </a:prstGeom>
          <a:noFill/>
        </p:spPr>
        <p:txBody>
          <a:bodyPr wrap="square" rtlCol="0">
            <a:spAutoFit/>
          </a:bodyPr>
          <a:lstStyle/>
          <a:p>
            <a:pPr lvl="0" algn="ctr"/>
            <a:r>
              <a:rPr kumimoji="0" lang="en-GB" sz="1800" b="0" i="1" u="none" strike="noStrike" kern="1200" cap="none" spc="0" normalizeH="0" baseline="0" noProof="0" dirty="0">
                <a:ln>
                  <a:noFill/>
                </a:ln>
                <a:solidFill>
                  <a:prstClr val="black"/>
                </a:solidFill>
                <a:effectLst/>
                <a:uLnTx/>
                <a:uFillTx/>
                <a:latin typeface="Calibri" panose="020F0502020204030204"/>
                <a:ea typeface="+mn-ea"/>
                <a:cs typeface="+mn-cs"/>
              </a:rPr>
              <a:t>Among women and </a:t>
            </a:r>
            <a:r>
              <a:rPr lang="en-GB" i="1" dirty="0">
                <a:solidFill>
                  <a:prstClr val="black"/>
                </a:solidFill>
              </a:rPr>
              <a:t>men age 15-49 who </a:t>
            </a:r>
            <a:r>
              <a:rPr kumimoji="0" lang="en-GB" sz="1800" b="0" i="1" u="none" strike="noStrike" kern="1200" cap="none" spc="0" normalizeH="0" baseline="0" noProof="0" dirty="0">
                <a:ln>
                  <a:noFill/>
                </a:ln>
                <a:solidFill>
                  <a:prstClr val="black"/>
                </a:solidFill>
                <a:effectLst/>
                <a:uLnTx/>
                <a:uFillTx/>
                <a:latin typeface="Calibri" panose="020F0502020204030204"/>
                <a:ea typeface="+mn-ea"/>
                <a:cs typeface="+mn-cs"/>
              </a:rPr>
              <a:t>own a house, percent whose:</a:t>
            </a:r>
          </a:p>
        </p:txBody>
      </p:sp>
    </p:spTree>
    <p:extLst>
      <p:ext uri="{BB962C8B-B14F-4D97-AF65-F5344CB8AC3E}">
        <p14:creationId xmlns:p14="http://schemas.microsoft.com/office/powerpoint/2010/main" val="668481609"/>
      </p:ext>
    </p:extLst>
  </p:cSld>
  <p:clrMapOvr>
    <a:masterClrMapping/>
  </p:clrMapOvr>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Ownership and Use of Bank Accounts </a:t>
            </a:r>
            <a:br>
              <a:rPr lang="en-GB" dirty="0"/>
            </a:br>
            <a:r>
              <a:rPr lang="en-GB" dirty="0"/>
              <a:t>and Mobile Phones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990879092"/>
              </p:ext>
            </p:extLst>
          </p:nvPr>
        </p:nvGraphicFramePr>
        <p:xfrm>
          <a:off x="137652" y="1244600"/>
          <a:ext cx="8919262" cy="561340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668594" y="1606550"/>
            <a:ext cx="3696929" cy="646331"/>
          </a:xfrm>
          <a:prstGeom prst="rect">
            <a:avLst/>
          </a:prstGeom>
          <a:noFill/>
        </p:spPr>
        <p:txBody>
          <a:bodyPr wrap="square" rtlCol="0">
            <a:spAutoFit/>
          </a:bodyPr>
          <a:lstStyle/>
          <a:p>
            <a:pPr algn="ctr"/>
            <a:r>
              <a:rPr lang="en-GB" i="1" dirty="0"/>
              <a:t>Percent of women and men </a:t>
            </a:r>
            <a:br>
              <a:rPr lang="en-GB" i="1" dirty="0"/>
            </a:br>
            <a:r>
              <a:rPr lang="en-GB" i="1" dirty="0"/>
              <a:t>age 15-49 who:</a:t>
            </a:r>
          </a:p>
        </p:txBody>
      </p:sp>
      <p:sp>
        <p:nvSpPr>
          <p:cNvPr id="9" name="TextBox 8"/>
          <p:cNvSpPr txBox="1"/>
          <p:nvPr/>
        </p:nvSpPr>
        <p:spPr>
          <a:xfrm>
            <a:off x="5976257" y="1339765"/>
            <a:ext cx="3167742" cy="923330"/>
          </a:xfrm>
          <a:prstGeom prst="rect">
            <a:avLst/>
          </a:prstGeom>
          <a:noFill/>
        </p:spPr>
        <p:txBody>
          <a:bodyPr wrap="square" rtlCol="0">
            <a:spAutoFit/>
          </a:bodyPr>
          <a:lstStyle/>
          <a:p>
            <a:pPr algn="ctr"/>
            <a:r>
              <a:rPr lang="en-GB" i="1" dirty="0"/>
              <a:t>Among women and men age 15-49 who own a mobile phone, percent who:</a:t>
            </a:r>
          </a:p>
        </p:txBody>
      </p:sp>
      <p:cxnSp>
        <p:nvCxnSpPr>
          <p:cNvPr id="11" name="Straight Connector 10"/>
          <p:cNvCxnSpPr/>
          <p:nvPr/>
        </p:nvCxnSpPr>
        <p:spPr>
          <a:xfrm>
            <a:off x="668594" y="2252881"/>
            <a:ext cx="369692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976257" y="2222560"/>
            <a:ext cx="3080657"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672523743"/>
      </p:ext>
    </p:extLst>
  </p:cSld>
  <p:clrMapOvr>
    <a:masterClrMapping/>
  </p:clrMapOvr>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45941"/>
            <a:ext cx="5466348" cy="2766118"/>
          </a:xfrm>
        </p:spPr>
        <p:txBody>
          <a:bodyPr>
            <a:normAutofit lnSpcReduction="10000"/>
          </a:bodyPr>
          <a:lstStyle/>
          <a:p>
            <a:pPr>
              <a:buClr>
                <a:schemeClr val="tx1"/>
              </a:buClr>
            </a:pPr>
            <a:r>
              <a:rPr lang="en-GB" sz="3400" dirty="0"/>
              <a:t>Employment and earnings</a:t>
            </a:r>
          </a:p>
          <a:p>
            <a:pPr>
              <a:buClr>
                <a:schemeClr val="tx1"/>
              </a:buClr>
            </a:pPr>
            <a:r>
              <a:rPr lang="en-GB" sz="3400" dirty="0"/>
              <a:t>Ownership of assets</a:t>
            </a:r>
          </a:p>
          <a:p>
            <a:pPr>
              <a:buClr>
                <a:schemeClr val="tx1"/>
              </a:buClr>
            </a:pPr>
            <a:r>
              <a:rPr lang="en-GB" sz="3400" b="1" dirty="0">
                <a:solidFill>
                  <a:schemeClr val="accent5"/>
                </a:solidFill>
              </a:rPr>
              <a:t>Decision making</a:t>
            </a:r>
          </a:p>
          <a:p>
            <a:pPr>
              <a:buClr>
                <a:schemeClr val="tx1"/>
              </a:buClr>
            </a:pPr>
            <a:r>
              <a:rPr lang="en-GB" sz="3400" dirty="0"/>
              <a:t>Attitudes toward wife beating</a:t>
            </a:r>
          </a:p>
        </p:txBody>
      </p:sp>
    </p:spTree>
    <p:extLst>
      <p:ext uri="{BB962C8B-B14F-4D97-AF65-F5344CB8AC3E}">
        <p14:creationId xmlns:p14="http://schemas.microsoft.com/office/powerpoint/2010/main" val="274940836"/>
      </p:ext>
    </p:extLst>
  </p:cSld>
  <p:clrMapOvr>
    <a:masterClrMapping/>
  </p:clrMapOvr>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Women’s Participation in Decision Making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23053346"/>
              </p:ext>
            </p:extLst>
          </p:nvPr>
        </p:nvGraphicFramePr>
        <p:xfrm>
          <a:off x="0" y="1749425"/>
          <a:ext cx="9143999" cy="510857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dirty="0"/>
              <a:t>Percent of married women age 15-49 who make specific decisions </a:t>
            </a:r>
          </a:p>
          <a:p>
            <a:pPr algn="ctr"/>
            <a:r>
              <a:rPr lang="en-US" i="1" dirty="0"/>
              <a:t>by themselves or jointly with their husband</a:t>
            </a:r>
          </a:p>
        </p:txBody>
      </p:sp>
    </p:spTree>
    <p:extLst>
      <p:ext uri="{BB962C8B-B14F-4D97-AF65-F5344CB8AC3E}">
        <p14:creationId xmlns:p14="http://schemas.microsoft.com/office/powerpoint/2010/main" val="28819806"/>
      </p:ext>
    </p:extLst>
  </p:cSld>
  <p:clrMapOvr>
    <a:masterClrMapping/>
  </p:clrMapOvr>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Men’s Participation in Decision Making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26380759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dirty="0"/>
              <a:t>Percent of married men age 15-49 who make specific decisions </a:t>
            </a:r>
          </a:p>
          <a:p>
            <a:pPr algn="ctr"/>
            <a:r>
              <a:rPr lang="en-US" i="1" dirty="0"/>
              <a:t>by themselves or jointly with their wife</a:t>
            </a:r>
          </a:p>
        </p:txBody>
      </p:sp>
    </p:spTree>
    <p:extLst>
      <p:ext uri="{BB962C8B-B14F-4D97-AF65-F5344CB8AC3E}">
        <p14:creationId xmlns:p14="http://schemas.microsoft.com/office/powerpoint/2010/main" val="2819088956"/>
      </p:ext>
    </p:extLst>
  </p:cSld>
  <p:clrMapOvr>
    <a:masterClrMapping/>
  </p:clrMapOvr>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045941"/>
            <a:ext cx="5466348" cy="2766118"/>
          </a:xfrm>
        </p:spPr>
        <p:txBody>
          <a:bodyPr>
            <a:normAutofit lnSpcReduction="10000"/>
          </a:bodyPr>
          <a:lstStyle/>
          <a:p>
            <a:pPr>
              <a:buClr>
                <a:schemeClr val="tx1"/>
              </a:buClr>
            </a:pPr>
            <a:r>
              <a:rPr lang="en-GB" sz="3400" dirty="0"/>
              <a:t>Employment and earnings</a:t>
            </a:r>
          </a:p>
          <a:p>
            <a:pPr>
              <a:buClr>
                <a:schemeClr val="tx1"/>
              </a:buClr>
            </a:pPr>
            <a:r>
              <a:rPr lang="en-GB" sz="3400" dirty="0"/>
              <a:t>Ownership of assets</a:t>
            </a:r>
          </a:p>
          <a:p>
            <a:pPr>
              <a:buClr>
                <a:schemeClr val="tx1"/>
              </a:buClr>
            </a:pPr>
            <a:r>
              <a:rPr lang="en-GB" sz="3400" dirty="0"/>
              <a:t>Decision making</a:t>
            </a:r>
          </a:p>
          <a:p>
            <a:pPr>
              <a:buClr>
                <a:schemeClr val="tx1"/>
              </a:buClr>
            </a:pPr>
            <a:r>
              <a:rPr lang="en-GB" sz="3400" b="1" dirty="0">
                <a:solidFill>
                  <a:schemeClr val="accent5"/>
                </a:solidFill>
              </a:rPr>
              <a:t>Attitudes toward wife beating</a:t>
            </a:r>
          </a:p>
        </p:txBody>
      </p:sp>
    </p:spTree>
    <p:extLst>
      <p:ext uri="{BB962C8B-B14F-4D97-AF65-F5344CB8AC3E}">
        <p14:creationId xmlns:p14="http://schemas.microsoft.com/office/powerpoint/2010/main" val="363001419"/>
      </p:ext>
    </p:extLst>
  </p:cSld>
  <p:clrMapOvr>
    <a:masterClrMapping/>
  </p:clrMapOvr>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Attitudes toward Wife Beating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678869372"/>
              </p:ext>
            </p:extLst>
          </p:nvPr>
        </p:nvGraphicFramePr>
        <p:xfrm>
          <a:off x="0"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GB" i="1" dirty="0"/>
              <a:t>Percent of women and men age 15-49 who agree that a husband is justified </a:t>
            </a:r>
          </a:p>
          <a:p>
            <a:pPr algn="ctr"/>
            <a:r>
              <a:rPr lang="en-GB" i="1" dirty="0"/>
              <a:t>in beating his wife under certain circumstances</a:t>
            </a:r>
          </a:p>
        </p:txBody>
      </p:sp>
    </p:spTree>
    <p:extLst>
      <p:ext uri="{BB962C8B-B14F-4D97-AF65-F5344CB8AC3E}">
        <p14:creationId xmlns:p14="http://schemas.microsoft.com/office/powerpoint/2010/main" val="2867975466"/>
      </p:ext>
    </p:extLst>
  </p:cSld>
  <p:clrMapOvr>
    <a:masterClrMapping/>
  </p:clrMapOvr>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dirty="0"/>
              <a:t>Trends in Attitudes toward Wife Beating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365925894"/>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7206431" y="3244334"/>
            <a:ext cx="2447925" cy="369332"/>
          </a:xfrm>
          <a:prstGeom prst="rect">
            <a:avLst/>
          </a:prstGeom>
          <a:noFill/>
        </p:spPr>
        <p:txBody>
          <a:bodyPr wrap="square" rtlCol="0">
            <a:spAutoFit/>
          </a:bodyPr>
          <a:lstStyle/>
          <a:p>
            <a:r>
              <a:rPr lang="en-US" b="1" dirty="0">
                <a:solidFill>
                  <a:schemeClr val="accent3"/>
                </a:solidFill>
              </a:rPr>
              <a:t>Women</a:t>
            </a:r>
          </a:p>
        </p:txBody>
      </p:sp>
      <p:sp>
        <p:nvSpPr>
          <p:cNvPr id="11" name="TextBox 10"/>
          <p:cNvSpPr txBox="1"/>
          <p:nvPr/>
        </p:nvSpPr>
        <p:spPr>
          <a:xfrm>
            <a:off x="7044533" y="5567234"/>
            <a:ext cx="2447925" cy="369332"/>
          </a:xfrm>
          <a:prstGeom prst="rect">
            <a:avLst/>
          </a:prstGeom>
          <a:noFill/>
        </p:spPr>
        <p:txBody>
          <a:bodyPr wrap="square" rtlCol="0">
            <a:spAutoFit/>
          </a:bodyPr>
          <a:lstStyle/>
          <a:p>
            <a:r>
              <a:rPr lang="en-US" b="1" dirty="0">
                <a:solidFill>
                  <a:schemeClr val="accent4"/>
                </a:solidFill>
              </a:rPr>
              <a:t>Men</a:t>
            </a:r>
          </a:p>
        </p:txBody>
      </p:sp>
      <p:sp>
        <p:nvSpPr>
          <p:cNvPr id="7" name="TextBox 6">
            <a:extLst>
              <a:ext uri="{FF2B5EF4-FFF2-40B4-BE49-F238E27FC236}">
                <a16:creationId xmlns:a16="http://schemas.microsoft.com/office/drawing/2014/main" id="{979928C0-1413-4326-AE34-99EEB3D0B151}"/>
              </a:ext>
            </a:extLst>
          </p:cNvPr>
          <p:cNvSpPr txBox="1"/>
          <p:nvPr/>
        </p:nvSpPr>
        <p:spPr>
          <a:xfrm>
            <a:off x="0" y="921434"/>
            <a:ext cx="9144000" cy="646331"/>
          </a:xfrm>
          <a:prstGeom prst="rect">
            <a:avLst/>
          </a:prstGeom>
          <a:noFill/>
        </p:spPr>
        <p:txBody>
          <a:bodyPr wrap="square" rtlCol="0">
            <a:spAutoFit/>
          </a:bodyPr>
          <a:lstStyle/>
          <a:p>
            <a:pPr algn="ctr"/>
            <a:r>
              <a:rPr lang="en-GB" i="1" dirty="0"/>
              <a:t>Percent of women and men age 15-49 who agree that a husband is justified </a:t>
            </a:r>
          </a:p>
          <a:p>
            <a:pPr algn="ctr"/>
            <a:r>
              <a:rPr lang="en-GB" i="1" dirty="0"/>
              <a:t>in beating his wife for at least one reason</a:t>
            </a:r>
          </a:p>
        </p:txBody>
      </p:sp>
    </p:spTree>
    <p:extLst>
      <p:ext uri="{BB962C8B-B14F-4D97-AF65-F5344CB8AC3E}">
        <p14:creationId xmlns:p14="http://schemas.microsoft.com/office/powerpoint/2010/main" val="2614651700"/>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822443"/>
            <a:ext cx="4418729" cy="1213114"/>
          </a:xfrm>
        </p:spPr>
        <p:txBody>
          <a:bodyPr/>
          <a:lstStyle/>
          <a:p>
            <a:pPr>
              <a:buClr>
                <a:schemeClr val="tx1"/>
              </a:buClr>
            </a:pPr>
            <a:r>
              <a:rPr lang="en-GB" noProof="0"/>
              <a:t>Household characteristics</a:t>
            </a:r>
          </a:p>
          <a:p>
            <a:pPr>
              <a:buClr>
                <a:schemeClr val="tx1"/>
              </a:buClr>
            </a:pPr>
            <a:r>
              <a:rPr lang="en-GB" b="1" noProof="0">
                <a:solidFill>
                  <a:schemeClr val="accent5"/>
                </a:solidFill>
              </a:rPr>
              <a:t>Respondent characteristics</a:t>
            </a:r>
          </a:p>
        </p:txBody>
      </p:sp>
    </p:spTree>
    <p:extLst>
      <p:ext uri="{BB962C8B-B14F-4D97-AF65-F5344CB8AC3E}">
        <p14:creationId xmlns:p14="http://schemas.microsoft.com/office/powerpoint/2010/main" val="2707084650"/>
      </p:ext>
    </p:extLst>
  </p:cSld>
  <p:clrMapOvr>
    <a:masterClrMapping/>
  </p:clrMapOvr>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dirty="0"/>
              <a:t>Key Findings</a:t>
            </a:r>
          </a:p>
        </p:txBody>
      </p:sp>
      <p:sp>
        <p:nvSpPr>
          <p:cNvPr id="3" name="Content Placeholder 2"/>
          <p:cNvSpPr>
            <a:spLocks noGrp="1"/>
          </p:cNvSpPr>
          <p:nvPr>
            <p:ph idx="1"/>
          </p:nvPr>
        </p:nvSpPr>
        <p:spPr>
          <a:xfrm>
            <a:off x="443883" y="1463166"/>
            <a:ext cx="8256233" cy="5081325"/>
          </a:xfrm>
        </p:spPr>
        <p:txBody>
          <a:bodyPr>
            <a:normAutofit lnSpcReduction="10000"/>
          </a:bodyPr>
          <a:lstStyle/>
          <a:p>
            <a:pPr>
              <a:spcBef>
                <a:spcPts val="0"/>
              </a:spcBef>
              <a:spcAft>
                <a:spcPts val="1800"/>
              </a:spcAft>
              <a:buClr>
                <a:schemeClr val="tx1"/>
              </a:buClr>
            </a:pPr>
            <a:r>
              <a:rPr lang="en-GB" b="1" dirty="0">
                <a:solidFill>
                  <a:schemeClr val="accent5"/>
                </a:solidFill>
              </a:rPr>
              <a:t>59% </a:t>
            </a:r>
            <a:r>
              <a:rPr lang="en-GB" dirty="0"/>
              <a:t>of married women were </a:t>
            </a:r>
            <a:r>
              <a:rPr lang="en-GB" b="1" dirty="0">
                <a:solidFill>
                  <a:schemeClr val="accent5"/>
                </a:solidFill>
              </a:rPr>
              <a:t>employed </a:t>
            </a:r>
            <a:r>
              <a:rPr lang="en-GB" dirty="0"/>
              <a:t>in the last year. </a:t>
            </a:r>
          </a:p>
          <a:p>
            <a:pPr>
              <a:spcBef>
                <a:spcPts val="0"/>
              </a:spcBef>
              <a:spcAft>
                <a:spcPts val="1800"/>
              </a:spcAft>
              <a:buClr>
                <a:schemeClr val="tx1"/>
              </a:buClr>
            </a:pPr>
            <a:r>
              <a:rPr lang="en-GB" b="1" dirty="0">
                <a:solidFill>
                  <a:schemeClr val="accent5"/>
                </a:solidFill>
              </a:rPr>
              <a:t>69%</a:t>
            </a:r>
            <a:r>
              <a:rPr lang="en-GB" dirty="0"/>
              <a:t> of married women </a:t>
            </a:r>
            <a:r>
              <a:rPr lang="en-GB" b="1" dirty="0">
                <a:solidFill>
                  <a:schemeClr val="accent5"/>
                </a:solidFill>
              </a:rPr>
              <a:t>earn less than their husbands</a:t>
            </a:r>
            <a:r>
              <a:rPr lang="en-GB" dirty="0"/>
              <a:t>. </a:t>
            </a:r>
          </a:p>
          <a:p>
            <a:pPr>
              <a:spcBef>
                <a:spcPts val="0"/>
              </a:spcBef>
              <a:spcAft>
                <a:spcPts val="1800"/>
              </a:spcAft>
              <a:buClr>
                <a:schemeClr val="tx1"/>
              </a:buClr>
            </a:pPr>
            <a:r>
              <a:rPr lang="en-GB" b="1" dirty="0">
                <a:solidFill>
                  <a:schemeClr val="accent5"/>
                </a:solidFill>
              </a:rPr>
              <a:t>53% </a:t>
            </a:r>
            <a:r>
              <a:rPr lang="en-GB" dirty="0"/>
              <a:t>of both women and men use a </a:t>
            </a:r>
            <a:r>
              <a:rPr lang="en-GB" b="1" dirty="0">
                <a:solidFill>
                  <a:schemeClr val="accent5"/>
                </a:solidFill>
              </a:rPr>
              <a:t>mobile phone for financial transactions</a:t>
            </a:r>
            <a:r>
              <a:rPr lang="en-GB" dirty="0"/>
              <a:t>.</a:t>
            </a:r>
          </a:p>
          <a:p>
            <a:pPr>
              <a:spcBef>
                <a:spcPts val="0"/>
              </a:spcBef>
              <a:spcAft>
                <a:spcPts val="1800"/>
              </a:spcAft>
              <a:buClr>
                <a:schemeClr val="tx1"/>
              </a:buClr>
            </a:pPr>
            <a:r>
              <a:rPr lang="en-GB" b="1" dirty="0">
                <a:solidFill>
                  <a:schemeClr val="accent5"/>
                </a:solidFill>
              </a:rPr>
              <a:t>57% </a:t>
            </a:r>
            <a:r>
              <a:rPr lang="en-GB" dirty="0"/>
              <a:t>of married women participate in all 4 household decisions. </a:t>
            </a:r>
          </a:p>
          <a:p>
            <a:pPr>
              <a:spcBef>
                <a:spcPts val="0"/>
              </a:spcBef>
              <a:spcAft>
                <a:spcPts val="1800"/>
              </a:spcAft>
              <a:buClr>
                <a:schemeClr val="tx1"/>
              </a:buClr>
            </a:pPr>
            <a:r>
              <a:rPr lang="en-GB" b="1" dirty="0">
                <a:solidFill>
                  <a:schemeClr val="accent5"/>
                </a:solidFill>
              </a:rPr>
              <a:t>46% </a:t>
            </a:r>
            <a:r>
              <a:rPr lang="en-GB" dirty="0"/>
              <a:t>of women and </a:t>
            </a:r>
            <a:r>
              <a:rPr lang="en-GB" b="1" dirty="0">
                <a:solidFill>
                  <a:schemeClr val="accent5"/>
                </a:solidFill>
              </a:rPr>
              <a:t>26%</a:t>
            </a:r>
            <a:r>
              <a:rPr lang="en-GB" dirty="0"/>
              <a:t> of men believe that a </a:t>
            </a:r>
            <a:r>
              <a:rPr lang="en-GB" b="1" dirty="0">
                <a:solidFill>
                  <a:schemeClr val="accent5"/>
                </a:solidFill>
              </a:rPr>
              <a:t>husband is justified in beating his wife </a:t>
            </a:r>
            <a:r>
              <a:rPr lang="en-GB" dirty="0"/>
              <a:t>under certain circumstances. </a:t>
            </a:r>
          </a:p>
        </p:txBody>
      </p:sp>
    </p:spTree>
    <p:extLst>
      <p:ext uri="{BB962C8B-B14F-4D97-AF65-F5344CB8AC3E}">
        <p14:creationId xmlns:p14="http://schemas.microsoft.com/office/powerpoint/2010/main" val="2155547179"/>
      </p:ext>
    </p:extLst>
  </p:cSld>
  <p:clrMapOvr>
    <a:masterClrMapping/>
  </p:clrMapOvr>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a:solidFill>
                  <a:schemeClr val="bg1"/>
                </a:solidFill>
              </a:rPr>
              <a:t>Domestic Violence</a:t>
            </a:r>
          </a:p>
        </p:txBody>
      </p:sp>
      <p:sp>
        <p:nvSpPr>
          <p:cNvPr id="3" name="TextBox 2"/>
          <p:cNvSpPr txBox="1"/>
          <p:nvPr/>
        </p:nvSpPr>
        <p:spPr>
          <a:xfrm>
            <a:off x="6256187" y="1836742"/>
            <a:ext cx="2769834" cy="707886"/>
          </a:xfrm>
          <a:prstGeom prst="rect">
            <a:avLst/>
          </a:prstGeom>
          <a:noFill/>
        </p:spPr>
        <p:txBody>
          <a:bodyPr wrap="square" rtlCol="0">
            <a:spAutoFit/>
          </a:bodyPr>
          <a:lstStyle/>
          <a:p>
            <a:pPr algn="r"/>
            <a:r>
              <a:rPr lang="en-US" sz="2000" i="1">
                <a:solidFill>
                  <a:schemeClr val="bg1"/>
                </a:solidFill>
              </a:rPr>
              <a:t>Follow along on Twitter!  </a:t>
            </a:r>
          </a:p>
          <a:p>
            <a:pPr algn="r"/>
            <a:r>
              <a:rPr lang="en-US" sz="2000" i="1">
                <a:solidFill>
                  <a:schemeClr val="bg1"/>
                </a:solidFill>
              </a:rPr>
              <a:t>#</a:t>
            </a:r>
            <a:r>
              <a:rPr lang="en-US" sz="2000" i="1" err="1">
                <a:solidFill>
                  <a:schemeClr val="bg1"/>
                </a:solidFill>
              </a:rPr>
              <a:t>ZambiaDHS</a:t>
            </a:r>
            <a:endParaRPr lang="en-US" sz="2000" i="1">
              <a:solidFill>
                <a:schemeClr val="bg1"/>
              </a:solidFill>
            </a:endParaRPr>
          </a:p>
        </p:txBody>
      </p:sp>
    </p:spTree>
    <p:extLst>
      <p:ext uri="{BB962C8B-B14F-4D97-AF65-F5344CB8AC3E}">
        <p14:creationId xmlns:p14="http://schemas.microsoft.com/office/powerpoint/2010/main" val="3639806069"/>
      </p:ext>
    </p:extLst>
  </p:cSld>
  <p:clrMapOvr>
    <a:masterClrMapping/>
  </p:clrMapOvr>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Experience of Physical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0289963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369332"/>
          </a:xfrm>
          <a:prstGeom prst="rect">
            <a:avLst/>
          </a:prstGeom>
          <a:noFill/>
        </p:spPr>
        <p:txBody>
          <a:bodyPr wrap="square" rtlCol="0">
            <a:spAutoFit/>
          </a:bodyPr>
          <a:lstStyle/>
          <a:p>
            <a:pPr algn="ctr"/>
            <a:r>
              <a:rPr lang="en-US" i="1"/>
              <a:t>Percent of women age 15-49 who have ever experienced physical violence</a:t>
            </a:r>
          </a:p>
        </p:txBody>
      </p:sp>
    </p:spTree>
    <p:extLst>
      <p:ext uri="{BB962C8B-B14F-4D97-AF65-F5344CB8AC3E}">
        <p14:creationId xmlns:p14="http://schemas.microsoft.com/office/powerpoint/2010/main" val="843264642"/>
      </p:ext>
    </p:extLst>
  </p:cSld>
  <p:clrMapOvr>
    <a:masterClrMapping/>
  </p:clrMapOvr>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4000"/>
              <a:t>Physical Violence by Province</a:t>
            </a:r>
            <a:endParaRPr lang="en-GB" sz="4000" noProof="0"/>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2794" y="3297734"/>
              <a:ext cx="1398902"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1200329"/>
          </a:xfrm>
          <a:prstGeom prst="rect">
            <a:avLst/>
          </a:prstGeom>
          <a:noFill/>
          <a:ln>
            <a:noFill/>
          </a:ln>
        </p:spPr>
        <p:txBody>
          <a:bodyPr wrap="square" rtlCol="0">
            <a:spAutoFit/>
          </a:bodyPr>
          <a:lstStyle/>
          <a:p>
            <a:pPr algn="ctr"/>
            <a:r>
              <a:rPr lang="en-US" sz="2400" b="1">
                <a:solidFill>
                  <a:schemeClr val="bg1"/>
                </a:solidFill>
              </a:rPr>
              <a:t>Western</a:t>
            </a:r>
          </a:p>
          <a:p>
            <a:pPr algn="ctr"/>
            <a:r>
              <a:rPr lang="en-US" sz="2400" b="1">
                <a:solidFill>
                  <a:schemeClr val="bg1"/>
                </a:solidFill>
              </a:rPr>
              <a:t>32%</a:t>
            </a:r>
          </a:p>
          <a:p>
            <a:pPr algn="ctr"/>
            <a:endParaRPr lang="en-US" sz="2400" b="1">
              <a:solidFill>
                <a:schemeClr val="bg1"/>
              </a:solidFill>
            </a:endParaRP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a:t>North </a:t>
            </a:r>
            <a:br>
              <a:rPr lang="en-US" sz="2400" b="1"/>
            </a:br>
            <a:r>
              <a:rPr lang="en-US" sz="2400" b="1"/>
              <a:t>Western</a:t>
            </a:r>
          </a:p>
          <a:p>
            <a:pPr algn="ctr"/>
            <a:r>
              <a:rPr lang="en-US" sz="2400" b="1"/>
              <a:t>21%</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a:solidFill>
                  <a:schemeClr val="bg1"/>
                </a:solidFill>
              </a:rPr>
              <a:t>Southern</a:t>
            </a:r>
          </a:p>
          <a:p>
            <a:pPr algn="ctr"/>
            <a:r>
              <a:rPr lang="en-US" sz="2400" b="1">
                <a:solidFill>
                  <a:schemeClr val="bg1"/>
                </a:solidFill>
              </a:rPr>
              <a:t>39%</a:t>
            </a:r>
          </a:p>
        </p:txBody>
      </p:sp>
      <p:sp>
        <p:nvSpPr>
          <p:cNvPr id="22" name="TextBox 21">
            <a:extLst>
              <a:ext uri="{FF2B5EF4-FFF2-40B4-BE49-F238E27FC236}">
                <a16:creationId xmlns:a16="http://schemas.microsoft.com/office/drawing/2014/main" id="{917080F9-B33E-4403-8A87-0BA2D3CABD64}"/>
              </a:ext>
            </a:extLst>
          </p:cNvPr>
          <p:cNvSpPr txBox="1"/>
          <p:nvPr/>
        </p:nvSpPr>
        <p:spPr>
          <a:xfrm>
            <a:off x="4061567" y="4348576"/>
            <a:ext cx="1109224" cy="830997"/>
          </a:xfrm>
          <a:prstGeom prst="rect">
            <a:avLst/>
          </a:prstGeom>
          <a:noFill/>
          <a:ln>
            <a:noFill/>
          </a:ln>
        </p:spPr>
        <p:txBody>
          <a:bodyPr wrap="square" rtlCol="0">
            <a:spAutoFit/>
          </a:bodyPr>
          <a:lstStyle/>
          <a:p>
            <a:pPr algn="ctr"/>
            <a:r>
              <a:rPr lang="en-US" sz="2400" b="1"/>
              <a:t>Central</a:t>
            </a:r>
          </a:p>
          <a:p>
            <a:pPr algn="ctr"/>
            <a:r>
              <a:rPr lang="en-US" sz="2400" b="1"/>
              <a:t>28%</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667504" y="5519628"/>
            <a:ext cx="1109224" cy="830997"/>
          </a:xfrm>
          <a:prstGeom prst="rect">
            <a:avLst/>
          </a:prstGeom>
          <a:noFill/>
          <a:ln>
            <a:noFill/>
          </a:ln>
        </p:spPr>
        <p:txBody>
          <a:bodyPr wrap="square" rtlCol="0">
            <a:spAutoFit/>
          </a:bodyPr>
          <a:lstStyle/>
          <a:p>
            <a:pPr algn="ctr"/>
            <a:r>
              <a:rPr lang="en-US" sz="2400" b="1"/>
              <a:t>Lusaka</a:t>
            </a:r>
          </a:p>
          <a:p>
            <a:pPr algn="ctr"/>
            <a:r>
              <a:rPr lang="en-US" sz="2400" b="1"/>
              <a:t>28%</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a:t>Eastern</a:t>
            </a:r>
          </a:p>
          <a:p>
            <a:pPr algn="ctr"/>
            <a:r>
              <a:rPr lang="en-US" sz="2400" b="1"/>
              <a:t>42%</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142312" y="2235014"/>
            <a:ext cx="1702588" cy="830997"/>
          </a:xfrm>
          <a:prstGeom prst="rect">
            <a:avLst/>
          </a:prstGeom>
          <a:noFill/>
          <a:ln>
            <a:noFill/>
          </a:ln>
        </p:spPr>
        <p:txBody>
          <a:bodyPr wrap="square" rtlCol="0">
            <a:spAutoFit/>
          </a:bodyPr>
          <a:lstStyle/>
          <a:p>
            <a:pPr algn="ctr"/>
            <a:r>
              <a:rPr lang="en-US" sz="2400" b="1"/>
              <a:t>Copperbelt</a:t>
            </a:r>
          </a:p>
          <a:p>
            <a:pPr algn="ctr"/>
            <a:r>
              <a:rPr lang="en-US" sz="2400" b="1"/>
              <a:t>42%</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err="1">
                <a:solidFill>
                  <a:schemeClr val="bg1"/>
                </a:solidFill>
              </a:rPr>
              <a:t>Muchinga</a:t>
            </a:r>
            <a:endParaRPr lang="en-US" sz="2400" b="1">
              <a:solidFill>
                <a:schemeClr val="bg1"/>
              </a:solidFill>
            </a:endParaRPr>
          </a:p>
          <a:p>
            <a:pPr algn="ctr"/>
            <a:r>
              <a:rPr lang="en-US" sz="2400" b="1">
                <a:solidFill>
                  <a:schemeClr val="bg1"/>
                </a:solidFill>
              </a:rPr>
              <a:t>53%</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a:solidFill>
                  <a:schemeClr val="bg1"/>
                </a:solidFill>
              </a:rPr>
              <a:t>Northern</a:t>
            </a:r>
          </a:p>
          <a:p>
            <a:pPr algn="ctr"/>
            <a:r>
              <a:rPr lang="en-US" sz="2400" b="1">
                <a:solidFill>
                  <a:schemeClr val="bg1"/>
                </a:solidFill>
              </a:rPr>
              <a:t>34%</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339837" y="1496800"/>
            <a:ext cx="1192064" cy="830997"/>
          </a:xfrm>
          <a:prstGeom prst="rect">
            <a:avLst/>
          </a:prstGeom>
          <a:noFill/>
          <a:ln>
            <a:noFill/>
          </a:ln>
        </p:spPr>
        <p:txBody>
          <a:bodyPr wrap="square" rtlCol="0">
            <a:spAutoFit/>
          </a:bodyPr>
          <a:lstStyle/>
          <a:p>
            <a:pPr algn="ctr"/>
            <a:r>
              <a:rPr lang="en-US" sz="2400" b="1" err="1"/>
              <a:t>Luapula</a:t>
            </a:r>
            <a:endParaRPr lang="en-US" sz="2400" b="1"/>
          </a:p>
          <a:p>
            <a:pPr algn="ctr"/>
            <a:r>
              <a:rPr lang="en-US" sz="2400" b="1"/>
              <a:t>44%</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531901" y="1912299"/>
            <a:ext cx="791391" cy="31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726480"/>
            <a:ext cx="9144000" cy="369332"/>
          </a:xfrm>
          <a:prstGeom prst="rect">
            <a:avLst/>
          </a:prstGeom>
          <a:noFill/>
        </p:spPr>
        <p:txBody>
          <a:bodyPr wrap="square" rtlCol="0">
            <a:spAutoFit/>
          </a:bodyPr>
          <a:lstStyle/>
          <a:p>
            <a:pPr algn="ctr"/>
            <a:r>
              <a:rPr lang="en-US" i="1"/>
              <a:t>Percent of women age 15-49 who have experienced physical violence since age 15</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a:t>Zambia</a:t>
            </a:r>
          </a:p>
          <a:p>
            <a:pPr algn="ctr"/>
            <a:r>
              <a:rPr lang="en-US" sz="3200" b="1"/>
              <a:t>36%</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D4BBE724-D7B9-4AA8-8381-5C5935F87D28}"/>
              </a:ext>
            </a:extLst>
          </p:cNvPr>
          <p:cNvCxnSpPr>
            <a:stCxn id="11" idx="20"/>
          </p:cNvCxnSpPr>
          <p:nvPr/>
        </p:nvCxnSpPr>
        <p:spPr>
          <a:xfrm>
            <a:off x="5438707" y="5450136"/>
            <a:ext cx="262922" cy="3344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692120251"/>
      </p:ext>
    </p:extLst>
  </p:cSld>
  <p:clrMapOvr>
    <a:masterClrMapping/>
  </p:clrMapOvr>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Perpetrators of Physical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54262466"/>
              </p:ext>
            </p:extLst>
          </p:nvPr>
        </p:nvGraphicFramePr>
        <p:xfrm>
          <a:off x="0" y="1643063"/>
          <a:ext cx="9126245"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996813"/>
            <a:ext cx="9144000" cy="646331"/>
          </a:xfrm>
          <a:prstGeom prst="rect">
            <a:avLst/>
          </a:prstGeom>
          <a:noFill/>
        </p:spPr>
        <p:txBody>
          <a:bodyPr wrap="square" rtlCol="0">
            <a:spAutoFit/>
          </a:bodyPr>
          <a:lstStyle/>
          <a:p>
            <a:pPr algn="ctr"/>
            <a:r>
              <a:rPr lang="en-US" i="1"/>
              <a:t>Among women age 15-49 who have experienced physical violence since age 15, </a:t>
            </a:r>
            <a:br>
              <a:rPr lang="en-US" i="1"/>
            </a:br>
            <a:r>
              <a:rPr lang="en-US" i="1"/>
              <a:t>percent who report specific persons who committed the violence</a:t>
            </a:r>
          </a:p>
        </p:txBody>
      </p:sp>
      <p:sp>
        <p:nvSpPr>
          <p:cNvPr id="9" name="TextBox 8"/>
          <p:cNvSpPr txBox="1"/>
          <p:nvPr/>
        </p:nvSpPr>
        <p:spPr>
          <a:xfrm>
            <a:off x="613186" y="1784822"/>
            <a:ext cx="2969111" cy="646331"/>
          </a:xfrm>
          <a:prstGeom prst="rect">
            <a:avLst/>
          </a:prstGeom>
          <a:noFill/>
        </p:spPr>
        <p:txBody>
          <a:bodyPr wrap="square" rtlCol="0">
            <a:spAutoFit/>
          </a:bodyPr>
          <a:lstStyle/>
          <a:p>
            <a:pPr algn="ctr"/>
            <a:r>
              <a:rPr lang="en-US"/>
              <a:t>Most common among ever-married women</a:t>
            </a:r>
          </a:p>
        </p:txBody>
      </p:sp>
      <p:sp>
        <p:nvSpPr>
          <p:cNvPr id="10" name="TextBox 9"/>
          <p:cNvSpPr txBox="1"/>
          <p:nvPr/>
        </p:nvSpPr>
        <p:spPr>
          <a:xfrm>
            <a:off x="5585013" y="1788117"/>
            <a:ext cx="3139440" cy="646331"/>
          </a:xfrm>
          <a:prstGeom prst="rect">
            <a:avLst/>
          </a:prstGeom>
          <a:noFill/>
        </p:spPr>
        <p:txBody>
          <a:bodyPr wrap="square" rtlCol="0">
            <a:spAutoFit/>
          </a:bodyPr>
          <a:lstStyle/>
          <a:p>
            <a:pPr algn="ctr"/>
            <a:r>
              <a:rPr lang="en-US"/>
              <a:t>Most common among never married women</a:t>
            </a:r>
          </a:p>
        </p:txBody>
      </p:sp>
      <p:cxnSp>
        <p:nvCxnSpPr>
          <p:cNvPr id="11" name="Straight Connector 10"/>
          <p:cNvCxnSpPr/>
          <p:nvPr/>
        </p:nvCxnSpPr>
        <p:spPr>
          <a:xfrm>
            <a:off x="613186"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a:off x="5670177"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764911516"/>
      </p:ext>
    </p:extLst>
  </p:cSld>
  <p:clrMapOvr>
    <a:masterClrMapping/>
  </p:clrMapOvr>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Experience of Sexual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847510747"/>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871577"/>
            <a:ext cx="9144000" cy="369332"/>
          </a:xfrm>
          <a:prstGeom prst="rect">
            <a:avLst/>
          </a:prstGeom>
          <a:noFill/>
        </p:spPr>
        <p:txBody>
          <a:bodyPr wrap="square" rtlCol="0">
            <a:spAutoFit/>
          </a:bodyPr>
          <a:lstStyle/>
          <a:p>
            <a:pPr algn="ctr"/>
            <a:r>
              <a:rPr lang="en-US" i="1"/>
              <a:t>Percent of women age 15-49 who have experienced sexual violence</a:t>
            </a:r>
          </a:p>
        </p:txBody>
      </p:sp>
    </p:spTree>
    <p:extLst>
      <p:ext uri="{BB962C8B-B14F-4D97-AF65-F5344CB8AC3E}">
        <p14:creationId xmlns:p14="http://schemas.microsoft.com/office/powerpoint/2010/main" val="1589834017"/>
      </p:ext>
    </p:extLst>
  </p:cSld>
  <p:clrMapOvr>
    <a:masterClrMapping/>
  </p:clrMapOvr>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Perpetrators of Sexual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565822946"/>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353"/>
            <a:ext cx="9144000" cy="646331"/>
          </a:xfrm>
          <a:prstGeom prst="rect">
            <a:avLst/>
          </a:prstGeom>
          <a:noFill/>
        </p:spPr>
        <p:txBody>
          <a:bodyPr wrap="square" rtlCol="0">
            <a:spAutoFit/>
          </a:bodyPr>
          <a:lstStyle/>
          <a:p>
            <a:pPr algn="ctr"/>
            <a:r>
              <a:rPr lang="en-US" i="1"/>
              <a:t>Among women age 15-49 who have experienced sexual violence, </a:t>
            </a:r>
            <a:br>
              <a:rPr lang="en-US" i="1"/>
            </a:br>
            <a:r>
              <a:rPr lang="en-US" i="1"/>
              <a:t>percent who report specific persons who committed the violence</a:t>
            </a:r>
          </a:p>
        </p:txBody>
      </p:sp>
      <p:sp>
        <p:nvSpPr>
          <p:cNvPr id="10" name="TextBox 9"/>
          <p:cNvSpPr txBox="1"/>
          <p:nvPr/>
        </p:nvSpPr>
        <p:spPr>
          <a:xfrm>
            <a:off x="613186" y="1784822"/>
            <a:ext cx="2969111" cy="646331"/>
          </a:xfrm>
          <a:prstGeom prst="rect">
            <a:avLst/>
          </a:prstGeom>
          <a:noFill/>
        </p:spPr>
        <p:txBody>
          <a:bodyPr wrap="square" rtlCol="0">
            <a:spAutoFit/>
          </a:bodyPr>
          <a:lstStyle/>
          <a:p>
            <a:pPr algn="ctr"/>
            <a:r>
              <a:rPr lang="en-US"/>
              <a:t>Most common among ever-married women</a:t>
            </a:r>
          </a:p>
        </p:txBody>
      </p:sp>
      <p:sp>
        <p:nvSpPr>
          <p:cNvPr id="11" name="TextBox 10"/>
          <p:cNvSpPr txBox="1"/>
          <p:nvPr/>
        </p:nvSpPr>
        <p:spPr>
          <a:xfrm>
            <a:off x="5585013" y="1788117"/>
            <a:ext cx="3139440" cy="646331"/>
          </a:xfrm>
          <a:prstGeom prst="rect">
            <a:avLst/>
          </a:prstGeom>
          <a:noFill/>
        </p:spPr>
        <p:txBody>
          <a:bodyPr wrap="square" rtlCol="0">
            <a:spAutoFit/>
          </a:bodyPr>
          <a:lstStyle/>
          <a:p>
            <a:pPr algn="ctr"/>
            <a:r>
              <a:rPr lang="en-US"/>
              <a:t>Most common among never married women</a:t>
            </a:r>
          </a:p>
        </p:txBody>
      </p:sp>
      <p:cxnSp>
        <p:nvCxnSpPr>
          <p:cNvPr id="12" name="Straight Connector 11"/>
          <p:cNvCxnSpPr/>
          <p:nvPr/>
        </p:nvCxnSpPr>
        <p:spPr>
          <a:xfrm>
            <a:off x="613186"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p:cNvCxnSpPr/>
          <p:nvPr/>
        </p:nvCxnSpPr>
        <p:spPr>
          <a:xfrm>
            <a:off x="5670177" y="2506532"/>
            <a:ext cx="2969111"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893638317"/>
      </p:ext>
    </p:extLst>
  </p:cSld>
  <p:clrMapOvr>
    <a:masterClrMapping/>
  </p:clrMapOvr>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3600" noProof="0"/>
              <a:t>Violence during Pregnancy by Marital Status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9970347"/>
              </p:ext>
            </p:extLst>
          </p:nvPr>
        </p:nvGraphicFramePr>
        <p:xfrm>
          <a:off x="484094" y="1643063"/>
          <a:ext cx="8272631"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48409" y="921434"/>
            <a:ext cx="9144000" cy="646331"/>
          </a:xfrm>
          <a:prstGeom prst="rect">
            <a:avLst/>
          </a:prstGeom>
          <a:noFill/>
        </p:spPr>
        <p:txBody>
          <a:bodyPr wrap="square" rtlCol="0">
            <a:spAutoFit/>
          </a:bodyPr>
          <a:lstStyle/>
          <a:p>
            <a:pPr algn="ctr"/>
            <a:r>
              <a:rPr lang="en-US" i="1"/>
              <a:t>Among women age 15-49 who have ever been pregnant, percent who </a:t>
            </a:r>
            <a:br>
              <a:rPr lang="en-US" i="1"/>
            </a:br>
            <a:r>
              <a:rPr lang="en-US" i="1"/>
              <a:t>have ever experienced physical violence during pregnancy</a:t>
            </a:r>
          </a:p>
        </p:txBody>
      </p:sp>
    </p:spTree>
    <p:extLst>
      <p:ext uri="{BB962C8B-B14F-4D97-AF65-F5344CB8AC3E}">
        <p14:creationId xmlns:p14="http://schemas.microsoft.com/office/powerpoint/2010/main" val="2319609631"/>
      </p:ext>
    </p:extLst>
  </p:cSld>
  <p:clrMapOvr>
    <a:masterClrMapping/>
  </p:clrMapOvr>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Marital Control by Husbands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99592946"/>
              </p:ext>
            </p:extLst>
          </p:nvPr>
        </p:nvGraphicFramePr>
        <p:xfrm>
          <a:off x="1" y="1643063"/>
          <a:ext cx="9144000"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89833"/>
            <a:ext cx="9144000" cy="369332"/>
          </a:xfrm>
          <a:prstGeom prst="rect">
            <a:avLst/>
          </a:prstGeom>
          <a:noFill/>
        </p:spPr>
        <p:txBody>
          <a:bodyPr wrap="square" rtlCol="0">
            <a:spAutoFit/>
          </a:bodyPr>
          <a:lstStyle/>
          <a:p>
            <a:pPr algn="ctr"/>
            <a:r>
              <a:rPr lang="en-US" i="1"/>
              <a:t>Percent of ever-married women age 15-49 who report their spouse:</a:t>
            </a:r>
          </a:p>
        </p:txBody>
      </p:sp>
    </p:spTree>
    <p:extLst>
      <p:ext uri="{BB962C8B-B14F-4D97-AF65-F5344CB8AC3E}">
        <p14:creationId xmlns:p14="http://schemas.microsoft.com/office/powerpoint/2010/main" val="741069518"/>
      </p:ext>
    </p:extLst>
  </p:cSld>
  <p:clrMapOvr>
    <a:masterClrMapping/>
  </p:clrMapOvr>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Spousal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234974533"/>
              </p:ext>
            </p:extLst>
          </p:nvPr>
        </p:nvGraphicFramePr>
        <p:xfrm>
          <a:off x="0" y="1643063"/>
          <a:ext cx="9143999"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a:t>Percent of ever-married women age 15-49 who have experienced </a:t>
            </a:r>
          </a:p>
          <a:p>
            <a:pPr algn="ctr"/>
            <a:r>
              <a:rPr lang="en-US" i="1"/>
              <a:t>violence committed by their current or most recent husband/partner</a:t>
            </a:r>
          </a:p>
        </p:txBody>
      </p:sp>
    </p:spTree>
    <p:extLst>
      <p:ext uri="{BB962C8B-B14F-4D97-AF65-F5344CB8AC3E}">
        <p14:creationId xmlns:p14="http://schemas.microsoft.com/office/powerpoint/2010/main" val="3255381902"/>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9190"/>
            <a:ext cx="9144000" cy="914400"/>
          </a:xfrm>
        </p:spPr>
        <p:txBody>
          <a:bodyPr>
            <a:normAutofit/>
          </a:bodyPr>
          <a:lstStyle/>
          <a:p>
            <a:r>
              <a:rPr lang="en-GB" noProof="0"/>
              <a:t>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50277658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75809"/>
            <a:ext cx="9144000" cy="369332"/>
          </a:xfrm>
          <a:prstGeom prst="rect">
            <a:avLst/>
          </a:prstGeom>
          <a:noFill/>
        </p:spPr>
        <p:txBody>
          <a:bodyPr wrap="square" rtlCol="0">
            <a:spAutoFit/>
          </a:bodyPr>
          <a:lstStyle/>
          <a:p>
            <a:pPr algn="ctr"/>
            <a:r>
              <a:rPr lang="en-US" i="1"/>
              <a:t>Percent distribution of women and men age 15-49</a:t>
            </a:r>
          </a:p>
        </p:txBody>
      </p:sp>
    </p:spTree>
    <p:extLst>
      <p:ext uri="{BB962C8B-B14F-4D97-AF65-F5344CB8AC3E}">
        <p14:creationId xmlns:p14="http://schemas.microsoft.com/office/powerpoint/2010/main" val="3022579969"/>
      </p:ext>
    </p:extLst>
  </p:cSld>
  <p:clrMapOvr>
    <a:masterClrMapping/>
  </p:clrMapOvr>
</p:sld>
</file>

<file path=ppt/slides/slide2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Spousal Violence by Marital Status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829036774"/>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a:t>Percent of ever-married women age 15-49 who have experienced </a:t>
            </a:r>
          </a:p>
          <a:p>
            <a:pPr algn="ctr"/>
            <a:r>
              <a:rPr lang="en-US" i="1"/>
              <a:t>violence committed by their current or most recent husband/partner</a:t>
            </a:r>
          </a:p>
        </p:txBody>
      </p:sp>
    </p:spTree>
    <p:extLst>
      <p:ext uri="{BB962C8B-B14F-4D97-AF65-F5344CB8AC3E}">
        <p14:creationId xmlns:p14="http://schemas.microsoft.com/office/powerpoint/2010/main" val="3402526924"/>
      </p:ext>
    </p:extLst>
  </p:cSld>
  <p:clrMapOvr>
    <a:masterClrMapping/>
  </p:clrMapOvr>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noAutofit/>
          </a:bodyPr>
          <a:lstStyle/>
          <a:p>
            <a:r>
              <a:rPr lang="en-GB" sz="4000"/>
              <a:t>Spousal Violence by </a:t>
            </a:r>
            <a:r>
              <a:rPr lang="en-GB" sz="4000" noProof="0"/>
              <a:t>Province</a:t>
            </a:r>
          </a:p>
        </p:txBody>
      </p:sp>
      <p:grpSp>
        <p:nvGrpSpPr>
          <p:cNvPr id="3" name="Group 2">
            <a:extLst>
              <a:ext uri="{FF2B5EF4-FFF2-40B4-BE49-F238E27FC236}">
                <a16:creationId xmlns:a16="http://schemas.microsoft.com/office/drawing/2014/main" id="{3C81BA38-D4B5-4D0A-B7BA-AC6B437D7ADE}"/>
              </a:ext>
            </a:extLst>
          </p:cNvPr>
          <p:cNvGrpSpPr/>
          <p:nvPr/>
        </p:nvGrpSpPr>
        <p:grpSpPr>
          <a:xfrm>
            <a:off x="1045009" y="1098990"/>
            <a:ext cx="6814715" cy="5746309"/>
            <a:chOff x="995785" y="826923"/>
            <a:chExt cx="7152429" cy="6031076"/>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3023157" y="3155770"/>
              <a:ext cx="3734129" cy="2282589"/>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922794" y="3297734"/>
              <a:ext cx="1398902" cy="1032030"/>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883171" y="2889389"/>
              <a:ext cx="2169337" cy="2080011"/>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881449" y="938581"/>
              <a:ext cx="1282460" cy="2493143"/>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524147" y="4768417"/>
              <a:ext cx="1620622" cy="803931"/>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752374" y="1378828"/>
              <a:ext cx="2395840" cy="2657438"/>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995785" y="2460306"/>
              <a:ext cx="3456582" cy="2357558"/>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324887" y="826923"/>
              <a:ext cx="2046513" cy="2016208"/>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814200" y="5151241"/>
              <a:ext cx="2443693" cy="1706758"/>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997380" y="4198966"/>
              <a:ext cx="2199643" cy="2384675"/>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gr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1200329"/>
          </a:xfrm>
          <a:prstGeom prst="rect">
            <a:avLst/>
          </a:prstGeom>
          <a:noFill/>
          <a:ln>
            <a:noFill/>
          </a:ln>
        </p:spPr>
        <p:txBody>
          <a:bodyPr wrap="square" rtlCol="0">
            <a:spAutoFit/>
          </a:bodyPr>
          <a:lstStyle/>
          <a:p>
            <a:pPr algn="ctr"/>
            <a:r>
              <a:rPr lang="en-US" sz="2400" b="1">
                <a:solidFill>
                  <a:schemeClr val="bg1"/>
                </a:solidFill>
              </a:rPr>
              <a:t>Western</a:t>
            </a:r>
          </a:p>
          <a:p>
            <a:pPr algn="ctr"/>
            <a:r>
              <a:rPr lang="en-US" sz="2400" b="1">
                <a:solidFill>
                  <a:schemeClr val="bg1"/>
                </a:solidFill>
              </a:rPr>
              <a:t>43%</a:t>
            </a:r>
          </a:p>
          <a:p>
            <a:pPr algn="ctr"/>
            <a:endParaRPr lang="en-US" sz="2400" b="1">
              <a:solidFill>
                <a:schemeClr val="bg1"/>
              </a:solidFill>
            </a:endParaRPr>
          </a:p>
        </p:txBody>
      </p:sp>
      <p:sp>
        <p:nvSpPr>
          <p:cNvPr id="19" name="TextBox 18">
            <a:extLst>
              <a:ext uri="{FF2B5EF4-FFF2-40B4-BE49-F238E27FC236}">
                <a16:creationId xmlns:a16="http://schemas.microsoft.com/office/drawing/2014/main" id="{F5C57681-956D-461E-999B-61611510ECF8}"/>
              </a:ext>
            </a:extLst>
          </p:cNvPr>
          <p:cNvSpPr txBox="1"/>
          <p:nvPr/>
        </p:nvSpPr>
        <p:spPr>
          <a:xfrm>
            <a:off x="2252573" y="3141983"/>
            <a:ext cx="1291068" cy="1200329"/>
          </a:xfrm>
          <a:prstGeom prst="rect">
            <a:avLst/>
          </a:prstGeom>
          <a:noFill/>
          <a:ln>
            <a:noFill/>
          </a:ln>
        </p:spPr>
        <p:txBody>
          <a:bodyPr wrap="square" rtlCol="0">
            <a:spAutoFit/>
          </a:bodyPr>
          <a:lstStyle/>
          <a:p>
            <a:pPr algn="ctr"/>
            <a:r>
              <a:rPr lang="en-US" sz="2400" b="1"/>
              <a:t>North </a:t>
            </a:r>
            <a:br>
              <a:rPr lang="en-US" sz="2400" b="1"/>
            </a:br>
            <a:r>
              <a:rPr lang="en-US" sz="2400" b="1"/>
              <a:t>Western</a:t>
            </a:r>
          </a:p>
          <a:p>
            <a:pPr algn="ctr"/>
            <a:r>
              <a:rPr lang="en-US" sz="2400" b="1"/>
              <a:t>32%</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a:solidFill>
                  <a:schemeClr val="bg1"/>
                </a:solidFill>
              </a:rPr>
              <a:t>Southern</a:t>
            </a:r>
          </a:p>
          <a:p>
            <a:pPr algn="ctr"/>
            <a:r>
              <a:rPr lang="en-US" sz="2400" b="1">
                <a:solidFill>
                  <a:schemeClr val="bg1"/>
                </a:solidFill>
              </a:rPr>
              <a:t>52%</a:t>
            </a:r>
          </a:p>
        </p:txBody>
      </p:sp>
      <p:sp>
        <p:nvSpPr>
          <p:cNvPr id="22" name="TextBox 21">
            <a:extLst>
              <a:ext uri="{FF2B5EF4-FFF2-40B4-BE49-F238E27FC236}">
                <a16:creationId xmlns:a16="http://schemas.microsoft.com/office/drawing/2014/main" id="{917080F9-B33E-4403-8A87-0BA2D3CABD64}"/>
              </a:ext>
            </a:extLst>
          </p:cNvPr>
          <p:cNvSpPr txBox="1"/>
          <p:nvPr/>
        </p:nvSpPr>
        <p:spPr>
          <a:xfrm>
            <a:off x="4061567" y="4348576"/>
            <a:ext cx="1109224" cy="830997"/>
          </a:xfrm>
          <a:prstGeom prst="rect">
            <a:avLst/>
          </a:prstGeom>
          <a:noFill/>
          <a:ln>
            <a:noFill/>
          </a:ln>
        </p:spPr>
        <p:txBody>
          <a:bodyPr wrap="square" rtlCol="0">
            <a:spAutoFit/>
          </a:bodyPr>
          <a:lstStyle/>
          <a:p>
            <a:pPr algn="ctr"/>
            <a:r>
              <a:rPr lang="en-US" sz="2400" b="1"/>
              <a:t>Central</a:t>
            </a:r>
          </a:p>
          <a:p>
            <a:pPr algn="ctr"/>
            <a:r>
              <a:rPr lang="en-US" sz="2400" b="1"/>
              <a:t>36%</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667504" y="5519628"/>
            <a:ext cx="1109224" cy="830997"/>
          </a:xfrm>
          <a:prstGeom prst="rect">
            <a:avLst/>
          </a:prstGeom>
          <a:noFill/>
          <a:ln>
            <a:noFill/>
          </a:ln>
        </p:spPr>
        <p:txBody>
          <a:bodyPr wrap="square" rtlCol="0">
            <a:spAutoFit/>
          </a:bodyPr>
          <a:lstStyle/>
          <a:p>
            <a:pPr algn="ctr"/>
            <a:r>
              <a:rPr lang="en-US" sz="2400" b="1"/>
              <a:t>Lusaka</a:t>
            </a:r>
          </a:p>
          <a:p>
            <a:pPr algn="ctr"/>
            <a:r>
              <a:rPr lang="en-US" sz="2400" b="1"/>
              <a:t>35%</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a:t>Eastern</a:t>
            </a:r>
          </a:p>
          <a:p>
            <a:pPr algn="ctr"/>
            <a:r>
              <a:rPr lang="en-US" sz="2400" b="1"/>
              <a:t>49%</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142312" y="2235014"/>
            <a:ext cx="1702588" cy="830997"/>
          </a:xfrm>
          <a:prstGeom prst="rect">
            <a:avLst/>
          </a:prstGeom>
          <a:noFill/>
          <a:ln>
            <a:noFill/>
          </a:ln>
        </p:spPr>
        <p:txBody>
          <a:bodyPr wrap="square" rtlCol="0">
            <a:spAutoFit/>
          </a:bodyPr>
          <a:lstStyle/>
          <a:p>
            <a:pPr algn="ctr"/>
            <a:r>
              <a:rPr lang="en-US" sz="2400" b="1"/>
              <a:t>Copperbelt</a:t>
            </a:r>
          </a:p>
          <a:p>
            <a:pPr algn="ctr"/>
            <a:r>
              <a:rPr lang="en-US" sz="2400" b="1"/>
              <a:t>55%</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err="1">
                <a:solidFill>
                  <a:schemeClr val="bg1"/>
                </a:solidFill>
              </a:rPr>
              <a:t>Muchinga</a:t>
            </a:r>
            <a:endParaRPr lang="en-US" sz="2400" b="1">
              <a:solidFill>
                <a:schemeClr val="bg1"/>
              </a:solidFill>
            </a:endParaRPr>
          </a:p>
          <a:p>
            <a:pPr algn="ctr"/>
            <a:r>
              <a:rPr lang="en-US" sz="2400" b="1">
                <a:solidFill>
                  <a:schemeClr val="bg1"/>
                </a:solidFill>
              </a:rPr>
              <a:t>67%</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a:solidFill>
                  <a:schemeClr val="bg1"/>
                </a:solidFill>
              </a:rPr>
              <a:t>Northern</a:t>
            </a:r>
          </a:p>
          <a:p>
            <a:pPr algn="ctr"/>
            <a:r>
              <a:rPr lang="en-US" sz="2400" b="1">
                <a:solidFill>
                  <a:schemeClr val="bg1"/>
                </a:solidFill>
              </a:rPr>
              <a:t>48%</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339837" y="1496800"/>
            <a:ext cx="1192064" cy="830997"/>
          </a:xfrm>
          <a:prstGeom prst="rect">
            <a:avLst/>
          </a:prstGeom>
          <a:noFill/>
          <a:ln>
            <a:noFill/>
          </a:ln>
        </p:spPr>
        <p:txBody>
          <a:bodyPr wrap="square" rtlCol="0">
            <a:spAutoFit/>
          </a:bodyPr>
          <a:lstStyle/>
          <a:p>
            <a:pPr algn="ctr"/>
            <a:r>
              <a:rPr lang="en-US" sz="2400" b="1" err="1"/>
              <a:t>Luapula</a:t>
            </a:r>
            <a:endParaRPr lang="en-US" sz="2400" b="1"/>
          </a:p>
          <a:p>
            <a:pPr algn="ctr"/>
            <a:r>
              <a:rPr lang="en-US" sz="2400" b="1"/>
              <a:t>56%</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531901" y="1912299"/>
            <a:ext cx="791391" cy="31004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569912"/>
            <a:ext cx="9144000" cy="646331"/>
          </a:xfrm>
          <a:prstGeom prst="rect">
            <a:avLst/>
          </a:prstGeom>
          <a:noFill/>
        </p:spPr>
        <p:txBody>
          <a:bodyPr wrap="square" rtlCol="0">
            <a:spAutoFit/>
          </a:bodyPr>
          <a:lstStyle/>
          <a:p>
            <a:pPr algn="ctr"/>
            <a:r>
              <a:rPr lang="en-US" i="1"/>
              <a:t>Percent of ever-married women age 15-49 who have experienced physical, sexual, or emotional violence committed by their current or most recent husband/partner</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076359" y="5620352"/>
            <a:ext cx="1774372" cy="1077218"/>
          </a:xfrm>
          <a:prstGeom prst="rect">
            <a:avLst/>
          </a:prstGeom>
          <a:noFill/>
        </p:spPr>
        <p:txBody>
          <a:bodyPr wrap="square" rtlCol="0">
            <a:spAutoFit/>
          </a:bodyPr>
          <a:lstStyle/>
          <a:p>
            <a:pPr algn="ctr"/>
            <a:r>
              <a:rPr lang="en-US" sz="3200" b="1"/>
              <a:t>Zambia</a:t>
            </a:r>
          </a:p>
          <a:p>
            <a:pPr algn="ctr"/>
            <a:r>
              <a:rPr lang="en-US" sz="3200" b="1"/>
              <a:t>47%</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D4BBE724-D7B9-4AA8-8381-5C5935F87D28}"/>
              </a:ext>
            </a:extLst>
          </p:cNvPr>
          <p:cNvCxnSpPr>
            <a:stCxn id="11" idx="20"/>
          </p:cNvCxnSpPr>
          <p:nvPr/>
        </p:nvCxnSpPr>
        <p:spPr>
          <a:xfrm>
            <a:off x="5438707" y="5450136"/>
            <a:ext cx="262922" cy="33443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070731157"/>
      </p:ext>
    </p:extLst>
  </p:cSld>
  <p:clrMapOvr>
    <a:masterClrMapping/>
  </p:clrMapOvr>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Trends in Spousal Violence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221380020"/>
              </p:ext>
            </p:extLst>
          </p:nvPr>
        </p:nvGraphicFramePr>
        <p:xfrm>
          <a:off x="17755" y="1554086"/>
          <a:ext cx="9126245" cy="5214937"/>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8877" y="907755"/>
            <a:ext cx="9144000" cy="646331"/>
          </a:xfrm>
          <a:prstGeom prst="rect">
            <a:avLst/>
          </a:prstGeom>
          <a:noFill/>
        </p:spPr>
        <p:txBody>
          <a:bodyPr wrap="square" rtlCol="0">
            <a:spAutoFit/>
          </a:bodyPr>
          <a:lstStyle/>
          <a:p>
            <a:pPr algn="ctr"/>
            <a:r>
              <a:rPr lang="en-US" i="1"/>
              <a:t>Percent of ever-married women age 15-49 who have ever experienced violence committed by their husband/partner</a:t>
            </a:r>
          </a:p>
        </p:txBody>
      </p:sp>
      <p:sp>
        <p:nvSpPr>
          <p:cNvPr id="3" name="TextBox 2"/>
          <p:cNvSpPr txBox="1"/>
          <p:nvPr/>
        </p:nvSpPr>
        <p:spPr>
          <a:xfrm>
            <a:off x="335145" y="4794205"/>
            <a:ext cx="1265782" cy="646331"/>
          </a:xfrm>
          <a:prstGeom prst="rect">
            <a:avLst/>
          </a:prstGeom>
          <a:noFill/>
        </p:spPr>
        <p:txBody>
          <a:bodyPr wrap="square" rtlCol="0">
            <a:spAutoFit/>
          </a:bodyPr>
          <a:lstStyle/>
          <a:p>
            <a:r>
              <a:rPr lang="en-US" b="1">
                <a:solidFill>
                  <a:schemeClr val="accent2"/>
                </a:solidFill>
              </a:rPr>
              <a:t>Emotional</a:t>
            </a:r>
          </a:p>
          <a:p>
            <a:r>
              <a:rPr lang="en-US" b="1">
                <a:solidFill>
                  <a:schemeClr val="accent2"/>
                </a:solidFill>
              </a:rPr>
              <a:t>violence</a:t>
            </a:r>
          </a:p>
        </p:txBody>
      </p:sp>
      <p:sp>
        <p:nvSpPr>
          <p:cNvPr id="6" name="TextBox 5"/>
          <p:cNvSpPr txBox="1"/>
          <p:nvPr/>
        </p:nvSpPr>
        <p:spPr>
          <a:xfrm>
            <a:off x="473571" y="3838388"/>
            <a:ext cx="1393602" cy="646331"/>
          </a:xfrm>
          <a:prstGeom prst="rect">
            <a:avLst/>
          </a:prstGeom>
          <a:noFill/>
        </p:spPr>
        <p:txBody>
          <a:bodyPr wrap="square" rtlCol="0">
            <a:spAutoFit/>
          </a:bodyPr>
          <a:lstStyle/>
          <a:p>
            <a:r>
              <a:rPr lang="en-US" b="1">
                <a:solidFill>
                  <a:schemeClr val="accent5"/>
                </a:solidFill>
              </a:rPr>
              <a:t>Physical</a:t>
            </a:r>
          </a:p>
          <a:p>
            <a:r>
              <a:rPr lang="en-US" b="1">
                <a:solidFill>
                  <a:schemeClr val="accent5"/>
                </a:solidFill>
              </a:rPr>
              <a:t>violence</a:t>
            </a:r>
          </a:p>
        </p:txBody>
      </p:sp>
      <p:sp>
        <p:nvSpPr>
          <p:cNvPr id="7" name="TextBox 6"/>
          <p:cNvSpPr txBox="1"/>
          <p:nvPr/>
        </p:nvSpPr>
        <p:spPr>
          <a:xfrm>
            <a:off x="1867173" y="5580913"/>
            <a:ext cx="2713704" cy="369332"/>
          </a:xfrm>
          <a:prstGeom prst="rect">
            <a:avLst/>
          </a:prstGeom>
          <a:noFill/>
        </p:spPr>
        <p:txBody>
          <a:bodyPr wrap="square" rtlCol="0">
            <a:spAutoFit/>
          </a:bodyPr>
          <a:lstStyle/>
          <a:p>
            <a:r>
              <a:rPr lang="en-US" b="1">
                <a:solidFill>
                  <a:schemeClr val="accent4"/>
                </a:solidFill>
              </a:rPr>
              <a:t>Sexual violence</a:t>
            </a:r>
          </a:p>
        </p:txBody>
      </p:sp>
      <p:sp>
        <p:nvSpPr>
          <p:cNvPr id="9" name="TextBox 8"/>
          <p:cNvSpPr txBox="1"/>
          <p:nvPr/>
        </p:nvSpPr>
        <p:spPr>
          <a:xfrm>
            <a:off x="-16963" y="3038064"/>
            <a:ext cx="2969344" cy="369332"/>
          </a:xfrm>
          <a:prstGeom prst="rect">
            <a:avLst/>
          </a:prstGeom>
          <a:noFill/>
        </p:spPr>
        <p:txBody>
          <a:bodyPr wrap="square" rtlCol="0">
            <a:spAutoFit/>
          </a:bodyPr>
          <a:lstStyle/>
          <a:p>
            <a:r>
              <a:rPr lang="en-US" b="1">
                <a:solidFill>
                  <a:schemeClr val="accent3"/>
                </a:solidFill>
              </a:rPr>
              <a:t>Any type of spousal violence</a:t>
            </a:r>
          </a:p>
        </p:txBody>
      </p:sp>
    </p:spTree>
    <p:extLst>
      <p:ext uri="{BB962C8B-B14F-4D97-AF65-F5344CB8AC3E}">
        <p14:creationId xmlns:p14="http://schemas.microsoft.com/office/powerpoint/2010/main" val="1812001900"/>
      </p:ext>
    </p:extLst>
  </p:cSld>
  <p:clrMapOvr>
    <a:masterClrMapping/>
  </p:clrMapOvr>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Help Seeking Behaviour</a:t>
            </a:r>
          </a:p>
        </p:txBody>
      </p:sp>
      <p:sp>
        <p:nvSpPr>
          <p:cNvPr id="4" name="TextBox 3"/>
          <p:cNvSpPr txBox="1"/>
          <p:nvPr/>
        </p:nvSpPr>
        <p:spPr>
          <a:xfrm>
            <a:off x="0" y="871577"/>
            <a:ext cx="9144000" cy="369332"/>
          </a:xfrm>
          <a:prstGeom prst="rect">
            <a:avLst/>
          </a:prstGeom>
          <a:noFill/>
        </p:spPr>
        <p:txBody>
          <a:bodyPr wrap="square" rtlCol="0">
            <a:spAutoFit/>
          </a:bodyPr>
          <a:lstStyle/>
          <a:p>
            <a:pPr algn="ctr"/>
            <a:r>
              <a:rPr lang="en-US" i="1"/>
              <a:t>Percent distribution of women age 15-49 who have experienced physical or sexual violence</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2399694324"/>
              </p:ext>
            </p:extLst>
          </p:nvPr>
        </p:nvGraphicFramePr>
        <p:xfrm>
          <a:off x="461963" y="1606550"/>
          <a:ext cx="8256587" cy="5127737"/>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27331276"/>
      </p:ext>
    </p:extLst>
  </p:cSld>
  <p:clrMapOvr>
    <a:masterClrMapping/>
  </p:clrMapOvr>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Key Findings</a:t>
            </a:r>
          </a:p>
        </p:txBody>
      </p:sp>
      <p:sp>
        <p:nvSpPr>
          <p:cNvPr id="3" name="Content Placeholder 2"/>
          <p:cNvSpPr>
            <a:spLocks noGrp="1"/>
          </p:cNvSpPr>
          <p:nvPr>
            <p:ph idx="1"/>
          </p:nvPr>
        </p:nvSpPr>
        <p:spPr>
          <a:xfrm>
            <a:off x="443883" y="1463166"/>
            <a:ext cx="8256233" cy="5081325"/>
          </a:xfrm>
        </p:spPr>
        <p:txBody>
          <a:bodyPr>
            <a:normAutofit/>
          </a:bodyPr>
          <a:lstStyle/>
          <a:p>
            <a:pPr>
              <a:spcBef>
                <a:spcPts val="0"/>
              </a:spcBef>
              <a:spcAft>
                <a:spcPts val="1800"/>
              </a:spcAft>
              <a:buClr>
                <a:schemeClr val="tx1"/>
              </a:buClr>
            </a:pPr>
            <a:r>
              <a:rPr lang="en-GB" b="1">
                <a:solidFill>
                  <a:schemeClr val="accent5"/>
                </a:solidFill>
              </a:rPr>
              <a:t>36</a:t>
            </a:r>
            <a:r>
              <a:rPr lang="en-GB" b="1" noProof="0">
                <a:solidFill>
                  <a:schemeClr val="accent5"/>
                </a:solidFill>
              </a:rPr>
              <a:t>% </a:t>
            </a:r>
            <a:r>
              <a:rPr lang="en-GB" noProof="0"/>
              <a:t>of women have ever experienced </a:t>
            </a:r>
            <a:r>
              <a:rPr lang="en-GB" b="1" noProof="0">
                <a:solidFill>
                  <a:schemeClr val="accent5"/>
                </a:solidFill>
              </a:rPr>
              <a:t>physical violence </a:t>
            </a:r>
            <a:r>
              <a:rPr lang="en-GB" noProof="0"/>
              <a:t>since age 15. </a:t>
            </a:r>
          </a:p>
          <a:p>
            <a:pPr>
              <a:spcBef>
                <a:spcPts val="0"/>
              </a:spcBef>
              <a:spcAft>
                <a:spcPts val="1800"/>
              </a:spcAft>
              <a:buClr>
                <a:schemeClr val="tx1"/>
              </a:buClr>
            </a:pPr>
            <a:r>
              <a:rPr lang="en-GB" b="1">
                <a:solidFill>
                  <a:schemeClr val="accent5"/>
                </a:solidFill>
              </a:rPr>
              <a:t>14</a:t>
            </a:r>
            <a:r>
              <a:rPr lang="en-GB" b="1" noProof="0">
                <a:solidFill>
                  <a:schemeClr val="accent5"/>
                </a:solidFill>
              </a:rPr>
              <a:t>%</a:t>
            </a:r>
            <a:r>
              <a:rPr lang="en-GB" noProof="0"/>
              <a:t> of women have ever experienced </a:t>
            </a:r>
            <a:r>
              <a:rPr lang="en-GB" b="1" noProof="0">
                <a:solidFill>
                  <a:schemeClr val="accent5"/>
                </a:solidFill>
              </a:rPr>
              <a:t>sexual violence</a:t>
            </a:r>
            <a:r>
              <a:rPr lang="en-GB" noProof="0"/>
              <a:t>. </a:t>
            </a:r>
          </a:p>
          <a:p>
            <a:pPr>
              <a:spcBef>
                <a:spcPts val="0"/>
              </a:spcBef>
              <a:spcAft>
                <a:spcPts val="1800"/>
              </a:spcAft>
              <a:buClr>
                <a:schemeClr val="tx1"/>
              </a:buClr>
            </a:pPr>
            <a:r>
              <a:rPr lang="en-GB" b="1">
                <a:solidFill>
                  <a:schemeClr val="accent5"/>
                </a:solidFill>
              </a:rPr>
              <a:t>47</a:t>
            </a:r>
            <a:r>
              <a:rPr lang="en-GB" b="1" noProof="0">
                <a:solidFill>
                  <a:schemeClr val="accent5"/>
                </a:solidFill>
              </a:rPr>
              <a:t>% </a:t>
            </a:r>
            <a:r>
              <a:rPr lang="en-GB" noProof="0"/>
              <a:t>of ever-married women have experienced </a:t>
            </a:r>
            <a:r>
              <a:rPr lang="en-GB" b="1" noProof="0">
                <a:solidFill>
                  <a:schemeClr val="accent5"/>
                </a:solidFill>
              </a:rPr>
              <a:t>spousal violence</a:t>
            </a:r>
            <a:r>
              <a:rPr lang="en-GB" noProof="0"/>
              <a:t>, whether physical or sexual or emotional. </a:t>
            </a:r>
          </a:p>
          <a:p>
            <a:pPr>
              <a:spcBef>
                <a:spcPts val="0"/>
              </a:spcBef>
              <a:spcAft>
                <a:spcPts val="1800"/>
              </a:spcAft>
              <a:buClr>
                <a:schemeClr val="tx1"/>
              </a:buClr>
            </a:pPr>
            <a:r>
              <a:rPr lang="en-GB" b="1">
                <a:solidFill>
                  <a:schemeClr val="accent5"/>
                </a:solidFill>
              </a:rPr>
              <a:t>35</a:t>
            </a:r>
            <a:r>
              <a:rPr lang="en-GB" b="1" noProof="0">
                <a:solidFill>
                  <a:schemeClr val="accent5"/>
                </a:solidFill>
              </a:rPr>
              <a:t>% </a:t>
            </a:r>
            <a:r>
              <a:rPr lang="en-GB" noProof="0"/>
              <a:t>of women who have experienced physical or sexual violence have </a:t>
            </a:r>
            <a:r>
              <a:rPr lang="en-GB" b="1" noProof="0">
                <a:solidFill>
                  <a:schemeClr val="accent5"/>
                </a:solidFill>
              </a:rPr>
              <a:t>sought help</a:t>
            </a:r>
            <a:r>
              <a:rPr lang="en-GB" noProof="0"/>
              <a:t>.</a:t>
            </a:r>
          </a:p>
        </p:txBody>
      </p:sp>
    </p:spTree>
    <p:extLst>
      <p:ext uri="{BB962C8B-B14F-4D97-AF65-F5344CB8AC3E}">
        <p14:creationId xmlns:p14="http://schemas.microsoft.com/office/powerpoint/2010/main" val="1965345897"/>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Literacy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65707229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a:t>Percent of women and men age 15-49 who are literate</a:t>
            </a:r>
          </a:p>
        </p:txBody>
      </p:sp>
    </p:spTree>
    <p:extLst>
      <p:ext uri="{BB962C8B-B14F-4D97-AF65-F5344CB8AC3E}">
        <p14:creationId xmlns:p14="http://schemas.microsoft.com/office/powerpoint/2010/main" val="2297699607"/>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Exposure to Mass Media</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53687006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a:t>Percent of women and men age 15-49 with access to media at least once a week</a:t>
            </a:r>
          </a:p>
        </p:txBody>
      </p:sp>
    </p:spTree>
    <p:extLst>
      <p:ext uri="{BB962C8B-B14F-4D97-AF65-F5344CB8AC3E}">
        <p14:creationId xmlns:p14="http://schemas.microsoft.com/office/powerpoint/2010/main" val="2447733830"/>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Internet Usage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84467274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7755" y="1075963"/>
            <a:ext cx="9144000" cy="369332"/>
          </a:xfrm>
          <a:prstGeom prst="rect">
            <a:avLst/>
          </a:prstGeom>
          <a:noFill/>
        </p:spPr>
        <p:txBody>
          <a:bodyPr wrap="square" rtlCol="0">
            <a:spAutoFit/>
          </a:bodyPr>
          <a:lstStyle/>
          <a:p>
            <a:pPr algn="ctr"/>
            <a:r>
              <a:rPr lang="en-US" i="1"/>
              <a:t>Percent of women and men age 15-49 who have used the Internet in the last year</a:t>
            </a:r>
          </a:p>
        </p:txBody>
      </p:sp>
    </p:spTree>
    <p:extLst>
      <p:ext uri="{BB962C8B-B14F-4D97-AF65-F5344CB8AC3E}">
        <p14:creationId xmlns:p14="http://schemas.microsoft.com/office/powerpoint/2010/main" val="1709306590"/>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Key Findings</a:t>
            </a:r>
          </a:p>
        </p:txBody>
      </p:sp>
      <p:sp>
        <p:nvSpPr>
          <p:cNvPr id="3" name="Content Placeholder 2"/>
          <p:cNvSpPr>
            <a:spLocks noGrp="1"/>
          </p:cNvSpPr>
          <p:nvPr>
            <p:ph idx="1"/>
          </p:nvPr>
        </p:nvSpPr>
        <p:spPr/>
        <p:txBody>
          <a:bodyPr>
            <a:noAutofit/>
          </a:bodyPr>
          <a:lstStyle/>
          <a:p>
            <a:pPr>
              <a:spcBef>
                <a:spcPts val="0"/>
              </a:spcBef>
              <a:spcAft>
                <a:spcPts val="1800"/>
              </a:spcAft>
              <a:buClr>
                <a:schemeClr val="tx1"/>
              </a:buClr>
            </a:pPr>
            <a:r>
              <a:rPr lang="en-GB" sz="3200" b="1" noProof="0">
                <a:solidFill>
                  <a:schemeClr val="accent5"/>
                </a:solidFill>
              </a:rPr>
              <a:t>72% </a:t>
            </a:r>
            <a:r>
              <a:rPr lang="en-GB" sz="3200" noProof="0"/>
              <a:t>of households have access to an </a:t>
            </a:r>
            <a:r>
              <a:rPr lang="en-GB" sz="3200" b="1" noProof="0">
                <a:solidFill>
                  <a:schemeClr val="accent5"/>
                </a:solidFill>
              </a:rPr>
              <a:t>improved water source</a:t>
            </a:r>
            <a:r>
              <a:rPr lang="en-GB" sz="3200" noProof="0"/>
              <a:t>.</a:t>
            </a:r>
          </a:p>
          <a:p>
            <a:pPr>
              <a:spcBef>
                <a:spcPts val="0"/>
              </a:spcBef>
              <a:spcAft>
                <a:spcPts val="1800"/>
              </a:spcAft>
              <a:buClr>
                <a:schemeClr val="tx1"/>
              </a:buClr>
            </a:pPr>
            <a:r>
              <a:rPr lang="en-GB" sz="3200" b="1" noProof="0">
                <a:solidFill>
                  <a:schemeClr val="accent5"/>
                </a:solidFill>
              </a:rPr>
              <a:t>54% </a:t>
            </a:r>
            <a:r>
              <a:rPr lang="en-GB" sz="3200" noProof="0"/>
              <a:t>of households use </a:t>
            </a:r>
            <a:r>
              <a:rPr lang="en-GB" sz="3200" b="1" noProof="0">
                <a:solidFill>
                  <a:schemeClr val="accent5"/>
                </a:solidFill>
              </a:rPr>
              <a:t>improved sanitation facilities</a:t>
            </a:r>
            <a:r>
              <a:rPr lang="en-GB" sz="3200" noProof="0"/>
              <a:t>.</a:t>
            </a:r>
          </a:p>
          <a:p>
            <a:pPr>
              <a:spcBef>
                <a:spcPts val="0"/>
              </a:spcBef>
              <a:spcAft>
                <a:spcPts val="1800"/>
              </a:spcAft>
              <a:buClr>
                <a:schemeClr val="tx1"/>
              </a:buClr>
            </a:pPr>
            <a:r>
              <a:rPr lang="en-GB" sz="3200" b="1" noProof="0">
                <a:solidFill>
                  <a:schemeClr val="accent5"/>
                </a:solidFill>
              </a:rPr>
              <a:t>34% </a:t>
            </a:r>
            <a:r>
              <a:rPr lang="en-GB" sz="3200" noProof="0"/>
              <a:t>of households have </a:t>
            </a:r>
            <a:r>
              <a:rPr lang="en-GB" sz="3200" b="1" noProof="0">
                <a:solidFill>
                  <a:schemeClr val="accent5"/>
                </a:solidFill>
              </a:rPr>
              <a:t>electricity</a:t>
            </a:r>
            <a:r>
              <a:rPr lang="en-GB" sz="3200" noProof="0"/>
              <a:t>.</a:t>
            </a:r>
          </a:p>
          <a:p>
            <a:pPr>
              <a:spcBef>
                <a:spcPts val="0"/>
              </a:spcBef>
              <a:spcAft>
                <a:spcPts val="1800"/>
              </a:spcAft>
              <a:buClr>
                <a:schemeClr val="tx1"/>
              </a:buClr>
            </a:pPr>
            <a:r>
              <a:rPr lang="en-GB" sz="3200" b="1" noProof="0">
                <a:solidFill>
                  <a:schemeClr val="accent5"/>
                </a:solidFill>
              </a:rPr>
              <a:t>8% </a:t>
            </a:r>
            <a:r>
              <a:rPr lang="en-GB" sz="3200" noProof="0"/>
              <a:t>of women and </a:t>
            </a:r>
            <a:r>
              <a:rPr lang="en-GB" sz="3200" b="1" noProof="0">
                <a:solidFill>
                  <a:schemeClr val="accent5"/>
                </a:solidFill>
              </a:rPr>
              <a:t>4%</a:t>
            </a:r>
            <a:r>
              <a:rPr lang="en-GB" sz="3200" noProof="0"/>
              <a:t> of men have </a:t>
            </a:r>
            <a:r>
              <a:rPr lang="en-GB" sz="3200" b="1" noProof="0">
                <a:solidFill>
                  <a:schemeClr val="accent5"/>
                </a:solidFill>
              </a:rPr>
              <a:t>never attended school</a:t>
            </a:r>
            <a:r>
              <a:rPr lang="en-GB" sz="3200" noProof="0"/>
              <a:t>.</a:t>
            </a:r>
          </a:p>
          <a:p>
            <a:pPr>
              <a:spcBef>
                <a:spcPts val="0"/>
              </a:spcBef>
              <a:spcAft>
                <a:spcPts val="1800"/>
              </a:spcAft>
              <a:buClr>
                <a:schemeClr val="tx1"/>
              </a:buClr>
            </a:pPr>
            <a:r>
              <a:rPr lang="en-GB" sz="3200" b="1" noProof="0">
                <a:solidFill>
                  <a:schemeClr val="accent5"/>
                </a:solidFill>
              </a:rPr>
              <a:t>45% </a:t>
            </a:r>
            <a:r>
              <a:rPr lang="en-GB" sz="3200" noProof="0"/>
              <a:t>of women and </a:t>
            </a:r>
            <a:r>
              <a:rPr lang="en-GB" sz="3200" b="1" noProof="0">
                <a:solidFill>
                  <a:schemeClr val="accent5"/>
                </a:solidFill>
              </a:rPr>
              <a:t>75%</a:t>
            </a:r>
            <a:r>
              <a:rPr lang="en-GB" sz="3200" noProof="0"/>
              <a:t> of men </a:t>
            </a:r>
            <a:r>
              <a:rPr lang="en-GB" sz="3200" b="1" noProof="0">
                <a:solidFill>
                  <a:schemeClr val="accent5"/>
                </a:solidFill>
              </a:rPr>
              <a:t>worked in the past 7 days.</a:t>
            </a:r>
          </a:p>
        </p:txBody>
      </p:sp>
    </p:spTree>
    <p:extLst>
      <p:ext uri="{BB962C8B-B14F-4D97-AF65-F5344CB8AC3E}">
        <p14:creationId xmlns:p14="http://schemas.microsoft.com/office/powerpoint/2010/main" val="519782457"/>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a:solidFill>
                  <a:schemeClr val="bg1"/>
                </a:solidFill>
              </a:rPr>
              <a:t>Fertility</a:t>
            </a:r>
          </a:p>
        </p:txBody>
      </p:sp>
      <p:sp>
        <p:nvSpPr>
          <p:cNvPr id="3" name="TextBox 2"/>
          <p:cNvSpPr txBox="1"/>
          <p:nvPr/>
        </p:nvSpPr>
        <p:spPr>
          <a:xfrm>
            <a:off x="6374166" y="1799582"/>
            <a:ext cx="2769834" cy="707886"/>
          </a:xfrm>
          <a:prstGeom prst="rect">
            <a:avLst/>
          </a:prstGeom>
          <a:noFill/>
        </p:spPr>
        <p:txBody>
          <a:bodyPr wrap="square" rtlCol="0">
            <a:spAutoFit/>
          </a:bodyPr>
          <a:lstStyle/>
          <a:p>
            <a:pPr algn="r"/>
            <a:r>
              <a:rPr lang="en-US" sz="2000" i="1">
                <a:solidFill>
                  <a:schemeClr val="bg1"/>
                </a:solidFill>
              </a:rPr>
              <a:t>Follow along on Twitter!  </a:t>
            </a:r>
          </a:p>
          <a:p>
            <a:pPr algn="r"/>
            <a:r>
              <a:rPr lang="en-US" sz="2000" i="1">
                <a:solidFill>
                  <a:schemeClr val="bg1"/>
                </a:solidFill>
              </a:rPr>
              <a:t>#</a:t>
            </a:r>
            <a:r>
              <a:rPr lang="en-US" sz="2000" i="1" err="1">
                <a:solidFill>
                  <a:schemeClr val="bg1"/>
                </a:solidFill>
              </a:rPr>
              <a:t>ZambiaDHS</a:t>
            </a:r>
            <a:endParaRPr lang="en-US" sz="2000" i="1">
              <a:solidFill>
                <a:schemeClr val="bg1"/>
              </a:solidFill>
            </a:endParaRPr>
          </a:p>
        </p:txBody>
      </p:sp>
    </p:spTree>
    <p:extLst>
      <p:ext uri="{BB962C8B-B14F-4D97-AF65-F5344CB8AC3E}">
        <p14:creationId xmlns:p14="http://schemas.microsoft.com/office/powerpoint/2010/main" val="2019977592"/>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Objective</a:t>
            </a:r>
          </a:p>
        </p:txBody>
      </p:sp>
      <p:sp>
        <p:nvSpPr>
          <p:cNvPr id="3" name="Content Placeholder 2"/>
          <p:cNvSpPr>
            <a:spLocks noGrp="1"/>
          </p:cNvSpPr>
          <p:nvPr>
            <p:ph idx="1"/>
          </p:nvPr>
        </p:nvSpPr>
        <p:spPr/>
        <p:txBody>
          <a:bodyPr>
            <a:normAutofit/>
          </a:bodyPr>
          <a:lstStyle/>
          <a:p>
            <a:pPr>
              <a:spcBef>
                <a:spcPts val="0"/>
              </a:spcBef>
              <a:spcAft>
                <a:spcPts val="1800"/>
              </a:spcAft>
            </a:pPr>
            <a:r>
              <a:rPr lang="en-GB" sz="3200" noProof="0"/>
              <a:t>The main objective of the 2018 ZDHS is to provide current estimates on fertility levels, marriage, sexual activity, family planning, breastfeeding practices, nutrition, childhood and maternal mortality, maternal and child health, malaria, domestic violence, and HIV/AIDS.</a:t>
            </a:r>
          </a:p>
          <a:p>
            <a:pPr>
              <a:spcBef>
                <a:spcPts val="0"/>
              </a:spcBef>
              <a:spcAft>
                <a:spcPts val="1800"/>
              </a:spcAft>
            </a:pPr>
            <a:r>
              <a:rPr lang="en-GB" sz="3200" noProof="0"/>
              <a:t>This information is essential for programme managers and policymakers to evaluate and design programmes and strategies for improving health in </a:t>
            </a:r>
            <a:r>
              <a:rPr lang="en-GB" sz="3200"/>
              <a:t>Zambia</a:t>
            </a:r>
            <a:r>
              <a:rPr lang="en-GB" sz="3200" noProof="0"/>
              <a:t>.</a:t>
            </a:r>
          </a:p>
        </p:txBody>
      </p:sp>
    </p:spTree>
    <p:extLst>
      <p:ext uri="{BB962C8B-B14F-4D97-AF65-F5344CB8AC3E}">
        <p14:creationId xmlns:p14="http://schemas.microsoft.com/office/powerpoint/2010/main" val="364172602"/>
      </p:ext>
    </p:extLst>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27462"/>
            <a:ext cx="4418729" cy="3429001"/>
          </a:xfrm>
        </p:spPr>
        <p:txBody>
          <a:bodyPr>
            <a:normAutofit/>
          </a:bodyPr>
          <a:lstStyle/>
          <a:p>
            <a:pPr>
              <a:buClr>
                <a:schemeClr val="tx1"/>
              </a:buClr>
            </a:pPr>
            <a:r>
              <a:rPr lang="en-GB" sz="3200" b="1" noProof="0">
                <a:solidFill>
                  <a:schemeClr val="accent5"/>
                </a:solidFill>
              </a:rPr>
              <a:t>Levels, trends, and differentials</a:t>
            </a:r>
          </a:p>
          <a:p>
            <a:pPr>
              <a:buClr>
                <a:schemeClr val="tx1"/>
              </a:buClr>
            </a:pPr>
            <a:r>
              <a:rPr lang="en-GB" sz="3200" noProof="0"/>
              <a:t>Determinants of fertility</a:t>
            </a:r>
          </a:p>
          <a:p>
            <a:pPr>
              <a:buClr>
                <a:schemeClr val="tx1"/>
              </a:buClr>
            </a:pPr>
            <a:r>
              <a:rPr lang="en-GB" sz="3200" noProof="0"/>
              <a:t>Fertility preferences and ideal family size</a:t>
            </a:r>
          </a:p>
        </p:txBody>
      </p:sp>
    </p:spTree>
    <p:extLst>
      <p:ext uri="{BB962C8B-B14F-4D97-AF65-F5344CB8AC3E}">
        <p14:creationId xmlns:p14="http://schemas.microsoft.com/office/powerpoint/2010/main" val="4246165841"/>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GB" noProof="0"/>
              <a:t>Fertility by Residence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111645020"/>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5285"/>
            <a:ext cx="9144000" cy="369332"/>
          </a:xfrm>
          <a:prstGeom prst="rect">
            <a:avLst/>
          </a:prstGeom>
          <a:noFill/>
        </p:spPr>
        <p:txBody>
          <a:bodyPr wrap="square" rtlCol="0">
            <a:spAutoFit/>
          </a:bodyPr>
          <a:lstStyle/>
          <a:p>
            <a:pPr algn="ctr"/>
            <a:r>
              <a:rPr lang="en-US" i="1"/>
              <a:t>Births per woman for the 3-year period before the survey</a:t>
            </a:r>
          </a:p>
        </p:txBody>
      </p:sp>
    </p:spTree>
    <p:extLst>
      <p:ext uri="{BB962C8B-B14F-4D97-AF65-F5344CB8AC3E}">
        <p14:creationId xmlns:p14="http://schemas.microsoft.com/office/powerpoint/2010/main" val="2903208829"/>
      </p:ext>
    </p:extLst>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GB" noProof="0"/>
              <a:t>Fertility by 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08316810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5285"/>
            <a:ext cx="9144000" cy="369332"/>
          </a:xfrm>
          <a:prstGeom prst="rect">
            <a:avLst/>
          </a:prstGeom>
          <a:noFill/>
        </p:spPr>
        <p:txBody>
          <a:bodyPr wrap="square" rtlCol="0">
            <a:spAutoFit/>
          </a:bodyPr>
          <a:lstStyle/>
          <a:p>
            <a:pPr algn="ctr"/>
            <a:r>
              <a:rPr lang="en-US" i="1"/>
              <a:t>Births per woman for the 3-year period before the survey</a:t>
            </a:r>
          </a:p>
        </p:txBody>
      </p:sp>
    </p:spTree>
    <p:extLst>
      <p:ext uri="{BB962C8B-B14F-4D97-AF65-F5344CB8AC3E}">
        <p14:creationId xmlns:p14="http://schemas.microsoft.com/office/powerpoint/2010/main" val="3046324120"/>
      </p:ext>
    </p:extLst>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925285"/>
          </a:xfrm>
        </p:spPr>
        <p:txBody>
          <a:bodyPr/>
          <a:lstStyle/>
          <a:p>
            <a:r>
              <a:rPr lang="en-GB" noProof="0"/>
              <a:t>Fertility by Wealth</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760566382"/>
              </p:ext>
            </p:extLst>
          </p:nvPr>
        </p:nvGraphicFramePr>
        <p:xfrm>
          <a:off x="461963" y="1606550"/>
          <a:ext cx="8256587" cy="446360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787845"/>
            <a:ext cx="9144000" cy="369332"/>
          </a:xfrm>
          <a:prstGeom prst="rect">
            <a:avLst/>
          </a:prstGeom>
          <a:noFill/>
        </p:spPr>
        <p:txBody>
          <a:bodyPr wrap="square" rtlCol="0">
            <a:spAutoFit/>
          </a:bodyPr>
          <a:lstStyle/>
          <a:p>
            <a:pPr algn="ctr"/>
            <a:r>
              <a:rPr lang="en-US" i="1"/>
              <a:t>Births per woman for the 3-year period before the survey</a:t>
            </a:r>
          </a:p>
        </p:txBody>
      </p:sp>
      <p:sp>
        <p:nvSpPr>
          <p:cNvPr id="5" name="Right Arrow 4"/>
          <p:cNvSpPr/>
          <p:nvPr/>
        </p:nvSpPr>
        <p:spPr>
          <a:xfrm>
            <a:off x="1872343" y="6422571"/>
            <a:ext cx="5497286" cy="293915"/>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461963" y="6206933"/>
            <a:ext cx="1415143" cy="646331"/>
          </a:xfrm>
          <a:prstGeom prst="rect">
            <a:avLst/>
          </a:prstGeom>
          <a:noFill/>
        </p:spPr>
        <p:txBody>
          <a:bodyPr wrap="square" rtlCol="0">
            <a:spAutoFit/>
          </a:bodyPr>
          <a:lstStyle/>
          <a:p>
            <a:pPr algn="ctr"/>
            <a:r>
              <a:rPr lang="en-US"/>
              <a:t>Poorest</a:t>
            </a:r>
          </a:p>
          <a:p>
            <a:pPr algn="ctr"/>
            <a:r>
              <a:rPr lang="en-US"/>
              <a:t>households</a:t>
            </a:r>
          </a:p>
        </p:txBody>
      </p:sp>
      <p:sp>
        <p:nvSpPr>
          <p:cNvPr id="8" name="TextBox 7"/>
          <p:cNvSpPr txBox="1"/>
          <p:nvPr/>
        </p:nvSpPr>
        <p:spPr>
          <a:xfrm>
            <a:off x="7303407" y="6211007"/>
            <a:ext cx="1415143" cy="646331"/>
          </a:xfrm>
          <a:prstGeom prst="rect">
            <a:avLst/>
          </a:prstGeom>
          <a:noFill/>
        </p:spPr>
        <p:txBody>
          <a:bodyPr wrap="square" rtlCol="0">
            <a:spAutoFit/>
          </a:bodyPr>
          <a:lstStyle/>
          <a:p>
            <a:pPr algn="ctr"/>
            <a:r>
              <a:rPr lang="en-US"/>
              <a:t>Wealthiest</a:t>
            </a:r>
          </a:p>
          <a:p>
            <a:pPr algn="ctr"/>
            <a:r>
              <a:rPr lang="en-US"/>
              <a:t>households</a:t>
            </a:r>
          </a:p>
        </p:txBody>
      </p:sp>
    </p:spTree>
    <p:extLst>
      <p:ext uri="{BB962C8B-B14F-4D97-AF65-F5344CB8AC3E}">
        <p14:creationId xmlns:p14="http://schemas.microsoft.com/office/powerpoint/2010/main" val="694025271"/>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1"/>
            <a:ext cx="9144000" cy="787479"/>
          </a:xfrm>
        </p:spPr>
        <p:txBody>
          <a:bodyPr/>
          <a:lstStyle/>
          <a:p>
            <a:r>
              <a:rPr lang="en-GB" noProof="0"/>
              <a:t>Fertility by Province</a:t>
            </a:r>
          </a:p>
        </p:txBody>
      </p:sp>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2976655" y="3317877"/>
            <a:ext cx="3557816" cy="2174813"/>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833814" y="3453138"/>
            <a:ext cx="1332850" cy="983301"/>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701629" y="3064073"/>
            <a:ext cx="2066908" cy="1981800"/>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747205" y="1205376"/>
            <a:ext cx="1221906" cy="2375425"/>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406773" y="4854380"/>
            <a:ext cx="1544102" cy="765972"/>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577008" y="1624836"/>
            <a:ext cx="2282716" cy="2531963"/>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1045009" y="2655250"/>
            <a:ext cx="3293374" cy="2246242"/>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169705" y="1098990"/>
            <a:ext cx="1949883" cy="1921009"/>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777564" y="5219128"/>
            <a:ext cx="2328310" cy="1626171"/>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1046529" y="4311817"/>
            <a:ext cx="2095783" cy="2272079"/>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830997"/>
          </a:xfrm>
          <a:prstGeom prst="rect">
            <a:avLst/>
          </a:prstGeom>
          <a:noFill/>
          <a:ln>
            <a:noFill/>
          </a:ln>
        </p:spPr>
        <p:txBody>
          <a:bodyPr wrap="square" rtlCol="0">
            <a:spAutoFit/>
          </a:bodyPr>
          <a:lstStyle/>
          <a:p>
            <a:pPr algn="ctr"/>
            <a:r>
              <a:rPr lang="en-US" sz="2400" b="1">
                <a:solidFill>
                  <a:schemeClr val="bg1"/>
                </a:solidFill>
              </a:rPr>
              <a:t>Western</a:t>
            </a:r>
          </a:p>
          <a:p>
            <a:pPr algn="ctr"/>
            <a:r>
              <a:rPr lang="en-US" sz="2400" b="1">
                <a:solidFill>
                  <a:schemeClr val="bg1"/>
                </a:solidFill>
              </a:rPr>
              <a:t>5.4</a:t>
            </a:r>
          </a:p>
        </p:txBody>
      </p:sp>
      <p:sp>
        <p:nvSpPr>
          <p:cNvPr id="19" name="TextBox 18">
            <a:extLst>
              <a:ext uri="{FF2B5EF4-FFF2-40B4-BE49-F238E27FC236}">
                <a16:creationId xmlns:a16="http://schemas.microsoft.com/office/drawing/2014/main" id="{F5C57681-956D-461E-999B-61611510ECF8}"/>
              </a:ext>
            </a:extLst>
          </p:cNvPr>
          <p:cNvSpPr txBox="1"/>
          <p:nvPr/>
        </p:nvSpPr>
        <p:spPr>
          <a:xfrm>
            <a:off x="2456669" y="3357658"/>
            <a:ext cx="1291068" cy="1200329"/>
          </a:xfrm>
          <a:prstGeom prst="rect">
            <a:avLst/>
          </a:prstGeom>
          <a:noFill/>
          <a:ln>
            <a:noFill/>
          </a:ln>
        </p:spPr>
        <p:txBody>
          <a:bodyPr wrap="square" rtlCol="0">
            <a:spAutoFit/>
          </a:bodyPr>
          <a:lstStyle/>
          <a:p>
            <a:pPr algn="ctr"/>
            <a:r>
              <a:rPr lang="en-US" sz="2400" b="1">
                <a:solidFill>
                  <a:schemeClr val="bg1"/>
                </a:solidFill>
              </a:rPr>
              <a:t>North </a:t>
            </a:r>
            <a:br>
              <a:rPr lang="en-US" sz="2400" b="1">
                <a:solidFill>
                  <a:schemeClr val="bg1"/>
                </a:solidFill>
              </a:rPr>
            </a:br>
            <a:r>
              <a:rPr lang="en-US" sz="2400" b="1">
                <a:solidFill>
                  <a:schemeClr val="bg1"/>
                </a:solidFill>
              </a:rPr>
              <a:t>Western</a:t>
            </a:r>
          </a:p>
          <a:p>
            <a:pPr algn="ctr"/>
            <a:r>
              <a:rPr lang="en-US" sz="2400" b="1">
                <a:solidFill>
                  <a:schemeClr val="bg1"/>
                </a:solidFill>
              </a:rPr>
              <a:t>4.9</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a:solidFill>
                  <a:schemeClr val="bg1"/>
                </a:solidFill>
              </a:rPr>
              <a:t>Southern</a:t>
            </a:r>
          </a:p>
          <a:p>
            <a:pPr algn="ctr"/>
            <a:r>
              <a:rPr lang="en-US" sz="2400" b="1">
                <a:solidFill>
                  <a:schemeClr val="bg1"/>
                </a:solidFill>
              </a:rPr>
              <a:t>5.5</a:t>
            </a:r>
          </a:p>
        </p:txBody>
      </p:sp>
      <p:sp>
        <p:nvSpPr>
          <p:cNvPr id="22" name="TextBox 21">
            <a:extLst>
              <a:ext uri="{FF2B5EF4-FFF2-40B4-BE49-F238E27FC236}">
                <a16:creationId xmlns:a16="http://schemas.microsoft.com/office/drawing/2014/main" id="{917080F9-B33E-4403-8A87-0BA2D3CABD64}"/>
              </a:ext>
            </a:extLst>
          </p:cNvPr>
          <p:cNvSpPr txBox="1"/>
          <p:nvPr/>
        </p:nvSpPr>
        <p:spPr>
          <a:xfrm>
            <a:off x="3928008" y="4400006"/>
            <a:ext cx="1109224" cy="830997"/>
          </a:xfrm>
          <a:prstGeom prst="rect">
            <a:avLst/>
          </a:prstGeom>
          <a:noFill/>
          <a:ln>
            <a:noFill/>
          </a:ln>
        </p:spPr>
        <p:txBody>
          <a:bodyPr wrap="square" rtlCol="0">
            <a:spAutoFit/>
          </a:bodyPr>
          <a:lstStyle/>
          <a:p>
            <a:pPr algn="ctr"/>
            <a:r>
              <a:rPr lang="en-US" sz="2400" b="1">
                <a:solidFill>
                  <a:schemeClr val="bg1"/>
                </a:solidFill>
              </a:rPr>
              <a:t>Central</a:t>
            </a:r>
          </a:p>
          <a:p>
            <a:pPr algn="ctr"/>
            <a:r>
              <a:rPr lang="en-US" sz="2400" b="1">
                <a:solidFill>
                  <a:schemeClr val="bg1"/>
                </a:solidFill>
              </a:rPr>
              <a:t>4.8</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310412" y="5401828"/>
            <a:ext cx="1109224" cy="830997"/>
          </a:xfrm>
          <a:prstGeom prst="rect">
            <a:avLst/>
          </a:prstGeom>
          <a:noFill/>
          <a:ln>
            <a:noFill/>
          </a:ln>
        </p:spPr>
        <p:txBody>
          <a:bodyPr wrap="square" rtlCol="0">
            <a:spAutoFit/>
          </a:bodyPr>
          <a:lstStyle/>
          <a:p>
            <a:pPr algn="ctr"/>
            <a:r>
              <a:rPr lang="en-US" sz="2400" b="1"/>
              <a:t>Lusaka</a:t>
            </a:r>
          </a:p>
          <a:p>
            <a:pPr algn="ctr"/>
            <a:r>
              <a:rPr lang="en-US" sz="2400" b="1"/>
              <a:t>3.5</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a:t>Eastern</a:t>
            </a:r>
          </a:p>
          <a:p>
            <a:pPr algn="ctr"/>
            <a:r>
              <a:rPr lang="en-US" sz="2400" b="1"/>
              <a:t>5.5</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227312" y="2299886"/>
            <a:ext cx="1702588" cy="830997"/>
          </a:xfrm>
          <a:prstGeom prst="rect">
            <a:avLst/>
          </a:prstGeom>
          <a:noFill/>
          <a:ln>
            <a:noFill/>
          </a:ln>
        </p:spPr>
        <p:txBody>
          <a:bodyPr wrap="square" rtlCol="0">
            <a:spAutoFit/>
          </a:bodyPr>
          <a:lstStyle/>
          <a:p>
            <a:pPr algn="ctr"/>
            <a:r>
              <a:rPr lang="en-US" sz="2400" b="1"/>
              <a:t>Copperbelt</a:t>
            </a:r>
          </a:p>
          <a:p>
            <a:pPr algn="ctr"/>
            <a:r>
              <a:rPr lang="en-US" sz="2400" b="1"/>
              <a:t>3.4</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err="1">
                <a:solidFill>
                  <a:schemeClr val="bg1"/>
                </a:solidFill>
              </a:rPr>
              <a:t>Muchinga</a:t>
            </a:r>
            <a:endParaRPr lang="en-US" sz="2400" b="1">
              <a:solidFill>
                <a:schemeClr val="bg1"/>
              </a:solidFill>
            </a:endParaRPr>
          </a:p>
          <a:p>
            <a:pPr algn="ctr"/>
            <a:r>
              <a:rPr lang="en-US" sz="2400" b="1">
                <a:solidFill>
                  <a:schemeClr val="bg1"/>
                </a:solidFill>
              </a:rPr>
              <a:t>5.7</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a:solidFill>
                  <a:schemeClr val="bg1"/>
                </a:solidFill>
              </a:rPr>
              <a:t>Northern</a:t>
            </a:r>
          </a:p>
          <a:p>
            <a:pPr algn="ctr"/>
            <a:r>
              <a:rPr lang="en-US" sz="2400" b="1">
                <a:solidFill>
                  <a:schemeClr val="bg1"/>
                </a:solidFill>
              </a:rPr>
              <a:t>5.6</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570569" y="1389370"/>
            <a:ext cx="1192064" cy="830997"/>
          </a:xfrm>
          <a:prstGeom prst="rect">
            <a:avLst/>
          </a:prstGeom>
          <a:noFill/>
          <a:ln>
            <a:noFill/>
          </a:ln>
        </p:spPr>
        <p:txBody>
          <a:bodyPr wrap="square" rtlCol="0">
            <a:spAutoFit/>
          </a:bodyPr>
          <a:lstStyle/>
          <a:p>
            <a:pPr algn="ctr"/>
            <a:r>
              <a:rPr lang="en-US" sz="2400" b="1" err="1"/>
              <a:t>Luapula</a:t>
            </a:r>
            <a:endParaRPr lang="en-US" sz="2400" b="1"/>
          </a:p>
          <a:p>
            <a:pPr algn="ctr"/>
            <a:r>
              <a:rPr lang="en-US" sz="2400" b="1"/>
              <a:t>6.0</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762633" y="1804869"/>
            <a:ext cx="616510" cy="836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27" name="TextBox 26">
            <a:extLst>
              <a:ext uri="{FF2B5EF4-FFF2-40B4-BE49-F238E27FC236}">
                <a16:creationId xmlns:a16="http://schemas.microsoft.com/office/drawing/2014/main" id="{08A95931-1C82-47E8-9F39-E1CABEB34499}"/>
              </a:ext>
            </a:extLst>
          </p:cNvPr>
          <p:cNvSpPr txBox="1"/>
          <p:nvPr/>
        </p:nvSpPr>
        <p:spPr>
          <a:xfrm>
            <a:off x="0" y="726480"/>
            <a:ext cx="9144000" cy="369332"/>
          </a:xfrm>
          <a:prstGeom prst="rect">
            <a:avLst/>
          </a:prstGeom>
          <a:noFill/>
        </p:spPr>
        <p:txBody>
          <a:bodyPr wrap="square" rtlCol="0">
            <a:spAutoFit/>
          </a:bodyPr>
          <a:lstStyle/>
          <a:p>
            <a:pPr algn="ctr"/>
            <a:r>
              <a:rPr lang="en-US" i="1"/>
              <a:t>Births per woman for the 3-year period before the survey</a:t>
            </a:r>
          </a:p>
        </p:txBody>
      </p:sp>
      <p:sp>
        <p:nvSpPr>
          <p:cNvPr id="31" name="TextBox 30">
            <a:extLst>
              <a:ext uri="{FF2B5EF4-FFF2-40B4-BE49-F238E27FC236}">
                <a16:creationId xmlns:a16="http://schemas.microsoft.com/office/drawing/2014/main" id="{F3A6F824-41F3-4D33-9466-D7F4CBA49F30}"/>
              </a:ext>
            </a:extLst>
          </p:cNvPr>
          <p:cNvSpPr txBox="1"/>
          <p:nvPr/>
        </p:nvSpPr>
        <p:spPr>
          <a:xfrm>
            <a:off x="7119588" y="5506678"/>
            <a:ext cx="1774372" cy="1077218"/>
          </a:xfrm>
          <a:prstGeom prst="rect">
            <a:avLst/>
          </a:prstGeom>
          <a:noFill/>
        </p:spPr>
        <p:txBody>
          <a:bodyPr wrap="square" rtlCol="0">
            <a:spAutoFit/>
          </a:bodyPr>
          <a:lstStyle/>
          <a:p>
            <a:pPr algn="ctr"/>
            <a:r>
              <a:rPr lang="en-US" sz="3200" b="1"/>
              <a:t>Zambia</a:t>
            </a:r>
          </a:p>
          <a:p>
            <a:pPr algn="ctr"/>
            <a:r>
              <a:rPr lang="en-US" sz="3200" b="1"/>
              <a:t>4.7</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07432E6-7A3C-4650-94B2-2C8CBC666397}"/>
              </a:ext>
            </a:extLst>
          </p:cNvPr>
          <p:cNvCxnSpPr/>
          <p:nvPr/>
        </p:nvCxnSpPr>
        <p:spPr>
          <a:xfrm>
            <a:off x="5112797" y="5317895"/>
            <a:ext cx="245361" cy="3717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7559645"/>
      </p:ext>
    </p:extLst>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Fertility Trends</a:t>
            </a:r>
          </a:p>
        </p:txBody>
      </p:sp>
      <p:sp>
        <p:nvSpPr>
          <p:cNvPr id="4" name="TextBox 3"/>
          <p:cNvSpPr txBox="1"/>
          <p:nvPr/>
        </p:nvSpPr>
        <p:spPr>
          <a:xfrm>
            <a:off x="0" y="904460"/>
            <a:ext cx="9144000" cy="369332"/>
          </a:xfrm>
          <a:prstGeom prst="rect">
            <a:avLst/>
          </a:prstGeom>
          <a:noFill/>
        </p:spPr>
        <p:txBody>
          <a:bodyPr wrap="square" rtlCol="0">
            <a:spAutoFit/>
          </a:bodyPr>
          <a:lstStyle/>
          <a:p>
            <a:pPr algn="ctr"/>
            <a:r>
              <a:rPr lang="en-US" i="1"/>
              <a:t>Births per woman for the 3-year period before the survey</a:t>
            </a:r>
          </a:p>
        </p:txBody>
      </p:sp>
      <p:graphicFrame>
        <p:nvGraphicFramePr>
          <p:cNvPr id="19" name="Content Placeholder 18"/>
          <p:cNvGraphicFramePr>
            <a:graphicFrameLocks noGrp="1"/>
          </p:cNvGraphicFramePr>
          <p:nvPr>
            <p:ph idx="1"/>
            <p:extLst>
              <p:ext uri="{D42A27DB-BD31-4B8C-83A1-F6EECF244321}">
                <p14:modId xmlns:p14="http://schemas.microsoft.com/office/powerpoint/2010/main" val="605926234"/>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2120415587"/>
      </p:ext>
    </p:extLst>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Fertility Regional Comparison</a:t>
            </a:r>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2119939434"/>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0" y="941035"/>
            <a:ext cx="9144000" cy="369332"/>
          </a:xfrm>
          <a:prstGeom prst="rect">
            <a:avLst/>
          </a:prstGeom>
          <a:noFill/>
        </p:spPr>
        <p:txBody>
          <a:bodyPr wrap="square" rtlCol="0">
            <a:spAutoFit/>
          </a:bodyPr>
          <a:lstStyle/>
          <a:p>
            <a:pPr algn="ctr"/>
            <a:r>
              <a:rPr lang="en-US" i="1"/>
              <a:t>Births per woman for the 3-year period before the survey</a:t>
            </a:r>
          </a:p>
        </p:txBody>
      </p:sp>
    </p:spTree>
    <p:extLst>
      <p:ext uri="{BB962C8B-B14F-4D97-AF65-F5344CB8AC3E}">
        <p14:creationId xmlns:p14="http://schemas.microsoft.com/office/powerpoint/2010/main" val="2668676431"/>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27462"/>
            <a:ext cx="4418729" cy="3429001"/>
          </a:xfrm>
        </p:spPr>
        <p:txBody>
          <a:bodyPr>
            <a:normAutofit/>
          </a:bodyPr>
          <a:lstStyle/>
          <a:p>
            <a:pPr>
              <a:buClr>
                <a:schemeClr val="tx1"/>
              </a:buClr>
            </a:pPr>
            <a:r>
              <a:rPr lang="en-GB" sz="3200" noProof="0"/>
              <a:t>Levels, trends, and differentials</a:t>
            </a:r>
          </a:p>
          <a:p>
            <a:pPr>
              <a:buClr>
                <a:schemeClr val="tx1"/>
              </a:buClr>
            </a:pPr>
            <a:r>
              <a:rPr lang="en-GB" sz="3200" b="1" noProof="0">
                <a:solidFill>
                  <a:schemeClr val="accent5"/>
                </a:solidFill>
              </a:rPr>
              <a:t>Determinants of fertility</a:t>
            </a:r>
          </a:p>
          <a:p>
            <a:pPr>
              <a:buClr>
                <a:schemeClr val="tx1"/>
              </a:buClr>
            </a:pPr>
            <a:r>
              <a:rPr lang="en-GB" sz="3200" noProof="0"/>
              <a:t>Fertility preferences and ideal family size</a:t>
            </a:r>
          </a:p>
        </p:txBody>
      </p:sp>
    </p:spTree>
    <p:extLst>
      <p:ext uri="{BB962C8B-B14F-4D97-AF65-F5344CB8AC3E}">
        <p14:creationId xmlns:p14="http://schemas.microsoft.com/office/powerpoint/2010/main" val="1429887204"/>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Birth Intervals</a:t>
            </a:r>
          </a:p>
        </p:txBody>
      </p:sp>
      <p:sp>
        <p:nvSpPr>
          <p:cNvPr id="3" name="Content Placeholder 2"/>
          <p:cNvSpPr>
            <a:spLocks noGrp="1"/>
          </p:cNvSpPr>
          <p:nvPr>
            <p:ph idx="1"/>
          </p:nvPr>
        </p:nvSpPr>
        <p:spPr>
          <a:xfrm>
            <a:off x="1802674" y="1606858"/>
            <a:ext cx="5525589" cy="5251142"/>
          </a:xfrm>
        </p:spPr>
        <p:txBody>
          <a:bodyPr>
            <a:normAutofit/>
          </a:bodyPr>
          <a:lstStyle/>
          <a:p>
            <a:pPr marL="0" indent="0" algn="ctr">
              <a:spcBef>
                <a:spcPts val="0"/>
              </a:spcBef>
              <a:spcAft>
                <a:spcPts val="1800"/>
              </a:spcAft>
              <a:buNone/>
            </a:pPr>
            <a:r>
              <a:rPr lang="en-GB" sz="3200" noProof="0"/>
              <a:t>In addition to their impact on fertility, birth intervals also affect the health of mothers and their children.</a:t>
            </a:r>
          </a:p>
          <a:p>
            <a:pPr marL="0" indent="0" algn="ctr">
              <a:spcBef>
                <a:spcPts val="0"/>
              </a:spcBef>
              <a:spcAft>
                <a:spcPts val="1800"/>
              </a:spcAft>
              <a:buNone/>
            </a:pPr>
            <a:endParaRPr lang="en-GB" sz="3200" noProof="0"/>
          </a:p>
          <a:p>
            <a:pPr marL="0" indent="0" algn="ctr">
              <a:spcBef>
                <a:spcPts val="0"/>
              </a:spcBef>
              <a:spcAft>
                <a:spcPts val="1800"/>
              </a:spcAft>
              <a:buNone/>
            </a:pPr>
            <a:r>
              <a:rPr lang="en-GB" sz="3200" noProof="0"/>
              <a:t>The median birth interval in Zambia is </a:t>
            </a:r>
            <a:r>
              <a:rPr lang="en-GB" sz="3200" b="1" noProof="0">
                <a:solidFill>
                  <a:schemeClr val="accent5"/>
                </a:solidFill>
              </a:rPr>
              <a:t>38.3 months</a:t>
            </a:r>
            <a:r>
              <a:rPr lang="en-GB" sz="3200" noProof="0"/>
              <a:t>.</a:t>
            </a:r>
          </a:p>
        </p:txBody>
      </p:sp>
    </p:spTree>
    <p:extLst>
      <p:ext uri="{BB962C8B-B14F-4D97-AF65-F5344CB8AC3E}">
        <p14:creationId xmlns:p14="http://schemas.microsoft.com/office/powerpoint/2010/main" val="1427395930"/>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Length of Birth Intervals</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25305985"/>
              </p:ext>
            </p:extLst>
          </p:nvPr>
        </p:nvGraphicFramePr>
        <p:xfrm>
          <a:off x="461963" y="1868106"/>
          <a:ext cx="8256587" cy="4891923"/>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758239"/>
            <a:ext cx="9144000" cy="646331"/>
          </a:xfrm>
          <a:prstGeom prst="rect">
            <a:avLst/>
          </a:prstGeom>
          <a:noFill/>
        </p:spPr>
        <p:txBody>
          <a:bodyPr wrap="square" rtlCol="0">
            <a:spAutoFit/>
          </a:bodyPr>
          <a:lstStyle/>
          <a:p>
            <a:pPr algn="ctr"/>
            <a:r>
              <a:rPr lang="en-US" i="1"/>
              <a:t>Percent distribution of non-first births in the 5 years before the survey </a:t>
            </a:r>
          </a:p>
          <a:p>
            <a:pPr algn="ctr"/>
            <a:r>
              <a:rPr lang="en-US" i="1"/>
              <a:t>by number of months since preceding birth</a:t>
            </a:r>
          </a:p>
        </p:txBody>
      </p:sp>
    </p:spTree>
    <p:extLst>
      <p:ext uri="{BB962C8B-B14F-4D97-AF65-F5344CB8AC3E}">
        <p14:creationId xmlns:p14="http://schemas.microsoft.com/office/powerpoint/2010/main" val="465309321"/>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The Survey</a:t>
            </a:r>
          </a:p>
        </p:txBody>
      </p:sp>
      <p:sp>
        <p:nvSpPr>
          <p:cNvPr id="3" name="Content Placeholder 2"/>
          <p:cNvSpPr>
            <a:spLocks noGrp="1"/>
          </p:cNvSpPr>
          <p:nvPr>
            <p:ph idx="1"/>
          </p:nvPr>
        </p:nvSpPr>
        <p:spPr/>
        <p:txBody>
          <a:bodyPr>
            <a:normAutofit/>
          </a:bodyPr>
          <a:lstStyle/>
          <a:p>
            <a:pPr>
              <a:spcBef>
                <a:spcPts val="0"/>
              </a:spcBef>
              <a:spcAft>
                <a:spcPts val="1800"/>
              </a:spcAft>
            </a:pPr>
            <a:r>
              <a:rPr lang="en-GB" sz="3200" noProof="0"/>
              <a:t>The 2018 ZDHS is the 6</a:t>
            </a:r>
            <a:r>
              <a:rPr lang="en-GB" sz="3200" baseline="30000" noProof="0"/>
              <a:t>th</a:t>
            </a:r>
            <a:r>
              <a:rPr lang="en-GB" sz="3200" noProof="0"/>
              <a:t> Demographic and Health Survey conducted in Zambia since 1992 as part of The DHS Program.</a:t>
            </a:r>
          </a:p>
          <a:p>
            <a:pPr>
              <a:spcBef>
                <a:spcPts val="0"/>
              </a:spcBef>
              <a:spcAft>
                <a:spcPts val="1800"/>
              </a:spcAft>
            </a:pPr>
            <a:r>
              <a:rPr lang="en-GB" sz="3200" noProof="0"/>
              <a:t>It is designed to provide estimates at the national level, urban and rural areas, and for 10 provinces.</a:t>
            </a:r>
          </a:p>
        </p:txBody>
      </p:sp>
    </p:spTree>
    <p:extLst>
      <p:ext uri="{BB962C8B-B14F-4D97-AF65-F5344CB8AC3E}">
        <p14:creationId xmlns:p14="http://schemas.microsoft.com/office/powerpoint/2010/main" val="1443189657"/>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Teenage Childbearing by Residence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16376745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941035"/>
            <a:ext cx="9144000" cy="369332"/>
          </a:xfrm>
          <a:prstGeom prst="rect">
            <a:avLst/>
          </a:prstGeom>
          <a:noFill/>
        </p:spPr>
        <p:txBody>
          <a:bodyPr wrap="square" rtlCol="0">
            <a:spAutoFit/>
          </a:bodyPr>
          <a:lstStyle/>
          <a:p>
            <a:pPr algn="ctr"/>
            <a:r>
              <a:rPr lang="en-US" i="1"/>
              <a:t>Percent of young women age 15-19 who are mothers or pregnant with their first child</a:t>
            </a:r>
          </a:p>
        </p:txBody>
      </p:sp>
    </p:spTree>
    <p:extLst>
      <p:ext uri="{BB962C8B-B14F-4D97-AF65-F5344CB8AC3E}">
        <p14:creationId xmlns:p14="http://schemas.microsoft.com/office/powerpoint/2010/main" val="4179789917"/>
      </p:ext>
    </p:extLst>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Trends in Teenage Childbearing</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608648745"/>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41035"/>
            <a:ext cx="9144000" cy="369332"/>
          </a:xfrm>
          <a:prstGeom prst="rect">
            <a:avLst/>
          </a:prstGeom>
          <a:noFill/>
        </p:spPr>
        <p:txBody>
          <a:bodyPr wrap="square" rtlCol="0">
            <a:spAutoFit/>
          </a:bodyPr>
          <a:lstStyle/>
          <a:p>
            <a:pPr algn="ctr"/>
            <a:r>
              <a:rPr lang="en-US" i="1"/>
              <a:t>Percent of young women age 15-19 who are mothers or pregnant with their first child</a:t>
            </a:r>
          </a:p>
        </p:txBody>
      </p:sp>
    </p:spTree>
    <p:extLst>
      <p:ext uri="{BB962C8B-B14F-4D97-AF65-F5344CB8AC3E}">
        <p14:creationId xmlns:p14="http://schemas.microsoft.com/office/powerpoint/2010/main" val="2027931430"/>
      </p:ext>
    </p:extLst>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Current Marital Status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72334983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941035"/>
            <a:ext cx="9144000" cy="369332"/>
          </a:xfrm>
          <a:prstGeom prst="rect">
            <a:avLst/>
          </a:prstGeom>
          <a:noFill/>
        </p:spPr>
        <p:txBody>
          <a:bodyPr wrap="square" rtlCol="0">
            <a:spAutoFit/>
          </a:bodyPr>
          <a:lstStyle/>
          <a:p>
            <a:pPr algn="ctr"/>
            <a:r>
              <a:rPr lang="en-US" i="1"/>
              <a:t>Percent distribution of women and men age 15-49 by current marital status</a:t>
            </a:r>
          </a:p>
        </p:txBody>
      </p:sp>
    </p:spTree>
    <p:extLst>
      <p:ext uri="{BB962C8B-B14F-4D97-AF65-F5344CB8AC3E}">
        <p14:creationId xmlns:p14="http://schemas.microsoft.com/office/powerpoint/2010/main" val="833893640"/>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Polygyny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44205312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941035"/>
            <a:ext cx="9144000" cy="369332"/>
          </a:xfrm>
          <a:prstGeom prst="rect">
            <a:avLst/>
          </a:prstGeom>
          <a:noFill/>
        </p:spPr>
        <p:txBody>
          <a:bodyPr wrap="square" rtlCol="0">
            <a:spAutoFit/>
          </a:bodyPr>
          <a:lstStyle/>
          <a:p>
            <a:pPr algn="ctr"/>
            <a:r>
              <a:rPr lang="en-US" i="1"/>
              <a:t>Percent of married women and men age 15-49 who are in polygynous unions</a:t>
            </a:r>
          </a:p>
        </p:txBody>
      </p:sp>
    </p:spTree>
    <p:extLst>
      <p:ext uri="{BB962C8B-B14F-4D97-AF65-F5344CB8AC3E}">
        <p14:creationId xmlns:p14="http://schemas.microsoft.com/office/powerpoint/2010/main" val="3812691415"/>
      </p:ext>
    </p:extLst>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fontScale="90000"/>
          </a:bodyPr>
          <a:lstStyle/>
          <a:p>
            <a:r>
              <a:rPr lang="en-GB" noProof="0"/>
              <a:t>Median Age at First Sex, Marriage, </a:t>
            </a:r>
            <a:br>
              <a:rPr lang="en-GB" noProof="0"/>
            </a:br>
            <a:r>
              <a:rPr lang="en-GB" noProof="0"/>
              <a:t>and Birth</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416641738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59311"/>
            <a:ext cx="9144000" cy="369332"/>
          </a:xfrm>
          <a:prstGeom prst="rect">
            <a:avLst/>
          </a:prstGeom>
          <a:noFill/>
        </p:spPr>
        <p:txBody>
          <a:bodyPr wrap="square" rtlCol="0">
            <a:spAutoFit/>
          </a:bodyPr>
          <a:lstStyle/>
          <a:p>
            <a:pPr algn="ctr"/>
            <a:r>
              <a:rPr lang="en-US" i="1"/>
              <a:t>Among women and men age 25-49</a:t>
            </a:r>
          </a:p>
        </p:txBody>
      </p:sp>
      <p:sp>
        <p:nvSpPr>
          <p:cNvPr id="9" name="TextBox 8"/>
          <p:cNvSpPr txBox="1"/>
          <p:nvPr/>
        </p:nvSpPr>
        <p:spPr>
          <a:xfrm>
            <a:off x="7347857" y="6005945"/>
            <a:ext cx="566057" cy="369332"/>
          </a:xfrm>
          <a:prstGeom prst="rect">
            <a:avLst/>
          </a:prstGeom>
          <a:noFill/>
        </p:spPr>
        <p:txBody>
          <a:bodyPr wrap="square" rtlCol="0">
            <a:spAutoFit/>
          </a:bodyPr>
          <a:lstStyle/>
          <a:p>
            <a:r>
              <a:rPr lang="en-US" b="1">
                <a:solidFill>
                  <a:schemeClr val="accent4"/>
                </a:solidFill>
              </a:rPr>
              <a:t>NA</a:t>
            </a:r>
          </a:p>
        </p:txBody>
      </p:sp>
    </p:spTree>
    <p:extLst>
      <p:ext uri="{BB962C8B-B14F-4D97-AF65-F5344CB8AC3E}">
        <p14:creationId xmlns:p14="http://schemas.microsoft.com/office/powerpoint/2010/main" val="2110773065"/>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Age at First Sexual Intercourse </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72415024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941035"/>
            <a:ext cx="9144000" cy="369332"/>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0" i="1" u="none" strike="noStrike" kern="1200" cap="none" spc="0" normalizeH="0" baseline="0" noProof="0">
                <a:ln>
                  <a:noFill/>
                </a:ln>
                <a:solidFill>
                  <a:prstClr val="black"/>
                </a:solidFill>
                <a:effectLst/>
                <a:uLnTx/>
                <a:uFillTx/>
                <a:latin typeface="Calibri" panose="020F0502020204030204"/>
                <a:ea typeface="+mn-ea"/>
                <a:cs typeface="+mn-cs"/>
              </a:rPr>
              <a:t>Percent of women and men age 25-49 who had sexual intercourse by:</a:t>
            </a:r>
          </a:p>
        </p:txBody>
      </p:sp>
    </p:spTree>
    <p:extLst>
      <p:ext uri="{BB962C8B-B14F-4D97-AF65-F5344CB8AC3E}">
        <p14:creationId xmlns:p14="http://schemas.microsoft.com/office/powerpoint/2010/main" val="4163946488"/>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Age at First Marriage </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09024041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941035"/>
            <a:ext cx="9144000" cy="369332"/>
          </a:xfrm>
          <a:prstGeom prst="rect">
            <a:avLst/>
          </a:prstGeom>
          <a:noFill/>
        </p:spPr>
        <p:txBody>
          <a:bodyPr wrap="square" rtlCol="0">
            <a:spAutoFit/>
          </a:bodyPr>
          <a:lstStyle/>
          <a:p>
            <a:pPr algn="ctr"/>
            <a:r>
              <a:rPr lang="en-US" i="1"/>
              <a:t>Percent of women and men age 25-49 who were married by:</a:t>
            </a:r>
          </a:p>
        </p:txBody>
      </p:sp>
    </p:spTree>
    <p:extLst>
      <p:ext uri="{BB962C8B-B14F-4D97-AF65-F5344CB8AC3E}">
        <p14:creationId xmlns:p14="http://schemas.microsoft.com/office/powerpoint/2010/main" val="2484561738"/>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827462"/>
            <a:ext cx="4418729" cy="3429001"/>
          </a:xfrm>
        </p:spPr>
        <p:txBody>
          <a:bodyPr>
            <a:normAutofit/>
          </a:bodyPr>
          <a:lstStyle/>
          <a:p>
            <a:pPr>
              <a:buClr>
                <a:schemeClr val="tx1"/>
              </a:buClr>
            </a:pPr>
            <a:r>
              <a:rPr lang="en-GB" sz="3200" noProof="0"/>
              <a:t>Levels, trends, and differentials</a:t>
            </a:r>
          </a:p>
          <a:p>
            <a:pPr>
              <a:buClr>
                <a:schemeClr val="tx1"/>
              </a:buClr>
            </a:pPr>
            <a:r>
              <a:rPr lang="en-GB" sz="3200" noProof="0"/>
              <a:t>Determinants of fertility</a:t>
            </a:r>
          </a:p>
          <a:p>
            <a:pPr>
              <a:buClr>
                <a:schemeClr val="tx1"/>
              </a:buClr>
            </a:pPr>
            <a:r>
              <a:rPr lang="en-GB" sz="3200" b="1" noProof="0">
                <a:solidFill>
                  <a:schemeClr val="accent5"/>
                </a:solidFill>
              </a:rPr>
              <a:t>Fertility preferences and ideal family size</a:t>
            </a:r>
          </a:p>
        </p:txBody>
      </p:sp>
    </p:spTree>
    <p:extLst>
      <p:ext uri="{BB962C8B-B14F-4D97-AF65-F5344CB8AC3E}">
        <p14:creationId xmlns:p14="http://schemas.microsoft.com/office/powerpoint/2010/main" val="2525618665"/>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78887"/>
            <a:ext cx="9144000" cy="914400"/>
          </a:xfrm>
        </p:spPr>
        <p:txBody>
          <a:bodyPr>
            <a:normAutofit fontScale="90000"/>
          </a:bodyPr>
          <a:lstStyle/>
          <a:p>
            <a:r>
              <a:rPr lang="en-GB" noProof="0"/>
              <a:t>Fertility Preferences of </a:t>
            </a:r>
            <a:br>
              <a:rPr lang="en-GB" noProof="0"/>
            </a:br>
            <a:r>
              <a:rPr lang="en-GB" noProof="0"/>
              <a:t>Married Women and Men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146877206"/>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a:t>Percent distribution of married women and men age 15-49 by desire for children in the future</a:t>
            </a:r>
          </a:p>
        </p:txBody>
      </p:sp>
      <p:sp>
        <p:nvSpPr>
          <p:cNvPr id="3" name="TextBox 2">
            <a:extLst>
              <a:ext uri="{FF2B5EF4-FFF2-40B4-BE49-F238E27FC236}">
                <a16:creationId xmlns:a16="http://schemas.microsoft.com/office/drawing/2014/main" id="{90F77605-70E2-41D5-98A5-139F7411C8B2}"/>
              </a:ext>
            </a:extLst>
          </p:cNvPr>
          <p:cNvSpPr txBox="1"/>
          <p:nvPr/>
        </p:nvSpPr>
        <p:spPr>
          <a:xfrm>
            <a:off x="5970494" y="6303981"/>
            <a:ext cx="3065930" cy="338554"/>
          </a:xfrm>
          <a:prstGeom prst="rect">
            <a:avLst/>
          </a:prstGeom>
          <a:noFill/>
        </p:spPr>
        <p:txBody>
          <a:bodyPr wrap="square" rtlCol="0">
            <a:spAutoFit/>
          </a:bodyPr>
          <a:lstStyle/>
          <a:p>
            <a:pPr algn="r"/>
            <a:r>
              <a:rPr lang="en-US" sz="1600" i="1"/>
              <a:t>Figure &gt;100% due to rounding.</a:t>
            </a:r>
          </a:p>
        </p:txBody>
      </p:sp>
    </p:spTree>
    <p:extLst>
      <p:ext uri="{BB962C8B-B14F-4D97-AF65-F5344CB8AC3E}">
        <p14:creationId xmlns:p14="http://schemas.microsoft.com/office/powerpoint/2010/main" val="294846504"/>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Ideal Family Size</a:t>
            </a:r>
          </a:p>
        </p:txBody>
      </p:sp>
      <p:graphicFrame>
        <p:nvGraphicFramePr>
          <p:cNvPr id="11" name="Content Placeholder 10"/>
          <p:cNvGraphicFramePr>
            <a:graphicFrameLocks noGrp="1"/>
          </p:cNvGraphicFramePr>
          <p:nvPr>
            <p:ph idx="1"/>
            <p:extLst>
              <p:ext uri="{D42A27DB-BD31-4B8C-83A1-F6EECF244321}">
                <p14:modId xmlns:p14="http://schemas.microsoft.com/office/powerpoint/2010/main" val="58735735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2" name="TextBox 11"/>
          <p:cNvSpPr txBox="1"/>
          <p:nvPr/>
        </p:nvSpPr>
        <p:spPr>
          <a:xfrm>
            <a:off x="0" y="941035"/>
            <a:ext cx="9144000" cy="369332"/>
          </a:xfrm>
          <a:prstGeom prst="rect">
            <a:avLst/>
          </a:prstGeom>
          <a:noFill/>
        </p:spPr>
        <p:txBody>
          <a:bodyPr wrap="square" rtlCol="0">
            <a:spAutoFit/>
          </a:bodyPr>
          <a:lstStyle/>
          <a:p>
            <a:pPr algn="ctr"/>
            <a:r>
              <a:rPr lang="en-US" i="1"/>
              <a:t>Mean ideal number of children among women and men age 15-49</a:t>
            </a:r>
          </a:p>
        </p:txBody>
      </p:sp>
    </p:spTree>
    <p:extLst>
      <p:ext uri="{BB962C8B-B14F-4D97-AF65-F5344CB8AC3E}">
        <p14:creationId xmlns:p14="http://schemas.microsoft.com/office/powerpoint/2010/main" val="175585324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Sample Design</a:t>
            </a:r>
          </a:p>
        </p:txBody>
      </p:sp>
      <p:sp>
        <p:nvSpPr>
          <p:cNvPr id="3" name="Content Placeholder 2"/>
          <p:cNvSpPr>
            <a:spLocks noGrp="1"/>
          </p:cNvSpPr>
          <p:nvPr>
            <p:ph idx="1"/>
          </p:nvPr>
        </p:nvSpPr>
        <p:spPr/>
        <p:txBody>
          <a:bodyPr>
            <a:normAutofit fontScale="92500" lnSpcReduction="10000"/>
          </a:bodyPr>
          <a:lstStyle/>
          <a:p>
            <a:pPr marL="0" indent="0">
              <a:spcBef>
                <a:spcPts val="0"/>
              </a:spcBef>
              <a:spcAft>
                <a:spcPts val="1800"/>
              </a:spcAft>
              <a:buNone/>
            </a:pPr>
            <a:r>
              <a:rPr lang="en-GB" sz="3200" b="1" noProof="0">
                <a:solidFill>
                  <a:schemeClr val="accent5"/>
                </a:solidFill>
              </a:rPr>
              <a:t>Sampling Frame:</a:t>
            </a:r>
            <a:r>
              <a:rPr lang="en-GB" sz="3200" noProof="0">
                <a:solidFill>
                  <a:schemeClr val="accent5"/>
                </a:solidFill>
              </a:rPr>
              <a:t>  </a:t>
            </a:r>
            <a:r>
              <a:rPr lang="en-GB" sz="3200" noProof="0"/>
              <a:t>2010 Census of Population and Housing</a:t>
            </a:r>
          </a:p>
          <a:p>
            <a:pPr marL="0" indent="0">
              <a:spcBef>
                <a:spcPts val="0"/>
              </a:spcBef>
              <a:spcAft>
                <a:spcPts val="1800"/>
              </a:spcAft>
              <a:buNone/>
            </a:pPr>
            <a:r>
              <a:rPr lang="en-GB" sz="3200" b="1" noProof="0">
                <a:solidFill>
                  <a:schemeClr val="accent5"/>
                </a:solidFill>
              </a:rPr>
              <a:t>First Stage:  </a:t>
            </a:r>
            <a:r>
              <a:rPr lang="en-GB" sz="3200" noProof="0"/>
              <a:t>545 clusters selected</a:t>
            </a:r>
          </a:p>
          <a:p>
            <a:pPr marL="0" indent="0">
              <a:spcBef>
                <a:spcPts val="0"/>
              </a:spcBef>
              <a:spcAft>
                <a:spcPts val="1800"/>
              </a:spcAft>
              <a:buNone/>
            </a:pPr>
            <a:r>
              <a:rPr lang="en-GB" sz="3200" b="1" noProof="0">
                <a:solidFill>
                  <a:schemeClr val="accent5"/>
                </a:solidFill>
              </a:rPr>
              <a:t>Second Stage: </a:t>
            </a:r>
            <a:r>
              <a:rPr lang="en-GB" sz="3200" noProof="0"/>
              <a:t>25 households per cluster were selected. Overall, 13,595 households were selected of which 12,943 were occupied.</a:t>
            </a:r>
            <a:endParaRPr lang="en-GB" sz="3200" b="1" noProof="0">
              <a:solidFill>
                <a:schemeClr val="accent5"/>
              </a:solidFill>
            </a:endParaRPr>
          </a:p>
          <a:p>
            <a:pPr marL="0" indent="0">
              <a:spcBef>
                <a:spcPts val="0"/>
              </a:spcBef>
              <a:spcAft>
                <a:spcPts val="1800"/>
              </a:spcAft>
              <a:buNone/>
            </a:pPr>
            <a:r>
              <a:rPr lang="en-GB" sz="3200" noProof="0"/>
              <a:t>Selected households were visited and interviewed. </a:t>
            </a:r>
            <a:r>
              <a:rPr lang="en-GB" sz="3200" b="1" noProof="0">
                <a:solidFill>
                  <a:schemeClr val="accent5"/>
                </a:solidFill>
              </a:rPr>
              <a:t>All women age 15-49 </a:t>
            </a:r>
            <a:r>
              <a:rPr lang="en-GB" sz="3200" noProof="0"/>
              <a:t>and </a:t>
            </a:r>
            <a:r>
              <a:rPr lang="en-GB" sz="3200" b="1" noProof="0">
                <a:solidFill>
                  <a:schemeClr val="accent5"/>
                </a:solidFill>
              </a:rPr>
              <a:t>men age 15-59 </a:t>
            </a:r>
            <a:r>
              <a:rPr lang="en-GB" sz="3200"/>
              <a:t>in all selected households </a:t>
            </a:r>
            <a:r>
              <a:rPr lang="en-GB" sz="3200" noProof="0"/>
              <a:t>were interviewed. Anthropometry and biomarkers were collected in all households.</a:t>
            </a:r>
          </a:p>
        </p:txBody>
      </p:sp>
    </p:spTree>
    <p:extLst>
      <p:ext uri="{BB962C8B-B14F-4D97-AF65-F5344CB8AC3E}">
        <p14:creationId xmlns:p14="http://schemas.microsoft.com/office/powerpoint/2010/main" val="2568893435"/>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226127"/>
          </a:xfrm>
        </p:spPr>
        <p:txBody>
          <a:bodyPr>
            <a:normAutofit fontScale="90000"/>
          </a:bodyPr>
          <a:lstStyle/>
          <a:p>
            <a:r>
              <a:rPr lang="en-GB" noProof="0"/>
              <a:t>Difference between Wanted and Actual Fertility Rates</a:t>
            </a:r>
          </a:p>
        </p:txBody>
      </p:sp>
      <p:graphicFrame>
        <p:nvGraphicFramePr>
          <p:cNvPr id="15" name="Content Placeholder 14"/>
          <p:cNvGraphicFramePr>
            <a:graphicFrameLocks noGrp="1"/>
          </p:cNvGraphicFramePr>
          <p:nvPr>
            <p:ph idx="1"/>
            <p:extLst>
              <p:ext uri="{D42A27DB-BD31-4B8C-83A1-F6EECF244321}">
                <p14:modId xmlns:p14="http://schemas.microsoft.com/office/powerpoint/2010/main" val="2925177568"/>
              </p:ext>
            </p:extLst>
          </p:nvPr>
        </p:nvGraphicFramePr>
        <p:xfrm>
          <a:off x="461963" y="1570616"/>
          <a:ext cx="8682037" cy="528738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4271387092"/>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Key Findings</a:t>
            </a:r>
          </a:p>
        </p:txBody>
      </p:sp>
      <p:sp>
        <p:nvSpPr>
          <p:cNvPr id="3" name="Content Placeholder 2"/>
          <p:cNvSpPr>
            <a:spLocks noGrp="1"/>
          </p:cNvSpPr>
          <p:nvPr>
            <p:ph idx="1"/>
          </p:nvPr>
        </p:nvSpPr>
        <p:spPr>
          <a:xfrm>
            <a:off x="443883" y="1463166"/>
            <a:ext cx="8256233" cy="5109756"/>
          </a:xfrm>
        </p:spPr>
        <p:txBody>
          <a:bodyPr>
            <a:noAutofit/>
          </a:bodyPr>
          <a:lstStyle/>
          <a:p>
            <a:pPr>
              <a:spcBef>
                <a:spcPts val="0"/>
              </a:spcBef>
              <a:spcAft>
                <a:spcPts val="1800"/>
              </a:spcAft>
              <a:buClr>
                <a:schemeClr val="tx1"/>
              </a:buClr>
            </a:pPr>
            <a:r>
              <a:rPr lang="en-GB" sz="3200" noProof="0" dirty="0"/>
              <a:t>Women have an average of </a:t>
            </a:r>
            <a:r>
              <a:rPr lang="en-GB" sz="3200" b="1" noProof="0" dirty="0">
                <a:solidFill>
                  <a:schemeClr val="accent5"/>
                </a:solidFill>
              </a:rPr>
              <a:t>4.7 </a:t>
            </a:r>
            <a:r>
              <a:rPr lang="en-GB" sz="3200" noProof="0" dirty="0"/>
              <a:t>children.</a:t>
            </a:r>
          </a:p>
          <a:p>
            <a:pPr>
              <a:spcBef>
                <a:spcPts val="0"/>
              </a:spcBef>
              <a:spcAft>
                <a:spcPts val="1800"/>
              </a:spcAft>
              <a:buClr>
                <a:schemeClr val="tx1"/>
              </a:buClr>
            </a:pPr>
            <a:r>
              <a:rPr lang="en-GB" sz="3200" noProof="0" dirty="0"/>
              <a:t>Women have first sex at a median age of </a:t>
            </a:r>
            <a:r>
              <a:rPr lang="en-GB" sz="3200" b="1" noProof="0" dirty="0">
                <a:solidFill>
                  <a:schemeClr val="accent5"/>
                </a:solidFill>
              </a:rPr>
              <a:t>16.6 </a:t>
            </a:r>
            <a:r>
              <a:rPr lang="en-GB" sz="3200" noProof="0" dirty="0"/>
              <a:t>years, first marriage at </a:t>
            </a:r>
            <a:r>
              <a:rPr lang="en-GB" sz="3200" b="1" noProof="0" dirty="0">
                <a:solidFill>
                  <a:schemeClr val="accent5"/>
                </a:solidFill>
              </a:rPr>
              <a:t>19.1 </a:t>
            </a:r>
            <a:r>
              <a:rPr lang="en-GB" sz="3200" noProof="0" dirty="0"/>
              <a:t>years, and their first birth at </a:t>
            </a:r>
            <a:r>
              <a:rPr lang="en-GB" sz="3200" b="1" noProof="0" dirty="0">
                <a:solidFill>
                  <a:schemeClr val="accent5"/>
                </a:solidFill>
              </a:rPr>
              <a:t>19.2 </a:t>
            </a:r>
            <a:r>
              <a:rPr lang="en-GB" sz="3200" noProof="0" dirty="0"/>
              <a:t>years.</a:t>
            </a:r>
          </a:p>
          <a:p>
            <a:pPr>
              <a:spcBef>
                <a:spcPts val="0"/>
              </a:spcBef>
              <a:spcAft>
                <a:spcPts val="1800"/>
              </a:spcAft>
              <a:buClr>
                <a:schemeClr val="tx1"/>
              </a:buClr>
            </a:pPr>
            <a:r>
              <a:rPr lang="en-GB" sz="3200" b="1" noProof="0" dirty="0">
                <a:solidFill>
                  <a:schemeClr val="accent5"/>
                </a:solidFill>
              </a:rPr>
              <a:t>29% </a:t>
            </a:r>
            <a:r>
              <a:rPr lang="en-GB" sz="3200" noProof="0" dirty="0"/>
              <a:t>of young women age 15-19 are </a:t>
            </a:r>
            <a:r>
              <a:rPr lang="en-GB" sz="3200" b="1" noProof="0" dirty="0">
                <a:solidFill>
                  <a:schemeClr val="accent5"/>
                </a:solidFill>
              </a:rPr>
              <a:t>pregnant</a:t>
            </a:r>
            <a:r>
              <a:rPr lang="en-GB" sz="3200" noProof="0" dirty="0"/>
              <a:t> with the first child or are </a:t>
            </a:r>
            <a:r>
              <a:rPr lang="en-GB" sz="3200" b="1" noProof="0" dirty="0">
                <a:solidFill>
                  <a:schemeClr val="accent5"/>
                </a:solidFill>
              </a:rPr>
              <a:t>already mothers</a:t>
            </a:r>
            <a:r>
              <a:rPr lang="en-GB" sz="3200" noProof="0" dirty="0"/>
              <a:t>.</a:t>
            </a:r>
          </a:p>
          <a:p>
            <a:pPr>
              <a:spcBef>
                <a:spcPts val="0"/>
              </a:spcBef>
              <a:spcAft>
                <a:spcPts val="1800"/>
              </a:spcAft>
              <a:buClr>
                <a:schemeClr val="tx1"/>
              </a:buClr>
            </a:pPr>
            <a:r>
              <a:rPr lang="en-GB" sz="3200" b="1" noProof="0">
                <a:solidFill>
                  <a:schemeClr val="accent5"/>
                </a:solidFill>
              </a:rPr>
              <a:t>37% </a:t>
            </a:r>
            <a:r>
              <a:rPr lang="en-GB" sz="3200" noProof="0"/>
              <a:t>of married women and </a:t>
            </a:r>
            <a:r>
              <a:rPr lang="en-GB" sz="3200" b="1" noProof="0">
                <a:solidFill>
                  <a:schemeClr val="accent5"/>
                </a:solidFill>
              </a:rPr>
              <a:t>27%</a:t>
            </a:r>
            <a:r>
              <a:rPr lang="en-GB" sz="3200" noProof="0"/>
              <a:t> of married men </a:t>
            </a:r>
            <a:r>
              <a:rPr lang="en-GB" sz="3200" b="1" noProof="0">
                <a:solidFill>
                  <a:schemeClr val="accent5"/>
                </a:solidFill>
              </a:rPr>
              <a:t>want no more children or are sterilised</a:t>
            </a:r>
            <a:r>
              <a:rPr lang="en-GB" sz="3200" noProof="0"/>
              <a:t>.</a:t>
            </a:r>
          </a:p>
          <a:p>
            <a:pPr>
              <a:spcBef>
                <a:spcPts val="0"/>
              </a:spcBef>
              <a:spcAft>
                <a:spcPts val="1800"/>
              </a:spcAft>
              <a:buClr>
                <a:schemeClr val="tx1"/>
              </a:buClr>
            </a:pPr>
            <a:r>
              <a:rPr lang="en-GB" sz="3200" noProof="0" dirty="0"/>
              <a:t>Women report their </a:t>
            </a:r>
            <a:r>
              <a:rPr lang="en-GB" sz="3200" b="1" noProof="0" dirty="0">
                <a:solidFill>
                  <a:schemeClr val="accent5"/>
                </a:solidFill>
              </a:rPr>
              <a:t>ideal family size </a:t>
            </a:r>
            <a:r>
              <a:rPr lang="en-GB" sz="3200" noProof="0" dirty="0"/>
              <a:t>as </a:t>
            </a:r>
            <a:r>
              <a:rPr lang="en-GB" sz="3200" b="1" noProof="0" dirty="0">
                <a:solidFill>
                  <a:schemeClr val="accent5"/>
                </a:solidFill>
              </a:rPr>
              <a:t>4.6 </a:t>
            </a:r>
            <a:r>
              <a:rPr lang="en-GB" sz="3200" noProof="0" dirty="0"/>
              <a:t>children, compared to</a:t>
            </a:r>
            <a:r>
              <a:rPr lang="en-GB" sz="3200" noProof="0" dirty="0">
                <a:solidFill>
                  <a:schemeClr val="accent5"/>
                </a:solidFill>
              </a:rPr>
              <a:t> </a:t>
            </a:r>
            <a:r>
              <a:rPr lang="en-GB" sz="3200" b="1" noProof="0" dirty="0">
                <a:solidFill>
                  <a:schemeClr val="accent5"/>
                </a:solidFill>
              </a:rPr>
              <a:t>4.9</a:t>
            </a:r>
            <a:r>
              <a:rPr lang="en-GB" sz="3200" noProof="0" dirty="0">
                <a:solidFill>
                  <a:schemeClr val="accent5"/>
                </a:solidFill>
              </a:rPr>
              <a:t> </a:t>
            </a:r>
            <a:r>
              <a:rPr lang="en-GB" sz="3200" noProof="0" dirty="0"/>
              <a:t>children for men.</a:t>
            </a:r>
          </a:p>
          <a:p>
            <a:pPr>
              <a:spcBef>
                <a:spcPts val="0"/>
              </a:spcBef>
              <a:spcAft>
                <a:spcPts val="1800"/>
              </a:spcAft>
              <a:buClr>
                <a:schemeClr val="tx1"/>
              </a:buClr>
            </a:pPr>
            <a:endParaRPr lang="en-GB" sz="3200" noProof="0" dirty="0"/>
          </a:p>
          <a:p>
            <a:pPr>
              <a:spcBef>
                <a:spcPts val="0"/>
              </a:spcBef>
              <a:spcAft>
                <a:spcPts val="1800"/>
              </a:spcAft>
              <a:buClr>
                <a:schemeClr val="tx1"/>
              </a:buClr>
            </a:pPr>
            <a:endParaRPr lang="en-GB" sz="3200" noProof="0" dirty="0"/>
          </a:p>
        </p:txBody>
      </p:sp>
    </p:spTree>
    <p:extLst>
      <p:ext uri="{BB962C8B-B14F-4D97-AF65-F5344CB8AC3E}">
        <p14:creationId xmlns:p14="http://schemas.microsoft.com/office/powerpoint/2010/main" val="1966137338"/>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a:solidFill>
                  <a:schemeClr val="bg1"/>
                </a:solidFill>
              </a:rPr>
              <a:t>Family Planning</a:t>
            </a:r>
          </a:p>
        </p:txBody>
      </p:sp>
      <p:sp>
        <p:nvSpPr>
          <p:cNvPr id="3" name="TextBox 2"/>
          <p:cNvSpPr txBox="1"/>
          <p:nvPr/>
        </p:nvSpPr>
        <p:spPr>
          <a:xfrm>
            <a:off x="6243999" y="1768616"/>
            <a:ext cx="2769834" cy="707886"/>
          </a:xfrm>
          <a:prstGeom prst="rect">
            <a:avLst/>
          </a:prstGeom>
          <a:noFill/>
        </p:spPr>
        <p:txBody>
          <a:bodyPr wrap="square" rtlCol="0">
            <a:spAutoFit/>
          </a:bodyPr>
          <a:lstStyle/>
          <a:p>
            <a:pPr algn="r"/>
            <a:r>
              <a:rPr lang="en-US" sz="2000" i="1">
                <a:solidFill>
                  <a:schemeClr val="bg1"/>
                </a:solidFill>
              </a:rPr>
              <a:t>Follow along on Twitter!  </a:t>
            </a:r>
          </a:p>
          <a:p>
            <a:pPr algn="r"/>
            <a:r>
              <a:rPr lang="en-US" sz="2000" i="1">
                <a:solidFill>
                  <a:schemeClr val="bg1"/>
                </a:solidFill>
              </a:rPr>
              <a:t>#ZambiaDHS</a:t>
            </a:r>
          </a:p>
        </p:txBody>
      </p:sp>
    </p:spTree>
    <p:extLst>
      <p:ext uri="{BB962C8B-B14F-4D97-AF65-F5344CB8AC3E}">
        <p14:creationId xmlns:p14="http://schemas.microsoft.com/office/powerpoint/2010/main" val="875774106"/>
      </p:ext>
    </p:extLst>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91500"/>
            <a:ext cx="4240599" cy="2869374"/>
          </a:xfrm>
        </p:spPr>
        <p:txBody>
          <a:bodyPr>
            <a:normAutofit/>
          </a:bodyPr>
          <a:lstStyle/>
          <a:p>
            <a:pPr>
              <a:buClr>
                <a:schemeClr val="tx1"/>
              </a:buClr>
            </a:pPr>
            <a:r>
              <a:rPr lang="en-GB" sz="3200" b="1" noProof="0">
                <a:solidFill>
                  <a:schemeClr val="accent5"/>
                </a:solidFill>
              </a:rPr>
              <a:t>Current use</a:t>
            </a:r>
          </a:p>
          <a:p>
            <a:pPr>
              <a:buClr>
                <a:schemeClr val="tx1"/>
              </a:buClr>
            </a:pPr>
            <a:r>
              <a:rPr lang="en-GB" sz="3200" noProof="0"/>
              <a:t>Source of methods</a:t>
            </a:r>
          </a:p>
          <a:p>
            <a:pPr>
              <a:buClr>
                <a:schemeClr val="tx1"/>
              </a:buClr>
            </a:pPr>
            <a:r>
              <a:rPr lang="en-GB" sz="3200" noProof="0"/>
              <a:t>Demand for family planning</a:t>
            </a:r>
          </a:p>
          <a:p>
            <a:pPr>
              <a:buClr>
                <a:schemeClr val="tx1"/>
              </a:buClr>
            </a:pPr>
            <a:r>
              <a:rPr lang="en-GB" sz="3200" noProof="0"/>
              <a:t>Future use</a:t>
            </a:r>
          </a:p>
        </p:txBody>
      </p:sp>
    </p:spTree>
    <p:extLst>
      <p:ext uri="{BB962C8B-B14F-4D97-AF65-F5344CB8AC3E}">
        <p14:creationId xmlns:p14="http://schemas.microsoft.com/office/powerpoint/2010/main" val="252826887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Current Use of Family Planning</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383153985"/>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768215"/>
            <a:ext cx="9144000" cy="369332"/>
          </a:xfrm>
          <a:prstGeom prst="rect">
            <a:avLst/>
          </a:prstGeom>
          <a:noFill/>
        </p:spPr>
        <p:txBody>
          <a:bodyPr wrap="square" rtlCol="0">
            <a:spAutoFit/>
          </a:bodyPr>
          <a:lstStyle/>
          <a:p>
            <a:pPr algn="ctr"/>
            <a:r>
              <a:rPr lang="en-US" i="1"/>
              <a:t>Percent of women age 15-49</a:t>
            </a:r>
          </a:p>
        </p:txBody>
      </p:sp>
    </p:spTree>
    <p:extLst>
      <p:ext uri="{BB962C8B-B14F-4D97-AF65-F5344CB8AC3E}">
        <p14:creationId xmlns:p14="http://schemas.microsoft.com/office/powerpoint/2010/main" val="2454331581"/>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25400"/>
            <a:ext cx="9144000" cy="1056005"/>
          </a:xfrm>
        </p:spPr>
        <p:txBody>
          <a:bodyPr>
            <a:normAutofit fontScale="90000"/>
          </a:bodyPr>
          <a:lstStyle/>
          <a:p>
            <a:r>
              <a:rPr lang="en-GB" noProof="0"/>
              <a:t>Current Use of Modern Methods</a:t>
            </a:r>
            <a:br>
              <a:rPr lang="en-GB" noProof="0"/>
            </a:br>
            <a:r>
              <a:rPr lang="en-GB" noProof="0"/>
              <a:t>by Residence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23646863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a:t>Percent of married women age 15-49 using any modern method of family planning</a:t>
            </a:r>
          </a:p>
        </p:txBody>
      </p:sp>
    </p:spTree>
    <p:extLst>
      <p:ext uri="{BB962C8B-B14F-4D97-AF65-F5344CB8AC3E}">
        <p14:creationId xmlns:p14="http://schemas.microsoft.com/office/powerpoint/2010/main" val="204329814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fontScale="90000"/>
          </a:bodyPr>
          <a:lstStyle/>
          <a:p>
            <a:r>
              <a:rPr lang="en-GB" noProof="0"/>
              <a:t>Current Use of Modern Methods </a:t>
            </a:r>
            <a:br>
              <a:rPr lang="en-GB" noProof="0"/>
            </a:br>
            <a:r>
              <a:rPr lang="en-GB" noProof="0"/>
              <a:t>by 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4186275821"/>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a:t>Percent of married women age 15-49 using any modern method of family planning</a:t>
            </a:r>
          </a:p>
        </p:txBody>
      </p:sp>
    </p:spTree>
    <p:extLst>
      <p:ext uri="{BB962C8B-B14F-4D97-AF65-F5344CB8AC3E}">
        <p14:creationId xmlns:p14="http://schemas.microsoft.com/office/powerpoint/2010/main" val="3562891909"/>
      </p:ext>
    </p:extLst>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0"/>
            <a:ext cx="9144000" cy="1081405"/>
          </a:xfrm>
        </p:spPr>
        <p:txBody>
          <a:bodyPr>
            <a:normAutofit fontScale="90000"/>
          </a:bodyPr>
          <a:lstStyle/>
          <a:p>
            <a:r>
              <a:rPr lang="en-GB" noProof="0"/>
              <a:t>Current Use of Modern Methods</a:t>
            </a:r>
            <a:br>
              <a:rPr lang="en-GB" noProof="0"/>
            </a:br>
            <a:r>
              <a:rPr lang="en-GB" noProof="0"/>
              <a:t> by Wealth</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340347484"/>
              </p:ext>
            </p:extLst>
          </p:nvPr>
        </p:nvGraphicFramePr>
        <p:xfrm>
          <a:off x="461963" y="1606550"/>
          <a:ext cx="8256587" cy="4463605"/>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US" i="1"/>
              <a:t>Percent of married women age 15-49 using any modern method of family planning</a:t>
            </a:r>
          </a:p>
        </p:txBody>
      </p:sp>
      <p:sp>
        <p:nvSpPr>
          <p:cNvPr id="5" name="Right Arrow 4"/>
          <p:cNvSpPr/>
          <p:nvPr/>
        </p:nvSpPr>
        <p:spPr>
          <a:xfrm>
            <a:off x="1872343" y="6422571"/>
            <a:ext cx="5497286" cy="293915"/>
          </a:xfrm>
          <a:prstGeom prst="rightArrow">
            <a:avLst/>
          </a:prstGeom>
          <a:solidFill>
            <a:schemeClr val="accent4"/>
          </a:solidFill>
          <a:ln>
            <a:noFill/>
          </a:ln>
          <a:scene3d>
            <a:camera prst="orthographicFront"/>
            <a:lightRig rig="threePt" dir="t">
              <a:rot lat="0" lon="0" rev="1200000"/>
            </a:lightRig>
          </a:scene3d>
          <a:sp3d>
            <a:bevelT w="63500" h="25400"/>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 name="TextBox 5"/>
          <p:cNvSpPr txBox="1"/>
          <p:nvPr/>
        </p:nvSpPr>
        <p:spPr>
          <a:xfrm>
            <a:off x="461963" y="6206933"/>
            <a:ext cx="1415143" cy="646331"/>
          </a:xfrm>
          <a:prstGeom prst="rect">
            <a:avLst/>
          </a:prstGeom>
          <a:noFill/>
        </p:spPr>
        <p:txBody>
          <a:bodyPr wrap="square" rtlCol="0">
            <a:spAutoFit/>
          </a:bodyPr>
          <a:lstStyle/>
          <a:p>
            <a:pPr algn="ctr"/>
            <a:r>
              <a:rPr lang="en-US"/>
              <a:t>Poorest</a:t>
            </a:r>
          </a:p>
          <a:p>
            <a:pPr algn="ctr"/>
            <a:r>
              <a:rPr lang="en-US"/>
              <a:t>households</a:t>
            </a:r>
          </a:p>
        </p:txBody>
      </p:sp>
      <p:sp>
        <p:nvSpPr>
          <p:cNvPr id="8" name="TextBox 7"/>
          <p:cNvSpPr txBox="1"/>
          <p:nvPr/>
        </p:nvSpPr>
        <p:spPr>
          <a:xfrm>
            <a:off x="7303407" y="6211007"/>
            <a:ext cx="1415143" cy="646331"/>
          </a:xfrm>
          <a:prstGeom prst="rect">
            <a:avLst/>
          </a:prstGeom>
          <a:noFill/>
        </p:spPr>
        <p:txBody>
          <a:bodyPr wrap="square" rtlCol="0">
            <a:spAutoFit/>
          </a:bodyPr>
          <a:lstStyle/>
          <a:p>
            <a:pPr algn="ctr"/>
            <a:r>
              <a:rPr lang="en-US"/>
              <a:t>Wealthiest</a:t>
            </a:r>
          </a:p>
          <a:p>
            <a:pPr algn="ctr"/>
            <a:r>
              <a:rPr lang="en-US"/>
              <a:t>households</a:t>
            </a:r>
          </a:p>
        </p:txBody>
      </p:sp>
    </p:spTree>
    <p:extLst>
      <p:ext uri="{BB962C8B-B14F-4D97-AF65-F5344CB8AC3E}">
        <p14:creationId xmlns:p14="http://schemas.microsoft.com/office/powerpoint/2010/main" val="1416625116"/>
      </p:ext>
    </p:extLst>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2976655" y="3317877"/>
            <a:ext cx="3557816" cy="2174813"/>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833814" y="3453138"/>
            <a:ext cx="1332850" cy="983301"/>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701629" y="3064073"/>
            <a:ext cx="2066908" cy="1981800"/>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747205" y="1205376"/>
            <a:ext cx="1221906" cy="2375425"/>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406773" y="4854380"/>
            <a:ext cx="1544102" cy="765972"/>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577008" y="1624836"/>
            <a:ext cx="2282716" cy="2531963"/>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1045009" y="2655250"/>
            <a:ext cx="3293374" cy="2246242"/>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169705" y="1098990"/>
            <a:ext cx="1949883" cy="1921009"/>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777564" y="5219128"/>
            <a:ext cx="2328310" cy="1626171"/>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1046529" y="4311817"/>
            <a:ext cx="2095783" cy="2272079"/>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830997"/>
          </a:xfrm>
          <a:prstGeom prst="rect">
            <a:avLst/>
          </a:prstGeom>
          <a:noFill/>
          <a:ln>
            <a:noFill/>
          </a:ln>
        </p:spPr>
        <p:txBody>
          <a:bodyPr wrap="square" rtlCol="0">
            <a:spAutoFit/>
          </a:bodyPr>
          <a:lstStyle/>
          <a:p>
            <a:pPr algn="ctr"/>
            <a:r>
              <a:rPr lang="en-US" sz="2400" b="1">
                <a:solidFill>
                  <a:schemeClr val="bg1"/>
                </a:solidFill>
              </a:rPr>
              <a:t>Western</a:t>
            </a:r>
          </a:p>
          <a:p>
            <a:pPr algn="ctr"/>
            <a:r>
              <a:rPr lang="en-US" sz="2400" b="1">
                <a:solidFill>
                  <a:schemeClr val="bg1"/>
                </a:solidFill>
              </a:rPr>
              <a:t>30%</a:t>
            </a:r>
          </a:p>
        </p:txBody>
      </p:sp>
      <p:sp>
        <p:nvSpPr>
          <p:cNvPr id="19" name="TextBox 18">
            <a:extLst>
              <a:ext uri="{FF2B5EF4-FFF2-40B4-BE49-F238E27FC236}">
                <a16:creationId xmlns:a16="http://schemas.microsoft.com/office/drawing/2014/main" id="{F5C57681-956D-461E-999B-61611510ECF8}"/>
              </a:ext>
            </a:extLst>
          </p:cNvPr>
          <p:cNvSpPr txBox="1"/>
          <p:nvPr/>
        </p:nvSpPr>
        <p:spPr>
          <a:xfrm>
            <a:off x="2456669" y="3357658"/>
            <a:ext cx="1291068" cy="1200329"/>
          </a:xfrm>
          <a:prstGeom prst="rect">
            <a:avLst/>
          </a:prstGeom>
          <a:noFill/>
          <a:ln>
            <a:noFill/>
          </a:ln>
        </p:spPr>
        <p:txBody>
          <a:bodyPr wrap="square" rtlCol="0">
            <a:spAutoFit/>
          </a:bodyPr>
          <a:lstStyle/>
          <a:p>
            <a:pPr algn="ctr"/>
            <a:r>
              <a:rPr lang="en-US" sz="2400" b="1">
                <a:solidFill>
                  <a:schemeClr val="bg1"/>
                </a:solidFill>
              </a:rPr>
              <a:t>North </a:t>
            </a:r>
            <a:br>
              <a:rPr lang="en-US" sz="2400" b="1">
                <a:solidFill>
                  <a:schemeClr val="bg1"/>
                </a:solidFill>
              </a:rPr>
            </a:br>
            <a:r>
              <a:rPr lang="en-US" sz="2400" b="1">
                <a:solidFill>
                  <a:schemeClr val="bg1"/>
                </a:solidFill>
              </a:rPr>
              <a:t>Western</a:t>
            </a:r>
          </a:p>
          <a:p>
            <a:pPr algn="ctr"/>
            <a:r>
              <a:rPr lang="en-US" sz="2400" b="1">
                <a:solidFill>
                  <a:schemeClr val="bg1"/>
                </a:solidFill>
              </a:rPr>
              <a:t>46%</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a:solidFill>
                  <a:schemeClr val="bg1"/>
                </a:solidFill>
              </a:rPr>
              <a:t>Southern</a:t>
            </a:r>
          </a:p>
          <a:p>
            <a:pPr algn="ctr"/>
            <a:r>
              <a:rPr lang="en-US" sz="2400" b="1">
                <a:solidFill>
                  <a:schemeClr val="bg1"/>
                </a:solidFill>
              </a:rPr>
              <a:t>42%</a:t>
            </a:r>
          </a:p>
        </p:txBody>
      </p:sp>
      <p:sp>
        <p:nvSpPr>
          <p:cNvPr id="22" name="TextBox 21">
            <a:extLst>
              <a:ext uri="{FF2B5EF4-FFF2-40B4-BE49-F238E27FC236}">
                <a16:creationId xmlns:a16="http://schemas.microsoft.com/office/drawing/2014/main" id="{917080F9-B33E-4403-8A87-0BA2D3CABD64}"/>
              </a:ext>
            </a:extLst>
          </p:cNvPr>
          <p:cNvSpPr txBox="1"/>
          <p:nvPr/>
        </p:nvSpPr>
        <p:spPr>
          <a:xfrm>
            <a:off x="3928008" y="4400006"/>
            <a:ext cx="1109224" cy="830997"/>
          </a:xfrm>
          <a:prstGeom prst="rect">
            <a:avLst/>
          </a:prstGeom>
          <a:noFill/>
          <a:ln>
            <a:noFill/>
          </a:ln>
        </p:spPr>
        <p:txBody>
          <a:bodyPr wrap="square" rtlCol="0">
            <a:spAutoFit/>
          </a:bodyPr>
          <a:lstStyle/>
          <a:p>
            <a:pPr algn="ctr"/>
            <a:r>
              <a:rPr lang="en-US" sz="2400" b="1"/>
              <a:t>Central</a:t>
            </a:r>
          </a:p>
          <a:p>
            <a:pPr algn="ctr"/>
            <a:r>
              <a:rPr lang="en-US" sz="2400" b="1"/>
              <a:t>50%</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310412" y="5401828"/>
            <a:ext cx="1109224" cy="830997"/>
          </a:xfrm>
          <a:prstGeom prst="rect">
            <a:avLst/>
          </a:prstGeom>
          <a:noFill/>
          <a:ln>
            <a:noFill/>
          </a:ln>
        </p:spPr>
        <p:txBody>
          <a:bodyPr wrap="square" rtlCol="0">
            <a:spAutoFit/>
          </a:bodyPr>
          <a:lstStyle/>
          <a:p>
            <a:pPr algn="ctr"/>
            <a:r>
              <a:rPr lang="en-US" sz="2400" b="1"/>
              <a:t>Lusaka</a:t>
            </a:r>
          </a:p>
          <a:p>
            <a:pPr algn="ctr"/>
            <a:r>
              <a:rPr lang="en-US" sz="2400" b="1"/>
              <a:t>54%</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a:t>Eastern</a:t>
            </a:r>
          </a:p>
          <a:p>
            <a:pPr algn="ctr"/>
            <a:r>
              <a:rPr lang="en-US" sz="2400" b="1"/>
              <a:t>54%</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227312" y="2299886"/>
            <a:ext cx="1702588" cy="830997"/>
          </a:xfrm>
          <a:prstGeom prst="rect">
            <a:avLst/>
          </a:prstGeom>
          <a:noFill/>
          <a:ln>
            <a:noFill/>
          </a:ln>
        </p:spPr>
        <p:txBody>
          <a:bodyPr wrap="square" rtlCol="0">
            <a:spAutoFit/>
          </a:bodyPr>
          <a:lstStyle/>
          <a:p>
            <a:pPr algn="ctr"/>
            <a:r>
              <a:rPr lang="en-US" sz="2400" b="1"/>
              <a:t>Copperbelt</a:t>
            </a:r>
          </a:p>
          <a:p>
            <a:pPr algn="ctr"/>
            <a:r>
              <a:rPr lang="en-US" sz="2400" b="1"/>
              <a:t>53%</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err="1"/>
              <a:t>Muchinga</a:t>
            </a:r>
            <a:endParaRPr lang="en-US" sz="2400" b="1"/>
          </a:p>
          <a:p>
            <a:pPr algn="ctr"/>
            <a:r>
              <a:rPr lang="en-US" sz="2400" b="1"/>
              <a:t>52%</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a:solidFill>
                  <a:schemeClr val="bg1"/>
                </a:solidFill>
              </a:rPr>
              <a:t>Northern</a:t>
            </a:r>
          </a:p>
          <a:p>
            <a:pPr algn="ctr"/>
            <a:r>
              <a:rPr lang="en-US" sz="2400" b="1">
                <a:solidFill>
                  <a:schemeClr val="bg1"/>
                </a:solidFill>
              </a:rPr>
              <a:t>37%</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570569" y="1389370"/>
            <a:ext cx="1192064" cy="830997"/>
          </a:xfrm>
          <a:prstGeom prst="rect">
            <a:avLst/>
          </a:prstGeom>
          <a:noFill/>
          <a:ln>
            <a:noFill/>
          </a:ln>
        </p:spPr>
        <p:txBody>
          <a:bodyPr wrap="square" rtlCol="0">
            <a:spAutoFit/>
          </a:bodyPr>
          <a:lstStyle/>
          <a:p>
            <a:pPr algn="ctr"/>
            <a:r>
              <a:rPr lang="en-US" sz="2400" b="1" err="1"/>
              <a:t>Luapula</a:t>
            </a:r>
            <a:endParaRPr lang="en-US" sz="2400" b="1"/>
          </a:p>
          <a:p>
            <a:pPr algn="ctr"/>
            <a:r>
              <a:rPr lang="en-US" sz="2400" b="1"/>
              <a:t>39%</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762633" y="1804869"/>
            <a:ext cx="616510" cy="836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F3A6F824-41F3-4D33-9466-D7F4CBA49F30}"/>
              </a:ext>
            </a:extLst>
          </p:cNvPr>
          <p:cNvSpPr txBox="1"/>
          <p:nvPr/>
        </p:nvSpPr>
        <p:spPr>
          <a:xfrm>
            <a:off x="7119588" y="5506678"/>
            <a:ext cx="1774372" cy="1077218"/>
          </a:xfrm>
          <a:prstGeom prst="rect">
            <a:avLst/>
          </a:prstGeom>
          <a:noFill/>
        </p:spPr>
        <p:txBody>
          <a:bodyPr wrap="square" rtlCol="0">
            <a:spAutoFit/>
          </a:bodyPr>
          <a:lstStyle/>
          <a:p>
            <a:pPr algn="ctr"/>
            <a:r>
              <a:rPr lang="en-US" sz="3200" b="1"/>
              <a:t>Zambia</a:t>
            </a:r>
          </a:p>
          <a:p>
            <a:pPr algn="ctr"/>
            <a:r>
              <a:rPr lang="en-US" sz="3200" b="1"/>
              <a:t>48%</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07432E6-7A3C-4650-94B2-2C8CBC666397}"/>
              </a:ext>
            </a:extLst>
          </p:cNvPr>
          <p:cNvCxnSpPr/>
          <p:nvPr/>
        </p:nvCxnSpPr>
        <p:spPr>
          <a:xfrm>
            <a:off x="5112797" y="5317895"/>
            <a:ext cx="245361" cy="3717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5" name="Title 1">
            <a:extLst>
              <a:ext uri="{FF2B5EF4-FFF2-40B4-BE49-F238E27FC236}">
                <a16:creationId xmlns:a16="http://schemas.microsoft.com/office/drawing/2014/main" id="{E634CF43-9BED-42B2-8570-31C565262EEA}"/>
              </a:ext>
            </a:extLst>
          </p:cNvPr>
          <p:cNvSpPr>
            <a:spLocks noGrp="1"/>
          </p:cNvSpPr>
          <p:nvPr>
            <p:ph type="title"/>
          </p:nvPr>
        </p:nvSpPr>
        <p:spPr>
          <a:xfrm>
            <a:off x="0" y="1"/>
            <a:ext cx="9144000" cy="787479"/>
          </a:xfrm>
        </p:spPr>
        <p:txBody>
          <a:bodyPr>
            <a:noAutofit/>
          </a:bodyPr>
          <a:lstStyle/>
          <a:p>
            <a:r>
              <a:rPr lang="en-GB" sz="3600" noProof="0"/>
              <a:t>Current Use of Modern Methods by Province</a:t>
            </a:r>
          </a:p>
        </p:txBody>
      </p:sp>
      <p:sp>
        <p:nvSpPr>
          <p:cNvPr id="36" name="TextBox 35">
            <a:extLst>
              <a:ext uri="{FF2B5EF4-FFF2-40B4-BE49-F238E27FC236}">
                <a16:creationId xmlns:a16="http://schemas.microsoft.com/office/drawing/2014/main" id="{1A4FDD8C-F830-4BDA-B580-39D8B0991C98}"/>
              </a:ext>
            </a:extLst>
          </p:cNvPr>
          <p:cNvSpPr txBox="1"/>
          <p:nvPr/>
        </p:nvSpPr>
        <p:spPr>
          <a:xfrm>
            <a:off x="0" y="726480"/>
            <a:ext cx="9144000" cy="369332"/>
          </a:xfrm>
          <a:prstGeom prst="rect">
            <a:avLst/>
          </a:prstGeom>
          <a:noFill/>
        </p:spPr>
        <p:txBody>
          <a:bodyPr wrap="square" rtlCol="0">
            <a:spAutoFit/>
          </a:bodyPr>
          <a:lstStyle/>
          <a:p>
            <a:pPr algn="ctr"/>
            <a:r>
              <a:rPr lang="en-US" i="1"/>
              <a:t>Percent of married women age 15-49 using any modern method of family planning</a:t>
            </a:r>
          </a:p>
        </p:txBody>
      </p:sp>
    </p:spTree>
    <p:extLst>
      <p:ext uri="{BB962C8B-B14F-4D97-AF65-F5344CB8AC3E}">
        <p14:creationId xmlns:p14="http://schemas.microsoft.com/office/powerpoint/2010/main" val="469186546"/>
      </p:ext>
    </p:extLst>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Trends in Use of Family Planning</a:t>
            </a:r>
          </a:p>
        </p:txBody>
      </p:sp>
      <p:sp>
        <p:nvSpPr>
          <p:cNvPr id="4" name="TextBox 3"/>
          <p:cNvSpPr txBox="1"/>
          <p:nvPr/>
        </p:nvSpPr>
        <p:spPr>
          <a:xfrm>
            <a:off x="0" y="1081405"/>
            <a:ext cx="9144000" cy="369332"/>
          </a:xfrm>
          <a:prstGeom prst="rect">
            <a:avLst/>
          </a:prstGeom>
          <a:noFill/>
        </p:spPr>
        <p:txBody>
          <a:bodyPr wrap="square" rtlCol="0">
            <a:spAutoFit/>
          </a:bodyPr>
          <a:lstStyle/>
          <a:p>
            <a:pPr algn="ctr"/>
            <a:r>
              <a:rPr lang="en-US" i="1"/>
              <a:t>Percent of married women age 15-49</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586550811"/>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6617151" y="3139280"/>
            <a:ext cx="2447925" cy="369332"/>
          </a:xfrm>
          <a:prstGeom prst="rect">
            <a:avLst/>
          </a:prstGeom>
          <a:noFill/>
        </p:spPr>
        <p:txBody>
          <a:bodyPr wrap="square" rtlCol="0">
            <a:spAutoFit/>
          </a:bodyPr>
          <a:lstStyle/>
          <a:p>
            <a:r>
              <a:rPr lang="en-US" b="1">
                <a:solidFill>
                  <a:schemeClr val="accent3"/>
                </a:solidFill>
              </a:rPr>
              <a:t>Any method</a:t>
            </a:r>
          </a:p>
        </p:txBody>
      </p:sp>
      <p:sp>
        <p:nvSpPr>
          <p:cNvPr id="11" name="TextBox 10"/>
          <p:cNvSpPr txBox="1"/>
          <p:nvPr/>
        </p:nvSpPr>
        <p:spPr>
          <a:xfrm>
            <a:off x="6617151" y="4727279"/>
            <a:ext cx="2447925" cy="369332"/>
          </a:xfrm>
          <a:prstGeom prst="rect">
            <a:avLst/>
          </a:prstGeom>
          <a:noFill/>
        </p:spPr>
        <p:txBody>
          <a:bodyPr wrap="square" rtlCol="0">
            <a:spAutoFit/>
          </a:bodyPr>
          <a:lstStyle/>
          <a:p>
            <a:r>
              <a:rPr lang="en-US" b="1">
                <a:solidFill>
                  <a:schemeClr val="accent5"/>
                </a:solidFill>
              </a:rPr>
              <a:t>Any modern method</a:t>
            </a:r>
          </a:p>
        </p:txBody>
      </p:sp>
    </p:spTree>
    <p:extLst>
      <p:ext uri="{BB962C8B-B14F-4D97-AF65-F5344CB8AC3E}">
        <p14:creationId xmlns:p14="http://schemas.microsoft.com/office/powerpoint/2010/main" val="987229599"/>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Questionnaires</a:t>
            </a:r>
          </a:p>
        </p:txBody>
      </p:sp>
      <p:sp>
        <p:nvSpPr>
          <p:cNvPr id="3" name="Content Placeholder 2"/>
          <p:cNvSpPr>
            <a:spLocks noGrp="1"/>
          </p:cNvSpPr>
          <p:nvPr>
            <p:ph idx="1"/>
          </p:nvPr>
        </p:nvSpPr>
        <p:spPr/>
        <p:txBody>
          <a:bodyPr>
            <a:normAutofit/>
          </a:bodyPr>
          <a:lstStyle/>
          <a:p>
            <a:pPr>
              <a:spcBef>
                <a:spcPts val="0"/>
              </a:spcBef>
              <a:spcAft>
                <a:spcPts val="1800"/>
              </a:spcAft>
            </a:pPr>
            <a:r>
              <a:rPr lang="en-GB" sz="3200" noProof="0"/>
              <a:t>Household Questionnaire</a:t>
            </a:r>
          </a:p>
          <a:p>
            <a:pPr>
              <a:spcBef>
                <a:spcPts val="0"/>
              </a:spcBef>
              <a:spcAft>
                <a:spcPts val="1800"/>
              </a:spcAft>
            </a:pPr>
            <a:r>
              <a:rPr lang="en-GB" sz="3200" noProof="0"/>
              <a:t>Woman’s Questionnaire</a:t>
            </a:r>
          </a:p>
          <a:p>
            <a:pPr>
              <a:spcBef>
                <a:spcPts val="0"/>
              </a:spcBef>
              <a:spcAft>
                <a:spcPts val="1800"/>
              </a:spcAft>
            </a:pPr>
            <a:r>
              <a:rPr lang="en-GB" sz="3200" noProof="0"/>
              <a:t>Man’s Questionnaire</a:t>
            </a:r>
          </a:p>
          <a:p>
            <a:pPr>
              <a:spcBef>
                <a:spcPts val="0"/>
              </a:spcBef>
              <a:spcAft>
                <a:spcPts val="1800"/>
              </a:spcAft>
            </a:pPr>
            <a:r>
              <a:rPr lang="en-GB" sz="3200" noProof="0"/>
              <a:t>Biomarker Questionnaire</a:t>
            </a:r>
          </a:p>
          <a:p>
            <a:pPr>
              <a:spcBef>
                <a:spcPts val="0"/>
              </a:spcBef>
              <a:spcAft>
                <a:spcPts val="1800"/>
              </a:spcAft>
            </a:pPr>
            <a:r>
              <a:rPr lang="en-GB" sz="3200"/>
              <a:t>Fieldworker Questionnaire</a:t>
            </a:r>
            <a:endParaRPr lang="en-GB" sz="3200" noProof="0"/>
          </a:p>
          <a:p>
            <a:pPr marL="0" indent="0">
              <a:spcBef>
                <a:spcPts val="0"/>
              </a:spcBef>
              <a:spcAft>
                <a:spcPts val="1800"/>
              </a:spcAft>
              <a:buNone/>
            </a:pPr>
            <a:r>
              <a:rPr lang="en-GB" sz="3200" noProof="0"/>
              <a:t>Questionnaires were translated from English to </a:t>
            </a:r>
            <a:r>
              <a:rPr lang="en-GB" sz="3200" b="1" noProof="0">
                <a:solidFill>
                  <a:schemeClr val="accent5"/>
                </a:solidFill>
              </a:rPr>
              <a:t>Bemba, Kaonde, </a:t>
            </a:r>
            <a:r>
              <a:rPr lang="en-GB" sz="3200" b="1" noProof="0" err="1">
                <a:solidFill>
                  <a:schemeClr val="accent5"/>
                </a:solidFill>
              </a:rPr>
              <a:t>Lozi</a:t>
            </a:r>
            <a:r>
              <a:rPr lang="en-GB" sz="3200" b="1" noProof="0">
                <a:solidFill>
                  <a:schemeClr val="accent5"/>
                </a:solidFill>
              </a:rPr>
              <a:t>, Lunda, </a:t>
            </a:r>
            <a:r>
              <a:rPr lang="en-GB" sz="3200" b="1" noProof="0" err="1">
                <a:solidFill>
                  <a:schemeClr val="accent5"/>
                </a:solidFill>
              </a:rPr>
              <a:t>Luvale</a:t>
            </a:r>
            <a:r>
              <a:rPr lang="en-GB" sz="3200" b="1" noProof="0">
                <a:solidFill>
                  <a:schemeClr val="accent5"/>
                </a:solidFill>
              </a:rPr>
              <a:t>, Nyanja, and Tonga</a:t>
            </a:r>
            <a:r>
              <a:rPr lang="en-GB" sz="3200" noProof="0"/>
              <a:t>.</a:t>
            </a:r>
          </a:p>
        </p:txBody>
      </p:sp>
    </p:spTree>
    <p:extLst>
      <p:ext uri="{BB962C8B-B14F-4D97-AF65-F5344CB8AC3E}">
        <p14:creationId xmlns:p14="http://schemas.microsoft.com/office/powerpoint/2010/main" val="3851641549"/>
      </p:ext>
    </p:extLst>
  </p:cSld>
  <p:clrMapOvr>
    <a:masterClrMapping/>
  </p:clrMapOvr>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Use of Modern Methods </a:t>
            </a:r>
            <a:br>
              <a:rPr lang="en-GB" noProof="0"/>
            </a:br>
            <a:r>
              <a:rPr lang="en-GB" noProof="0"/>
              <a:t>Regional Comparison</a:t>
            </a:r>
          </a:p>
        </p:txBody>
      </p:sp>
      <p:graphicFrame>
        <p:nvGraphicFramePr>
          <p:cNvPr id="10" name="Content Placeholder 9"/>
          <p:cNvGraphicFramePr>
            <a:graphicFrameLocks noGrp="1"/>
          </p:cNvGraphicFramePr>
          <p:nvPr>
            <p:ph idx="1"/>
            <p:extLst>
              <p:ext uri="{D42A27DB-BD31-4B8C-83A1-F6EECF244321}">
                <p14:modId xmlns:p14="http://schemas.microsoft.com/office/powerpoint/2010/main" val="361489609"/>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1" name="TextBox 10"/>
          <p:cNvSpPr txBox="1"/>
          <p:nvPr/>
        </p:nvSpPr>
        <p:spPr>
          <a:xfrm>
            <a:off x="0" y="1237218"/>
            <a:ext cx="9144000" cy="369332"/>
          </a:xfrm>
          <a:prstGeom prst="rect">
            <a:avLst/>
          </a:prstGeom>
          <a:noFill/>
        </p:spPr>
        <p:txBody>
          <a:bodyPr wrap="square" rtlCol="0">
            <a:spAutoFit/>
          </a:bodyPr>
          <a:lstStyle/>
          <a:p>
            <a:pPr algn="ctr"/>
            <a:r>
              <a:rPr lang="en-US" i="1"/>
              <a:t>Percent of married women age 15-49 using any modern method of family planning</a:t>
            </a:r>
          </a:p>
        </p:txBody>
      </p:sp>
    </p:spTree>
    <p:extLst>
      <p:ext uri="{BB962C8B-B14F-4D97-AF65-F5344CB8AC3E}">
        <p14:creationId xmlns:p14="http://schemas.microsoft.com/office/powerpoint/2010/main" val="4056597521"/>
      </p:ext>
    </p:extLst>
  </p:cSld>
  <p:clrMapOvr>
    <a:masterClrMapping/>
  </p:clrMapOvr>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91500"/>
            <a:ext cx="4240599" cy="2869374"/>
          </a:xfrm>
        </p:spPr>
        <p:txBody>
          <a:bodyPr>
            <a:normAutofit/>
          </a:bodyPr>
          <a:lstStyle/>
          <a:p>
            <a:pPr>
              <a:buClr>
                <a:schemeClr val="tx1"/>
              </a:buClr>
            </a:pPr>
            <a:r>
              <a:rPr lang="en-GB" sz="3200" noProof="0"/>
              <a:t>Current use</a:t>
            </a:r>
          </a:p>
          <a:p>
            <a:pPr>
              <a:buClr>
                <a:schemeClr val="tx1"/>
              </a:buClr>
            </a:pPr>
            <a:r>
              <a:rPr lang="en-GB" sz="3200" b="1" noProof="0">
                <a:solidFill>
                  <a:schemeClr val="accent5"/>
                </a:solidFill>
              </a:rPr>
              <a:t>Source of methods</a:t>
            </a:r>
          </a:p>
          <a:p>
            <a:pPr>
              <a:buClr>
                <a:schemeClr val="tx1"/>
              </a:buClr>
            </a:pPr>
            <a:r>
              <a:rPr lang="en-GB" sz="3200" noProof="0"/>
              <a:t>Demand for family planning</a:t>
            </a:r>
          </a:p>
          <a:p>
            <a:pPr>
              <a:buClr>
                <a:schemeClr val="tx1"/>
              </a:buClr>
            </a:pPr>
            <a:r>
              <a:rPr lang="en-GB" sz="3200" noProof="0"/>
              <a:t>Future use</a:t>
            </a:r>
          </a:p>
        </p:txBody>
      </p:sp>
    </p:spTree>
    <p:extLst>
      <p:ext uri="{BB962C8B-B14F-4D97-AF65-F5344CB8AC3E}">
        <p14:creationId xmlns:p14="http://schemas.microsoft.com/office/powerpoint/2010/main" val="3424977553"/>
      </p:ext>
    </p:extLst>
  </p:cSld>
  <p:clrMapOvr>
    <a:masterClrMapping/>
  </p:clrMapOvr>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Source of Modern Methods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383914534"/>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56243"/>
            <a:ext cx="9144000" cy="369332"/>
          </a:xfrm>
          <a:prstGeom prst="rect">
            <a:avLst/>
          </a:prstGeom>
          <a:noFill/>
        </p:spPr>
        <p:txBody>
          <a:bodyPr wrap="square" rtlCol="0">
            <a:spAutoFit/>
          </a:bodyPr>
          <a:lstStyle/>
          <a:p>
            <a:pPr algn="ctr"/>
            <a:r>
              <a:rPr lang="en-US" i="1"/>
              <a:t>Percent distribution of women age 15-49</a:t>
            </a:r>
          </a:p>
        </p:txBody>
      </p:sp>
    </p:spTree>
    <p:extLst>
      <p:ext uri="{BB962C8B-B14F-4D97-AF65-F5344CB8AC3E}">
        <p14:creationId xmlns:p14="http://schemas.microsoft.com/office/powerpoint/2010/main" val="2358802499"/>
      </p:ext>
    </p:extLst>
  </p:cSld>
  <p:clrMapOvr>
    <a:masterClrMapping/>
  </p:clrMapOvr>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Informed Choice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2685148116"/>
              </p:ext>
            </p:extLst>
          </p:nvPr>
        </p:nvGraphicFramePr>
        <p:xfrm>
          <a:off x="461963" y="1735138"/>
          <a:ext cx="8256587" cy="5122862"/>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921434"/>
            <a:ext cx="9144000" cy="646331"/>
          </a:xfrm>
          <a:prstGeom prst="rect">
            <a:avLst/>
          </a:prstGeom>
          <a:noFill/>
        </p:spPr>
        <p:txBody>
          <a:bodyPr wrap="square" rtlCol="0">
            <a:spAutoFit/>
          </a:bodyPr>
          <a:lstStyle/>
          <a:p>
            <a:pPr algn="ctr"/>
            <a:r>
              <a:rPr lang="en-US" i="1"/>
              <a:t>Among women who started last episode of modern contraceptive method within 5 years </a:t>
            </a:r>
          </a:p>
          <a:p>
            <a:pPr algn="ctr"/>
            <a:r>
              <a:rPr lang="en-US" i="1"/>
              <a:t>before the survey, percent who were informed about:</a:t>
            </a:r>
          </a:p>
        </p:txBody>
      </p:sp>
    </p:spTree>
    <p:extLst>
      <p:ext uri="{BB962C8B-B14F-4D97-AF65-F5344CB8AC3E}">
        <p14:creationId xmlns:p14="http://schemas.microsoft.com/office/powerpoint/2010/main" val="34222742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91500"/>
            <a:ext cx="4240599" cy="2869374"/>
          </a:xfrm>
        </p:spPr>
        <p:txBody>
          <a:bodyPr>
            <a:normAutofit/>
          </a:bodyPr>
          <a:lstStyle/>
          <a:p>
            <a:pPr>
              <a:buClr>
                <a:schemeClr val="tx1"/>
              </a:buClr>
            </a:pPr>
            <a:r>
              <a:rPr lang="en-GB" sz="3200" noProof="0"/>
              <a:t>Current use</a:t>
            </a:r>
          </a:p>
          <a:p>
            <a:pPr>
              <a:buClr>
                <a:schemeClr val="tx1"/>
              </a:buClr>
            </a:pPr>
            <a:r>
              <a:rPr lang="en-GB" sz="3200" noProof="0"/>
              <a:t>Source of methods</a:t>
            </a:r>
          </a:p>
          <a:p>
            <a:pPr>
              <a:buClr>
                <a:schemeClr val="tx1"/>
              </a:buClr>
            </a:pPr>
            <a:r>
              <a:rPr lang="en-GB" sz="3200" b="1" noProof="0">
                <a:solidFill>
                  <a:schemeClr val="accent5"/>
                </a:solidFill>
              </a:rPr>
              <a:t>Demand for family planning</a:t>
            </a:r>
          </a:p>
          <a:p>
            <a:pPr>
              <a:buClr>
                <a:schemeClr val="tx1"/>
              </a:buClr>
            </a:pPr>
            <a:r>
              <a:rPr lang="en-GB" sz="3200" noProof="0"/>
              <a:t>Future use</a:t>
            </a:r>
          </a:p>
        </p:txBody>
      </p:sp>
    </p:spTree>
    <p:extLst>
      <p:ext uri="{BB962C8B-B14F-4D97-AF65-F5344CB8AC3E}">
        <p14:creationId xmlns:p14="http://schemas.microsoft.com/office/powerpoint/2010/main" val="751475844"/>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0" y="-31307"/>
            <a:ext cx="9144000" cy="1231900"/>
          </a:xfrm>
        </p:spPr>
        <p:txBody>
          <a:bodyPr>
            <a:normAutofit fontScale="90000"/>
          </a:bodyPr>
          <a:lstStyle/>
          <a:p>
            <a:r>
              <a:rPr lang="en-GB" noProof="0"/>
              <a:t>Unmet Need, Met Need, and Total Demand</a:t>
            </a:r>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1837142868"/>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18256" y="877427"/>
            <a:ext cx="9144000" cy="646331"/>
          </a:xfrm>
          <a:prstGeom prst="rect">
            <a:avLst/>
          </a:prstGeom>
          <a:noFill/>
        </p:spPr>
        <p:txBody>
          <a:bodyPr wrap="square" rtlCol="0">
            <a:spAutoFit/>
          </a:bodyPr>
          <a:lstStyle/>
          <a:p>
            <a:pPr algn="ctr"/>
            <a:r>
              <a:rPr lang="en-US" i="1"/>
              <a:t>Percent of married women age 15-49 with unmet need, met need, </a:t>
            </a:r>
          </a:p>
          <a:p>
            <a:pPr algn="ctr"/>
            <a:r>
              <a:rPr lang="en-US" i="1"/>
              <a:t>and total demand for family planning</a:t>
            </a:r>
          </a:p>
        </p:txBody>
      </p:sp>
    </p:spTree>
    <p:extLst>
      <p:ext uri="{BB962C8B-B14F-4D97-AF65-F5344CB8AC3E}">
        <p14:creationId xmlns:p14="http://schemas.microsoft.com/office/powerpoint/2010/main" val="1838694244"/>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Demand Satisfied for Family Planning</a:t>
            </a:r>
          </a:p>
        </p:txBody>
      </p:sp>
      <p:graphicFrame>
        <p:nvGraphicFramePr>
          <p:cNvPr id="51" name="Content Placeholder 50"/>
          <p:cNvGraphicFramePr>
            <a:graphicFrameLocks noGrp="1"/>
          </p:cNvGraphicFramePr>
          <p:nvPr>
            <p:ph idx="1"/>
            <p:extLst>
              <p:ext uri="{D42A27DB-BD31-4B8C-83A1-F6EECF244321}">
                <p14:modId xmlns:p14="http://schemas.microsoft.com/office/powerpoint/2010/main" val="1762537488"/>
              </p:ext>
            </p:extLst>
          </p:nvPr>
        </p:nvGraphicFramePr>
        <p:xfrm>
          <a:off x="489098" y="1606550"/>
          <a:ext cx="8197702"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52" name="TextBox 51"/>
          <p:cNvSpPr txBox="1"/>
          <p:nvPr/>
        </p:nvSpPr>
        <p:spPr>
          <a:xfrm>
            <a:off x="15949" y="1056243"/>
            <a:ext cx="9144000" cy="369332"/>
          </a:xfrm>
          <a:prstGeom prst="rect">
            <a:avLst/>
          </a:prstGeom>
          <a:noFill/>
        </p:spPr>
        <p:txBody>
          <a:bodyPr wrap="square" rtlCol="0">
            <a:spAutoFit/>
          </a:bodyPr>
          <a:lstStyle/>
          <a:p>
            <a:pPr algn="ctr"/>
            <a:r>
              <a:rPr lang="en-US" i="1"/>
              <a:t>Percent of married women age 15-49</a:t>
            </a:r>
          </a:p>
        </p:txBody>
      </p:sp>
    </p:spTree>
    <p:extLst>
      <p:ext uri="{BB962C8B-B14F-4D97-AF65-F5344CB8AC3E}">
        <p14:creationId xmlns:p14="http://schemas.microsoft.com/office/powerpoint/2010/main" val="3213119692"/>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Trends in Demand for Family Planning</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430573972"/>
              </p:ext>
            </p:extLst>
          </p:nvPr>
        </p:nvGraphicFramePr>
        <p:xfrm>
          <a:off x="0" y="1606550"/>
          <a:ext cx="9143999"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9144000" cy="369332"/>
          </a:xfrm>
          <a:prstGeom prst="rect">
            <a:avLst/>
          </a:prstGeom>
          <a:noFill/>
        </p:spPr>
        <p:txBody>
          <a:bodyPr wrap="square" rtlCol="0">
            <a:spAutoFit/>
          </a:bodyPr>
          <a:lstStyle/>
          <a:p>
            <a:pPr algn="ctr"/>
            <a:r>
              <a:rPr lang="en-US" i="1"/>
              <a:t>Percent of married women age 15-49</a:t>
            </a:r>
          </a:p>
        </p:txBody>
      </p:sp>
      <p:sp>
        <p:nvSpPr>
          <p:cNvPr id="9" name="TextBox 8"/>
          <p:cNvSpPr txBox="1"/>
          <p:nvPr/>
        </p:nvSpPr>
        <p:spPr>
          <a:xfrm>
            <a:off x="4433934" y="4326471"/>
            <a:ext cx="4498975" cy="369332"/>
          </a:xfrm>
          <a:prstGeom prst="rect">
            <a:avLst/>
          </a:prstGeom>
          <a:noFill/>
        </p:spPr>
        <p:txBody>
          <a:bodyPr wrap="square" rtlCol="0">
            <a:spAutoFit/>
          </a:bodyPr>
          <a:lstStyle/>
          <a:p>
            <a:r>
              <a:rPr lang="en-US" b="1">
                <a:solidFill>
                  <a:schemeClr val="accent3"/>
                </a:solidFill>
              </a:rPr>
              <a:t>Demand satisfied by modern methods</a:t>
            </a:r>
          </a:p>
        </p:txBody>
      </p:sp>
      <p:sp>
        <p:nvSpPr>
          <p:cNvPr id="10" name="TextBox 9"/>
          <p:cNvSpPr txBox="1"/>
          <p:nvPr/>
        </p:nvSpPr>
        <p:spPr>
          <a:xfrm>
            <a:off x="615720" y="3432334"/>
            <a:ext cx="2447925" cy="369332"/>
          </a:xfrm>
          <a:prstGeom prst="rect">
            <a:avLst/>
          </a:prstGeom>
          <a:noFill/>
        </p:spPr>
        <p:txBody>
          <a:bodyPr wrap="square" rtlCol="0">
            <a:spAutoFit/>
          </a:bodyPr>
          <a:lstStyle/>
          <a:p>
            <a:r>
              <a:rPr lang="en-US" b="1">
                <a:solidFill>
                  <a:schemeClr val="accent4"/>
                </a:solidFill>
              </a:rPr>
              <a:t>Total demand</a:t>
            </a:r>
          </a:p>
        </p:txBody>
      </p:sp>
      <p:sp>
        <p:nvSpPr>
          <p:cNvPr id="11" name="TextBox 10"/>
          <p:cNvSpPr txBox="1"/>
          <p:nvPr/>
        </p:nvSpPr>
        <p:spPr>
          <a:xfrm>
            <a:off x="681036" y="5591929"/>
            <a:ext cx="2447925" cy="369332"/>
          </a:xfrm>
          <a:prstGeom prst="rect">
            <a:avLst/>
          </a:prstGeom>
          <a:noFill/>
        </p:spPr>
        <p:txBody>
          <a:bodyPr wrap="square" rtlCol="0">
            <a:spAutoFit/>
          </a:bodyPr>
          <a:lstStyle/>
          <a:p>
            <a:r>
              <a:rPr lang="en-US" b="1">
                <a:solidFill>
                  <a:schemeClr val="accent5"/>
                </a:solidFill>
              </a:rPr>
              <a:t>Unmet need</a:t>
            </a:r>
          </a:p>
        </p:txBody>
      </p:sp>
    </p:spTree>
    <p:extLst>
      <p:ext uri="{BB962C8B-B14F-4D97-AF65-F5344CB8AC3E}">
        <p14:creationId xmlns:p14="http://schemas.microsoft.com/office/powerpoint/2010/main" val="2527276025"/>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1991500"/>
            <a:ext cx="4240599" cy="2869374"/>
          </a:xfrm>
        </p:spPr>
        <p:txBody>
          <a:bodyPr>
            <a:normAutofit/>
          </a:bodyPr>
          <a:lstStyle/>
          <a:p>
            <a:pPr>
              <a:buClr>
                <a:schemeClr val="tx1"/>
              </a:buClr>
            </a:pPr>
            <a:r>
              <a:rPr lang="en-GB" sz="3200" noProof="0"/>
              <a:t>Current use</a:t>
            </a:r>
          </a:p>
          <a:p>
            <a:pPr>
              <a:buClr>
                <a:schemeClr val="tx1"/>
              </a:buClr>
            </a:pPr>
            <a:r>
              <a:rPr lang="en-GB" sz="3200" noProof="0"/>
              <a:t>Source of methods</a:t>
            </a:r>
          </a:p>
          <a:p>
            <a:pPr>
              <a:buClr>
                <a:schemeClr val="tx1"/>
              </a:buClr>
            </a:pPr>
            <a:r>
              <a:rPr lang="en-GB" sz="3200" noProof="0"/>
              <a:t>Demand for family planning</a:t>
            </a:r>
          </a:p>
          <a:p>
            <a:pPr>
              <a:buClr>
                <a:schemeClr val="tx1"/>
              </a:buClr>
            </a:pPr>
            <a:r>
              <a:rPr lang="en-GB" sz="3200" b="1" noProof="0">
                <a:solidFill>
                  <a:schemeClr val="accent5"/>
                </a:solidFill>
              </a:rPr>
              <a:t>Future use</a:t>
            </a:r>
          </a:p>
        </p:txBody>
      </p:sp>
    </p:spTree>
    <p:extLst>
      <p:ext uri="{BB962C8B-B14F-4D97-AF65-F5344CB8AC3E}">
        <p14:creationId xmlns:p14="http://schemas.microsoft.com/office/powerpoint/2010/main" val="2030419940"/>
      </p:ext>
    </p:extLst>
  </p:cSld>
  <p:clrMapOvr>
    <a:masterClrMapping/>
  </p:clrMapOvr>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Future Use of Family Planning</a:t>
            </a:r>
          </a:p>
        </p:txBody>
      </p:sp>
      <p:sp>
        <p:nvSpPr>
          <p:cNvPr id="8" name="TextBox 7"/>
          <p:cNvSpPr txBox="1"/>
          <p:nvPr/>
        </p:nvSpPr>
        <p:spPr>
          <a:xfrm>
            <a:off x="0" y="1081405"/>
            <a:ext cx="9144000" cy="369332"/>
          </a:xfrm>
          <a:prstGeom prst="rect">
            <a:avLst/>
          </a:prstGeom>
          <a:noFill/>
        </p:spPr>
        <p:txBody>
          <a:bodyPr wrap="square" rtlCol="0">
            <a:spAutoFit/>
          </a:bodyPr>
          <a:lstStyle/>
          <a:p>
            <a:pPr algn="ctr"/>
            <a:r>
              <a:rPr lang="en-US" i="1"/>
              <a:t>Percent distribution of women age 15-49 who are currently not using family planning</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3539733951"/>
              </p:ext>
            </p:extLst>
          </p:nvPr>
        </p:nvGraphicFramePr>
        <p:xfrm>
          <a:off x="461963" y="1860698"/>
          <a:ext cx="8256587" cy="4837814"/>
        </p:xfrm>
        <a:graphic>
          <a:graphicData uri="http://schemas.openxmlformats.org/drawingml/2006/chart">
            <c:chart xmlns:c="http://schemas.openxmlformats.org/drawingml/2006/chart" xmlns:r="http://schemas.openxmlformats.org/officeDocument/2006/relationships" r:id="rId3"/>
          </a:graphicData>
        </a:graphic>
      </p:graphicFrame>
    </p:spTree>
    <p:extLst>
      <p:ext uri="{BB962C8B-B14F-4D97-AF65-F5344CB8AC3E}">
        <p14:creationId xmlns:p14="http://schemas.microsoft.com/office/powerpoint/2010/main" val="192220911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Household Questionnaire</a:t>
            </a:r>
          </a:p>
        </p:txBody>
      </p:sp>
      <p:sp>
        <p:nvSpPr>
          <p:cNvPr id="3" name="Content Placeholder 2"/>
          <p:cNvSpPr>
            <a:spLocks noGrp="1"/>
          </p:cNvSpPr>
          <p:nvPr>
            <p:ph idx="1"/>
          </p:nvPr>
        </p:nvSpPr>
        <p:spPr/>
        <p:txBody>
          <a:bodyPr>
            <a:normAutofit/>
          </a:bodyPr>
          <a:lstStyle/>
          <a:p>
            <a:pPr>
              <a:spcBef>
                <a:spcPts val="0"/>
              </a:spcBef>
              <a:spcAft>
                <a:spcPts val="1800"/>
              </a:spcAft>
            </a:pPr>
            <a:r>
              <a:rPr lang="en-GB" sz="3200" noProof="0"/>
              <a:t>Lists usual members and visitor to identify eligible individuals</a:t>
            </a:r>
          </a:p>
          <a:p>
            <a:pPr>
              <a:spcBef>
                <a:spcPts val="0"/>
              </a:spcBef>
              <a:spcAft>
                <a:spcPts val="1800"/>
              </a:spcAft>
            </a:pPr>
            <a:r>
              <a:rPr lang="en-GB" sz="3200" noProof="0"/>
              <a:t>Basic characteristics of each person in the household (age, sex, education, etc.)</a:t>
            </a:r>
          </a:p>
          <a:p>
            <a:pPr>
              <a:spcBef>
                <a:spcPts val="0"/>
              </a:spcBef>
              <a:spcAft>
                <a:spcPts val="1800"/>
              </a:spcAft>
            </a:pPr>
            <a:r>
              <a:rPr lang="en-GB" sz="3200" noProof="0"/>
              <a:t>Housing characteristics (drinking water, sanitation facilities, etc.)</a:t>
            </a:r>
          </a:p>
          <a:p>
            <a:pPr>
              <a:spcBef>
                <a:spcPts val="0"/>
              </a:spcBef>
              <a:spcAft>
                <a:spcPts val="1800"/>
              </a:spcAft>
            </a:pPr>
            <a:r>
              <a:rPr lang="en-GB" sz="3200" noProof="0"/>
              <a:t>Ownership and use of mosquito nets</a:t>
            </a:r>
          </a:p>
        </p:txBody>
      </p:sp>
    </p:spTree>
    <p:extLst>
      <p:ext uri="{BB962C8B-B14F-4D97-AF65-F5344CB8AC3E}">
        <p14:creationId xmlns:p14="http://schemas.microsoft.com/office/powerpoint/2010/main" val="1667133582"/>
      </p:ext>
    </p:extLst>
  </p:cSld>
  <p:clrMapOvr>
    <a:masterClrMapping/>
  </p:clrMapOvr>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Exposure to Family Planning Messages in the</a:t>
            </a:r>
            <a:r>
              <a:rPr lang="en-GB"/>
              <a:t> Media </a:t>
            </a:r>
            <a:endParaRPr lang="en-GB" noProof="0"/>
          </a:p>
        </p:txBody>
      </p:sp>
      <p:graphicFrame>
        <p:nvGraphicFramePr>
          <p:cNvPr id="12" name="Content Placeholder 11"/>
          <p:cNvGraphicFramePr>
            <a:graphicFrameLocks noGrp="1"/>
          </p:cNvGraphicFramePr>
          <p:nvPr>
            <p:ph idx="1"/>
            <p:extLst>
              <p:ext uri="{D42A27DB-BD31-4B8C-83A1-F6EECF244321}">
                <p14:modId xmlns:p14="http://schemas.microsoft.com/office/powerpoint/2010/main" val="3774630741"/>
              </p:ext>
            </p:extLst>
          </p:nvPr>
        </p:nvGraphicFramePr>
        <p:xfrm>
          <a:off x="0" y="1828800"/>
          <a:ext cx="9143999" cy="4889500"/>
        </p:xfrm>
        <a:graphic>
          <a:graphicData uri="http://schemas.openxmlformats.org/drawingml/2006/chart">
            <c:chart xmlns:c="http://schemas.openxmlformats.org/drawingml/2006/chart" xmlns:r="http://schemas.openxmlformats.org/officeDocument/2006/relationships" r:id="rId3"/>
          </a:graphicData>
        </a:graphic>
      </p:graphicFrame>
      <p:sp>
        <p:nvSpPr>
          <p:cNvPr id="13" name="TextBox 12"/>
          <p:cNvSpPr txBox="1"/>
          <p:nvPr/>
        </p:nvSpPr>
        <p:spPr>
          <a:xfrm>
            <a:off x="0" y="1182469"/>
            <a:ext cx="9144000" cy="646331"/>
          </a:xfrm>
          <a:prstGeom prst="rect">
            <a:avLst/>
          </a:prstGeom>
          <a:noFill/>
        </p:spPr>
        <p:txBody>
          <a:bodyPr wrap="square" rtlCol="0">
            <a:spAutoFit/>
          </a:bodyPr>
          <a:lstStyle/>
          <a:p>
            <a:pPr algn="ctr"/>
            <a:r>
              <a:rPr lang="en-US" i="1"/>
              <a:t>Percent of women and men age 15-49 who heard or saw a message </a:t>
            </a:r>
            <a:br>
              <a:rPr lang="en-US" i="1"/>
            </a:br>
            <a:r>
              <a:rPr lang="en-US" i="1"/>
              <a:t>about family planning in the past few months in the media</a:t>
            </a:r>
          </a:p>
        </p:txBody>
      </p:sp>
    </p:spTree>
    <p:extLst>
      <p:ext uri="{BB962C8B-B14F-4D97-AF65-F5344CB8AC3E}">
        <p14:creationId xmlns:p14="http://schemas.microsoft.com/office/powerpoint/2010/main" val="3353179249"/>
      </p:ext>
    </p:extLst>
  </p:cSld>
  <p:clrMapOvr>
    <a:masterClrMapping/>
  </p:clrMapOvr>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Contact of Nonusers with </a:t>
            </a:r>
            <a:br>
              <a:rPr lang="en-GB" noProof="0"/>
            </a:br>
            <a:r>
              <a:rPr lang="en-GB" noProof="0"/>
              <a:t>Family Planning Providers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220860794"/>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44600"/>
            <a:ext cx="9144000" cy="369332"/>
          </a:xfrm>
          <a:prstGeom prst="rect">
            <a:avLst/>
          </a:prstGeom>
          <a:noFill/>
        </p:spPr>
        <p:txBody>
          <a:bodyPr wrap="square" rtlCol="0">
            <a:spAutoFit/>
          </a:bodyPr>
          <a:lstStyle/>
          <a:p>
            <a:pPr algn="ctr"/>
            <a:r>
              <a:rPr lang="en-US" i="1"/>
              <a:t>Among women age 15-49 who are not using contraception, percent who: </a:t>
            </a:r>
          </a:p>
        </p:txBody>
      </p:sp>
    </p:spTree>
    <p:extLst>
      <p:ext uri="{BB962C8B-B14F-4D97-AF65-F5344CB8AC3E}">
        <p14:creationId xmlns:p14="http://schemas.microsoft.com/office/powerpoint/2010/main" val="3270904197"/>
      </p:ext>
    </p:extLst>
  </p:cSld>
  <p:clrMapOvr>
    <a:masterClrMapping/>
  </p:clrMapOvr>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a:t>Key Findings</a:t>
            </a:r>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noProof="0"/>
              <a:t>The </a:t>
            </a:r>
            <a:r>
              <a:rPr lang="en-GB" b="1" noProof="0">
                <a:solidFill>
                  <a:schemeClr val="accent5"/>
                </a:solidFill>
              </a:rPr>
              <a:t>modern contraceptive prevalence rate </a:t>
            </a:r>
            <a:r>
              <a:rPr lang="en-GB" noProof="0"/>
              <a:t>among married women is </a:t>
            </a:r>
            <a:r>
              <a:rPr lang="en-GB" b="1" noProof="0">
                <a:solidFill>
                  <a:schemeClr val="accent5"/>
                </a:solidFill>
              </a:rPr>
              <a:t>48%</a:t>
            </a:r>
            <a:r>
              <a:rPr lang="en-GB" noProof="0"/>
              <a:t>; </a:t>
            </a:r>
            <a:r>
              <a:rPr lang="en-GB" b="1">
                <a:solidFill>
                  <a:schemeClr val="accent5"/>
                </a:solidFill>
              </a:rPr>
              <a:t>2</a:t>
            </a:r>
            <a:r>
              <a:rPr lang="en-GB" b="1" noProof="0">
                <a:solidFill>
                  <a:schemeClr val="accent5"/>
                </a:solidFill>
              </a:rPr>
              <a:t>% </a:t>
            </a:r>
            <a:r>
              <a:rPr lang="en-GB" noProof="0"/>
              <a:t>use a traditional method.</a:t>
            </a:r>
          </a:p>
          <a:p>
            <a:pPr>
              <a:spcBef>
                <a:spcPts val="0"/>
              </a:spcBef>
              <a:spcAft>
                <a:spcPts val="1800"/>
              </a:spcAft>
              <a:buClr>
                <a:schemeClr val="tx1"/>
              </a:buClr>
            </a:pPr>
            <a:r>
              <a:rPr lang="en-GB" noProof="0"/>
              <a:t>The most commonly used modern methods among married women are </a:t>
            </a:r>
            <a:r>
              <a:rPr lang="en-GB" b="1" noProof="0">
                <a:solidFill>
                  <a:schemeClr val="accent5"/>
                </a:solidFill>
              </a:rPr>
              <a:t>injectables (26</a:t>
            </a:r>
            <a:r>
              <a:rPr lang="en-GB" b="1">
                <a:solidFill>
                  <a:schemeClr val="accent5"/>
                </a:solidFill>
              </a:rPr>
              <a:t>%), implants (8%), </a:t>
            </a:r>
            <a:r>
              <a:rPr lang="en-GB" b="1" noProof="0">
                <a:solidFill>
                  <a:schemeClr val="accent5"/>
                </a:solidFill>
              </a:rPr>
              <a:t>and </a:t>
            </a:r>
            <a:r>
              <a:rPr lang="en-GB" b="1">
                <a:solidFill>
                  <a:schemeClr val="accent5"/>
                </a:solidFill>
              </a:rPr>
              <a:t>the pill (8%)</a:t>
            </a:r>
            <a:r>
              <a:rPr lang="en-GB" noProof="0"/>
              <a:t>.</a:t>
            </a:r>
          </a:p>
          <a:p>
            <a:pPr>
              <a:spcBef>
                <a:spcPts val="0"/>
              </a:spcBef>
              <a:spcAft>
                <a:spcPts val="1800"/>
              </a:spcAft>
              <a:buClr>
                <a:schemeClr val="tx1"/>
              </a:buClr>
            </a:pPr>
            <a:r>
              <a:rPr lang="en-GB" noProof="0"/>
              <a:t>The majority of </a:t>
            </a:r>
            <a:r>
              <a:rPr lang="en-GB" b="1" noProof="0">
                <a:solidFill>
                  <a:schemeClr val="accent5"/>
                </a:solidFill>
              </a:rPr>
              <a:t>female sterilisation, injectables, and implants </a:t>
            </a:r>
            <a:r>
              <a:rPr lang="en-GB" noProof="0"/>
              <a:t>are obtained from the</a:t>
            </a:r>
            <a:r>
              <a:rPr lang="en-GB" b="1" noProof="0">
                <a:solidFill>
                  <a:schemeClr val="accent5"/>
                </a:solidFill>
              </a:rPr>
              <a:t> public sector.</a:t>
            </a:r>
          </a:p>
          <a:p>
            <a:pPr>
              <a:spcBef>
                <a:spcPts val="0"/>
              </a:spcBef>
              <a:spcAft>
                <a:spcPts val="1800"/>
              </a:spcAft>
              <a:buClr>
                <a:schemeClr val="tx1"/>
              </a:buClr>
            </a:pPr>
            <a:r>
              <a:rPr lang="en-GB" b="1" noProof="0">
                <a:solidFill>
                  <a:schemeClr val="accent5"/>
                </a:solidFill>
              </a:rPr>
              <a:t>20% </a:t>
            </a:r>
            <a:r>
              <a:rPr lang="en-GB" noProof="0"/>
              <a:t>of married women have an unmet need for family planning.</a:t>
            </a:r>
          </a:p>
          <a:p>
            <a:pPr>
              <a:spcBef>
                <a:spcPts val="0"/>
              </a:spcBef>
              <a:spcAft>
                <a:spcPts val="1800"/>
              </a:spcAft>
              <a:buClr>
                <a:schemeClr val="tx1"/>
              </a:buClr>
            </a:pPr>
            <a:r>
              <a:rPr lang="en-GB" noProof="0"/>
              <a:t>Of the total demand for family planning methods</a:t>
            </a:r>
            <a:r>
              <a:rPr lang="en-GB" noProof="0">
                <a:solidFill>
                  <a:schemeClr val="accent5"/>
                </a:solidFill>
              </a:rPr>
              <a:t>, </a:t>
            </a:r>
            <a:r>
              <a:rPr lang="en-GB" b="1" noProof="0">
                <a:solidFill>
                  <a:schemeClr val="accent5"/>
                </a:solidFill>
              </a:rPr>
              <a:t>69%</a:t>
            </a:r>
            <a:r>
              <a:rPr lang="en-GB" noProof="0">
                <a:solidFill>
                  <a:schemeClr val="accent5"/>
                </a:solidFill>
              </a:rPr>
              <a:t> </a:t>
            </a:r>
            <a:r>
              <a:rPr lang="en-GB" noProof="0"/>
              <a:t>is </a:t>
            </a:r>
            <a:r>
              <a:rPr lang="en-GB" b="1" noProof="0">
                <a:solidFill>
                  <a:schemeClr val="accent5"/>
                </a:solidFill>
              </a:rPr>
              <a:t>satisfied by modern methods</a:t>
            </a:r>
            <a:r>
              <a:rPr lang="en-GB" noProof="0"/>
              <a:t>.</a:t>
            </a:r>
          </a:p>
          <a:p>
            <a:pPr>
              <a:spcBef>
                <a:spcPts val="0"/>
              </a:spcBef>
              <a:spcAft>
                <a:spcPts val="1800"/>
              </a:spcAft>
              <a:buClr>
                <a:schemeClr val="tx1"/>
              </a:buClr>
            </a:pPr>
            <a:endParaRPr lang="en-GB" noProof="0"/>
          </a:p>
          <a:p>
            <a:pPr>
              <a:spcBef>
                <a:spcPts val="0"/>
              </a:spcBef>
              <a:spcAft>
                <a:spcPts val="1800"/>
              </a:spcAft>
              <a:buClr>
                <a:schemeClr val="tx1"/>
              </a:buClr>
            </a:pPr>
            <a:endParaRPr lang="en-GB" noProof="0"/>
          </a:p>
          <a:p>
            <a:pPr>
              <a:spcBef>
                <a:spcPts val="0"/>
              </a:spcBef>
              <a:spcAft>
                <a:spcPts val="1800"/>
              </a:spcAft>
              <a:buClr>
                <a:schemeClr val="tx1"/>
              </a:buClr>
            </a:pPr>
            <a:endParaRPr lang="en-GB" noProof="0"/>
          </a:p>
        </p:txBody>
      </p:sp>
    </p:spTree>
    <p:extLst>
      <p:ext uri="{BB962C8B-B14F-4D97-AF65-F5344CB8AC3E}">
        <p14:creationId xmlns:p14="http://schemas.microsoft.com/office/powerpoint/2010/main" val="3131321587"/>
      </p:ext>
    </p:extLst>
  </p:cSld>
  <p:clrMapOvr>
    <a:masterClrMapping/>
  </p:clrMapOvr>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GB" sz="4400" b="1" dirty="0">
                <a:solidFill>
                  <a:schemeClr val="bg1"/>
                </a:solidFill>
              </a:rPr>
              <a:t>Maternal Health Care</a:t>
            </a:r>
          </a:p>
        </p:txBody>
      </p:sp>
      <p:sp>
        <p:nvSpPr>
          <p:cNvPr id="3" name="TextBox 2"/>
          <p:cNvSpPr txBox="1"/>
          <p:nvPr/>
        </p:nvSpPr>
        <p:spPr>
          <a:xfrm>
            <a:off x="6374166" y="1776432"/>
            <a:ext cx="2769834" cy="707886"/>
          </a:xfrm>
          <a:prstGeom prst="rect">
            <a:avLst/>
          </a:prstGeom>
          <a:noFill/>
        </p:spPr>
        <p:txBody>
          <a:bodyPr wrap="square" rtlCol="0">
            <a:spAutoFit/>
          </a:bodyPr>
          <a:lstStyle/>
          <a:p>
            <a:pPr algn="r"/>
            <a:r>
              <a:rPr lang="en-GB" sz="2000" i="1" dirty="0">
                <a:solidFill>
                  <a:schemeClr val="bg1"/>
                </a:solidFill>
              </a:rPr>
              <a:t>Follow along on Twitter!  </a:t>
            </a:r>
          </a:p>
          <a:p>
            <a:pPr algn="r"/>
            <a:r>
              <a:rPr lang="en-GB" sz="2000" i="1" dirty="0">
                <a:solidFill>
                  <a:schemeClr val="bg1"/>
                </a:solidFill>
              </a:rPr>
              <a:t>#</a:t>
            </a:r>
            <a:r>
              <a:rPr lang="en-GB" sz="2000" i="1">
                <a:solidFill>
                  <a:schemeClr val="bg1"/>
                </a:solidFill>
              </a:rPr>
              <a:t>ZambiaDHS</a:t>
            </a:r>
            <a:endParaRPr lang="en-GB" sz="2000" i="1" dirty="0">
              <a:solidFill>
                <a:schemeClr val="bg1"/>
              </a:solidFill>
            </a:endParaRPr>
          </a:p>
        </p:txBody>
      </p:sp>
    </p:spTree>
    <p:extLst>
      <p:ext uri="{BB962C8B-B14F-4D97-AF65-F5344CB8AC3E}">
        <p14:creationId xmlns:p14="http://schemas.microsoft.com/office/powerpoint/2010/main" val="2168671569"/>
      </p:ext>
    </p:extLst>
  </p:cSld>
  <p:clrMapOvr>
    <a:masterClrMapping/>
  </p:clrMapOvr>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233126"/>
            <a:ext cx="4323144" cy="2391748"/>
          </a:xfrm>
        </p:spPr>
        <p:txBody>
          <a:bodyPr>
            <a:normAutofit/>
          </a:bodyPr>
          <a:lstStyle/>
          <a:p>
            <a:pPr>
              <a:buClr>
                <a:schemeClr val="tx1"/>
              </a:buClr>
            </a:pPr>
            <a:r>
              <a:rPr lang="en-GB" sz="3600" b="1" dirty="0">
                <a:solidFill>
                  <a:schemeClr val="accent5"/>
                </a:solidFill>
              </a:rPr>
              <a:t>Antenatal care</a:t>
            </a:r>
          </a:p>
          <a:p>
            <a:pPr>
              <a:buClr>
                <a:schemeClr val="tx1"/>
              </a:buClr>
            </a:pPr>
            <a:r>
              <a:rPr lang="en-GB" sz="3600" dirty="0"/>
              <a:t>Delivery and postnatal care</a:t>
            </a:r>
          </a:p>
          <a:p>
            <a:pPr>
              <a:buClr>
                <a:schemeClr val="tx1"/>
              </a:buClr>
            </a:pPr>
            <a:r>
              <a:rPr lang="en-GB" sz="3600" dirty="0"/>
              <a:t>Other health issues</a:t>
            </a:r>
          </a:p>
        </p:txBody>
      </p:sp>
    </p:spTree>
    <p:extLst>
      <p:ext uri="{BB962C8B-B14F-4D97-AF65-F5344CB8AC3E}">
        <p14:creationId xmlns:p14="http://schemas.microsoft.com/office/powerpoint/2010/main" val="2408450259"/>
      </p:ext>
    </p:extLst>
  </p:cSld>
  <p:clrMapOvr>
    <a:masterClrMapping/>
  </p:clrMapOvr>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Antenatal Care (ANC) by Provider</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051716467"/>
              </p:ext>
            </p:extLst>
          </p:nvPr>
        </p:nvGraphicFramePr>
        <p:xfrm>
          <a:off x="461963" y="1606550"/>
          <a:ext cx="8256587" cy="47180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081405"/>
            <a:ext cx="9144000" cy="369332"/>
          </a:xfrm>
          <a:prstGeom prst="rect">
            <a:avLst/>
          </a:prstGeom>
          <a:noFill/>
        </p:spPr>
        <p:txBody>
          <a:bodyPr wrap="square" rtlCol="0">
            <a:spAutoFit/>
          </a:bodyPr>
          <a:lstStyle/>
          <a:p>
            <a:pPr algn="ctr"/>
            <a:r>
              <a:rPr lang="en-GB" i="1" dirty="0"/>
              <a:t>Percent distribution of women age 15-49 with a live birth in the 5-year period before the survey</a:t>
            </a:r>
          </a:p>
        </p:txBody>
      </p:sp>
      <p:sp>
        <p:nvSpPr>
          <p:cNvPr id="9" name="TextBox 8"/>
          <p:cNvSpPr txBox="1"/>
          <p:nvPr/>
        </p:nvSpPr>
        <p:spPr>
          <a:xfrm>
            <a:off x="0" y="6488668"/>
            <a:ext cx="9144000" cy="369332"/>
          </a:xfrm>
          <a:prstGeom prst="rect">
            <a:avLst/>
          </a:prstGeom>
          <a:noFill/>
        </p:spPr>
        <p:txBody>
          <a:bodyPr wrap="square" rtlCol="0">
            <a:spAutoFit/>
          </a:bodyPr>
          <a:lstStyle/>
          <a:p>
            <a:r>
              <a:rPr lang="en-GB" i="1" dirty="0"/>
              <a:t>*Skilled provider includes doctor, nurse, midwife, or clinical officer.</a:t>
            </a:r>
          </a:p>
        </p:txBody>
      </p:sp>
    </p:spTree>
    <p:extLst>
      <p:ext uri="{BB962C8B-B14F-4D97-AF65-F5344CB8AC3E}">
        <p14:creationId xmlns:p14="http://schemas.microsoft.com/office/powerpoint/2010/main" val="2323635372"/>
      </p:ext>
    </p:extLst>
  </p:cSld>
  <p:clrMapOvr>
    <a:masterClrMapping/>
  </p:clrMapOvr>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sz="3600" dirty="0"/>
              <a:t>Timing and Number of ANC Visits by Residence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205074773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56243"/>
            <a:ext cx="9144000" cy="369332"/>
          </a:xfrm>
          <a:prstGeom prst="rect">
            <a:avLst/>
          </a:prstGeom>
          <a:noFill/>
        </p:spPr>
        <p:txBody>
          <a:bodyPr wrap="square" rtlCol="0">
            <a:spAutoFit/>
          </a:bodyPr>
          <a:lstStyle/>
          <a:p>
            <a:pPr algn="ctr"/>
            <a:r>
              <a:rPr lang="en-GB" i="1" dirty="0"/>
              <a:t>Percent of women age 15-49 with a live birth in the 5-year period before the survey</a:t>
            </a:r>
          </a:p>
        </p:txBody>
      </p:sp>
    </p:spTree>
    <p:extLst>
      <p:ext uri="{BB962C8B-B14F-4D97-AF65-F5344CB8AC3E}">
        <p14:creationId xmlns:p14="http://schemas.microsoft.com/office/powerpoint/2010/main" val="1040490249"/>
      </p:ext>
    </p:extLst>
  </p:cSld>
  <p:clrMapOvr>
    <a:masterClrMapping/>
  </p:clrMapOvr>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Trends in ANC Coverage</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768478676"/>
              </p:ext>
            </p:extLst>
          </p:nvPr>
        </p:nvGraphicFramePr>
        <p:xfrm>
          <a:off x="0" y="1606550"/>
          <a:ext cx="9143999" cy="47942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916285"/>
            <a:ext cx="9144000" cy="646331"/>
          </a:xfrm>
          <a:prstGeom prst="rect">
            <a:avLst/>
          </a:prstGeom>
          <a:noFill/>
        </p:spPr>
        <p:txBody>
          <a:bodyPr wrap="square" rtlCol="0">
            <a:spAutoFit/>
          </a:bodyPr>
          <a:lstStyle/>
          <a:p>
            <a:pPr algn="ctr"/>
            <a:r>
              <a:rPr lang="en-GB" i="1" dirty="0"/>
              <a:t>Percent of women age 15-49 with a live birth in the 5 years before the survey</a:t>
            </a:r>
          </a:p>
          <a:p>
            <a:pPr algn="ctr"/>
            <a:r>
              <a:rPr lang="en-GB" i="1" dirty="0"/>
              <a:t> for most recent birth</a:t>
            </a:r>
          </a:p>
        </p:txBody>
      </p:sp>
      <p:sp>
        <p:nvSpPr>
          <p:cNvPr id="9" name="TextBox 8"/>
          <p:cNvSpPr txBox="1"/>
          <p:nvPr/>
        </p:nvSpPr>
        <p:spPr>
          <a:xfrm>
            <a:off x="5162436" y="2144479"/>
            <a:ext cx="2711026"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5"/>
                </a:solidFill>
              </a:rPr>
              <a:t>ANC by skilled provider*</a:t>
            </a:r>
          </a:p>
        </p:txBody>
      </p:sp>
      <p:sp>
        <p:nvSpPr>
          <p:cNvPr id="10" name="TextBox 10"/>
          <p:cNvSpPr txBox="1"/>
          <p:nvPr/>
        </p:nvSpPr>
        <p:spPr>
          <a:xfrm>
            <a:off x="5162434" y="3655862"/>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3"/>
                </a:solidFill>
              </a:rPr>
              <a:t>4+ ANC visits</a:t>
            </a:r>
          </a:p>
        </p:txBody>
      </p:sp>
      <p:sp>
        <p:nvSpPr>
          <p:cNvPr id="11" name="TextBox 10"/>
          <p:cNvSpPr txBox="1"/>
          <p:nvPr/>
        </p:nvSpPr>
        <p:spPr>
          <a:xfrm>
            <a:off x="5162434" y="5282251"/>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2"/>
                </a:solidFill>
              </a:rPr>
              <a:t>ANC visit in 1</a:t>
            </a:r>
            <a:r>
              <a:rPr lang="en-GB" sz="1800" b="1" baseline="30000" dirty="0">
                <a:solidFill>
                  <a:schemeClr val="accent2"/>
                </a:solidFill>
              </a:rPr>
              <a:t>st</a:t>
            </a:r>
            <a:r>
              <a:rPr lang="en-GB" sz="1800" b="1" dirty="0">
                <a:solidFill>
                  <a:schemeClr val="accent2"/>
                </a:solidFill>
              </a:rPr>
              <a:t> trimester</a:t>
            </a:r>
          </a:p>
        </p:txBody>
      </p:sp>
      <p:sp>
        <p:nvSpPr>
          <p:cNvPr id="12" name="TextBox 11"/>
          <p:cNvSpPr txBox="1"/>
          <p:nvPr/>
        </p:nvSpPr>
        <p:spPr>
          <a:xfrm>
            <a:off x="0" y="6488668"/>
            <a:ext cx="9144000" cy="369332"/>
          </a:xfrm>
          <a:prstGeom prst="rect">
            <a:avLst/>
          </a:prstGeom>
          <a:noFill/>
        </p:spPr>
        <p:txBody>
          <a:bodyPr wrap="square" rtlCol="0">
            <a:spAutoFit/>
          </a:bodyPr>
          <a:lstStyle/>
          <a:p>
            <a:r>
              <a:rPr lang="en-GB" i="1" dirty="0"/>
              <a:t>*Skilled provider includes doctor, nurse, midwife, or clinical officer.</a:t>
            </a:r>
          </a:p>
        </p:txBody>
      </p:sp>
    </p:spTree>
    <p:extLst>
      <p:ext uri="{BB962C8B-B14F-4D97-AF65-F5344CB8AC3E}">
        <p14:creationId xmlns:p14="http://schemas.microsoft.com/office/powerpoint/2010/main" val="876218622"/>
      </p:ext>
    </p:extLst>
  </p:cSld>
  <p:clrMapOvr>
    <a:masterClrMapping/>
  </p:clrMapOvr>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Components of ANC</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030889074"/>
              </p:ext>
            </p:extLst>
          </p:nvPr>
        </p:nvGraphicFramePr>
        <p:xfrm>
          <a:off x="1" y="1955800"/>
          <a:ext cx="9144000" cy="490220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0" y="1081405"/>
            <a:ext cx="6438900" cy="646331"/>
          </a:xfrm>
          <a:prstGeom prst="rect">
            <a:avLst/>
          </a:prstGeom>
          <a:noFill/>
        </p:spPr>
        <p:txBody>
          <a:bodyPr wrap="square" rtlCol="0">
            <a:spAutoFit/>
          </a:bodyPr>
          <a:lstStyle/>
          <a:p>
            <a:r>
              <a:rPr lang="en-GB" b="1" i="1" dirty="0"/>
              <a:t>Among women age 15-49 who received ANC for most recent birth in the past 5 years, percent who received the following services:</a:t>
            </a:r>
          </a:p>
        </p:txBody>
      </p:sp>
    </p:spTree>
    <p:extLst>
      <p:ext uri="{BB962C8B-B14F-4D97-AF65-F5344CB8AC3E}">
        <p14:creationId xmlns:p14="http://schemas.microsoft.com/office/powerpoint/2010/main" val="2467187968"/>
      </p:ext>
    </p:extLst>
  </p:cSld>
  <p:clrMapOvr>
    <a:masterClrMapping/>
  </p:clrMapOvr>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Tetanus Toxoid Vaccination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37430113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963071"/>
            <a:ext cx="9144000" cy="369332"/>
          </a:xfrm>
          <a:prstGeom prst="rect">
            <a:avLst/>
          </a:prstGeom>
          <a:noFill/>
        </p:spPr>
        <p:txBody>
          <a:bodyPr wrap="square" rtlCol="0">
            <a:spAutoFit/>
          </a:bodyPr>
          <a:lstStyle/>
          <a:p>
            <a:pPr algn="ctr"/>
            <a:r>
              <a:rPr lang="en-GB" i="1" dirty="0"/>
              <a:t>Percent of mothers age 15-49 with a live birth in the 5-year period before the survey</a:t>
            </a:r>
          </a:p>
        </p:txBody>
      </p:sp>
    </p:spTree>
    <p:extLst>
      <p:ext uri="{BB962C8B-B14F-4D97-AF65-F5344CB8AC3E}">
        <p14:creationId xmlns:p14="http://schemas.microsoft.com/office/powerpoint/2010/main" val="1691044696"/>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Woman’s Questionnaire</a:t>
            </a:r>
          </a:p>
        </p:txBody>
      </p:sp>
      <p:sp>
        <p:nvSpPr>
          <p:cNvPr id="3" name="Content Placeholder 2"/>
          <p:cNvSpPr>
            <a:spLocks noGrp="1"/>
          </p:cNvSpPr>
          <p:nvPr>
            <p:ph idx="1"/>
          </p:nvPr>
        </p:nvSpPr>
        <p:spPr/>
        <p:txBody>
          <a:bodyPr>
            <a:normAutofit fontScale="85000" lnSpcReduction="20000"/>
          </a:bodyPr>
          <a:lstStyle/>
          <a:p>
            <a:pPr>
              <a:spcBef>
                <a:spcPts val="0"/>
              </a:spcBef>
              <a:spcAft>
                <a:spcPts val="1200"/>
              </a:spcAft>
            </a:pPr>
            <a:r>
              <a:rPr lang="en-GB" sz="3200" noProof="0"/>
              <a:t>Background characteristics (age, education, literacy, etc.)</a:t>
            </a:r>
          </a:p>
          <a:p>
            <a:pPr>
              <a:spcBef>
                <a:spcPts val="0"/>
              </a:spcBef>
              <a:spcAft>
                <a:spcPts val="1200"/>
              </a:spcAft>
            </a:pPr>
            <a:r>
              <a:rPr lang="en-GB" sz="3200" noProof="0"/>
              <a:t>Reproduction</a:t>
            </a:r>
          </a:p>
          <a:p>
            <a:pPr>
              <a:spcBef>
                <a:spcPts val="0"/>
              </a:spcBef>
              <a:spcAft>
                <a:spcPts val="1200"/>
              </a:spcAft>
            </a:pPr>
            <a:r>
              <a:rPr lang="en-GB" sz="3200" noProof="0"/>
              <a:t>Family planning</a:t>
            </a:r>
          </a:p>
          <a:p>
            <a:pPr>
              <a:spcBef>
                <a:spcPts val="0"/>
              </a:spcBef>
              <a:spcAft>
                <a:spcPts val="1200"/>
              </a:spcAft>
            </a:pPr>
            <a:r>
              <a:rPr lang="en-GB" sz="3200" noProof="0"/>
              <a:t>Maternal and child health, breastfeeding, and nutrition</a:t>
            </a:r>
          </a:p>
          <a:p>
            <a:pPr>
              <a:spcBef>
                <a:spcPts val="0"/>
              </a:spcBef>
              <a:spcAft>
                <a:spcPts val="1200"/>
              </a:spcAft>
            </a:pPr>
            <a:r>
              <a:rPr lang="en-GB" sz="3200" noProof="0"/>
              <a:t>Marriage and sexual activity</a:t>
            </a:r>
          </a:p>
          <a:p>
            <a:pPr>
              <a:spcBef>
                <a:spcPts val="0"/>
              </a:spcBef>
              <a:spcAft>
                <a:spcPts val="1200"/>
              </a:spcAft>
            </a:pPr>
            <a:r>
              <a:rPr lang="en-GB" sz="3200" noProof="0"/>
              <a:t>Fertility preferences</a:t>
            </a:r>
          </a:p>
          <a:p>
            <a:pPr>
              <a:spcBef>
                <a:spcPts val="0"/>
              </a:spcBef>
              <a:spcAft>
                <a:spcPts val="1200"/>
              </a:spcAft>
            </a:pPr>
            <a:r>
              <a:rPr lang="en-GB" sz="3200" noProof="0"/>
              <a:t>Husband’s characteristics and women’s employment</a:t>
            </a:r>
          </a:p>
          <a:p>
            <a:pPr>
              <a:spcBef>
                <a:spcPts val="0"/>
              </a:spcBef>
              <a:spcAft>
                <a:spcPts val="1200"/>
              </a:spcAft>
            </a:pPr>
            <a:r>
              <a:rPr lang="en-GB" sz="3200" noProof="0"/>
              <a:t>HIV and AIDS and other STIs</a:t>
            </a:r>
          </a:p>
          <a:p>
            <a:pPr>
              <a:spcBef>
                <a:spcPts val="0"/>
              </a:spcBef>
              <a:spcAft>
                <a:spcPts val="1200"/>
              </a:spcAft>
            </a:pPr>
            <a:r>
              <a:rPr lang="en-GB" sz="3200" noProof="0"/>
              <a:t>Other adult health issues</a:t>
            </a:r>
          </a:p>
          <a:p>
            <a:pPr>
              <a:spcBef>
                <a:spcPts val="0"/>
              </a:spcBef>
              <a:spcAft>
                <a:spcPts val="1200"/>
              </a:spcAft>
            </a:pPr>
            <a:r>
              <a:rPr lang="en-GB" sz="3200" noProof="0"/>
              <a:t>Adult and maternal mortality</a:t>
            </a:r>
          </a:p>
          <a:p>
            <a:pPr>
              <a:spcBef>
                <a:spcPts val="0"/>
              </a:spcBef>
              <a:spcAft>
                <a:spcPts val="1200"/>
              </a:spcAft>
            </a:pPr>
            <a:r>
              <a:rPr lang="en-GB" sz="3200" noProof="0"/>
              <a:t>Domestic violence</a:t>
            </a:r>
          </a:p>
        </p:txBody>
      </p:sp>
    </p:spTree>
    <p:extLst>
      <p:ext uri="{BB962C8B-B14F-4D97-AF65-F5344CB8AC3E}">
        <p14:creationId xmlns:p14="http://schemas.microsoft.com/office/powerpoint/2010/main" val="301022969"/>
      </p:ext>
    </p:extLst>
  </p:cSld>
  <p:clrMapOvr>
    <a:masterClrMapping/>
  </p:clrMapOvr>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233126"/>
            <a:ext cx="4323144" cy="2391748"/>
          </a:xfrm>
        </p:spPr>
        <p:txBody>
          <a:bodyPr>
            <a:normAutofit/>
          </a:bodyPr>
          <a:lstStyle/>
          <a:p>
            <a:pPr>
              <a:buClr>
                <a:schemeClr val="tx1"/>
              </a:buClr>
            </a:pPr>
            <a:r>
              <a:rPr lang="en-GB" sz="3600" dirty="0"/>
              <a:t>Antenatal care</a:t>
            </a:r>
          </a:p>
          <a:p>
            <a:pPr>
              <a:buClr>
                <a:schemeClr val="tx1"/>
              </a:buClr>
            </a:pPr>
            <a:r>
              <a:rPr lang="en-GB" sz="3600" b="1" dirty="0">
                <a:solidFill>
                  <a:schemeClr val="accent5"/>
                </a:solidFill>
              </a:rPr>
              <a:t>Delivery and postnatal care</a:t>
            </a:r>
          </a:p>
          <a:p>
            <a:pPr>
              <a:buClr>
                <a:schemeClr val="tx1"/>
              </a:buClr>
            </a:pPr>
            <a:r>
              <a:rPr lang="en-GB" sz="3600" dirty="0"/>
              <a:t>Other health issues</a:t>
            </a:r>
          </a:p>
        </p:txBody>
      </p:sp>
    </p:spTree>
    <p:extLst>
      <p:ext uri="{BB962C8B-B14F-4D97-AF65-F5344CB8AC3E}">
        <p14:creationId xmlns:p14="http://schemas.microsoft.com/office/powerpoint/2010/main" val="2535299978"/>
      </p:ext>
    </p:extLst>
  </p:cSld>
  <p:clrMapOvr>
    <a:masterClrMapping/>
  </p:clrMapOvr>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Place of Delivery</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3600750135"/>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871577"/>
            <a:ext cx="9144000" cy="369332"/>
          </a:xfrm>
          <a:prstGeom prst="rect">
            <a:avLst/>
          </a:prstGeom>
          <a:noFill/>
        </p:spPr>
        <p:txBody>
          <a:bodyPr wrap="square" rtlCol="0">
            <a:spAutoFit/>
          </a:bodyPr>
          <a:lstStyle/>
          <a:p>
            <a:pPr algn="ctr"/>
            <a:r>
              <a:rPr lang="en-GB" i="1" dirty="0"/>
              <a:t>Percent distribution of live births in the 5-year period before the survey</a:t>
            </a:r>
          </a:p>
        </p:txBody>
      </p:sp>
      <p:sp>
        <p:nvSpPr>
          <p:cNvPr id="3" name="TextBox 2">
            <a:extLst>
              <a:ext uri="{FF2B5EF4-FFF2-40B4-BE49-F238E27FC236}">
                <a16:creationId xmlns:a16="http://schemas.microsoft.com/office/drawing/2014/main" id="{6D432DA9-44A6-4DE4-9F3D-64701F76B196}"/>
              </a:ext>
            </a:extLst>
          </p:cNvPr>
          <p:cNvSpPr txBox="1"/>
          <p:nvPr/>
        </p:nvSpPr>
        <p:spPr>
          <a:xfrm>
            <a:off x="3845859" y="1602859"/>
            <a:ext cx="1452282" cy="369332"/>
          </a:xfrm>
          <a:prstGeom prst="rect">
            <a:avLst/>
          </a:prstGeom>
          <a:noFill/>
        </p:spPr>
        <p:txBody>
          <a:bodyPr wrap="square" rtlCol="0">
            <a:spAutoFit/>
          </a:bodyPr>
          <a:lstStyle/>
          <a:p>
            <a:r>
              <a:rPr lang="en-US" dirty="0"/>
              <a:t>&lt;</a:t>
            </a:r>
          </a:p>
        </p:txBody>
      </p:sp>
    </p:spTree>
    <p:extLst>
      <p:ext uri="{BB962C8B-B14F-4D97-AF65-F5344CB8AC3E}">
        <p14:creationId xmlns:p14="http://schemas.microsoft.com/office/powerpoint/2010/main" val="793235630"/>
      </p:ext>
    </p:extLst>
  </p:cSld>
  <p:clrMapOvr>
    <a:masterClrMapping/>
  </p:clrMapOvr>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Assistance during Delivery</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735599424"/>
              </p:ext>
            </p:extLst>
          </p:nvPr>
        </p:nvGraphicFramePr>
        <p:xfrm>
          <a:off x="461963" y="1606550"/>
          <a:ext cx="8256587" cy="4675981"/>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71577"/>
            <a:ext cx="9144000" cy="369332"/>
          </a:xfrm>
          <a:prstGeom prst="rect">
            <a:avLst/>
          </a:prstGeom>
          <a:noFill/>
        </p:spPr>
        <p:txBody>
          <a:bodyPr wrap="square" rtlCol="0">
            <a:spAutoFit/>
          </a:bodyPr>
          <a:lstStyle/>
          <a:p>
            <a:pPr algn="ctr"/>
            <a:r>
              <a:rPr lang="en-GB" i="1" dirty="0"/>
              <a:t>Percent distribution of live births in the 5-year period before the survey</a:t>
            </a:r>
          </a:p>
        </p:txBody>
      </p:sp>
      <p:sp>
        <p:nvSpPr>
          <p:cNvPr id="9" name="TextBox 8"/>
          <p:cNvSpPr txBox="1"/>
          <p:nvPr/>
        </p:nvSpPr>
        <p:spPr>
          <a:xfrm>
            <a:off x="0" y="6488668"/>
            <a:ext cx="9144000" cy="369332"/>
          </a:xfrm>
          <a:prstGeom prst="rect">
            <a:avLst/>
          </a:prstGeom>
          <a:noFill/>
        </p:spPr>
        <p:txBody>
          <a:bodyPr wrap="square" rtlCol="0">
            <a:spAutoFit/>
          </a:bodyPr>
          <a:lstStyle/>
          <a:p>
            <a:r>
              <a:rPr lang="en-GB" i="1" dirty="0"/>
              <a:t>*Skilled provider includes doctor, nurse, midwife, or clinical officer.</a:t>
            </a:r>
          </a:p>
        </p:txBody>
      </p:sp>
      <p:sp>
        <p:nvSpPr>
          <p:cNvPr id="10" name="TextBox 9"/>
          <p:cNvSpPr txBox="1"/>
          <p:nvPr/>
        </p:nvSpPr>
        <p:spPr>
          <a:xfrm>
            <a:off x="6908800" y="5103674"/>
            <a:ext cx="2070100" cy="1569660"/>
          </a:xfrm>
          <a:prstGeom prst="rect">
            <a:avLst/>
          </a:prstGeom>
          <a:solidFill>
            <a:schemeClr val="accent5"/>
          </a:solidFill>
        </p:spPr>
        <p:txBody>
          <a:bodyPr wrap="square" rtlCol="0">
            <a:spAutoFit/>
          </a:bodyPr>
          <a:lstStyle/>
          <a:p>
            <a:pPr algn="ctr"/>
            <a:r>
              <a:rPr lang="en-GB" sz="2400" b="1" dirty="0">
                <a:solidFill>
                  <a:schemeClr val="bg1"/>
                </a:solidFill>
              </a:rPr>
              <a:t>80% of births are delivered by a skilled provider*</a:t>
            </a:r>
          </a:p>
        </p:txBody>
      </p:sp>
    </p:spTree>
    <p:extLst>
      <p:ext uri="{BB962C8B-B14F-4D97-AF65-F5344CB8AC3E}">
        <p14:creationId xmlns:p14="http://schemas.microsoft.com/office/powerpoint/2010/main" val="332373501"/>
      </p:ext>
    </p:extLst>
  </p:cSld>
  <p:clrMapOvr>
    <a:masterClrMapping/>
  </p:clrMapOvr>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Trends in Maternal Health Care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383425319"/>
              </p:ext>
            </p:extLst>
          </p:nvPr>
        </p:nvGraphicFramePr>
        <p:xfrm>
          <a:off x="0" y="1606550"/>
          <a:ext cx="9143999" cy="47815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 y="871577"/>
            <a:ext cx="9144000" cy="369332"/>
          </a:xfrm>
          <a:prstGeom prst="rect">
            <a:avLst/>
          </a:prstGeom>
          <a:noFill/>
        </p:spPr>
        <p:txBody>
          <a:bodyPr wrap="square" rtlCol="0">
            <a:spAutoFit/>
          </a:bodyPr>
          <a:lstStyle/>
          <a:p>
            <a:pPr algn="ctr"/>
            <a:r>
              <a:rPr lang="en-GB" i="1" dirty="0"/>
              <a:t>Percent of live births in the 5-year period before the survey</a:t>
            </a:r>
          </a:p>
        </p:txBody>
      </p:sp>
      <p:sp>
        <p:nvSpPr>
          <p:cNvPr id="9" name="TextBox 8"/>
          <p:cNvSpPr txBox="1"/>
          <p:nvPr/>
        </p:nvSpPr>
        <p:spPr>
          <a:xfrm>
            <a:off x="6432973" y="1786313"/>
            <a:ext cx="2711026"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5"/>
                </a:solidFill>
              </a:rPr>
              <a:t>Delivery in a health facility</a:t>
            </a:r>
          </a:p>
        </p:txBody>
      </p:sp>
      <p:sp>
        <p:nvSpPr>
          <p:cNvPr id="10" name="TextBox 10"/>
          <p:cNvSpPr txBox="1"/>
          <p:nvPr/>
        </p:nvSpPr>
        <p:spPr>
          <a:xfrm>
            <a:off x="7060638" y="3541623"/>
            <a:ext cx="2083361" cy="646331"/>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2"/>
                </a:solidFill>
              </a:rPr>
              <a:t>Delivery assisted by </a:t>
            </a:r>
          </a:p>
          <a:p>
            <a:r>
              <a:rPr lang="en-GB" sz="1800" b="1" dirty="0">
                <a:solidFill>
                  <a:schemeClr val="accent2"/>
                </a:solidFill>
              </a:rPr>
              <a:t>skilled provider*</a:t>
            </a:r>
          </a:p>
        </p:txBody>
      </p:sp>
      <p:sp>
        <p:nvSpPr>
          <p:cNvPr id="11" name="TextBox 10"/>
          <p:cNvSpPr txBox="1"/>
          <p:nvPr/>
        </p:nvSpPr>
        <p:spPr>
          <a:xfrm>
            <a:off x="5920328" y="5203706"/>
            <a:ext cx="2711027" cy="369779"/>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lang="en-GB" sz="1800" b="1" dirty="0">
                <a:solidFill>
                  <a:schemeClr val="accent3"/>
                </a:solidFill>
              </a:rPr>
              <a:t>Delivery at home</a:t>
            </a:r>
          </a:p>
        </p:txBody>
      </p:sp>
      <p:sp>
        <p:nvSpPr>
          <p:cNvPr id="12" name="TextBox 11"/>
          <p:cNvSpPr txBox="1"/>
          <p:nvPr/>
        </p:nvSpPr>
        <p:spPr>
          <a:xfrm>
            <a:off x="0" y="6488668"/>
            <a:ext cx="9144000" cy="369332"/>
          </a:xfrm>
          <a:prstGeom prst="rect">
            <a:avLst/>
          </a:prstGeom>
          <a:noFill/>
        </p:spPr>
        <p:txBody>
          <a:bodyPr wrap="square" rtlCol="0">
            <a:spAutoFit/>
          </a:bodyPr>
          <a:lstStyle/>
          <a:p>
            <a:r>
              <a:rPr lang="en-GB" i="1" dirty="0"/>
              <a:t>*Skilled provider includes doctor, nurse, midwife, or clinical officer.</a:t>
            </a:r>
          </a:p>
        </p:txBody>
      </p:sp>
    </p:spTree>
    <p:extLst>
      <p:ext uri="{BB962C8B-B14F-4D97-AF65-F5344CB8AC3E}">
        <p14:creationId xmlns:p14="http://schemas.microsoft.com/office/powerpoint/2010/main" val="2832632089"/>
      </p:ext>
    </p:extLst>
  </p:cSld>
  <p:clrMapOvr>
    <a:masterClrMapping/>
  </p:clrMapOvr>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dirty="0"/>
              <a:t>Timing of Postnatal Care (PNC)</a:t>
            </a:r>
            <a:br>
              <a:rPr lang="en-GB" dirty="0"/>
            </a:br>
            <a:r>
              <a:rPr lang="en-GB" dirty="0"/>
              <a:t>for Mother and Infant</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98206627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1151465"/>
            <a:ext cx="9144000" cy="369332"/>
          </a:xfrm>
          <a:prstGeom prst="rect">
            <a:avLst/>
          </a:prstGeom>
          <a:noFill/>
        </p:spPr>
        <p:txBody>
          <a:bodyPr wrap="square" rtlCol="0">
            <a:spAutoFit/>
          </a:bodyPr>
          <a:lstStyle/>
          <a:p>
            <a:pPr algn="ctr"/>
            <a:r>
              <a:rPr lang="en-GB" i="1" dirty="0"/>
              <a:t>Percent of live births in the 5-year period before the survey</a:t>
            </a:r>
          </a:p>
        </p:txBody>
      </p:sp>
    </p:spTree>
    <p:extLst>
      <p:ext uri="{BB962C8B-B14F-4D97-AF65-F5344CB8AC3E}">
        <p14:creationId xmlns:p14="http://schemas.microsoft.com/office/powerpoint/2010/main" val="2976907531"/>
      </p:ext>
    </p:extLst>
  </p:cSld>
  <p:clrMapOvr>
    <a:masterClrMapping/>
  </p:clrMapOvr>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0" y="2233126"/>
            <a:ext cx="4323144" cy="2391748"/>
          </a:xfrm>
        </p:spPr>
        <p:txBody>
          <a:bodyPr>
            <a:normAutofit/>
          </a:bodyPr>
          <a:lstStyle/>
          <a:p>
            <a:pPr>
              <a:buClr>
                <a:schemeClr val="tx1"/>
              </a:buClr>
            </a:pPr>
            <a:r>
              <a:rPr lang="en-GB" sz="3600" dirty="0"/>
              <a:t>Antenatal care</a:t>
            </a:r>
          </a:p>
          <a:p>
            <a:pPr>
              <a:buClr>
                <a:schemeClr val="tx1"/>
              </a:buClr>
            </a:pPr>
            <a:r>
              <a:rPr lang="en-GB" sz="3600" dirty="0"/>
              <a:t>Delivery and postnatal care</a:t>
            </a:r>
          </a:p>
          <a:p>
            <a:pPr>
              <a:buClr>
                <a:schemeClr val="tx1"/>
              </a:buClr>
            </a:pPr>
            <a:r>
              <a:rPr lang="en-GB" sz="3600" b="1" dirty="0">
                <a:solidFill>
                  <a:schemeClr val="accent5"/>
                </a:solidFill>
              </a:rPr>
              <a:t>Other health issues</a:t>
            </a:r>
          </a:p>
        </p:txBody>
      </p:sp>
    </p:spTree>
    <p:extLst>
      <p:ext uri="{BB962C8B-B14F-4D97-AF65-F5344CB8AC3E}">
        <p14:creationId xmlns:p14="http://schemas.microsoft.com/office/powerpoint/2010/main" val="3902944368"/>
      </p:ext>
    </p:extLst>
  </p:cSld>
  <p:clrMapOvr>
    <a:masterClrMapping/>
  </p:clrMapOvr>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Problems in Accessing Health Care</a:t>
            </a:r>
          </a:p>
        </p:txBody>
      </p:sp>
      <p:graphicFrame>
        <p:nvGraphicFramePr>
          <p:cNvPr id="9" name="Content Placeholder 8"/>
          <p:cNvGraphicFramePr>
            <a:graphicFrameLocks noGrp="1"/>
          </p:cNvGraphicFramePr>
          <p:nvPr>
            <p:ph idx="1"/>
            <p:extLst>
              <p:ext uri="{D42A27DB-BD31-4B8C-83A1-F6EECF244321}">
                <p14:modId xmlns:p14="http://schemas.microsoft.com/office/powerpoint/2010/main" val="3619836804"/>
              </p:ext>
            </p:extLst>
          </p:nvPr>
        </p:nvGraphicFramePr>
        <p:xfrm>
          <a:off x="0" y="1803400"/>
          <a:ext cx="10744199" cy="5054600"/>
        </p:xfrm>
        <a:graphic>
          <a:graphicData uri="http://schemas.openxmlformats.org/drawingml/2006/chart">
            <c:chart xmlns:c="http://schemas.openxmlformats.org/drawingml/2006/chart" xmlns:r="http://schemas.openxmlformats.org/officeDocument/2006/relationships" r:id="rId3"/>
          </a:graphicData>
        </a:graphic>
      </p:graphicFrame>
      <p:sp>
        <p:nvSpPr>
          <p:cNvPr id="10" name="Rectangle 9"/>
          <p:cNvSpPr/>
          <p:nvPr/>
        </p:nvSpPr>
        <p:spPr>
          <a:xfrm>
            <a:off x="0" y="921434"/>
            <a:ext cx="9144000" cy="646331"/>
          </a:xfrm>
          <a:prstGeom prst="rect">
            <a:avLst/>
          </a:prstGeom>
        </p:spPr>
        <p:txBody>
          <a:bodyPr wrap="square">
            <a:spAutoFit/>
          </a:bodyPr>
          <a:lstStyle/>
          <a:p>
            <a:pPr algn="ctr"/>
            <a:r>
              <a:rPr lang="en-GB" i="1" dirty="0"/>
              <a:t>Percent of women age 15-49 who report the following problems in accessing </a:t>
            </a:r>
          </a:p>
          <a:p>
            <a:pPr algn="ctr"/>
            <a:r>
              <a:rPr lang="en-GB" i="1" dirty="0"/>
              <a:t>health care for themselves when they are sick:</a:t>
            </a:r>
          </a:p>
        </p:txBody>
      </p:sp>
    </p:spTree>
    <p:extLst>
      <p:ext uri="{BB962C8B-B14F-4D97-AF65-F5344CB8AC3E}">
        <p14:creationId xmlns:p14="http://schemas.microsoft.com/office/powerpoint/2010/main" val="3496882892"/>
      </p:ext>
    </p:extLst>
  </p:cSld>
  <p:clrMapOvr>
    <a:masterClrMapping/>
  </p:clrMapOvr>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dirty="0"/>
              <a:t>Obstetric Fistula by Residence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1558216543"/>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0" y="871577"/>
            <a:ext cx="9144000" cy="369332"/>
          </a:xfrm>
          <a:prstGeom prst="rect">
            <a:avLst/>
          </a:prstGeom>
          <a:noFill/>
        </p:spPr>
        <p:txBody>
          <a:bodyPr wrap="square" rtlCol="0">
            <a:spAutoFit/>
          </a:bodyPr>
          <a:lstStyle/>
          <a:p>
            <a:pPr algn="ctr"/>
            <a:r>
              <a:rPr lang="en-GB" i="1" dirty="0"/>
              <a:t>Percent of women age 15-49 who have:</a:t>
            </a:r>
          </a:p>
        </p:txBody>
      </p:sp>
      <p:sp>
        <p:nvSpPr>
          <p:cNvPr id="3" name="TextBox 2">
            <a:extLst>
              <a:ext uri="{FF2B5EF4-FFF2-40B4-BE49-F238E27FC236}">
                <a16:creationId xmlns:a16="http://schemas.microsoft.com/office/drawing/2014/main" id="{52A708BE-E11A-45FF-BE91-67B99315C098}"/>
              </a:ext>
            </a:extLst>
          </p:cNvPr>
          <p:cNvSpPr txBox="1"/>
          <p:nvPr/>
        </p:nvSpPr>
        <p:spPr>
          <a:xfrm>
            <a:off x="2012866" y="5924078"/>
            <a:ext cx="1513115" cy="369332"/>
          </a:xfrm>
          <a:prstGeom prst="rect">
            <a:avLst/>
          </a:prstGeom>
          <a:noFill/>
        </p:spPr>
        <p:txBody>
          <a:bodyPr wrap="square" rtlCol="0">
            <a:spAutoFit/>
          </a:bodyPr>
          <a:lstStyle/>
          <a:p>
            <a:r>
              <a:rPr lang="en-US" dirty="0"/>
              <a:t>&lt;</a:t>
            </a:r>
          </a:p>
        </p:txBody>
      </p:sp>
      <p:sp>
        <p:nvSpPr>
          <p:cNvPr id="6" name="TextBox 5">
            <a:extLst>
              <a:ext uri="{FF2B5EF4-FFF2-40B4-BE49-F238E27FC236}">
                <a16:creationId xmlns:a16="http://schemas.microsoft.com/office/drawing/2014/main" id="{F0361925-F03C-477C-A1C5-6942D64C1CB7}"/>
              </a:ext>
            </a:extLst>
          </p:cNvPr>
          <p:cNvSpPr txBox="1"/>
          <p:nvPr/>
        </p:nvSpPr>
        <p:spPr>
          <a:xfrm>
            <a:off x="4756066" y="5924078"/>
            <a:ext cx="1513115" cy="369332"/>
          </a:xfrm>
          <a:prstGeom prst="rect">
            <a:avLst/>
          </a:prstGeom>
          <a:noFill/>
        </p:spPr>
        <p:txBody>
          <a:bodyPr wrap="square" rtlCol="0">
            <a:spAutoFit/>
          </a:bodyPr>
          <a:lstStyle/>
          <a:p>
            <a:r>
              <a:rPr lang="en-US" dirty="0"/>
              <a:t>&lt;</a:t>
            </a:r>
          </a:p>
        </p:txBody>
      </p:sp>
      <p:sp>
        <p:nvSpPr>
          <p:cNvPr id="7" name="TextBox 6">
            <a:extLst>
              <a:ext uri="{FF2B5EF4-FFF2-40B4-BE49-F238E27FC236}">
                <a16:creationId xmlns:a16="http://schemas.microsoft.com/office/drawing/2014/main" id="{CDA44EC0-2651-4D79-9565-AC166E6D9009}"/>
              </a:ext>
            </a:extLst>
          </p:cNvPr>
          <p:cNvSpPr txBox="1"/>
          <p:nvPr/>
        </p:nvSpPr>
        <p:spPr>
          <a:xfrm>
            <a:off x="7499266" y="5924078"/>
            <a:ext cx="1513115" cy="369332"/>
          </a:xfrm>
          <a:prstGeom prst="rect">
            <a:avLst/>
          </a:prstGeom>
          <a:noFill/>
        </p:spPr>
        <p:txBody>
          <a:bodyPr wrap="square" rtlCol="0">
            <a:spAutoFit/>
          </a:bodyPr>
          <a:lstStyle/>
          <a:p>
            <a:r>
              <a:rPr lang="en-US" dirty="0"/>
              <a:t>&lt;</a:t>
            </a:r>
          </a:p>
        </p:txBody>
      </p:sp>
    </p:spTree>
    <p:extLst>
      <p:ext uri="{BB962C8B-B14F-4D97-AF65-F5344CB8AC3E}">
        <p14:creationId xmlns:p14="http://schemas.microsoft.com/office/powerpoint/2010/main" val="498662703"/>
      </p:ext>
    </p:extLst>
  </p:cSld>
  <p:clrMapOvr>
    <a:masterClrMapping/>
  </p:clrMapOvr>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GB" noProof="0" dirty="0"/>
              <a:t>Key Findings</a:t>
            </a:r>
          </a:p>
        </p:txBody>
      </p:sp>
      <p:sp>
        <p:nvSpPr>
          <p:cNvPr id="3" name="Content Placeholder 2"/>
          <p:cNvSpPr>
            <a:spLocks noGrp="1"/>
          </p:cNvSpPr>
          <p:nvPr>
            <p:ph idx="1"/>
          </p:nvPr>
        </p:nvSpPr>
        <p:spPr>
          <a:xfrm>
            <a:off x="443883" y="1463166"/>
            <a:ext cx="8256233" cy="5081325"/>
          </a:xfrm>
        </p:spPr>
        <p:txBody>
          <a:bodyPr>
            <a:noAutofit/>
          </a:bodyPr>
          <a:lstStyle/>
          <a:p>
            <a:pPr>
              <a:spcBef>
                <a:spcPts val="0"/>
              </a:spcBef>
              <a:spcAft>
                <a:spcPts val="1800"/>
              </a:spcAft>
              <a:buClr>
                <a:schemeClr val="tx1"/>
              </a:buClr>
            </a:pPr>
            <a:r>
              <a:rPr lang="en-GB" b="1" noProof="0" dirty="0">
                <a:solidFill>
                  <a:schemeClr val="accent5"/>
                </a:solidFill>
              </a:rPr>
              <a:t>97% </a:t>
            </a:r>
            <a:r>
              <a:rPr lang="en-GB" noProof="0" dirty="0"/>
              <a:t>of women received </a:t>
            </a:r>
            <a:r>
              <a:rPr lang="en-GB" b="1" noProof="0" dirty="0">
                <a:solidFill>
                  <a:schemeClr val="accent5"/>
                </a:solidFill>
              </a:rPr>
              <a:t>antenatal care </a:t>
            </a:r>
            <a:r>
              <a:rPr lang="en-GB" noProof="0" dirty="0"/>
              <a:t>from a skilled provider at least once.</a:t>
            </a:r>
          </a:p>
          <a:p>
            <a:pPr>
              <a:spcBef>
                <a:spcPts val="0"/>
              </a:spcBef>
              <a:spcAft>
                <a:spcPts val="1800"/>
              </a:spcAft>
              <a:buClr>
                <a:schemeClr val="tx1"/>
              </a:buClr>
            </a:pPr>
            <a:r>
              <a:rPr lang="en-GB" b="1" noProof="0" dirty="0">
                <a:solidFill>
                  <a:schemeClr val="accent5"/>
                </a:solidFill>
              </a:rPr>
              <a:t>84% </a:t>
            </a:r>
            <a:r>
              <a:rPr lang="en-GB" noProof="0" dirty="0"/>
              <a:t>of births are </a:t>
            </a:r>
            <a:r>
              <a:rPr lang="en-GB" b="1" noProof="0" dirty="0">
                <a:solidFill>
                  <a:schemeClr val="accent5"/>
                </a:solidFill>
              </a:rPr>
              <a:t>delivered in a health facility</a:t>
            </a:r>
            <a:r>
              <a:rPr lang="en-GB" noProof="0" dirty="0"/>
              <a:t>.</a:t>
            </a:r>
          </a:p>
          <a:p>
            <a:pPr>
              <a:spcBef>
                <a:spcPts val="0"/>
              </a:spcBef>
              <a:spcAft>
                <a:spcPts val="1800"/>
              </a:spcAft>
              <a:buClr>
                <a:schemeClr val="tx1"/>
              </a:buClr>
            </a:pPr>
            <a:r>
              <a:rPr lang="en-GB" b="1" noProof="0" dirty="0">
                <a:solidFill>
                  <a:schemeClr val="accent5"/>
                </a:solidFill>
              </a:rPr>
              <a:t>80% </a:t>
            </a:r>
            <a:r>
              <a:rPr lang="en-GB" noProof="0" dirty="0"/>
              <a:t>of births are </a:t>
            </a:r>
            <a:r>
              <a:rPr lang="en-GB" b="1" noProof="0" dirty="0">
                <a:solidFill>
                  <a:schemeClr val="accent5"/>
                </a:solidFill>
              </a:rPr>
              <a:t>assisted by a skilled provider</a:t>
            </a:r>
            <a:r>
              <a:rPr lang="en-GB" noProof="0" dirty="0"/>
              <a:t>.</a:t>
            </a:r>
          </a:p>
          <a:p>
            <a:pPr>
              <a:spcBef>
                <a:spcPts val="0"/>
              </a:spcBef>
              <a:spcAft>
                <a:spcPts val="1800"/>
              </a:spcAft>
              <a:buClr>
                <a:schemeClr val="tx1"/>
              </a:buClr>
            </a:pPr>
            <a:r>
              <a:rPr lang="en-GB" b="1" noProof="0" dirty="0">
                <a:solidFill>
                  <a:schemeClr val="accent5"/>
                </a:solidFill>
              </a:rPr>
              <a:t>70% </a:t>
            </a:r>
            <a:r>
              <a:rPr lang="en-GB" noProof="0" dirty="0"/>
              <a:t>of women and </a:t>
            </a:r>
            <a:r>
              <a:rPr lang="en-GB" b="1" noProof="0" dirty="0">
                <a:solidFill>
                  <a:schemeClr val="accent5"/>
                </a:solidFill>
              </a:rPr>
              <a:t>72%</a:t>
            </a:r>
            <a:r>
              <a:rPr lang="en-GB" noProof="0" dirty="0"/>
              <a:t> of </a:t>
            </a:r>
            <a:r>
              <a:rPr lang="en-GB" noProof="0" dirty="0" err="1"/>
              <a:t>newborns</a:t>
            </a:r>
            <a:r>
              <a:rPr lang="en-GB" noProof="0" dirty="0"/>
              <a:t> receive a </a:t>
            </a:r>
            <a:r>
              <a:rPr lang="en-GB" b="1" noProof="0" dirty="0">
                <a:solidFill>
                  <a:schemeClr val="accent5"/>
                </a:solidFill>
              </a:rPr>
              <a:t>postnatal check within 2 days of birth</a:t>
            </a:r>
            <a:r>
              <a:rPr lang="en-GB" noProof="0" dirty="0"/>
              <a:t>.</a:t>
            </a:r>
          </a:p>
          <a:p>
            <a:pPr>
              <a:spcBef>
                <a:spcPts val="0"/>
              </a:spcBef>
              <a:spcAft>
                <a:spcPts val="1800"/>
              </a:spcAft>
              <a:buClr>
                <a:schemeClr val="tx1"/>
              </a:buClr>
            </a:pPr>
            <a:r>
              <a:rPr lang="en-GB" b="1" noProof="0" dirty="0">
                <a:solidFill>
                  <a:schemeClr val="accent5"/>
                </a:solidFill>
              </a:rPr>
              <a:t>51% </a:t>
            </a:r>
            <a:r>
              <a:rPr lang="en-GB" noProof="0" dirty="0"/>
              <a:t>of women report </a:t>
            </a:r>
            <a:r>
              <a:rPr lang="en-GB" b="1" noProof="0" dirty="0">
                <a:solidFill>
                  <a:schemeClr val="accent5"/>
                </a:solidFill>
              </a:rPr>
              <a:t>at least 1 problem in accessing health care</a:t>
            </a:r>
            <a:r>
              <a:rPr lang="en-GB" noProof="0" dirty="0"/>
              <a:t> for themselves when sick.</a:t>
            </a:r>
          </a:p>
          <a:p>
            <a:pPr>
              <a:spcBef>
                <a:spcPts val="0"/>
              </a:spcBef>
              <a:spcAft>
                <a:spcPts val="1800"/>
              </a:spcAft>
              <a:buClr>
                <a:schemeClr val="tx1"/>
              </a:buClr>
            </a:pPr>
            <a:r>
              <a:rPr lang="en-GB" b="1" noProof="0" dirty="0">
                <a:solidFill>
                  <a:schemeClr val="accent5"/>
                </a:solidFill>
              </a:rPr>
              <a:t>&lt;1% </a:t>
            </a:r>
            <a:r>
              <a:rPr lang="en-GB" noProof="0" dirty="0"/>
              <a:t>of women have experienced </a:t>
            </a:r>
            <a:r>
              <a:rPr lang="en-GB" b="1" noProof="0" dirty="0">
                <a:solidFill>
                  <a:schemeClr val="accent5"/>
                </a:solidFill>
              </a:rPr>
              <a:t>obstetric fistula</a:t>
            </a:r>
            <a:r>
              <a:rPr lang="en-GB" noProof="0" dirty="0"/>
              <a:t>.</a:t>
            </a:r>
          </a:p>
        </p:txBody>
      </p:sp>
    </p:spTree>
    <p:extLst>
      <p:ext uri="{BB962C8B-B14F-4D97-AF65-F5344CB8AC3E}">
        <p14:creationId xmlns:p14="http://schemas.microsoft.com/office/powerpoint/2010/main" val="2481974376"/>
      </p:ext>
    </p:extLst>
  </p:cSld>
  <p:clrMapOvr>
    <a:masterClrMapping/>
  </p:clrMapOvr>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1" y="186612"/>
            <a:ext cx="9143999" cy="769441"/>
          </a:xfrm>
          <a:prstGeom prst="rect">
            <a:avLst/>
          </a:prstGeom>
          <a:noFill/>
        </p:spPr>
        <p:txBody>
          <a:bodyPr wrap="square" rtlCol="0">
            <a:spAutoFit/>
          </a:bodyPr>
          <a:lstStyle/>
          <a:p>
            <a:pPr algn="ctr"/>
            <a:r>
              <a:rPr lang="en-US" sz="4400" b="1">
                <a:solidFill>
                  <a:schemeClr val="bg1"/>
                </a:solidFill>
              </a:rPr>
              <a:t>Child Health</a:t>
            </a:r>
          </a:p>
        </p:txBody>
      </p:sp>
      <p:sp>
        <p:nvSpPr>
          <p:cNvPr id="3" name="TextBox 2"/>
          <p:cNvSpPr txBox="1"/>
          <p:nvPr/>
        </p:nvSpPr>
        <p:spPr>
          <a:xfrm>
            <a:off x="6267750" y="1827992"/>
            <a:ext cx="2769834" cy="707886"/>
          </a:xfrm>
          <a:prstGeom prst="rect">
            <a:avLst/>
          </a:prstGeom>
          <a:noFill/>
        </p:spPr>
        <p:txBody>
          <a:bodyPr wrap="square" rtlCol="0">
            <a:spAutoFit/>
          </a:bodyPr>
          <a:lstStyle/>
          <a:p>
            <a:pPr algn="r"/>
            <a:r>
              <a:rPr lang="en-US" sz="2000" i="1">
                <a:solidFill>
                  <a:schemeClr val="bg1"/>
                </a:solidFill>
              </a:rPr>
              <a:t>Follow along on Twitter!  </a:t>
            </a:r>
          </a:p>
          <a:p>
            <a:pPr algn="r"/>
            <a:r>
              <a:rPr lang="en-US" sz="2000" i="1">
                <a:solidFill>
                  <a:schemeClr val="bg1"/>
                </a:solidFill>
              </a:rPr>
              <a:t>#ZambiaDHS</a:t>
            </a:r>
          </a:p>
        </p:txBody>
      </p:sp>
    </p:spTree>
    <p:extLst>
      <p:ext uri="{BB962C8B-B14F-4D97-AF65-F5344CB8AC3E}">
        <p14:creationId xmlns:p14="http://schemas.microsoft.com/office/powerpoint/2010/main" val="3025262794"/>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Man’s Questionnaire</a:t>
            </a:r>
          </a:p>
        </p:txBody>
      </p:sp>
      <p:sp>
        <p:nvSpPr>
          <p:cNvPr id="3" name="Content Placeholder 2"/>
          <p:cNvSpPr>
            <a:spLocks noGrp="1"/>
          </p:cNvSpPr>
          <p:nvPr>
            <p:ph idx="1"/>
          </p:nvPr>
        </p:nvSpPr>
        <p:spPr/>
        <p:txBody>
          <a:bodyPr>
            <a:normAutofit/>
          </a:bodyPr>
          <a:lstStyle/>
          <a:p>
            <a:pPr>
              <a:spcBef>
                <a:spcPts val="0"/>
              </a:spcBef>
              <a:spcAft>
                <a:spcPts val="1200"/>
              </a:spcAft>
            </a:pPr>
            <a:r>
              <a:rPr lang="en-GB" sz="3200" noProof="0"/>
              <a:t>Background characteristics (age, education, literacy, etc.)</a:t>
            </a:r>
          </a:p>
          <a:p>
            <a:pPr>
              <a:spcBef>
                <a:spcPts val="0"/>
              </a:spcBef>
              <a:spcAft>
                <a:spcPts val="1200"/>
              </a:spcAft>
            </a:pPr>
            <a:r>
              <a:rPr lang="en-GB" sz="3200" noProof="0"/>
              <a:t>Marriage and sexual activity</a:t>
            </a:r>
          </a:p>
          <a:p>
            <a:pPr>
              <a:spcBef>
                <a:spcPts val="0"/>
              </a:spcBef>
              <a:spcAft>
                <a:spcPts val="1200"/>
              </a:spcAft>
            </a:pPr>
            <a:r>
              <a:rPr lang="en-GB" sz="3200" noProof="0"/>
              <a:t>Fertility preferences</a:t>
            </a:r>
          </a:p>
          <a:p>
            <a:pPr>
              <a:spcBef>
                <a:spcPts val="0"/>
              </a:spcBef>
              <a:spcAft>
                <a:spcPts val="1200"/>
              </a:spcAft>
            </a:pPr>
            <a:r>
              <a:rPr lang="en-GB" sz="3200" noProof="0"/>
              <a:t>Employment</a:t>
            </a:r>
          </a:p>
          <a:p>
            <a:pPr>
              <a:spcBef>
                <a:spcPts val="0"/>
              </a:spcBef>
              <a:spcAft>
                <a:spcPts val="1200"/>
              </a:spcAft>
            </a:pPr>
            <a:r>
              <a:rPr lang="en-GB" sz="3200" noProof="0"/>
              <a:t>HIV and AIDS and other STIs</a:t>
            </a:r>
          </a:p>
          <a:p>
            <a:pPr>
              <a:spcBef>
                <a:spcPts val="0"/>
              </a:spcBef>
              <a:spcAft>
                <a:spcPts val="1200"/>
              </a:spcAft>
            </a:pPr>
            <a:r>
              <a:rPr lang="en-GB" sz="3200" noProof="0"/>
              <a:t>Other adult health issues</a:t>
            </a:r>
          </a:p>
        </p:txBody>
      </p:sp>
    </p:spTree>
    <p:extLst>
      <p:ext uri="{BB962C8B-B14F-4D97-AF65-F5344CB8AC3E}">
        <p14:creationId xmlns:p14="http://schemas.microsoft.com/office/powerpoint/2010/main" val="1741010713"/>
      </p:ext>
    </p:extLst>
  </p:cSld>
  <p:clrMapOvr>
    <a:masterClrMapping/>
  </p:clrMapOvr>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 y="1905000"/>
            <a:ext cx="4323726" cy="3048001"/>
          </a:xfrm>
        </p:spPr>
        <p:txBody>
          <a:bodyPr>
            <a:normAutofit/>
          </a:bodyPr>
          <a:lstStyle/>
          <a:p>
            <a:pPr>
              <a:buClr>
                <a:schemeClr val="tx1"/>
              </a:buClr>
            </a:pPr>
            <a:r>
              <a:rPr lang="en-GB" sz="4000" b="1" noProof="0">
                <a:solidFill>
                  <a:schemeClr val="accent5"/>
                </a:solidFill>
              </a:rPr>
              <a:t>Vaccination coverage</a:t>
            </a:r>
          </a:p>
          <a:p>
            <a:pPr>
              <a:buClr>
                <a:schemeClr val="tx1"/>
              </a:buClr>
            </a:pPr>
            <a:r>
              <a:rPr lang="en-GB" sz="4000" noProof="0"/>
              <a:t>Childhood illness and treatment</a:t>
            </a:r>
          </a:p>
        </p:txBody>
      </p:sp>
    </p:spTree>
    <p:extLst>
      <p:ext uri="{BB962C8B-B14F-4D97-AF65-F5344CB8AC3E}">
        <p14:creationId xmlns:p14="http://schemas.microsoft.com/office/powerpoint/2010/main" val="2525509712"/>
      </p:ext>
    </p:extLst>
  </p:cSld>
  <p:clrMapOvr>
    <a:masterClrMapping/>
  </p:clrMapOvr>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Basic Vaccinations</a:t>
            </a:r>
          </a:p>
        </p:txBody>
      </p:sp>
      <p:sp>
        <p:nvSpPr>
          <p:cNvPr id="3" name="Content Placeholder 2"/>
          <p:cNvSpPr>
            <a:spLocks noGrp="1"/>
          </p:cNvSpPr>
          <p:nvPr>
            <p:ph idx="1"/>
          </p:nvPr>
        </p:nvSpPr>
        <p:spPr>
          <a:xfrm>
            <a:off x="457200" y="1606858"/>
            <a:ext cx="8229600" cy="5251142"/>
          </a:xfrm>
        </p:spPr>
        <p:txBody>
          <a:bodyPr>
            <a:normAutofit/>
          </a:bodyPr>
          <a:lstStyle/>
          <a:p>
            <a:pPr marL="0" indent="0">
              <a:spcBef>
                <a:spcPts val="0"/>
              </a:spcBef>
              <a:spcAft>
                <a:spcPts val="1800"/>
              </a:spcAft>
              <a:buClr>
                <a:schemeClr val="tx1"/>
              </a:buClr>
              <a:buNone/>
            </a:pPr>
            <a:r>
              <a:rPr lang="en-GB" sz="3200" b="1" noProof="0">
                <a:solidFill>
                  <a:schemeClr val="accent5"/>
                </a:solidFill>
              </a:rPr>
              <a:t>All basic vaccinations </a:t>
            </a:r>
            <a:r>
              <a:rPr lang="en-GB" sz="3200" noProof="0"/>
              <a:t>for children age 12-23 months include:</a:t>
            </a:r>
          </a:p>
          <a:p>
            <a:pPr lvl="1">
              <a:spcBef>
                <a:spcPts val="0"/>
              </a:spcBef>
              <a:spcAft>
                <a:spcPts val="1800"/>
              </a:spcAft>
              <a:buClr>
                <a:schemeClr val="tx1"/>
              </a:buClr>
            </a:pPr>
            <a:r>
              <a:rPr lang="en-GB" sz="3200" noProof="0"/>
              <a:t>BCG</a:t>
            </a:r>
          </a:p>
          <a:p>
            <a:pPr lvl="1">
              <a:spcBef>
                <a:spcPts val="0"/>
              </a:spcBef>
              <a:spcAft>
                <a:spcPts val="1800"/>
              </a:spcAft>
              <a:buClr>
                <a:schemeClr val="tx1"/>
              </a:buClr>
            </a:pPr>
            <a:r>
              <a:rPr lang="en-GB" sz="3200" noProof="0"/>
              <a:t>Measles and rubella 1</a:t>
            </a:r>
          </a:p>
          <a:p>
            <a:pPr lvl="1">
              <a:spcBef>
                <a:spcPts val="0"/>
              </a:spcBef>
              <a:spcAft>
                <a:spcPts val="1800"/>
              </a:spcAft>
              <a:buClr>
                <a:schemeClr val="tx1"/>
              </a:buClr>
            </a:pPr>
            <a:r>
              <a:rPr lang="en-GB" sz="3200" noProof="0"/>
              <a:t>3 doses of DPT-</a:t>
            </a:r>
            <a:r>
              <a:rPr lang="en-GB" sz="3200" noProof="0" err="1"/>
              <a:t>HepB</a:t>
            </a:r>
            <a:r>
              <a:rPr lang="en-GB" sz="3200" noProof="0"/>
              <a:t>-</a:t>
            </a:r>
            <a:r>
              <a:rPr lang="en-GB" sz="3200" noProof="0" err="1"/>
              <a:t>HiB</a:t>
            </a:r>
            <a:r>
              <a:rPr lang="en-GB" sz="3200" noProof="0"/>
              <a:t> (Pentavalent) </a:t>
            </a:r>
          </a:p>
          <a:p>
            <a:pPr lvl="1">
              <a:spcBef>
                <a:spcPts val="0"/>
              </a:spcBef>
              <a:spcAft>
                <a:spcPts val="1800"/>
              </a:spcAft>
              <a:buClr>
                <a:schemeClr val="tx1"/>
              </a:buClr>
            </a:pPr>
            <a:r>
              <a:rPr lang="en-GB" sz="3200" noProof="0"/>
              <a:t>3 doses of Polio (excluding Polio 0)</a:t>
            </a:r>
          </a:p>
        </p:txBody>
      </p:sp>
    </p:spTree>
    <p:extLst>
      <p:ext uri="{BB962C8B-B14F-4D97-AF65-F5344CB8AC3E}">
        <p14:creationId xmlns:p14="http://schemas.microsoft.com/office/powerpoint/2010/main" val="659835304"/>
      </p:ext>
    </p:extLst>
  </p:cSld>
  <p:clrMapOvr>
    <a:masterClrMapping/>
  </p:clrMapOvr>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Basic Childhood Vaccinations</a:t>
            </a:r>
          </a:p>
        </p:txBody>
      </p:sp>
      <p:graphicFrame>
        <p:nvGraphicFramePr>
          <p:cNvPr id="13" name="Content Placeholder 12"/>
          <p:cNvGraphicFramePr>
            <a:graphicFrameLocks noGrp="1"/>
          </p:cNvGraphicFramePr>
          <p:nvPr>
            <p:ph idx="1"/>
            <p:extLst>
              <p:ext uri="{D42A27DB-BD31-4B8C-83A1-F6EECF244321}">
                <p14:modId xmlns:p14="http://schemas.microsoft.com/office/powerpoint/2010/main" val="638093623"/>
              </p:ext>
            </p:extLst>
          </p:nvPr>
        </p:nvGraphicFramePr>
        <p:xfrm>
          <a:off x="0" y="1606550"/>
          <a:ext cx="9143999" cy="4768850"/>
        </p:xfrm>
        <a:graphic>
          <a:graphicData uri="http://schemas.openxmlformats.org/drawingml/2006/chart">
            <c:chart xmlns:c="http://schemas.openxmlformats.org/drawingml/2006/chart" xmlns:r="http://schemas.openxmlformats.org/officeDocument/2006/relationships" r:id="rId3"/>
          </a:graphicData>
        </a:graphic>
      </p:graphicFrame>
      <p:sp>
        <p:nvSpPr>
          <p:cNvPr id="9" name="TextBox 8"/>
          <p:cNvSpPr txBox="1"/>
          <p:nvPr/>
        </p:nvSpPr>
        <p:spPr>
          <a:xfrm>
            <a:off x="0" y="1081405"/>
            <a:ext cx="9144000" cy="369332"/>
          </a:xfrm>
          <a:prstGeom prst="rect">
            <a:avLst/>
          </a:prstGeom>
          <a:noFill/>
        </p:spPr>
        <p:txBody>
          <a:bodyPr wrap="square" rtlCol="0">
            <a:spAutoFit/>
          </a:bodyPr>
          <a:lstStyle/>
          <a:p>
            <a:pPr algn="ctr"/>
            <a:r>
              <a:rPr lang="en-US" i="1"/>
              <a:t>Percent of children age 12-23 months who have received:</a:t>
            </a:r>
          </a:p>
        </p:txBody>
      </p:sp>
      <p:sp>
        <p:nvSpPr>
          <p:cNvPr id="14" name="TextBox 13"/>
          <p:cNvSpPr txBox="1"/>
          <p:nvPr/>
        </p:nvSpPr>
        <p:spPr>
          <a:xfrm>
            <a:off x="1257300" y="6489700"/>
            <a:ext cx="2070100" cy="369332"/>
          </a:xfrm>
          <a:prstGeom prst="rect">
            <a:avLst/>
          </a:prstGeom>
          <a:noFill/>
        </p:spPr>
        <p:txBody>
          <a:bodyPr wrap="square" rtlCol="0">
            <a:spAutoFit/>
          </a:bodyPr>
          <a:lstStyle/>
          <a:p>
            <a:pPr algn="ctr"/>
            <a:r>
              <a:rPr lang="en-US"/>
              <a:t>DPT-HepB-Hib</a:t>
            </a:r>
          </a:p>
        </p:txBody>
      </p:sp>
      <p:sp>
        <p:nvSpPr>
          <p:cNvPr id="15" name="TextBox 14"/>
          <p:cNvSpPr txBox="1"/>
          <p:nvPr/>
        </p:nvSpPr>
        <p:spPr>
          <a:xfrm>
            <a:off x="3987800" y="6488668"/>
            <a:ext cx="2070100" cy="369332"/>
          </a:xfrm>
          <a:prstGeom prst="rect">
            <a:avLst/>
          </a:prstGeom>
          <a:noFill/>
        </p:spPr>
        <p:txBody>
          <a:bodyPr wrap="square" rtlCol="0">
            <a:spAutoFit/>
          </a:bodyPr>
          <a:lstStyle/>
          <a:p>
            <a:pPr algn="ctr"/>
            <a:r>
              <a:rPr lang="en-US"/>
              <a:t>Polio</a:t>
            </a:r>
          </a:p>
        </p:txBody>
      </p:sp>
      <p:cxnSp>
        <p:nvCxnSpPr>
          <p:cNvPr id="17" name="Straight Connector 16"/>
          <p:cNvCxnSpPr/>
          <p:nvPr/>
        </p:nvCxnSpPr>
        <p:spPr>
          <a:xfrm>
            <a:off x="1257300" y="6488668"/>
            <a:ext cx="2209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p:cNvCxnSpPr/>
          <p:nvPr/>
        </p:nvCxnSpPr>
        <p:spPr>
          <a:xfrm>
            <a:off x="3848100" y="6488668"/>
            <a:ext cx="2209800"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1714699089"/>
      </p:ext>
    </p:extLst>
  </p:cSld>
  <p:clrMapOvr>
    <a:masterClrMapping/>
  </p:clrMapOvr>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Basic Vaccination Coverage</a:t>
            </a:r>
            <a:br>
              <a:rPr lang="en-GB" noProof="0"/>
            </a:br>
            <a:r>
              <a:rPr lang="en-GB" noProof="0"/>
              <a:t>by Mother’s Education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987437782"/>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a:t>Percent of children age 12-23 months who have received all basic vaccinations</a:t>
            </a:r>
          </a:p>
        </p:txBody>
      </p:sp>
    </p:spTree>
    <p:extLst>
      <p:ext uri="{BB962C8B-B14F-4D97-AF65-F5344CB8AC3E}">
        <p14:creationId xmlns:p14="http://schemas.microsoft.com/office/powerpoint/2010/main" val="2032177991"/>
      </p:ext>
    </p:extLst>
  </p:cSld>
  <p:clrMapOvr>
    <a:masterClrMapping/>
  </p:clrMapOvr>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Freeform 5">
            <a:extLst>
              <a:ext uri="{FF2B5EF4-FFF2-40B4-BE49-F238E27FC236}">
                <a16:creationId xmlns:a16="http://schemas.microsoft.com/office/drawing/2014/main" id="{8A019EA9-46B2-4B2E-BC7C-DD484E315A41}"/>
              </a:ext>
            </a:extLst>
          </p:cNvPr>
          <p:cNvSpPr>
            <a:spLocks noEditPoints="1"/>
          </p:cNvSpPr>
          <p:nvPr/>
        </p:nvSpPr>
        <p:spPr bwMode="auto">
          <a:xfrm>
            <a:off x="2976655" y="3317877"/>
            <a:ext cx="3557816" cy="2174813"/>
          </a:xfrm>
          <a:custGeom>
            <a:avLst/>
            <a:gdLst>
              <a:gd name="T0" fmla="*/ 1286 w 2341"/>
              <a:gd name="T1" fmla="*/ 1213 h 1431"/>
              <a:gd name="T2" fmla="*/ 1155 w 2341"/>
              <a:gd name="T3" fmla="*/ 1217 h 1431"/>
              <a:gd name="T4" fmla="*/ 1103 w 2341"/>
              <a:gd name="T5" fmla="*/ 1268 h 1431"/>
              <a:gd name="T6" fmla="*/ 1047 w 2341"/>
              <a:gd name="T7" fmla="*/ 1249 h 1431"/>
              <a:gd name="T8" fmla="*/ 981 w 2341"/>
              <a:gd name="T9" fmla="*/ 1241 h 1431"/>
              <a:gd name="T10" fmla="*/ 949 w 2341"/>
              <a:gd name="T11" fmla="*/ 1259 h 1431"/>
              <a:gd name="T12" fmla="*/ 957 w 2341"/>
              <a:gd name="T13" fmla="*/ 1294 h 1431"/>
              <a:gd name="T14" fmla="*/ 1010 w 2341"/>
              <a:gd name="T15" fmla="*/ 1313 h 1431"/>
              <a:gd name="T16" fmla="*/ 950 w 2341"/>
              <a:gd name="T17" fmla="*/ 1371 h 1431"/>
              <a:gd name="T18" fmla="*/ 929 w 2341"/>
              <a:gd name="T19" fmla="*/ 1394 h 1431"/>
              <a:gd name="T20" fmla="*/ 896 w 2341"/>
              <a:gd name="T21" fmla="*/ 1358 h 1431"/>
              <a:gd name="T22" fmla="*/ 857 w 2341"/>
              <a:gd name="T23" fmla="*/ 1324 h 1431"/>
              <a:gd name="T24" fmla="*/ 829 w 2341"/>
              <a:gd name="T25" fmla="*/ 1355 h 1431"/>
              <a:gd name="T26" fmla="*/ 790 w 2341"/>
              <a:gd name="T27" fmla="*/ 1374 h 1431"/>
              <a:gd name="T28" fmla="*/ 11 w 2341"/>
              <a:gd name="T29" fmla="*/ 1252 h 1431"/>
              <a:gd name="T30" fmla="*/ 57 w 2341"/>
              <a:gd name="T31" fmla="*/ 1127 h 1431"/>
              <a:gd name="T32" fmla="*/ 66 w 2341"/>
              <a:gd name="T33" fmla="*/ 1022 h 1431"/>
              <a:gd name="T34" fmla="*/ 90 w 2341"/>
              <a:gd name="T35" fmla="*/ 981 h 1431"/>
              <a:gd name="T36" fmla="*/ 383 w 2341"/>
              <a:gd name="T37" fmla="*/ 1036 h 1431"/>
              <a:gd name="T38" fmla="*/ 465 w 2341"/>
              <a:gd name="T39" fmla="*/ 948 h 1431"/>
              <a:gd name="T40" fmla="*/ 590 w 2341"/>
              <a:gd name="T41" fmla="*/ 923 h 1431"/>
              <a:gd name="T42" fmla="*/ 627 w 2341"/>
              <a:gd name="T43" fmla="*/ 693 h 1431"/>
              <a:gd name="T44" fmla="*/ 785 w 2341"/>
              <a:gd name="T45" fmla="*/ 691 h 1431"/>
              <a:gd name="T46" fmla="*/ 810 w 2341"/>
              <a:gd name="T47" fmla="*/ 728 h 1431"/>
              <a:gd name="T48" fmla="*/ 830 w 2341"/>
              <a:gd name="T49" fmla="*/ 693 h 1431"/>
              <a:gd name="T50" fmla="*/ 866 w 2341"/>
              <a:gd name="T51" fmla="*/ 673 h 1431"/>
              <a:gd name="T52" fmla="*/ 899 w 2341"/>
              <a:gd name="T53" fmla="*/ 629 h 1431"/>
              <a:gd name="T54" fmla="*/ 963 w 2341"/>
              <a:gd name="T55" fmla="*/ 631 h 1431"/>
              <a:gd name="T56" fmla="*/ 992 w 2341"/>
              <a:gd name="T57" fmla="*/ 731 h 1431"/>
              <a:gd name="T58" fmla="*/ 1047 w 2341"/>
              <a:gd name="T59" fmla="*/ 728 h 1431"/>
              <a:gd name="T60" fmla="*/ 1107 w 2341"/>
              <a:gd name="T61" fmla="*/ 714 h 1431"/>
              <a:gd name="T62" fmla="*/ 1167 w 2341"/>
              <a:gd name="T63" fmla="*/ 717 h 1431"/>
              <a:gd name="T64" fmla="*/ 1237 w 2341"/>
              <a:gd name="T65" fmla="*/ 711 h 1431"/>
              <a:gd name="T66" fmla="*/ 1262 w 2341"/>
              <a:gd name="T67" fmla="*/ 709 h 1431"/>
              <a:gd name="T68" fmla="*/ 1281 w 2341"/>
              <a:gd name="T69" fmla="*/ 681 h 1431"/>
              <a:gd name="T70" fmla="*/ 1289 w 2341"/>
              <a:gd name="T71" fmla="*/ 647 h 1431"/>
              <a:gd name="T72" fmla="*/ 1306 w 2341"/>
              <a:gd name="T73" fmla="*/ 619 h 1431"/>
              <a:gd name="T74" fmla="*/ 1351 w 2341"/>
              <a:gd name="T75" fmla="*/ 606 h 1431"/>
              <a:gd name="T76" fmla="*/ 1395 w 2341"/>
              <a:gd name="T77" fmla="*/ 576 h 1431"/>
              <a:gd name="T78" fmla="*/ 1424 w 2341"/>
              <a:gd name="T79" fmla="*/ 543 h 1431"/>
              <a:gd name="T80" fmla="*/ 1487 w 2341"/>
              <a:gd name="T81" fmla="*/ 547 h 1431"/>
              <a:gd name="T82" fmla="*/ 1584 w 2341"/>
              <a:gd name="T83" fmla="*/ 498 h 1431"/>
              <a:gd name="T84" fmla="*/ 1673 w 2341"/>
              <a:gd name="T85" fmla="*/ 479 h 1431"/>
              <a:gd name="T86" fmla="*/ 1689 w 2341"/>
              <a:gd name="T87" fmla="*/ 554 h 1431"/>
              <a:gd name="T88" fmla="*/ 1724 w 2341"/>
              <a:gd name="T89" fmla="*/ 432 h 1431"/>
              <a:gd name="T90" fmla="*/ 1724 w 2341"/>
              <a:gd name="T91" fmla="*/ 277 h 1431"/>
              <a:gd name="T92" fmla="*/ 1724 w 2341"/>
              <a:gd name="T93" fmla="*/ 115 h 1431"/>
              <a:gd name="T94" fmla="*/ 1790 w 2341"/>
              <a:gd name="T95" fmla="*/ 0 h 1431"/>
              <a:gd name="T96" fmla="*/ 1857 w 2341"/>
              <a:gd name="T97" fmla="*/ 79 h 1431"/>
              <a:gd name="T98" fmla="*/ 1938 w 2341"/>
              <a:gd name="T99" fmla="*/ 105 h 1431"/>
              <a:gd name="T100" fmla="*/ 1980 w 2341"/>
              <a:gd name="T101" fmla="*/ 178 h 1431"/>
              <a:gd name="T102" fmla="*/ 2046 w 2341"/>
              <a:gd name="T103" fmla="*/ 233 h 1431"/>
              <a:gd name="T104" fmla="*/ 2081 w 2341"/>
              <a:gd name="T105" fmla="*/ 332 h 1431"/>
              <a:gd name="T106" fmla="*/ 2202 w 2341"/>
              <a:gd name="T107" fmla="*/ 377 h 1431"/>
              <a:gd name="T108" fmla="*/ 2315 w 2341"/>
              <a:gd name="T109" fmla="*/ 416 h 1431"/>
              <a:gd name="T110" fmla="*/ 2326 w 2341"/>
              <a:gd name="T111" fmla="*/ 548 h 1431"/>
              <a:gd name="T112" fmla="*/ 2269 w 2341"/>
              <a:gd name="T113" fmla="*/ 597 h 1431"/>
              <a:gd name="T114" fmla="*/ 2229 w 2341"/>
              <a:gd name="T115" fmla="*/ 644 h 1431"/>
              <a:gd name="T116" fmla="*/ 2192 w 2341"/>
              <a:gd name="T117" fmla="*/ 686 h 1431"/>
              <a:gd name="T118" fmla="*/ 2136 w 2341"/>
              <a:gd name="T119" fmla="*/ 734 h 1431"/>
              <a:gd name="T120" fmla="*/ 1915 w 2341"/>
              <a:gd name="T121" fmla="*/ 827 h 1431"/>
              <a:gd name="T122" fmla="*/ 1801 w 2341"/>
              <a:gd name="T123" fmla="*/ 1001 h 1431"/>
              <a:gd name="T124" fmla="*/ 1617 w 2341"/>
              <a:gd name="T125" fmla="*/ 1075 h 1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341" h="1431">
                <a:moveTo>
                  <a:pt x="1404" y="1131"/>
                </a:moveTo>
                <a:lnTo>
                  <a:pt x="1404" y="1130"/>
                </a:lnTo>
                <a:lnTo>
                  <a:pt x="1404" y="1131"/>
                </a:lnTo>
                <a:lnTo>
                  <a:pt x="1404" y="1132"/>
                </a:lnTo>
                <a:lnTo>
                  <a:pt x="1403" y="1133"/>
                </a:lnTo>
                <a:lnTo>
                  <a:pt x="1402" y="1134"/>
                </a:lnTo>
                <a:lnTo>
                  <a:pt x="1402" y="1136"/>
                </a:lnTo>
                <a:lnTo>
                  <a:pt x="1401" y="1136"/>
                </a:lnTo>
                <a:lnTo>
                  <a:pt x="1401" y="1138"/>
                </a:lnTo>
                <a:lnTo>
                  <a:pt x="1400" y="1139"/>
                </a:lnTo>
                <a:lnTo>
                  <a:pt x="1400" y="1140"/>
                </a:lnTo>
                <a:lnTo>
                  <a:pt x="1399" y="1140"/>
                </a:lnTo>
                <a:lnTo>
                  <a:pt x="1398" y="1144"/>
                </a:lnTo>
                <a:lnTo>
                  <a:pt x="1396" y="1145"/>
                </a:lnTo>
                <a:lnTo>
                  <a:pt x="1396" y="1146"/>
                </a:lnTo>
                <a:lnTo>
                  <a:pt x="1395" y="1147"/>
                </a:lnTo>
                <a:lnTo>
                  <a:pt x="1363" y="1208"/>
                </a:lnTo>
                <a:lnTo>
                  <a:pt x="1360" y="1208"/>
                </a:lnTo>
                <a:lnTo>
                  <a:pt x="1357" y="1208"/>
                </a:lnTo>
                <a:lnTo>
                  <a:pt x="1354" y="1208"/>
                </a:lnTo>
                <a:lnTo>
                  <a:pt x="1351" y="1208"/>
                </a:lnTo>
                <a:lnTo>
                  <a:pt x="1350" y="1206"/>
                </a:lnTo>
                <a:lnTo>
                  <a:pt x="1349" y="1205"/>
                </a:lnTo>
                <a:lnTo>
                  <a:pt x="1347" y="1205"/>
                </a:lnTo>
                <a:lnTo>
                  <a:pt x="1343" y="1206"/>
                </a:lnTo>
                <a:lnTo>
                  <a:pt x="1340" y="1206"/>
                </a:lnTo>
                <a:lnTo>
                  <a:pt x="1338" y="1207"/>
                </a:lnTo>
                <a:lnTo>
                  <a:pt x="1334" y="1207"/>
                </a:lnTo>
                <a:lnTo>
                  <a:pt x="1332" y="1208"/>
                </a:lnTo>
                <a:lnTo>
                  <a:pt x="1329" y="1209"/>
                </a:lnTo>
                <a:lnTo>
                  <a:pt x="1327" y="1210"/>
                </a:lnTo>
                <a:lnTo>
                  <a:pt x="1326" y="1211"/>
                </a:lnTo>
                <a:lnTo>
                  <a:pt x="1325" y="1211"/>
                </a:lnTo>
                <a:lnTo>
                  <a:pt x="1321" y="1210"/>
                </a:lnTo>
                <a:lnTo>
                  <a:pt x="1319" y="1210"/>
                </a:lnTo>
                <a:lnTo>
                  <a:pt x="1315" y="1210"/>
                </a:lnTo>
                <a:lnTo>
                  <a:pt x="1314" y="1210"/>
                </a:lnTo>
                <a:lnTo>
                  <a:pt x="1314" y="1209"/>
                </a:lnTo>
                <a:lnTo>
                  <a:pt x="1314" y="1210"/>
                </a:lnTo>
                <a:lnTo>
                  <a:pt x="1313" y="1210"/>
                </a:lnTo>
                <a:lnTo>
                  <a:pt x="1310" y="1210"/>
                </a:lnTo>
                <a:lnTo>
                  <a:pt x="1308" y="1211"/>
                </a:lnTo>
                <a:lnTo>
                  <a:pt x="1306" y="1211"/>
                </a:lnTo>
                <a:lnTo>
                  <a:pt x="1305" y="1211"/>
                </a:lnTo>
                <a:lnTo>
                  <a:pt x="1304" y="1211"/>
                </a:lnTo>
                <a:lnTo>
                  <a:pt x="1304" y="1211"/>
                </a:lnTo>
                <a:lnTo>
                  <a:pt x="1303" y="1211"/>
                </a:lnTo>
                <a:lnTo>
                  <a:pt x="1301" y="1211"/>
                </a:lnTo>
                <a:lnTo>
                  <a:pt x="1301" y="1212"/>
                </a:lnTo>
                <a:lnTo>
                  <a:pt x="1300" y="1213"/>
                </a:lnTo>
                <a:lnTo>
                  <a:pt x="1298" y="1212"/>
                </a:lnTo>
                <a:lnTo>
                  <a:pt x="1291" y="1210"/>
                </a:lnTo>
                <a:lnTo>
                  <a:pt x="1288" y="1211"/>
                </a:lnTo>
                <a:lnTo>
                  <a:pt x="1287" y="1212"/>
                </a:lnTo>
                <a:lnTo>
                  <a:pt x="1287" y="1212"/>
                </a:lnTo>
                <a:lnTo>
                  <a:pt x="1286" y="1213"/>
                </a:lnTo>
                <a:lnTo>
                  <a:pt x="1284" y="1213"/>
                </a:lnTo>
                <a:lnTo>
                  <a:pt x="1284" y="1213"/>
                </a:lnTo>
                <a:lnTo>
                  <a:pt x="1281" y="1213"/>
                </a:lnTo>
                <a:lnTo>
                  <a:pt x="1278" y="1213"/>
                </a:lnTo>
                <a:lnTo>
                  <a:pt x="1276" y="1213"/>
                </a:lnTo>
                <a:lnTo>
                  <a:pt x="1275" y="1213"/>
                </a:lnTo>
                <a:lnTo>
                  <a:pt x="1274" y="1213"/>
                </a:lnTo>
                <a:lnTo>
                  <a:pt x="1271" y="1213"/>
                </a:lnTo>
                <a:lnTo>
                  <a:pt x="1270" y="1213"/>
                </a:lnTo>
                <a:lnTo>
                  <a:pt x="1270" y="1213"/>
                </a:lnTo>
                <a:lnTo>
                  <a:pt x="1269" y="1213"/>
                </a:lnTo>
                <a:lnTo>
                  <a:pt x="1266" y="1214"/>
                </a:lnTo>
                <a:lnTo>
                  <a:pt x="1265" y="1214"/>
                </a:lnTo>
                <a:lnTo>
                  <a:pt x="1265" y="1214"/>
                </a:lnTo>
                <a:lnTo>
                  <a:pt x="1240" y="1213"/>
                </a:lnTo>
                <a:lnTo>
                  <a:pt x="1239" y="1212"/>
                </a:lnTo>
                <a:lnTo>
                  <a:pt x="1237" y="1209"/>
                </a:lnTo>
                <a:lnTo>
                  <a:pt x="1233" y="1207"/>
                </a:lnTo>
                <a:lnTo>
                  <a:pt x="1231" y="1204"/>
                </a:lnTo>
                <a:lnTo>
                  <a:pt x="1229" y="1202"/>
                </a:lnTo>
                <a:lnTo>
                  <a:pt x="1226" y="1199"/>
                </a:lnTo>
                <a:lnTo>
                  <a:pt x="1225" y="1197"/>
                </a:lnTo>
                <a:lnTo>
                  <a:pt x="1222" y="1196"/>
                </a:lnTo>
                <a:lnTo>
                  <a:pt x="1220" y="1196"/>
                </a:lnTo>
                <a:lnTo>
                  <a:pt x="1218" y="1196"/>
                </a:lnTo>
                <a:lnTo>
                  <a:pt x="1216" y="1195"/>
                </a:lnTo>
                <a:lnTo>
                  <a:pt x="1213" y="1195"/>
                </a:lnTo>
                <a:lnTo>
                  <a:pt x="1210" y="1193"/>
                </a:lnTo>
                <a:lnTo>
                  <a:pt x="1207" y="1192"/>
                </a:lnTo>
                <a:lnTo>
                  <a:pt x="1206" y="1191"/>
                </a:lnTo>
                <a:lnTo>
                  <a:pt x="1190" y="1191"/>
                </a:lnTo>
                <a:lnTo>
                  <a:pt x="1188" y="1191"/>
                </a:lnTo>
                <a:lnTo>
                  <a:pt x="1187" y="1191"/>
                </a:lnTo>
                <a:lnTo>
                  <a:pt x="1186" y="1191"/>
                </a:lnTo>
                <a:lnTo>
                  <a:pt x="1175" y="1194"/>
                </a:lnTo>
                <a:lnTo>
                  <a:pt x="1171" y="1191"/>
                </a:lnTo>
                <a:lnTo>
                  <a:pt x="1170" y="1193"/>
                </a:lnTo>
                <a:lnTo>
                  <a:pt x="1168" y="1192"/>
                </a:lnTo>
                <a:lnTo>
                  <a:pt x="1167" y="1197"/>
                </a:lnTo>
                <a:lnTo>
                  <a:pt x="1161" y="1197"/>
                </a:lnTo>
                <a:lnTo>
                  <a:pt x="1160" y="1197"/>
                </a:lnTo>
                <a:lnTo>
                  <a:pt x="1158" y="1202"/>
                </a:lnTo>
                <a:lnTo>
                  <a:pt x="1166" y="1204"/>
                </a:lnTo>
                <a:lnTo>
                  <a:pt x="1166" y="1205"/>
                </a:lnTo>
                <a:lnTo>
                  <a:pt x="1165" y="1205"/>
                </a:lnTo>
                <a:lnTo>
                  <a:pt x="1165" y="1206"/>
                </a:lnTo>
                <a:lnTo>
                  <a:pt x="1164" y="1206"/>
                </a:lnTo>
                <a:lnTo>
                  <a:pt x="1164" y="1207"/>
                </a:lnTo>
                <a:lnTo>
                  <a:pt x="1158" y="1205"/>
                </a:lnTo>
                <a:lnTo>
                  <a:pt x="1158" y="1207"/>
                </a:lnTo>
                <a:lnTo>
                  <a:pt x="1155" y="1206"/>
                </a:lnTo>
                <a:lnTo>
                  <a:pt x="1154" y="1210"/>
                </a:lnTo>
                <a:lnTo>
                  <a:pt x="1159" y="1212"/>
                </a:lnTo>
                <a:lnTo>
                  <a:pt x="1158" y="1216"/>
                </a:lnTo>
                <a:lnTo>
                  <a:pt x="1155" y="1215"/>
                </a:lnTo>
                <a:lnTo>
                  <a:pt x="1155" y="1217"/>
                </a:lnTo>
                <a:lnTo>
                  <a:pt x="1153" y="1216"/>
                </a:lnTo>
                <a:lnTo>
                  <a:pt x="1152" y="1221"/>
                </a:lnTo>
                <a:lnTo>
                  <a:pt x="1157" y="1223"/>
                </a:lnTo>
                <a:lnTo>
                  <a:pt x="1156" y="1228"/>
                </a:lnTo>
                <a:lnTo>
                  <a:pt x="1151" y="1226"/>
                </a:lnTo>
                <a:lnTo>
                  <a:pt x="1151" y="1227"/>
                </a:lnTo>
                <a:lnTo>
                  <a:pt x="1148" y="1227"/>
                </a:lnTo>
                <a:lnTo>
                  <a:pt x="1147" y="1232"/>
                </a:lnTo>
                <a:lnTo>
                  <a:pt x="1154" y="1234"/>
                </a:lnTo>
                <a:lnTo>
                  <a:pt x="1153" y="1238"/>
                </a:lnTo>
                <a:lnTo>
                  <a:pt x="1152" y="1238"/>
                </a:lnTo>
                <a:lnTo>
                  <a:pt x="1152" y="1239"/>
                </a:lnTo>
                <a:lnTo>
                  <a:pt x="1149" y="1239"/>
                </a:lnTo>
                <a:lnTo>
                  <a:pt x="1147" y="1244"/>
                </a:lnTo>
                <a:lnTo>
                  <a:pt x="1145" y="1243"/>
                </a:lnTo>
                <a:lnTo>
                  <a:pt x="1146" y="1244"/>
                </a:lnTo>
                <a:lnTo>
                  <a:pt x="1142" y="1244"/>
                </a:lnTo>
                <a:lnTo>
                  <a:pt x="1138" y="1263"/>
                </a:lnTo>
                <a:lnTo>
                  <a:pt x="1142" y="1263"/>
                </a:lnTo>
                <a:lnTo>
                  <a:pt x="1142" y="1263"/>
                </a:lnTo>
                <a:lnTo>
                  <a:pt x="1142" y="1263"/>
                </a:lnTo>
                <a:lnTo>
                  <a:pt x="1142" y="1263"/>
                </a:lnTo>
                <a:lnTo>
                  <a:pt x="1141" y="1264"/>
                </a:lnTo>
                <a:lnTo>
                  <a:pt x="1140" y="1264"/>
                </a:lnTo>
                <a:lnTo>
                  <a:pt x="1139" y="1265"/>
                </a:lnTo>
                <a:lnTo>
                  <a:pt x="1137" y="1265"/>
                </a:lnTo>
                <a:lnTo>
                  <a:pt x="1136" y="1266"/>
                </a:lnTo>
                <a:lnTo>
                  <a:pt x="1135" y="1266"/>
                </a:lnTo>
                <a:lnTo>
                  <a:pt x="1134" y="1266"/>
                </a:lnTo>
                <a:lnTo>
                  <a:pt x="1134" y="1269"/>
                </a:lnTo>
                <a:lnTo>
                  <a:pt x="1131" y="1270"/>
                </a:lnTo>
                <a:lnTo>
                  <a:pt x="1126" y="1275"/>
                </a:lnTo>
                <a:lnTo>
                  <a:pt x="1125" y="1276"/>
                </a:lnTo>
                <a:lnTo>
                  <a:pt x="1125" y="1276"/>
                </a:lnTo>
                <a:lnTo>
                  <a:pt x="1124" y="1276"/>
                </a:lnTo>
                <a:lnTo>
                  <a:pt x="1122" y="1276"/>
                </a:lnTo>
                <a:lnTo>
                  <a:pt x="1121" y="1275"/>
                </a:lnTo>
                <a:lnTo>
                  <a:pt x="1120" y="1275"/>
                </a:lnTo>
                <a:lnTo>
                  <a:pt x="1119" y="1274"/>
                </a:lnTo>
                <a:lnTo>
                  <a:pt x="1119" y="1274"/>
                </a:lnTo>
                <a:lnTo>
                  <a:pt x="1117" y="1273"/>
                </a:lnTo>
                <a:lnTo>
                  <a:pt x="1117" y="1272"/>
                </a:lnTo>
                <a:lnTo>
                  <a:pt x="1115" y="1272"/>
                </a:lnTo>
                <a:lnTo>
                  <a:pt x="1114" y="1272"/>
                </a:lnTo>
                <a:lnTo>
                  <a:pt x="1113" y="1272"/>
                </a:lnTo>
                <a:lnTo>
                  <a:pt x="1112" y="1271"/>
                </a:lnTo>
                <a:lnTo>
                  <a:pt x="1111" y="1271"/>
                </a:lnTo>
                <a:lnTo>
                  <a:pt x="1110" y="1270"/>
                </a:lnTo>
                <a:lnTo>
                  <a:pt x="1109" y="1270"/>
                </a:lnTo>
                <a:lnTo>
                  <a:pt x="1108" y="1269"/>
                </a:lnTo>
                <a:lnTo>
                  <a:pt x="1108" y="1269"/>
                </a:lnTo>
                <a:lnTo>
                  <a:pt x="1107" y="1269"/>
                </a:lnTo>
                <a:lnTo>
                  <a:pt x="1106" y="1269"/>
                </a:lnTo>
                <a:lnTo>
                  <a:pt x="1105" y="1268"/>
                </a:lnTo>
                <a:lnTo>
                  <a:pt x="1104" y="1268"/>
                </a:lnTo>
                <a:lnTo>
                  <a:pt x="1103" y="1268"/>
                </a:lnTo>
                <a:lnTo>
                  <a:pt x="1102" y="1268"/>
                </a:lnTo>
                <a:lnTo>
                  <a:pt x="1101" y="1268"/>
                </a:lnTo>
                <a:lnTo>
                  <a:pt x="1100" y="1268"/>
                </a:lnTo>
                <a:lnTo>
                  <a:pt x="1098" y="1268"/>
                </a:lnTo>
                <a:lnTo>
                  <a:pt x="1098" y="1267"/>
                </a:lnTo>
                <a:lnTo>
                  <a:pt x="1097" y="1266"/>
                </a:lnTo>
                <a:lnTo>
                  <a:pt x="1097" y="1265"/>
                </a:lnTo>
                <a:lnTo>
                  <a:pt x="1097" y="1264"/>
                </a:lnTo>
                <a:lnTo>
                  <a:pt x="1095" y="1264"/>
                </a:lnTo>
                <a:lnTo>
                  <a:pt x="1095" y="1263"/>
                </a:lnTo>
                <a:lnTo>
                  <a:pt x="1094" y="1263"/>
                </a:lnTo>
                <a:lnTo>
                  <a:pt x="1093" y="1263"/>
                </a:lnTo>
                <a:lnTo>
                  <a:pt x="1092" y="1263"/>
                </a:lnTo>
                <a:lnTo>
                  <a:pt x="1091" y="1263"/>
                </a:lnTo>
                <a:lnTo>
                  <a:pt x="1091" y="1263"/>
                </a:lnTo>
                <a:lnTo>
                  <a:pt x="1090" y="1263"/>
                </a:lnTo>
                <a:lnTo>
                  <a:pt x="1089" y="1263"/>
                </a:lnTo>
                <a:lnTo>
                  <a:pt x="1088" y="1262"/>
                </a:lnTo>
                <a:lnTo>
                  <a:pt x="1086" y="1261"/>
                </a:lnTo>
                <a:lnTo>
                  <a:pt x="1086" y="1261"/>
                </a:lnTo>
                <a:lnTo>
                  <a:pt x="1085" y="1260"/>
                </a:lnTo>
                <a:lnTo>
                  <a:pt x="1083" y="1259"/>
                </a:lnTo>
                <a:lnTo>
                  <a:pt x="1082" y="1259"/>
                </a:lnTo>
                <a:lnTo>
                  <a:pt x="1082" y="1258"/>
                </a:lnTo>
                <a:lnTo>
                  <a:pt x="1081" y="1258"/>
                </a:lnTo>
                <a:lnTo>
                  <a:pt x="1080" y="1258"/>
                </a:lnTo>
                <a:lnTo>
                  <a:pt x="1080" y="1258"/>
                </a:lnTo>
                <a:lnTo>
                  <a:pt x="1078" y="1258"/>
                </a:lnTo>
                <a:lnTo>
                  <a:pt x="1077" y="1258"/>
                </a:lnTo>
                <a:lnTo>
                  <a:pt x="1076" y="1257"/>
                </a:lnTo>
                <a:lnTo>
                  <a:pt x="1075" y="1257"/>
                </a:lnTo>
                <a:lnTo>
                  <a:pt x="1075" y="1256"/>
                </a:lnTo>
                <a:lnTo>
                  <a:pt x="1073" y="1255"/>
                </a:lnTo>
                <a:lnTo>
                  <a:pt x="1072" y="1255"/>
                </a:lnTo>
                <a:lnTo>
                  <a:pt x="1071" y="1255"/>
                </a:lnTo>
                <a:lnTo>
                  <a:pt x="1070" y="1255"/>
                </a:lnTo>
                <a:lnTo>
                  <a:pt x="1069" y="1255"/>
                </a:lnTo>
                <a:lnTo>
                  <a:pt x="1068" y="1254"/>
                </a:lnTo>
                <a:lnTo>
                  <a:pt x="1067" y="1254"/>
                </a:lnTo>
                <a:lnTo>
                  <a:pt x="1066" y="1254"/>
                </a:lnTo>
                <a:lnTo>
                  <a:pt x="1065" y="1254"/>
                </a:lnTo>
                <a:lnTo>
                  <a:pt x="1064" y="1254"/>
                </a:lnTo>
                <a:lnTo>
                  <a:pt x="1063" y="1253"/>
                </a:lnTo>
                <a:lnTo>
                  <a:pt x="1061" y="1252"/>
                </a:lnTo>
                <a:lnTo>
                  <a:pt x="1060" y="1252"/>
                </a:lnTo>
                <a:lnTo>
                  <a:pt x="1059" y="1252"/>
                </a:lnTo>
                <a:lnTo>
                  <a:pt x="1058" y="1252"/>
                </a:lnTo>
                <a:lnTo>
                  <a:pt x="1057" y="1253"/>
                </a:lnTo>
                <a:lnTo>
                  <a:pt x="1056" y="1252"/>
                </a:lnTo>
                <a:lnTo>
                  <a:pt x="1054" y="1252"/>
                </a:lnTo>
                <a:lnTo>
                  <a:pt x="1053" y="1252"/>
                </a:lnTo>
                <a:lnTo>
                  <a:pt x="1052" y="1251"/>
                </a:lnTo>
                <a:lnTo>
                  <a:pt x="1051" y="1251"/>
                </a:lnTo>
                <a:lnTo>
                  <a:pt x="1050" y="1250"/>
                </a:lnTo>
                <a:lnTo>
                  <a:pt x="1048" y="1249"/>
                </a:lnTo>
                <a:lnTo>
                  <a:pt x="1047" y="1249"/>
                </a:lnTo>
                <a:lnTo>
                  <a:pt x="1047" y="1250"/>
                </a:lnTo>
                <a:lnTo>
                  <a:pt x="1046" y="1250"/>
                </a:lnTo>
                <a:lnTo>
                  <a:pt x="1044" y="1250"/>
                </a:lnTo>
                <a:lnTo>
                  <a:pt x="1043" y="1250"/>
                </a:lnTo>
                <a:lnTo>
                  <a:pt x="1042" y="1250"/>
                </a:lnTo>
                <a:lnTo>
                  <a:pt x="1041" y="1249"/>
                </a:lnTo>
                <a:lnTo>
                  <a:pt x="1040" y="1249"/>
                </a:lnTo>
                <a:lnTo>
                  <a:pt x="1038" y="1248"/>
                </a:lnTo>
                <a:lnTo>
                  <a:pt x="1037" y="1247"/>
                </a:lnTo>
                <a:lnTo>
                  <a:pt x="1036" y="1247"/>
                </a:lnTo>
                <a:lnTo>
                  <a:pt x="1035" y="1247"/>
                </a:lnTo>
                <a:lnTo>
                  <a:pt x="1034" y="1247"/>
                </a:lnTo>
                <a:lnTo>
                  <a:pt x="1033" y="1247"/>
                </a:lnTo>
                <a:lnTo>
                  <a:pt x="1032" y="1247"/>
                </a:lnTo>
                <a:lnTo>
                  <a:pt x="1031" y="1247"/>
                </a:lnTo>
                <a:lnTo>
                  <a:pt x="1030" y="1247"/>
                </a:lnTo>
                <a:lnTo>
                  <a:pt x="1030" y="1246"/>
                </a:lnTo>
                <a:lnTo>
                  <a:pt x="1030" y="1245"/>
                </a:lnTo>
                <a:lnTo>
                  <a:pt x="1029" y="1245"/>
                </a:lnTo>
                <a:lnTo>
                  <a:pt x="1028" y="1244"/>
                </a:lnTo>
                <a:lnTo>
                  <a:pt x="1017" y="1258"/>
                </a:lnTo>
                <a:lnTo>
                  <a:pt x="1017" y="1258"/>
                </a:lnTo>
                <a:lnTo>
                  <a:pt x="1016" y="1258"/>
                </a:lnTo>
                <a:lnTo>
                  <a:pt x="1014" y="1258"/>
                </a:lnTo>
                <a:lnTo>
                  <a:pt x="1013" y="1257"/>
                </a:lnTo>
                <a:lnTo>
                  <a:pt x="1013" y="1257"/>
                </a:lnTo>
                <a:lnTo>
                  <a:pt x="1012" y="1256"/>
                </a:lnTo>
                <a:lnTo>
                  <a:pt x="1011" y="1256"/>
                </a:lnTo>
                <a:lnTo>
                  <a:pt x="1010" y="1255"/>
                </a:lnTo>
                <a:lnTo>
                  <a:pt x="1008" y="1254"/>
                </a:lnTo>
                <a:lnTo>
                  <a:pt x="1007" y="1252"/>
                </a:lnTo>
                <a:lnTo>
                  <a:pt x="1005" y="1252"/>
                </a:lnTo>
                <a:lnTo>
                  <a:pt x="1004" y="1251"/>
                </a:lnTo>
                <a:lnTo>
                  <a:pt x="1002" y="1251"/>
                </a:lnTo>
                <a:lnTo>
                  <a:pt x="1002" y="1251"/>
                </a:lnTo>
                <a:lnTo>
                  <a:pt x="1001" y="1251"/>
                </a:lnTo>
                <a:lnTo>
                  <a:pt x="1000" y="1250"/>
                </a:lnTo>
                <a:lnTo>
                  <a:pt x="999" y="1249"/>
                </a:lnTo>
                <a:lnTo>
                  <a:pt x="997" y="1248"/>
                </a:lnTo>
                <a:lnTo>
                  <a:pt x="996" y="1248"/>
                </a:lnTo>
                <a:lnTo>
                  <a:pt x="996" y="1247"/>
                </a:lnTo>
                <a:lnTo>
                  <a:pt x="994" y="1247"/>
                </a:lnTo>
                <a:lnTo>
                  <a:pt x="993" y="1247"/>
                </a:lnTo>
                <a:lnTo>
                  <a:pt x="992" y="1247"/>
                </a:lnTo>
                <a:lnTo>
                  <a:pt x="991" y="1247"/>
                </a:lnTo>
                <a:lnTo>
                  <a:pt x="991" y="1246"/>
                </a:lnTo>
                <a:lnTo>
                  <a:pt x="990" y="1246"/>
                </a:lnTo>
                <a:lnTo>
                  <a:pt x="989" y="1245"/>
                </a:lnTo>
                <a:lnTo>
                  <a:pt x="988" y="1244"/>
                </a:lnTo>
                <a:lnTo>
                  <a:pt x="987" y="1243"/>
                </a:lnTo>
                <a:lnTo>
                  <a:pt x="986" y="1244"/>
                </a:lnTo>
                <a:lnTo>
                  <a:pt x="985" y="1244"/>
                </a:lnTo>
                <a:lnTo>
                  <a:pt x="984" y="1244"/>
                </a:lnTo>
                <a:lnTo>
                  <a:pt x="983" y="1243"/>
                </a:lnTo>
                <a:lnTo>
                  <a:pt x="982" y="1242"/>
                </a:lnTo>
                <a:lnTo>
                  <a:pt x="981" y="1241"/>
                </a:lnTo>
                <a:lnTo>
                  <a:pt x="980" y="1241"/>
                </a:lnTo>
                <a:lnTo>
                  <a:pt x="980" y="1240"/>
                </a:lnTo>
                <a:lnTo>
                  <a:pt x="980" y="1239"/>
                </a:lnTo>
                <a:lnTo>
                  <a:pt x="979" y="1239"/>
                </a:lnTo>
                <a:lnTo>
                  <a:pt x="977" y="1237"/>
                </a:lnTo>
                <a:lnTo>
                  <a:pt x="975" y="1237"/>
                </a:lnTo>
                <a:lnTo>
                  <a:pt x="974" y="1235"/>
                </a:lnTo>
                <a:lnTo>
                  <a:pt x="974" y="1235"/>
                </a:lnTo>
                <a:lnTo>
                  <a:pt x="974" y="1235"/>
                </a:lnTo>
                <a:lnTo>
                  <a:pt x="973" y="1235"/>
                </a:lnTo>
                <a:lnTo>
                  <a:pt x="972" y="1235"/>
                </a:lnTo>
                <a:lnTo>
                  <a:pt x="971" y="1235"/>
                </a:lnTo>
                <a:lnTo>
                  <a:pt x="971" y="1236"/>
                </a:lnTo>
                <a:lnTo>
                  <a:pt x="971" y="1237"/>
                </a:lnTo>
                <a:lnTo>
                  <a:pt x="971" y="1238"/>
                </a:lnTo>
                <a:lnTo>
                  <a:pt x="970" y="1239"/>
                </a:lnTo>
                <a:lnTo>
                  <a:pt x="969" y="1240"/>
                </a:lnTo>
                <a:lnTo>
                  <a:pt x="969" y="1241"/>
                </a:lnTo>
                <a:lnTo>
                  <a:pt x="969" y="1241"/>
                </a:lnTo>
                <a:lnTo>
                  <a:pt x="969" y="1242"/>
                </a:lnTo>
                <a:lnTo>
                  <a:pt x="969" y="1242"/>
                </a:lnTo>
                <a:lnTo>
                  <a:pt x="968" y="1243"/>
                </a:lnTo>
                <a:lnTo>
                  <a:pt x="968" y="1244"/>
                </a:lnTo>
                <a:lnTo>
                  <a:pt x="967" y="1244"/>
                </a:lnTo>
                <a:lnTo>
                  <a:pt x="965" y="1245"/>
                </a:lnTo>
                <a:lnTo>
                  <a:pt x="964" y="1245"/>
                </a:lnTo>
                <a:lnTo>
                  <a:pt x="964" y="1246"/>
                </a:lnTo>
                <a:lnTo>
                  <a:pt x="964" y="1247"/>
                </a:lnTo>
                <a:lnTo>
                  <a:pt x="964" y="1247"/>
                </a:lnTo>
                <a:lnTo>
                  <a:pt x="964" y="1248"/>
                </a:lnTo>
                <a:lnTo>
                  <a:pt x="963" y="1248"/>
                </a:lnTo>
                <a:lnTo>
                  <a:pt x="963" y="1249"/>
                </a:lnTo>
                <a:lnTo>
                  <a:pt x="961" y="1248"/>
                </a:lnTo>
                <a:lnTo>
                  <a:pt x="960" y="1248"/>
                </a:lnTo>
                <a:lnTo>
                  <a:pt x="959" y="1249"/>
                </a:lnTo>
                <a:lnTo>
                  <a:pt x="959" y="1250"/>
                </a:lnTo>
                <a:lnTo>
                  <a:pt x="959" y="1251"/>
                </a:lnTo>
                <a:lnTo>
                  <a:pt x="959" y="1252"/>
                </a:lnTo>
                <a:lnTo>
                  <a:pt x="958" y="1252"/>
                </a:lnTo>
                <a:lnTo>
                  <a:pt x="958" y="1253"/>
                </a:lnTo>
                <a:lnTo>
                  <a:pt x="957" y="1253"/>
                </a:lnTo>
                <a:lnTo>
                  <a:pt x="957" y="1254"/>
                </a:lnTo>
                <a:lnTo>
                  <a:pt x="957" y="1254"/>
                </a:lnTo>
                <a:lnTo>
                  <a:pt x="957" y="1255"/>
                </a:lnTo>
                <a:lnTo>
                  <a:pt x="956" y="1254"/>
                </a:lnTo>
                <a:lnTo>
                  <a:pt x="955" y="1254"/>
                </a:lnTo>
                <a:lnTo>
                  <a:pt x="954" y="1255"/>
                </a:lnTo>
                <a:lnTo>
                  <a:pt x="953" y="1256"/>
                </a:lnTo>
                <a:lnTo>
                  <a:pt x="953" y="1257"/>
                </a:lnTo>
                <a:lnTo>
                  <a:pt x="952" y="1258"/>
                </a:lnTo>
                <a:lnTo>
                  <a:pt x="952" y="1258"/>
                </a:lnTo>
                <a:lnTo>
                  <a:pt x="951" y="1258"/>
                </a:lnTo>
                <a:lnTo>
                  <a:pt x="950" y="1258"/>
                </a:lnTo>
                <a:lnTo>
                  <a:pt x="949" y="1258"/>
                </a:lnTo>
                <a:lnTo>
                  <a:pt x="949" y="1258"/>
                </a:lnTo>
                <a:lnTo>
                  <a:pt x="949" y="1259"/>
                </a:lnTo>
                <a:lnTo>
                  <a:pt x="949" y="1260"/>
                </a:lnTo>
                <a:lnTo>
                  <a:pt x="948" y="1260"/>
                </a:lnTo>
                <a:lnTo>
                  <a:pt x="947" y="1261"/>
                </a:lnTo>
                <a:lnTo>
                  <a:pt x="947" y="1262"/>
                </a:lnTo>
                <a:lnTo>
                  <a:pt x="946" y="1262"/>
                </a:lnTo>
                <a:lnTo>
                  <a:pt x="945" y="1263"/>
                </a:lnTo>
                <a:lnTo>
                  <a:pt x="946" y="1263"/>
                </a:lnTo>
                <a:lnTo>
                  <a:pt x="946" y="1263"/>
                </a:lnTo>
                <a:lnTo>
                  <a:pt x="946" y="1264"/>
                </a:lnTo>
                <a:lnTo>
                  <a:pt x="946" y="1265"/>
                </a:lnTo>
                <a:lnTo>
                  <a:pt x="946" y="1266"/>
                </a:lnTo>
                <a:lnTo>
                  <a:pt x="946" y="1267"/>
                </a:lnTo>
                <a:lnTo>
                  <a:pt x="946" y="1268"/>
                </a:lnTo>
                <a:lnTo>
                  <a:pt x="945" y="1268"/>
                </a:lnTo>
                <a:lnTo>
                  <a:pt x="945" y="1269"/>
                </a:lnTo>
                <a:lnTo>
                  <a:pt x="945" y="1269"/>
                </a:lnTo>
                <a:lnTo>
                  <a:pt x="945" y="1270"/>
                </a:lnTo>
                <a:lnTo>
                  <a:pt x="946" y="1270"/>
                </a:lnTo>
                <a:lnTo>
                  <a:pt x="946" y="1271"/>
                </a:lnTo>
                <a:lnTo>
                  <a:pt x="946" y="1272"/>
                </a:lnTo>
                <a:lnTo>
                  <a:pt x="946" y="1273"/>
                </a:lnTo>
                <a:lnTo>
                  <a:pt x="946" y="1274"/>
                </a:lnTo>
                <a:lnTo>
                  <a:pt x="946" y="1274"/>
                </a:lnTo>
                <a:lnTo>
                  <a:pt x="947" y="1274"/>
                </a:lnTo>
                <a:lnTo>
                  <a:pt x="946" y="1276"/>
                </a:lnTo>
                <a:lnTo>
                  <a:pt x="947" y="1276"/>
                </a:lnTo>
                <a:lnTo>
                  <a:pt x="948" y="1276"/>
                </a:lnTo>
                <a:lnTo>
                  <a:pt x="949" y="1275"/>
                </a:lnTo>
                <a:lnTo>
                  <a:pt x="949" y="1276"/>
                </a:lnTo>
                <a:lnTo>
                  <a:pt x="950" y="1277"/>
                </a:lnTo>
                <a:lnTo>
                  <a:pt x="950" y="1278"/>
                </a:lnTo>
                <a:lnTo>
                  <a:pt x="950" y="1280"/>
                </a:lnTo>
                <a:lnTo>
                  <a:pt x="950" y="1280"/>
                </a:lnTo>
                <a:lnTo>
                  <a:pt x="950" y="1281"/>
                </a:lnTo>
                <a:lnTo>
                  <a:pt x="949" y="1281"/>
                </a:lnTo>
                <a:lnTo>
                  <a:pt x="947" y="1282"/>
                </a:lnTo>
                <a:lnTo>
                  <a:pt x="948" y="1282"/>
                </a:lnTo>
                <a:lnTo>
                  <a:pt x="948" y="1283"/>
                </a:lnTo>
                <a:lnTo>
                  <a:pt x="949" y="1283"/>
                </a:lnTo>
                <a:lnTo>
                  <a:pt x="949" y="1284"/>
                </a:lnTo>
                <a:lnTo>
                  <a:pt x="950" y="1284"/>
                </a:lnTo>
                <a:lnTo>
                  <a:pt x="950" y="1285"/>
                </a:lnTo>
                <a:lnTo>
                  <a:pt x="951" y="1285"/>
                </a:lnTo>
                <a:lnTo>
                  <a:pt x="952" y="1285"/>
                </a:lnTo>
                <a:lnTo>
                  <a:pt x="952" y="1285"/>
                </a:lnTo>
                <a:lnTo>
                  <a:pt x="952" y="1286"/>
                </a:lnTo>
                <a:lnTo>
                  <a:pt x="952" y="1287"/>
                </a:lnTo>
                <a:lnTo>
                  <a:pt x="952" y="1289"/>
                </a:lnTo>
                <a:lnTo>
                  <a:pt x="953" y="1290"/>
                </a:lnTo>
                <a:lnTo>
                  <a:pt x="953" y="1291"/>
                </a:lnTo>
                <a:lnTo>
                  <a:pt x="953" y="1291"/>
                </a:lnTo>
                <a:lnTo>
                  <a:pt x="954" y="1292"/>
                </a:lnTo>
                <a:lnTo>
                  <a:pt x="955" y="1292"/>
                </a:lnTo>
                <a:lnTo>
                  <a:pt x="955" y="1293"/>
                </a:lnTo>
                <a:lnTo>
                  <a:pt x="956" y="1294"/>
                </a:lnTo>
                <a:lnTo>
                  <a:pt x="957" y="1294"/>
                </a:lnTo>
                <a:lnTo>
                  <a:pt x="957" y="1295"/>
                </a:lnTo>
                <a:lnTo>
                  <a:pt x="958" y="1295"/>
                </a:lnTo>
                <a:lnTo>
                  <a:pt x="960" y="1295"/>
                </a:lnTo>
                <a:lnTo>
                  <a:pt x="962" y="1295"/>
                </a:lnTo>
                <a:lnTo>
                  <a:pt x="963" y="1295"/>
                </a:lnTo>
                <a:lnTo>
                  <a:pt x="963" y="1295"/>
                </a:lnTo>
                <a:lnTo>
                  <a:pt x="964" y="1295"/>
                </a:lnTo>
                <a:lnTo>
                  <a:pt x="966" y="1295"/>
                </a:lnTo>
                <a:lnTo>
                  <a:pt x="967" y="1295"/>
                </a:lnTo>
                <a:lnTo>
                  <a:pt x="968" y="1295"/>
                </a:lnTo>
                <a:lnTo>
                  <a:pt x="968" y="1294"/>
                </a:lnTo>
                <a:lnTo>
                  <a:pt x="969" y="1293"/>
                </a:lnTo>
                <a:lnTo>
                  <a:pt x="969" y="1293"/>
                </a:lnTo>
                <a:lnTo>
                  <a:pt x="970" y="1293"/>
                </a:lnTo>
                <a:lnTo>
                  <a:pt x="971" y="1292"/>
                </a:lnTo>
                <a:lnTo>
                  <a:pt x="973" y="1292"/>
                </a:lnTo>
                <a:lnTo>
                  <a:pt x="974" y="1291"/>
                </a:lnTo>
                <a:lnTo>
                  <a:pt x="974" y="1291"/>
                </a:lnTo>
                <a:lnTo>
                  <a:pt x="975" y="1289"/>
                </a:lnTo>
                <a:lnTo>
                  <a:pt x="976" y="1289"/>
                </a:lnTo>
                <a:lnTo>
                  <a:pt x="979" y="1290"/>
                </a:lnTo>
                <a:lnTo>
                  <a:pt x="980" y="1289"/>
                </a:lnTo>
                <a:lnTo>
                  <a:pt x="980" y="1288"/>
                </a:lnTo>
                <a:lnTo>
                  <a:pt x="983" y="1287"/>
                </a:lnTo>
                <a:lnTo>
                  <a:pt x="984" y="1287"/>
                </a:lnTo>
                <a:lnTo>
                  <a:pt x="985" y="1287"/>
                </a:lnTo>
                <a:lnTo>
                  <a:pt x="986" y="1287"/>
                </a:lnTo>
                <a:lnTo>
                  <a:pt x="987" y="1287"/>
                </a:lnTo>
                <a:lnTo>
                  <a:pt x="988" y="1287"/>
                </a:lnTo>
                <a:lnTo>
                  <a:pt x="988" y="1288"/>
                </a:lnTo>
                <a:lnTo>
                  <a:pt x="989" y="1288"/>
                </a:lnTo>
                <a:lnTo>
                  <a:pt x="990" y="1288"/>
                </a:lnTo>
                <a:lnTo>
                  <a:pt x="991" y="1288"/>
                </a:lnTo>
                <a:lnTo>
                  <a:pt x="991" y="1289"/>
                </a:lnTo>
                <a:lnTo>
                  <a:pt x="992" y="1289"/>
                </a:lnTo>
                <a:lnTo>
                  <a:pt x="995" y="1302"/>
                </a:lnTo>
                <a:lnTo>
                  <a:pt x="1003" y="1293"/>
                </a:lnTo>
                <a:lnTo>
                  <a:pt x="1003" y="1294"/>
                </a:lnTo>
                <a:lnTo>
                  <a:pt x="1004" y="1294"/>
                </a:lnTo>
                <a:lnTo>
                  <a:pt x="1004" y="1295"/>
                </a:lnTo>
                <a:lnTo>
                  <a:pt x="1004" y="1296"/>
                </a:lnTo>
                <a:lnTo>
                  <a:pt x="1005" y="1296"/>
                </a:lnTo>
                <a:lnTo>
                  <a:pt x="1006" y="1298"/>
                </a:lnTo>
                <a:lnTo>
                  <a:pt x="1006" y="1299"/>
                </a:lnTo>
                <a:lnTo>
                  <a:pt x="1007" y="1301"/>
                </a:lnTo>
                <a:lnTo>
                  <a:pt x="1008" y="1302"/>
                </a:lnTo>
                <a:lnTo>
                  <a:pt x="1008" y="1302"/>
                </a:lnTo>
                <a:lnTo>
                  <a:pt x="1008" y="1303"/>
                </a:lnTo>
                <a:lnTo>
                  <a:pt x="1008" y="1304"/>
                </a:lnTo>
                <a:lnTo>
                  <a:pt x="1008" y="1306"/>
                </a:lnTo>
                <a:lnTo>
                  <a:pt x="1009" y="1306"/>
                </a:lnTo>
                <a:lnTo>
                  <a:pt x="1009" y="1308"/>
                </a:lnTo>
                <a:lnTo>
                  <a:pt x="1009" y="1309"/>
                </a:lnTo>
                <a:lnTo>
                  <a:pt x="1009" y="1311"/>
                </a:lnTo>
                <a:lnTo>
                  <a:pt x="1010" y="1311"/>
                </a:lnTo>
                <a:lnTo>
                  <a:pt x="1010" y="1313"/>
                </a:lnTo>
                <a:lnTo>
                  <a:pt x="1010" y="1313"/>
                </a:lnTo>
                <a:lnTo>
                  <a:pt x="1011" y="1313"/>
                </a:lnTo>
                <a:lnTo>
                  <a:pt x="1011" y="1315"/>
                </a:lnTo>
                <a:lnTo>
                  <a:pt x="1011" y="1316"/>
                </a:lnTo>
                <a:lnTo>
                  <a:pt x="1012" y="1318"/>
                </a:lnTo>
                <a:lnTo>
                  <a:pt x="1012" y="1319"/>
                </a:lnTo>
                <a:lnTo>
                  <a:pt x="1012" y="1320"/>
                </a:lnTo>
                <a:lnTo>
                  <a:pt x="1013" y="1321"/>
                </a:lnTo>
                <a:lnTo>
                  <a:pt x="1013" y="1322"/>
                </a:lnTo>
                <a:lnTo>
                  <a:pt x="1013" y="1324"/>
                </a:lnTo>
                <a:lnTo>
                  <a:pt x="1013" y="1324"/>
                </a:lnTo>
                <a:lnTo>
                  <a:pt x="1013" y="1326"/>
                </a:lnTo>
                <a:lnTo>
                  <a:pt x="1013" y="1327"/>
                </a:lnTo>
                <a:lnTo>
                  <a:pt x="1013" y="1328"/>
                </a:lnTo>
                <a:lnTo>
                  <a:pt x="1013" y="1330"/>
                </a:lnTo>
                <a:lnTo>
                  <a:pt x="1013" y="1330"/>
                </a:lnTo>
                <a:lnTo>
                  <a:pt x="1013" y="1332"/>
                </a:lnTo>
                <a:lnTo>
                  <a:pt x="1014" y="1333"/>
                </a:lnTo>
                <a:lnTo>
                  <a:pt x="1013" y="1334"/>
                </a:lnTo>
                <a:lnTo>
                  <a:pt x="1014" y="1335"/>
                </a:lnTo>
                <a:lnTo>
                  <a:pt x="1014" y="1336"/>
                </a:lnTo>
                <a:lnTo>
                  <a:pt x="1014" y="1337"/>
                </a:lnTo>
                <a:lnTo>
                  <a:pt x="1014" y="1339"/>
                </a:lnTo>
                <a:lnTo>
                  <a:pt x="1014" y="1341"/>
                </a:lnTo>
                <a:lnTo>
                  <a:pt x="1014" y="1342"/>
                </a:lnTo>
                <a:lnTo>
                  <a:pt x="1015" y="1346"/>
                </a:lnTo>
                <a:lnTo>
                  <a:pt x="1015" y="1346"/>
                </a:lnTo>
                <a:lnTo>
                  <a:pt x="1015" y="1348"/>
                </a:lnTo>
                <a:lnTo>
                  <a:pt x="1014" y="1349"/>
                </a:lnTo>
                <a:lnTo>
                  <a:pt x="1014" y="1350"/>
                </a:lnTo>
                <a:lnTo>
                  <a:pt x="1014" y="1351"/>
                </a:lnTo>
                <a:lnTo>
                  <a:pt x="1014" y="1352"/>
                </a:lnTo>
                <a:lnTo>
                  <a:pt x="1014" y="1352"/>
                </a:lnTo>
                <a:lnTo>
                  <a:pt x="1014" y="1354"/>
                </a:lnTo>
                <a:lnTo>
                  <a:pt x="1014" y="1355"/>
                </a:lnTo>
                <a:lnTo>
                  <a:pt x="1014" y="1356"/>
                </a:lnTo>
                <a:lnTo>
                  <a:pt x="1014" y="1357"/>
                </a:lnTo>
                <a:lnTo>
                  <a:pt x="1014" y="1358"/>
                </a:lnTo>
                <a:lnTo>
                  <a:pt x="1014" y="1360"/>
                </a:lnTo>
                <a:lnTo>
                  <a:pt x="1014" y="1361"/>
                </a:lnTo>
                <a:lnTo>
                  <a:pt x="1014" y="1363"/>
                </a:lnTo>
                <a:lnTo>
                  <a:pt x="1014" y="1365"/>
                </a:lnTo>
                <a:lnTo>
                  <a:pt x="1014" y="1367"/>
                </a:lnTo>
                <a:lnTo>
                  <a:pt x="1014" y="1368"/>
                </a:lnTo>
                <a:lnTo>
                  <a:pt x="1013" y="1368"/>
                </a:lnTo>
                <a:lnTo>
                  <a:pt x="1013" y="1368"/>
                </a:lnTo>
                <a:lnTo>
                  <a:pt x="1012" y="1368"/>
                </a:lnTo>
                <a:lnTo>
                  <a:pt x="951" y="1366"/>
                </a:lnTo>
                <a:lnTo>
                  <a:pt x="950" y="1366"/>
                </a:lnTo>
                <a:lnTo>
                  <a:pt x="949" y="1366"/>
                </a:lnTo>
                <a:lnTo>
                  <a:pt x="949" y="1367"/>
                </a:lnTo>
                <a:lnTo>
                  <a:pt x="949" y="1368"/>
                </a:lnTo>
                <a:lnTo>
                  <a:pt x="950" y="1368"/>
                </a:lnTo>
                <a:lnTo>
                  <a:pt x="950" y="1369"/>
                </a:lnTo>
                <a:lnTo>
                  <a:pt x="950" y="1370"/>
                </a:lnTo>
                <a:lnTo>
                  <a:pt x="950" y="1371"/>
                </a:lnTo>
                <a:lnTo>
                  <a:pt x="950" y="1372"/>
                </a:lnTo>
                <a:lnTo>
                  <a:pt x="950" y="1373"/>
                </a:lnTo>
                <a:lnTo>
                  <a:pt x="950" y="1374"/>
                </a:lnTo>
                <a:lnTo>
                  <a:pt x="950" y="1374"/>
                </a:lnTo>
                <a:lnTo>
                  <a:pt x="950" y="1375"/>
                </a:lnTo>
                <a:lnTo>
                  <a:pt x="950" y="1376"/>
                </a:lnTo>
                <a:lnTo>
                  <a:pt x="949" y="1377"/>
                </a:lnTo>
                <a:lnTo>
                  <a:pt x="948" y="1377"/>
                </a:lnTo>
                <a:lnTo>
                  <a:pt x="947" y="1377"/>
                </a:lnTo>
                <a:lnTo>
                  <a:pt x="946" y="1377"/>
                </a:lnTo>
                <a:lnTo>
                  <a:pt x="946" y="1377"/>
                </a:lnTo>
                <a:lnTo>
                  <a:pt x="945" y="1377"/>
                </a:lnTo>
                <a:lnTo>
                  <a:pt x="945" y="1378"/>
                </a:lnTo>
                <a:lnTo>
                  <a:pt x="945" y="1379"/>
                </a:lnTo>
                <a:lnTo>
                  <a:pt x="945" y="1380"/>
                </a:lnTo>
                <a:lnTo>
                  <a:pt x="944" y="1380"/>
                </a:lnTo>
                <a:lnTo>
                  <a:pt x="944" y="1381"/>
                </a:lnTo>
                <a:lnTo>
                  <a:pt x="943" y="1382"/>
                </a:lnTo>
                <a:lnTo>
                  <a:pt x="943" y="1383"/>
                </a:lnTo>
                <a:lnTo>
                  <a:pt x="942" y="1383"/>
                </a:lnTo>
                <a:lnTo>
                  <a:pt x="941" y="1383"/>
                </a:lnTo>
                <a:lnTo>
                  <a:pt x="941" y="1384"/>
                </a:lnTo>
                <a:lnTo>
                  <a:pt x="941" y="1385"/>
                </a:lnTo>
                <a:lnTo>
                  <a:pt x="941" y="1385"/>
                </a:lnTo>
                <a:lnTo>
                  <a:pt x="941" y="1386"/>
                </a:lnTo>
                <a:lnTo>
                  <a:pt x="942" y="1387"/>
                </a:lnTo>
                <a:lnTo>
                  <a:pt x="943" y="1387"/>
                </a:lnTo>
                <a:lnTo>
                  <a:pt x="944" y="1387"/>
                </a:lnTo>
                <a:lnTo>
                  <a:pt x="945" y="1389"/>
                </a:lnTo>
                <a:lnTo>
                  <a:pt x="946" y="1389"/>
                </a:lnTo>
                <a:lnTo>
                  <a:pt x="947" y="1390"/>
                </a:lnTo>
                <a:lnTo>
                  <a:pt x="947" y="1391"/>
                </a:lnTo>
                <a:lnTo>
                  <a:pt x="948" y="1391"/>
                </a:lnTo>
                <a:lnTo>
                  <a:pt x="949" y="1392"/>
                </a:lnTo>
                <a:lnTo>
                  <a:pt x="948" y="1393"/>
                </a:lnTo>
                <a:lnTo>
                  <a:pt x="948" y="1392"/>
                </a:lnTo>
                <a:lnTo>
                  <a:pt x="948" y="1393"/>
                </a:lnTo>
                <a:lnTo>
                  <a:pt x="947" y="1393"/>
                </a:lnTo>
                <a:lnTo>
                  <a:pt x="946" y="1393"/>
                </a:lnTo>
                <a:lnTo>
                  <a:pt x="945" y="1392"/>
                </a:lnTo>
                <a:lnTo>
                  <a:pt x="943" y="1393"/>
                </a:lnTo>
                <a:lnTo>
                  <a:pt x="941" y="1394"/>
                </a:lnTo>
                <a:lnTo>
                  <a:pt x="941" y="1395"/>
                </a:lnTo>
                <a:lnTo>
                  <a:pt x="940" y="1393"/>
                </a:lnTo>
                <a:lnTo>
                  <a:pt x="939" y="1391"/>
                </a:lnTo>
                <a:lnTo>
                  <a:pt x="939" y="1391"/>
                </a:lnTo>
                <a:lnTo>
                  <a:pt x="938" y="1389"/>
                </a:lnTo>
                <a:lnTo>
                  <a:pt x="937" y="1388"/>
                </a:lnTo>
                <a:lnTo>
                  <a:pt x="935" y="1386"/>
                </a:lnTo>
                <a:lnTo>
                  <a:pt x="934" y="1386"/>
                </a:lnTo>
                <a:lnTo>
                  <a:pt x="932" y="1388"/>
                </a:lnTo>
                <a:lnTo>
                  <a:pt x="931" y="1389"/>
                </a:lnTo>
                <a:lnTo>
                  <a:pt x="929" y="1391"/>
                </a:lnTo>
                <a:lnTo>
                  <a:pt x="929" y="1392"/>
                </a:lnTo>
                <a:lnTo>
                  <a:pt x="929" y="1393"/>
                </a:lnTo>
                <a:lnTo>
                  <a:pt x="929" y="1394"/>
                </a:lnTo>
                <a:lnTo>
                  <a:pt x="927" y="1395"/>
                </a:lnTo>
                <a:lnTo>
                  <a:pt x="925" y="1395"/>
                </a:lnTo>
                <a:lnTo>
                  <a:pt x="924" y="1395"/>
                </a:lnTo>
                <a:lnTo>
                  <a:pt x="924" y="1396"/>
                </a:lnTo>
                <a:lnTo>
                  <a:pt x="924" y="1397"/>
                </a:lnTo>
                <a:lnTo>
                  <a:pt x="924" y="1398"/>
                </a:lnTo>
                <a:lnTo>
                  <a:pt x="923" y="1399"/>
                </a:lnTo>
                <a:lnTo>
                  <a:pt x="921" y="1399"/>
                </a:lnTo>
                <a:lnTo>
                  <a:pt x="920" y="1398"/>
                </a:lnTo>
                <a:lnTo>
                  <a:pt x="919" y="1399"/>
                </a:lnTo>
                <a:lnTo>
                  <a:pt x="919" y="1398"/>
                </a:lnTo>
                <a:lnTo>
                  <a:pt x="918" y="1397"/>
                </a:lnTo>
                <a:lnTo>
                  <a:pt x="918" y="1396"/>
                </a:lnTo>
                <a:lnTo>
                  <a:pt x="918" y="1394"/>
                </a:lnTo>
                <a:lnTo>
                  <a:pt x="918" y="1394"/>
                </a:lnTo>
                <a:lnTo>
                  <a:pt x="917" y="1393"/>
                </a:lnTo>
                <a:lnTo>
                  <a:pt x="916" y="1393"/>
                </a:lnTo>
                <a:lnTo>
                  <a:pt x="914" y="1393"/>
                </a:lnTo>
                <a:lnTo>
                  <a:pt x="913" y="1393"/>
                </a:lnTo>
                <a:lnTo>
                  <a:pt x="913" y="1393"/>
                </a:lnTo>
                <a:lnTo>
                  <a:pt x="912" y="1394"/>
                </a:lnTo>
                <a:lnTo>
                  <a:pt x="912" y="1395"/>
                </a:lnTo>
                <a:lnTo>
                  <a:pt x="911" y="1395"/>
                </a:lnTo>
                <a:lnTo>
                  <a:pt x="910" y="1396"/>
                </a:lnTo>
                <a:lnTo>
                  <a:pt x="908" y="1397"/>
                </a:lnTo>
                <a:lnTo>
                  <a:pt x="907" y="1398"/>
                </a:lnTo>
                <a:lnTo>
                  <a:pt x="903" y="1399"/>
                </a:lnTo>
                <a:lnTo>
                  <a:pt x="902" y="1399"/>
                </a:lnTo>
                <a:lnTo>
                  <a:pt x="902" y="1397"/>
                </a:lnTo>
                <a:lnTo>
                  <a:pt x="902" y="1396"/>
                </a:lnTo>
                <a:lnTo>
                  <a:pt x="903" y="1392"/>
                </a:lnTo>
                <a:lnTo>
                  <a:pt x="902" y="1391"/>
                </a:lnTo>
                <a:lnTo>
                  <a:pt x="902" y="1390"/>
                </a:lnTo>
                <a:lnTo>
                  <a:pt x="901" y="1390"/>
                </a:lnTo>
                <a:lnTo>
                  <a:pt x="900" y="1389"/>
                </a:lnTo>
                <a:lnTo>
                  <a:pt x="898" y="1390"/>
                </a:lnTo>
                <a:lnTo>
                  <a:pt x="896" y="1389"/>
                </a:lnTo>
                <a:lnTo>
                  <a:pt x="894" y="1388"/>
                </a:lnTo>
                <a:lnTo>
                  <a:pt x="894" y="1387"/>
                </a:lnTo>
                <a:lnTo>
                  <a:pt x="893" y="1385"/>
                </a:lnTo>
                <a:lnTo>
                  <a:pt x="892" y="1383"/>
                </a:lnTo>
                <a:lnTo>
                  <a:pt x="890" y="1381"/>
                </a:lnTo>
                <a:lnTo>
                  <a:pt x="891" y="1380"/>
                </a:lnTo>
                <a:lnTo>
                  <a:pt x="894" y="1377"/>
                </a:lnTo>
                <a:lnTo>
                  <a:pt x="896" y="1375"/>
                </a:lnTo>
                <a:lnTo>
                  <a:pt x="897" y="1374"/>
                </a:lnTo>
                <a:lnTo>
                  <a:pt x="898" y="1373"/>
                </a:lnTo>
                <a:lnTo>
                  <a:pt x="899" y="1371"/>
                </a:lnTo>
                <a:lnTo>
                  <a:pt x="900" y="1369"/>
                </a:lnTo>
                <a:lnTo>
                  <a:pt x="899" y="1367"/>
                </a:lnTo>
                <a:lnTo>
                  <a:pt x="896" y="1366"/>
                </a:lnTo>
                <a:lnTo>
                  <a:pt x="896" y="1366"/>
                </a:lnTo>
                <a:lnTo>
                  <a:pt x="894" y="1366"/>
                </a:lnTo>
                <a:lnTo>
                  <a:pt x="894" y="1365"/>
                </a:lnTo>
                <a:lnTo>
                  <a:pt x="896" y="1361"/>
                </a:lnTo>
                <a:lnTo>
                  <a:pt x="896" y="1358"/>
                </a:lnTo>
                <a:lnTo>
                  <a:pt x="895" y="1357"/>
                </a:lnTo>
                <a:lnTo>
                  <a:pt x="894" y="1355"/>
                </a:lnTo>
                <a:lnTo>
                  <a:pt x="893" y="1355"/>
                </a:lnTo>
                <a:lnTo>
                  <a:pt x="891" y="1355"/>
                </a:lnTo>
                <a:lnTo>
                  <a:pt x="890" y="1352"/>
                </a:lnTo>
                <a:lnTo>
                  <a:pt x="890" y="1352"/>
                </a:lnTo>
                <a:lnTo>
                  <a:pt x="889" y="1351"/>
                </a:lnTo>
                <a:lnTo>
                  <a:pt x="888" y="1351"/>
                </a:lnTo>
                <a:lnTo>
                  <a:pt x="887" y="1350"/>
                </a:lnTo>
                <a:lnTo>
                  <a:pt x="886" y="1350"/>
                </a:lnTo>
                <a:lnTo>
                  <a:pt x="885" y="1349"/>
                </a:lnTo>
                <a:lnTo>
                  <a:pt x="885" y="1348"/>
                </a:lnTo>
                <a:lnTo>
                  <a:pt x="885" y="1347"/>
                </a:lnTo>
                <a:lnTo>
                  <a:pt x="885" y="1346"/>
                </a:lnTo>
                <a:lnTo>
                  <a:pt x="885" y="1345"/>
                </a:lnTo>
                <a:lnTo>
                  <a:pt x="885" y="1343"/>
                </a:lnTo>
                <a:lnTo>
                  <a:pt x="885" y="1342"/>
                </a:lnTo>
                <a:lnTo>
                  <a:pt x="885" y="1341"/>
                </a:lnTo>
                <a:lnTo>
                  <a:pt x="885" y="1340"/>
                </a:lnTo>
                <a:lnTo>
                  <a:pt x="885" y="1339"/>
                </a:lnTo>
                <a:lnTo>
                  <a:pt x="885" y="1338"/>
                </a:lnTo>
                <a:lnTo>
                  <a:pt x="885" y="1337"/>
                </a:lnTo>
                <a:lnTo>
                  <a:pt x="883" y="1337"/>
                </a:lnTo>
                <a:lnTo>
                  <a:pt x="882" y="1338"/>
                </a:lnTo>
                <a:lnTo>
                  <a:pt x="883" y="1339"/>
                </a:lnTo>
                <a:lnTo>
                  <a:pt x="880" y="1340"/>
                </a:lnTo>
                <a:lnTo>
                  <a:pt x="879" y="1340"/>
                </a:lnTo>
                <a:lnTo>
                  <a:pt x="877" y="1340"/>
                </a:lnTo>
                <a:lnTo>
                  <a:pt x="875" y="1340"/>
                </a:lnTo>
                <a:lnTo>
                  <a:pt x="874" y="1339"/>
                </a:lnTo>
                <a:lnTo>
                  <a:pt x="874" y="1338"/>
                </a:lnTo>
                <a:lnTo>
                  <a:pt x="874" y="1337"/>
                </a:lnTo>
                <a:lnTo>
                  <a:pt x="874" y="1336"/>
                </a:lnTo>
                <a:lnTo>
                  <a:pt x="873" y="1336"/>
                </a:lnTo>
                <a:lnTo>
                  <a:pt x="873" y="1335"/>
                </a:lnTo>
                <a:lnTo>
                  <a:pt x="870" y="1335"/>
                </a:lnTo>
                <a:lnTo>
                  <a:pt x="869" y="1336"/>
                </a:lnTo>
                <a:lnTo>
                  <a:pt x="867" y="1336"/>
                </a:lnTo>
                <a:lnTo>
                  <a:pt x="866" y="1335"/>
                </a:lnTo>
                <a:lnTo>
                  <a:pt x="865" y="1335"/>
                </a:lnTo>
                <a:lnTo>
                  <a:pt x="864" y="1335"/>
                </a:lnTo>
                <a:lnTo>
                  <a:pt x="862" y="1335"/>
                </a:lnTo>
                <a:lnTo>
                  <a:pt x="862" y="1334"/>
                </a:lnTo>
                <a:lnTo>
                  <a:pt x="862" y="1333"/>
                </a:lnTo>
                <a:lnTo>
                  <a:pt x="862" y="1331"/>
                </a:lnTo>
                <a:lnTo>
                  <a:pt x="861" y="1330"/>
                </a:lnTo>
                <a:lnTo>
                  <a:pt x="860" y="1328"/>
                </a:lnTo>
                <a:lnTo>
                  <a:pt x="861" y="1327"/>
                </a:lnTo>
                <a:lnTo>
                  <a:pt x="862" y="1326"/>
                </a:lnTo>
                <a:lnTo>
                  <a:pt x="862" y="1324"/>
                </a:lnTo>
                <a:lnTo>
                  <a:pt x="862" y="1323"/>
                </a:lnTo>
                <a:lnTo>
                  <a:pt x="861" y="1322"/>
                </a:lnTo>
                <a:lnTo>
                  <a:pt x="860" y="1323"/>
                </a:lnTo>
                <a:lnTo>
                  <a:pt x="859" y="1323"/>
                </a:lnTo>
                <a:lnTo>
                  <a:pt x="859" y="1324"/>
                </a:lnTo>
                <a:lnTo>
                  <a:pt x="857" y="1324"/>
                </a:lnTo>
                <a:lnTo>
                  <a:pt x="857" y="1325"/>
                </a:lnTo>
                <a:lnTo>
                  <a:pt x="856" y="1324"/>
                </a:lnTo>
                <a:lnTo>
                  <a:pt x="855" y="1324"/>
                </a:lnTo>
                <a:lnTo>
                  <a:pt x="854" y="1324"/>
                </a:lnTo>
                <a:lnTo>
                  <a:pt x="852" y="1324"/>
                </a:lnTo>
                <a:lnTo>
                  <a:pt x="851" y="1324"/>
                </a:lnTo>
                <a:lnTo>
                  <a:pt x="851" y="1325"/>
                </a:lnTo>
                <a:lnTo>
                  <a:pt x="851" y="1326"/>
                </a:lnTo>
                <a:lnTo>
                  <a:pt x="852" y="1328"/>
                </a:lnTo>
                <a:lnTo>
                  <a:pt x="852" y="1329"/>
                </a:lnTo>
                <a:lnTo>
                  <a:pt x="852" y="1330"/>
                </a:lnTo>
                <a:lnTo>
                  <a:pt x="851" y="1330"/>
                </a:lnTo>
                <a:lnTo>
                  <a:pt x="851" y="1331"/>
                </a:lnTo>
                <a:lnTo>
                  <a:pt x="851" y="1332"/>
                </a:lnTo>
                <a:lnTo>
                  <a:pt x="851" y="1333"/>
                </a:lnTo>
                <a:lnTo>
                  <a:pt x="850" y="1334"/>
                </a:lnTo>
                <a:lnTo>
                  <a:pt x="849" y="1334"/>
                </a:lnTo>
                <a:lnTo>
                  <a:pt x="848" y="1334"/>
                </a:lnTo>
                <a:lnTo>
                  <a:pt x="846" y="1333"/>
                </a:lnTo>
                <a:lnTo>
                  <a:pt x="845" y="1333"/>
                </a:lnTo>
                <a:lnTo>
                  <a:pt x="845" y="1334"/>
                </a:lnTo>
                <a:lnTo>
                  <a:pt x="844" y="1335"/>
                </a:lnTo>
                <a:lnTo>
                  <a:pt x="843" y="1335"/>
                </a:lnTo>
                <a:lnTo>
                  <a:pt x="841" y="1335"/>
                </a:lnTo>
                <a:lnTo>
                  <a:pt x="841" y="1335"/>
                </a:lnTo>
                <a:lnTo>
                  <a:pt x="840" y="1335"/>
                </a:lnTo>
                <a:lnTo>
                  <a:pt x="840" y="1335"/>
                </a:lnTo>
                <a:lnTo>
                  <a:pt x="840" y="1336"/>
                </a:lnTo>
                <a:lnTo>
                  <a:pt x="840" y="1337"/>
                </a:lnTo>
                <a:lnTo>
                  <a:pt x="840" y="1338"/>
                </a:lnTo>
                <a:lnTo>
                  <a:pt x="841" y="1340"/>
                </a:lnTo>
                <a:lnTo>
                  <a:pt x="842" y="1341"/>
                </a:lnTo>
                <a:lnTo>
                  <a:pt x="843" y="1342"/>
                </a:lnTo>
                <a:lnTo>
                  <a:pt x="843" y="1344"/>
                </a:lnTo>
                <a:lnTo>
                  <a:pt x="842" y="1345"/>
                </a:lnTo>
                <a:lnTo>
                  <a:pt x="842" y="1346"/>
                </a:lnTo>
                <a:lnTo>
                  <a:pt x="841" y="1346"/>
                </a:lnTo>
                <a:lnTo>
                  <a:pt x="840" y="1347"/>
                </a:lnTo>
                <a:lnTo>
                  <a:pt x="839" y="1346"/>
                </a:lnTo>
                <a:lnTo>
                  <a:pt x="839" y="1347"/>
                </a:lnTo>
                <a:lnTo>
                  <a:pt x="838" y="1349"/>
                </a:lnTo>
                <a:lnTo>
                  <a:pt x="836" y="1349"/>
                </a:lnTo>
                <a:lnTo>
                  <a:pt x="835" y="1349"/>
                </a:lnTo>
                <a:lnTo>
                  <a:pt x="834" y="1349"/>
                </a:lnTo>
                <a:lnTo>
                  <a:pt x="834" y="1349"/>
                </a:lnTo>
                <a:lnTo>
                  <a:pt x="832" y="1349"/>
                </a:lnTo>
                <a:lnTo>
                  <a:pt x="832" y="1350"/>
                </a:lnTo>
                <a:lnTo>
                  <a:pt x="832" y="1351"/>
                </a:lnTo>
                <a:lnTo>
                  <a:pt x="832" y="1352"/>
                </a:lnTo>
                <a:lnTo>
                  <a:pt x="832" y="1352"/>
                </a:lnTo>
                <a:lnTo>
                  <a:pt x="833" y="1353"/>
                </a:lnTo>
                <a:lnTo>
                  <a:pt x="833" y="1354"/>
                </a:lnTo>
                <a:lnTo>
                  <a:pt x="832" y="1355"/>
                </a:lnTo>
                <a:lnTo>
                  <a:pt x="831" y="1355"/>
                </a:lnTo>
                <a:lnTo>
                  <a:pt x="830" y="1355"/>
                </a:lnTo>
                <a:lnTo>
                  <a:pt x="829" y="1355"/>
                </a:lnTo>
                <a:lnTo>
                  <a:pt x="828" y="1355"/>
                </a:lnTo>
                <a:lnTo>
                  <a:pt x="827" y="1355"/>
                </a:lnTo>
                <a:lnTo>
                  <a:pt x="826" y="1356"/>
                </a:lnTo>
                <a:lnTo>
                  <a:pt x="824" y="1356"/>
                </a:lnTo>
                <a:lnTo>
                  <a:pt x="823" y="1356"/>
                </a:lnTo>
                <a:lnTo>
                  <a:pt x="822" y="1357"/>
                </a:lnTo>
                <a:lnTo>
                  <a:pt x="822" y="1358"/>
                </a:lnTo>
                <a:lnTo>
                  <a:pt x="821" y="1359"/>
                </a:lnTo>
                <a:lnTo>
                  <a:pt x="820" y="1360"/>
                </a:lnTo>
                <a:lnTo>
                  <a:pt x="818" y="1360"/>
                </a:lnTo>
                <a:lnTo>
                  <a:pt x="818" y="1362"/>
                </a:lnTo>
                <a:lnTo>
                  <a:pt x="818" y="1363"/>
                </a:lnTo>
                <a:lnTo>
                  <a:pt x="818" y="1363"/>
                </a:lnTo>
                <a:lnTo>
                  <a:pt x="818" y="1364"/>
                </a:lnTo>
                <a:lnTo>
                  <a:pt x="817" y="1365"/>
                </a:lnTo>
                <a:lnTo>
                  <a:pt x="816" y="1366"/>
                </a:lnTo>
                <a:lnTo>
                  <a:pt x="815" y="1366"/>
                </a:lnTo>
                <a:lnTo>
                  <a:pt x="814" y="1365"/>
                </a:lnTo>
                <a:lnTo>
                  <a:pt x="813" y="1363"/>
                </a:lnTo>
                <a:lnTo>
                  <a:pt x="812" y="1362"/>
                </a:lnTo>
                <a:lnTo>
                  <a:pt x="812" y="1361"/>
                </a:lnTo>
                <a:lnTo>
                  <a:pt x="811" y="1360"/>
                </a:lnTo>
                <a:lnTo>
                  <a:pt x="810" y="1361"/>
                </a:lnTo>
                <a:lnTo>
                  <a:pt x="809" y="1362"/>
                </a:lnTo>
                <a:lnTo>
                  <a:pt x="808" y="1362"/>
                </a:lnTo>
                <a:lnTo>
                  <a:pt x="807" y="1362"/>
                </a:lnTo>
                <a:lnTo>
                  <a:pt x="806" y="1363"/>
                </a:lnTo>
                <a:lnTo>
                  <a:pt x="805" y="1363"/>
                </a:lnTo>
                <a:lnTo>
                  <a:pt x="804" y="1363"/>
                </a:lnTo>
                <a:lnTo>
                  <a:pt x="803" y="1362"/>
                </a:lnTo>
                <a:lnTo>
                  <a:pt x="803" y="1361"/>
                </a:lnTo>
                <a:lnTo>
                  <a:pt x="802" y="1359"/>
                </a:lnTo>
                <a:lnTo>
                  <a:pt x="802" y="1358"/>
                </a:lnTo>
                <a:lnTo>
                  <a:pt x="802" y="1357"/>
                </a:lnTo>
                <a:lnTo>
                  <a:pt x="801" y="1356"/>
                </a:lnTo>
                <a:lnTo>
                  <a:pt x="802" y="1355"/>
                </a:lnTo>
                <a:lnTo>
                  <a:pt x="801" y="1354"/>
                </a:lnTo>
                <a:lnTo>
                  <a:pt x="799" y="1354"/>
                </a:lnTo>
                <a:lnTo>
                  <a:pt x="798" y="1354"/>
                </a:lnTo>
                <a:lnTo>
                  <a:pt x="796" y="1356"/>
                </a:lnTo>
                <a:lnTo>
                  <a:pt x="795" y="1356"/>
                </a:lnTo>
                <a:lnTo>
                  <a:pt x="795" y="1357"/>
                </a:lnTo>
                <a:lnTo>
                  <a:pt x="795" y="1358"/>
                </a:lnTo>
                <a:lnTo>
                  <a:pt x="795" y="1360"/>
                </a:lnTo>
                <a:lnTo>
                  <a:pt x="795" y="1361"/>
                </a:lnTo>
                <a:lnTo>
                  <a:pt x="796" y="1363"/>
                </a:lnTo>
                <a:lnTo>
                  <a:pt x="796" y="1363"/>
                </a:lnTo>
                <a:lnTo>
                  <a:pt x="795" y="1364"/>
                </a:lnTo>
                <a:lnTo>
                  <a:pt x="795" y="1365"/>
                </a:lnTo>
                <a:lnTo>
                  <a:pt x="795" y="1366"/>
                </a:lnTo>
                <a:lnTo>
                  <a:pt x="794" y="1367"/>
                </a:lnTo>
                <a:lnTo>
                  <a:pt x="791" y="1368"/>
                </a:lnTo>
                <a:lnTo>
                  <a:pt x="790" y="1370"/>
                </a:lnTo>
                <a:lnTo>
                  <a:pt x="790" y="1372"/>
                </a:lnTo>
                <a:lnTo>
                  <a:pt x="790" y="1373"/>
                </a:lnTo>
                <a:lnTo>
                  <a:pt x="790" y="1374"/>
                </a:lnTo>
                <a:lnTo>
                  <a:pt x="790" y="1375"/>
                </a:lnTo>
                <a:lnTo>
                  <a:pt x="790" y="1377"/>
                </a:lnTo>
                <a:lnTo>
                  <a:pt x="789" y="1379"/>
                </a:lnTo>
                <a:lnTo>
                  <a:pt x="789" y="1380"/>
                </a:lnTo>
                <a:lnTo>
                  <a:pt x="789" y="1382"/>
                </a:lnTo>
                <a:lnTo>
                  <a:pt x="788" y="1383"/>
                </a:lnTo>
                <a:lnTo>
                  <a:pt x="781" y="1396"/>
                </a:lnTo>
                <a:lnTo>
                  <a:pt x="768" y="1418"/>
                </a:lnTo>
                <a:lnTo>
                  <a:pt x="767" y="1418"/>
                </a:lnTo>
                <a:lnTo>
                  <a:pt x="767" y="1419"/>
                </a:lnTo>
                <a:lnTo>
                  <a:pt x="767" y="1420"/>
                </a:lnTo>
                <a:lnTo>
                  <a:pt x="766" y="1421"/>
                </a:lnTo>
                <a:lnTo>
                  <a:pt x="762" y="1423"/>
                </a:lnTo>
                <a:lnTo>
                  <a:pt x="764" y="1423"/>
                </a:lnTo>
                <a:lnTo>
                  <a:pt x="762" y="1424"/>
                </a:lnTo>
                <a:lnTo>
                  <a:pt x="762" y="1425"/>
                </a:lnTo>
                <a:lnTo>
                  <a:pt x="762" y="1426"/>
                </a:lnTo>
                <a:lnTo>
                  <a:pt x="762" y="1427"/>
                </a:lnTo>
                <a:lnTo>
                  <a:pt x="762" y="1428"/>
                </a:lnTo>
                <a:lnTo>
                  <a:pt x="762" y="1429"/>
                </a:lnTo>
                <a:lnTo>
                  <a:pt x="762" y="1429"/>
                </a:lnTo>
                <a:lnTo>
                  <a:pt x="762" y="1430"/>
                </a:lnTo>
                <a:lnTo>
                  <a:pt x="762" y="1431"/>
                </a:lnTo>
                <a:lnTo>
                  <a:pt x="762" y="1430"/>
                </a:lnTo>
                <a:lnTo>
                  <a:pt x="762" y="1431"/>
                </a:lnTo>
                <a:lnTo>
                  <a:pt x="762" y="1430"/>
                </a:lnTo>
                <a:lnTo>
                  <a:pt x="762" y="1430"/>
                </a:lnTo>
                <a:lnTo>
                  <a:pt x="762" y="1431"/>
                </a:lnTo>
                <a:lnTo>
                  <a:pt x="762" y="1430"/>
                </a:lnTo>
                <a:lnTo>
                  <a:pt x="761" y="1430"/>
                </a:lnTo>
                <a:lnTo>
                  <a:pt x="760" y="1430"/>
                </a:lnTo>
                <a:lnTo>
                  <a:pt x="759" y="1429"/>
                </a:lnTo>
                <a:lnTo>
                  <a:pt x="758" y="1429"/>
                </a:lnTo>
                <a:lnTo>
                  <a:pt x="757" y="1428"/>
                </a:lnTo>
                <a:lnTo>
                  <a:pt x="757" y="1427"/>
                </a:lnTo>
                <a:lnTo>
                  <a:pt x="756" y="1427"/>
                </a:lnTo>
                <a:lnTo>
                  <a:pt x="756" y="1427"/>
                </a:lnTo>
                <a:lnTo>
                  <a:pt x="754" y="1426"/>
                </a:lnTo>
                <a:lnTo>
                  <a:pt x="754" y="1425"/>
                </a:lnTo>
                <a:lnTo>
                  <a:pt x="753" y="1424"/>
                </a:lnTo>
                <a:lnTo>
                  <a:pt x="752" y="1424"/>
                </a:lnTo>
                <a:lnTo>
                  <a:pt x="749" y="1418"/>
                </a:lnTo>
                <a:lnTo>
                  <a:pt x="746" y="1410"/>
                </a:lnTo>
                <a:lnTo>
                  <a:pt x="722" y="1324"/>
                </a:lnTo>
                <a:lnTo>
                  <a:pt x="644" y="1324"/>
                </a:lnTo>
                <a:lnTo>
                  <a:pt x="637" y="1324"/>
                </a:lnTo>
                <a:lnTo>
                  <a:pt x="650" y="1277"/>
                </a:lnTo>
                <a:lnTo>
                  <a:pt x="623" y="1278"/>
                </a:lnTo>
                <a:lnTo>
                  <a:pt x="576" y="1271"/>
                </a:lnTo>
                <a:lnTo>
                  <a:pt x="409" y="1269"/>
                </a:lnTo>
                <a:lnTo>
                  <a:pt x="258" y="1254"/>
                </a:lnTo>
                <a:lnTo>
                  <a:pt x="23" y="1255"/>
                </a:lnTo>
                <a:lnTo>
                  <a:pt x="21" y="1255"/>
                </a:lnTo>
                <a:lnTo>
                  <a:pt x="21" y="1252"/>
                </a:lnTo>
                <a:lnTo>
                  <a:pt x="22" y="1251"/>
                </a:lnTo>
                <a:lnTo>
                  <a:pt x="11" y="1252"/>
                </a:lnTo>
                <a:lnTo>
                  <a:pt x="2" y="1251"/>
                </a:lnTo>
                <a:lnTo>
                  <a:pt x="7" y="1243"/>
                </a:lnTo>
                <a:lnTo>
                  <a:pt x="8" y="1236"/>
                </a:lnTo>
                <a:lnTo>
                  <a:pt x="6" y="1232"/>
                </a:lnTo>
                <a:lnTo>
                  <a:pt x="5" y="1227"/>
                </a:lnTo>
                <a:lnTo>
                  <a:pt x="0" y="1223"/>
                </a:lnTo>
                <a:lnTo>
                  <a:pt x="2" y="1214"/>
                </a:lnTo>
                <a:lnTo>
                  <a:pt x="5" y="1212"/>
                </a:lnTo>
                <a:lnTo>
                  <a:pt x="7" y="1208"/>
                </a:lnTo>
                <a:lnTo>
                  <a:pt x="9" y="1207"/>
                </a:lnTo>
                <a:lnTo>
                  <a:pt x="19" y="1204"/>
                </a:lnTo>
                <a:lnTo>
                  <a:pt x="19" y="1201"/>
                </a:lnTo>
                <a:lnTo>
                  <a:pt x="26" y="1198"/>
                </a:lnTo>
                <a:lnTo>
                  <a:pt x="32" y="1197"/>
                </a:lnTo>
                <a:lnTo>
                  <a:pt x="35" y="1201"/>
                </a:lnTo>
                <a:lnTo>
                  <a:pt x="37" y="1201"/>
                </a:lnTo>
                <a:lnTo>
                  <a:pt x="39" y="1199"/>
                </a:lnTo>
                <a:lnTo>
                  <a:pt x="43" y="1195"/>
                </a:lnTo>
                <a:lnTo>
                  <a:pt x="43" y="1193"/>
                </a:lnTo>
                <a:lnTo>
                  <a:pt x="43" y="1191"/>
                </a:lnTo>
                <a:lnTo>
                  <a:pt x="42" y="1191"/>
                </a:lnTo>
                <a:lnTo>
                  <a:pt x="41" y="1189"/>
                </a:lnTo>
                <a:lnTo>
                  <a:pt x="41" y="1187"/>
                </a:lnTo>
                <a:lnTo>
                  <a:pt x="42" y="1186"/>
                </a:lnTo>
                <a:lnTo>
                  <a:pt x="42" y="1185"/>
                </a:lnTo>
                <a:lnTo>
                  <a:pt x="42" y="1183"/>
                </a:lnTo>
                <a:lnTo>
                  <a:pt x="41" y="1182"/>
                </a:lnTo>
                <a:lnTo>
                  <a:pt x="41" y="1181"/>
                </a:lnTo>
                <a:lnTo>
                  <a:pt x="40" y="1179"/>
                </a:lnTo>
                <a:lnTo>
                  <a:pt x="40" y="1176"/>
                </a:lnTo>
                <a:lnTo>
                  <a:pt x="41" y="1175"/>
                </a:lnTo>
                <a:lnTo>
                  <a:pt x="42" y="1174"/>
                </a:lnTo>
                <a:lnTo>
                  <a:pt x="46" y="1174"/>
                </a:lnTo>
                <a:lnTo>
                  <a:pt x="48" y="1173"/>
                </a:lnTo>
                <a:lnTo>
                  <a:pt x="49" y="1171"/>
                </a:lnTo>
                <a:lnTo>
                  <a:pt x="51" y="1169"/>
                </a:lnTo>
                <a:lnTo>
                  <a:pt x="52" y="1166"/>
                </a:lnTo>
                <a:lnTo>
                  <a:pt x="52" y="1163"/>
                </a:lnTo>
                <a:lnTo>
                  <a:pt x="52" y="1162"/>
                </a:lnTo>
                <a:lnTo>
                  <a:pt x="54" y="1161"/>
                </a:lnTo>
                <a:lnTo>
                  <a:pt x="56" y="1159"/>
                </a:lnTo>
                <a:lnTo>
                  <a:pt x="58" y="1158"/>
                </a:lnTo>
                <a:lnTo>
                  <a:pt x="58" y="1157"/>
                </a:lnTo>
                <a:lnTo>
                  <a:pt x="58" y="1154"/>
                </a:lnTo>
                <a:lnTo>
                  <a:pt x="58" y="1152"/>
                </a:lnTo>
                <a:lnTo>
                  <a:pt x="58" y="1150"/>
                </a:lnTo>
                <a:lnTo>
                  <a:pt x="58" y="1147"/>
                </a:lnTo>
                <a:lnTo>
                  <a:pt x="58" y="1145"/>
                </a:lnTo>
                <a:lnTo>
                  <a:pt x="57" y="1143"/>
                </a:lnTo>
                <a:lnTo>
                  <a:pt x="57" y="1141"/>
                </a:lnTo>
                <a:lnTo>
                  <a:pt x="57" y="1139"/>
                </a:lnTo>
                <a:lnTo>
                  <a:pt x="58" y="1138"/>
                </a:lnTo>
                <a:lnTo>
                  <a:pt x="58" y="1135"/>
                </a:lnTo>
                <a:lnTo>
                  <a:pt x="58" y="1132"/>
                </a:lnTo>
                <a:lnTo>
                  <a:pt x="58" y="1130"/>
                </a:lnTo>
                <a:lnTo>
                  <a:pt x="57" y="1127"/>
                </a:lnTo>
                <a:lnTo>
                  <a:pt x="55" y="1125"/>
                </a:lnTo>
                <a:lnTo>
                  <a:pt x="53" y="1122"/>
                </a:lnTo>
                <a:lnTo>
                  <a:pt x="52" y="1120"/>
                </a:lnTo>
                <a:lnTo>
                  <a:pt x="52" y="1119"/>
                </a:lnTo>
                <a:lnTo>
                  <a:pt x="51" y="1118"/>
                </a:lnTo>
                <a:lnTo>
                  <a:pt x="49" y="1116"/>
                </a:lnTo>
                <a:lnTo>
                  <a:pt x="47" y="1114"/>
                </a:lnTo>
                <a:lnTo>
                  <a:pt x="47" y="1112"/>
                </a:lnTo>
                <a:lnTo>
                  <a:pt x="46" y="1108"/>
                </a:lnTo>
                <a:lnTo>
                  <a:pt x="45" y="1106"/>
                </a:lnTo>
                <a:lnTo>
                  <a:pt x="45" y="1103"/>
                </a:lnTo>
                <a:lnTo>
                  <a:pt x="44" y="1100"/>
                </a:lnTo>
                <a:lnTo>
                  <a:pt x="45" y="1097"/>
                </a:lnTo>
                <a:lnTo>
                  <a:pt x="46" y="1095"/>
                </a:lnTo>
                <a:lnTo>
                  <a:pt x="47" y="1091"/>
                </a:lnTo>
                <a:lnTo>
                  <a:pt x="49" y="1090"/>
                </a:lnTo>
                <a:lnTo>
                  <a:pt x="51" y="1086"/>
                </a:lnTo>
                <a:lnTo>
                  <a:pt x="51" y="1085"/>
                </a:lnTo>
                <a:lnTo>
                  <a:pt x="51" y="1081"/>
                </a:lnTo>
                <a:lnTo>
                  <a:pt x="52" y="1079"/>
                </a:lnTo>
                <a:lnTo>
                  <a:pt x="52" y="1077"/>
                </a:lnTo>
                <a:lnTo>
                  <a:pt x="52" y="1075"/>
                </a:lnTo>
                <a:lnTo>
                  <a:pt x="54" y="1073"/>
                </a:lnTo>
                <a:lnTo>
                  <a:pt x="54" y="1072"/>
                </a:lnTo>
                <a:lnTo>
                  <a:pt x="57" y="1071"/>
                </a:lnTo>
                <a:lnTo>
                  <a:pt x="58" y="1069"/>
                </a:lnTo>
                <a:lnTo>
                  <a:pt x="58" y="1068"/>
                </a:lnTo>
                <a:lnTo>
                  <a:pt x="59" y="1067"/>
                </a:lnTo>
                <a:lnTo>
                  <a:pt x="59" y="1066"/>
                </a:lnTo>
                <a:lnTo>
                  <a:pt x="61" y="1066"/>
                </a:lnTo>
                <a:lnTo>
                  <a:pt x="63" y="1066"/>
                </a:lnTo>
                <a:lnTo>
                  <a:pt x="63" y="1066"/>
                </a:lnTo>
                <a:lnTo>
                  <a:pt x="64" y="1066"/>
                </a:lnTo>
                <a:lnTo>
                  <a:pt x="67" y="1064"/>
                </a:lnTo>
                <a:lnTo>
                  <a:pt x="67" y="1064"/>
                </a:lnTo>
                <a:lnTo>
                  <a:pt x="68" y="1058"/>
                </a:lnTo>
                <a:lnTo>
                  <a:pt x="68" y="1055"/>
                </a:lnTo>
                <a:lnTo>
                  <a:pt x="68" y="1053"/>
                </a:lnTo>
                <a:lnTo>
                  <a:pt x="68" y="1052"/>
                </a:lnTo>
                <a:lnTo>
                  <a:pt x="68" y="1049"/>
                </a:lnTo>
                <a:lnTo>
                  <a:pt x="69" y="1047"/>
                </a:lnTo>
                <a:lnTo>
                  <a:pt x="69" y="1045"/>
                </a:lnTo>
                <a:lnTo>
                  <a:pt x="69" y="1042"/>
                </a:lnTo>
                <a:lnTo>
                  <a:pt x="69" y="1040"/>
                </a:lnTo>
                <a:lnTo>
                  <a:pt x="69" y="1039"/>
                </a:lnTo>
                <a:lnTo>
                  <a:pt x="65" y="1034"/>
                </a:lnTo>
                <a:lnTo>
                  <a:pt x="63" y="1032"/>
                </a:lnTo>
                <a:lnTo>
                  <a:pt x="63" y="1030"/>
                </a:lnTo>
                <a:lnTo>
                  <a:pt x="62" y="1030"/>
                </a:lnTo>
                <a:lnTo>
                  <a:pt x="62" y="1029"/>
                </a:lnTo>
                <a:lnTo>
                  <a:pt x="62" y="1028"/>
                </a:lnTo>
                <a:lnTo>
                  <a:pt x="63" y="1026"/>
                </a:lnTo>
                <a:lnTo>
                  <a:pt x="63" y="1025"/>
                </a:lnTo>
                <a:lnTo>
                  <a:pt x="64" y="1025"/>
                </a:lnTo>
                <a:lnTo>
                  <a:pt x="65" y="1023"/>
                </a:lnTo>
                <a:lnTo>
                  <a:pt x="66" y="1022"/>
                </a:lnTo>
                <a:lnTo>
                  <a:pt x="67" y="1022"/>
                </a:lnTo>
                <a:lnTo>
                  <a:pt x="67" y="1021"/>
                </a:lnTo>
                <a:lnTo>
                  <a:pt x="68" y="1021"/>
                </a:lnTo>
                <a:lnTo>
                  <a:pt x="69" y="1020"/>
                </a:lnTo>
                <a:lnTo>
                  <a:pt x="69" y="1019"/>
                </a:lnTo>
                <a:lnTo>
                  <a:pt x="70" y="1019"/>
                </a:lnTo>
                <a:lnTo>
                  <a:pt x="70" y="1018"/>
                </a:lnTo>
                <a:lnTo>
                  <a:pt x="71" y="1018"/>
                </a:lnTo>
                <a:lnTo>
                  <a:pt x="71" y="1017"/>
                </a:lnTo>
                <a:lnTo>
                  <a:pt x="72" y="1016"/>
                </a:lnTo>
                <a:lnTo>
                  <a:pt x="72" y="1015"/>
                </a:lnTo>
                <a:lnTo>
                  <a:pt x="72" y="1014"/>
                </a:lnTo>
                <a:lnTo>
                  <a:pt x="73" y="1013"/>
                </a:lnTo>
                <a:lnTo>
                  <a:pt x="73" y="1012"/>
                </a:lnTo>
                <a:lnTo>
                  <a:pt x="74" y="1011"/>
                </a:lnTo>
                <a:lnTo>
                  <a:pt x="74" y="1010"/>
                </a:lnTo>
                <a:lnTo>
                  <a:pt x="74" y="1009"/>
                </a:lnTo>
                <a:lnTo>
                  <a:pt x="74" y="1008"/>
                </a:lnTo>
                <a:lnTo>
                  <a:pt x="74" y="1007"/>
                </a:lnTo>
                <a:lnTo>
                  <a:pt x="74" y="1006"/>
                </a:lnTo>
                <a:lnTo>
                  <a:pt x="75" y="1005"/>
                </a:lnTo>
                <a:lnTo>
                  <a:pt x="76" y="1005"/>
                </a:lnTo>
                <a:lnTo>
                  <a:pt x="77" y="1005"/>
                </a:lnTo>
                <a:lnTo>
                  <a:pt x="78" y="1005"/>
                </a:lnTo>
                <a:lnTo>
                  <a:pt x="79" y="1004"/>
                </a:lnTo>
                <a:lnTo>
                  <a:pt x="79" y="1003"/>
                </a:lnTo>
                <a:lnTo>
                  <a:pt x="79" y="1003"/>
                </a:lnTo>
                <a:lnTo>
                  <a:pt x="80" y="1002"/>
                </a:lnTo>
                <a:lnTo>
                  <a:pt x="80" y="1001"/>
                </a:lnTo>
                <a:lnTo>
                  <a:pt x="80" y="1001"/>
                </a:lnTo>
                <a:lnTo>
                  <a:pt x="80" y="1000"/>
                </a:lnTo>
                <a:lnTo>
                  <a:pt x="80" y="999"/>
                </a:lnTo>
                <a:lnTo>
                  <a:pt x="80" y="998"/>
                </a:lnTo>
                <a:lnTo>
                  <a:pt x="81" y="997"/>
                </a:lnTo>
                <a:lnTo>
                  <a:pt x="82" y="997"/>
                </a:lnTo>
                <a:lnTo>
                  <a:pt x="83" y="996"/>
                </a:lnTo>
                <a:lnTo>
                  <a:pt x="83" y="995"/>
                </a:lnTo>
                <a:lnTo>
                  <a:pt x="84" y="995"/>
                </a:lnTo>
                <a:lnTo>
                  <a:pt x="85" y="994"/>
                </a:lnTo>
                <a:lnTo>
                  <a:pt x="86" y="993"/>
                </a:lnTo>
                <a:lnTo>
                  <a:pt x="86" y="992"/>
                </a:lnTo>
                <a:lnTo>
                  <a:pt x="86" y="992"/>
                </a:lnTo>
                <a:lnTo>
                  <a:pt x="86" y="990"/>
                </a:lnTo>
                <a:lnTo>
                  <a:pt x="86" y="989"/>
                </a:lnTo>
                <a:lnTo>
                  <a:pt x="85" y="988"/>
                </a:lnTo>
                <a:lnTo>
                  <a:pt x="86" y="988"/>
                </a:lnTo>
                <a:lnTo>
                  <a:pt x="86" y="987"/>
                </a:lnTo>
                <a:lnTo>
                  <a:pt x="86" y="987"/>
                </a:lnTo>
                <a:lnTo>
                  <a:pt x="87" y="987"/>
                </a:lnTo>
                <a:lnTo>
                  <a:pt x="87" y="984"/>
                </a:lnTo>
                <a:lnTo>
                  <a:pt x="88" y="984"/>
                </a:lnTo>
                <a:lnTo>
                  <a:pt x="88" y="983"/>
                </a:lnTo>
                <a:lnTo>
                  <a:pt x="89" y="983"/>
                </a:lnTo>
                <a:lnTo>
                  <a:pt x="90" y="983"/>
                </a:lnTo>
                <a:lnTo>
                  <a:pt x="90" y="982"/>
                </a:lnTo>
                <a:lnTo>
                  <a:pt x="90" y="981"/>
                </a:lnTo>
                <a:lnTo>
                  <a:pt x="91" y="981"/>
                </a:lnTo>
                <a:lnTo>
                  <a:pt x="91" y="981"/>
                </a:lnTo>
                <a:lnTo>
                  <a:pt x="93" y="981"/>
                </a:lnTo>
                <a:lnTo>
                  <a:pt x="94" y="982"/>
                </a:lnTo>
                <a:lnTo>
                  <a:pt x="95" y="982"/>
                </a:lnTo>
                <a:lnTo>
                  <a:pt x="96" y="981"/>
                </a:lnTo>
                <a:lnTo>
                  <a:pt x="97" y="981"/>
                </a:lnTo>
                <a:lnTo>
                  <a:pt x="97" y="980"/>
                </a:lnTo>
                <a:lnTo>
                  <a:pt x="98" y="979"/>
                </a:lnTo>
                <a:lnTo>
                  <a:pt x="99" y="979"/>
                </a:lnTo>
                <a:lnTo>
                  <a:pt x="100" y="978"/>
                </a:lnTo>
                <a:lnTo>
                  <a:pt x="101" y="976"/>
                </a:lnTo>
                <a:lnTo>
                  <a:pt x="101" y="975"/>
                </a:lnTo>
                <a:lnTo>
                  <a:pt x="101" y="975"/>
                </a:lnTo>
                <a:lnTo>
                  <a:pt x="101" y="974"/>
                </a:lnTo>
                <a:lnTo>
                  <a:pt x="102" y="974"/>
                </a:lnTo>
                <a:lnTo>
                  <a:pt x="102" y="973"/>
                </a:lnTo>
                <a:lnTo>
                  <a:pt x="102" y="971"/>
                </a:lnTo>
                <a:lnTo>
                  <a:pt x="103" y="971"/>
                </a:lnTo>
                <a:lnTo>
                  <a:pt x="104" y="970"/>
                </a:lnTo>
                <a:lnTo>
                  <a:pt x="104" y="970"/>
                </a:lnTo>
                <a:lnTo>
                  <a:pt x="105" y="969"/>
                </a:lnTo>
                <a:lnTo>
                  <a:pt x="105" y="968"/>
                </a:lnTo>
                <a:lnTo>
                  <a:pt x="109" y="969"/>
                </a:lnTo>
                <a:lnTo>
                  <a:pt x="326" y="996"/>
                </a:lnTo>
                <a:lnTo>
                  <a:pt x="334" y="997"/>
                </a:lnTo>
                <a:lnTo>
                  <a:pt x="337" y="998"/>
                </a:lnTo>
                <a:lnTo>
                  <a:pt x="337" y="1000"/>
                </a:lnTo>
                <a:lnTo>
                  <a:pt x="336" y="1003"/>
                </a:lnTo>
                <a:lnTo>
                  <a:pt x="336" y="1004"/>
                </a:lnTo>
                <a:lnTo>
                  <a:pt x="335" y="1005"/>
                </a:lnTo>
                <a:lnTo>
                  <a:pt x="334" y="1008"/>
                </a:lnTo>
                <a:lnTo>
                  <a:pt x="334" y="1009"/>
                </a:lnTo>
                <a:lnTo>
                  <a:pt x="334" y="1011"/>
                </a:lnTo>
                <a:lnTo>
                  <a:pt x="336" y="1013"/>
                </a:lnTo>
                <a:lnTo>
                  <a:pt x="337" y="1014"/>
                </a:lnTo>
                <a:lnTo>
                  <a:pt x="342" y="1014"/>
                </a:lnTo>
                <a:lnTo>
                  <a:pt x="348" y="1014"/>
                </a:lnTo>
                <a:lnTo>
                  <a:pt x="349" y="1014"/>
                </a:lnTo>
                <a:lnTo>
                  <a:pt x="352" y="1016"/>
                </a:lnTo>
                <a:lnTo>
                  <a:pt x="354" y="1018"/>
                </a:lnTo>
                <a:lnTo>
                  <a:pt x="359" y="1020"/>
                </a:lnTo>
                <a:lnTo>
                  <a:pt x="362" y="1023"/>
                </a:lnTo>
                <a:lnTo>
                  <a:pt x="364" y="1024"/>
                </a:lnTo>
                <a:lnTo>
                  <a:pt x="366" y="1024"/>
                </a:lnTo>
                <a:lnTo>
                  <a:pt x="370" y="1024"/>
                </a:lnTo>
                <a:lnTo>
                  <a:pt x="371" y="1025"/>
                </a:lnTo>
                <a:lnTo>
                  <a:pt x="372" y="1025"/>
                </a:lnTo>
                <a:lnTo>
                  <a:pt x="375" y="1026"/>
                </a:lnTo>
                <a:lnTo>
                  <a:pt x="378" y="1027"/>
                </a:lnTo>
                <a:lnTo>
                  <a:pt x="381" y="1028"/>
                </a:lnTo>
                <a:lnTo>
                  <a:pt x="382" y="1029"/>
                </a:lnTo>
                <a:lnTo>
                  <a:pt x="383" y="1030"/>
                </a:lnTo>
                <a:lnTo>
                  <a:pt x="383" y="1032"/>
                </a:lnTo>
                <a:lnTo>
                  <a:pt x="383" y="1034"/>
                </a:lnTo>
                <a:lnTo>
                  <a:pt x="383" y="1036"/>
                </a:lnTo>
                <a:lnTo>
                  <a:pt x="384" y="1038"/>
                </a:lnTo>
                <a:lnTo>
                  <a:pt x="386" y="1041"/>
                </a:lnTo>
                <a:lnTo>
                  <a:pt x="388" y="1042"/>
                </a:lnTo>
                <a:lnTo>
                  <a:pt x="392" y="1042"/>
                </a:lnTo>
                <a:lnTo>
                  <a:pt x="393" y="1040"/>
                </a:lnTo>
                <a:lnTo>
                  <a:pt x="393" y="1037"/>
                </a:lnTo>
                <a:lnTo>
                  <a:pt x="395" y="1036"/>
                </a:lnTo>
                <a:lnTo>
                  <a:pt x="397" y="1035"/>
                </a:lnTo>
                <a:lnTo>
                  <a:pt x="399" y="1034"/>
                </a:lnTo>
                <a:lnTo>
                  <a:pt x="402" y="1035"/>
                </a:lnTo>
                <a:lnTo>
                  <a:pt x="407" y="1032"/>
                </a:lnTo>
                <a:lnTo>
                  <a:pt x="408" y="1030"/>
                </a:lnTo>
                <a:lnTo>
                  <a:pt x="410" y="1030"/>
                </a:lnTo>
                <a:lnTo>
                  <a:pt x="409" y="1028"/>
                </a:lnTo>
                <a:lnTo>
                  <a:pt x="407" y="1025"/>
                </a:lnTo>
                <a:lnTo>
                  <a:pt x="405" y="1025"/>
                </a:lnTo>
                <a:lnTo>
                  <a:pt x="405" y="1022"/>
                </a:lnTo>
                <a:lnTo>
                  <a:pt x="404" y="1019"/>
                </a:lnTo>
                <a:lnTo>
                  <a:pt x="404" y="1016"/>
                </a:lnTo>
                <a:lnTo>
                  <a:pt x="410" y="1009"/>
                </a:lnTo>
                <a:lnTo>
                  <a:pt x="415" y="1008"/>
                </a:lnTo>
                <a:lnTo>
                  <a:pt x="417" y="1003"/>
                </a:lnTo>
                <a:lnTo>
                  <a:pt x="418" y="1000"/>
                </a:lnTo>
                <a:lnTo>
                  <a:pt x="420" y="997"/>
                </a:lnTo>
                <a:lnTo>
                  <a:pt x="421" y="996"/>
                </a:lnTo>
                <a:lnTo>
                  <a:pt x="421" y="993"/>
                </a:lnTo>
                <a:lnTo>
                  <a:pt x="422" y="992"/>
                </a:lnTo>
                <a:lnTo>
                  <a:pt x="423" y="990"/>
                </a:lnTo>
                <a:lnTo>
                  <a:pt x="423" y="988"/>
                </a:lnTo>
                <a:lnTo>
                  <a:pt x="427" y="984"/>
                </a:lnTo>
                <a:lnTo>
                  <a:pt x="428" y="984"/>
                </a:lnTo>
                <a:lnTo>
                  <a:pt x="430" y="981"/>
                </a:lnTo>
                <a:lnTo>
                  <a:pt x="432" y="977"/>
                </a:lnTo>
                <a:lnTo>
                  <a:pt x="433" y="977"/>
                </a:lnTo>
                <a:lnTo>
                  <a:pt x="436" y="978"/>
                </a:lnTo>
                <a:lnTo>
                  <a:pt x="438" y="976"/>
                </a:lnTo>
                <a:lnTo>
                  <a:pt x="439" y="975"/>
                </a:lnTo>
                <a:lnTo>
                  <a:pt x="441" y="973"/>
                </a:lnTo>
                <a:lnTo>
                  <a:pt x="444" y="972"/>
                </a:lnTo>
                <a:lnTo>
                  <a:pt x="446" y="972"/>
                </a:lnTo>
                <a:lnTo>
                  <a:pt x="448" y="971"/>
                </a:lnTo>
                <a:lnTo>
                  <a:pt x="449" y="970"/>
                </a:lnTo>
                <a:lnTo>
                  <a:pt x="451" y="970"/>
                </a:lnTo>
                <a:lnTo>
                  <a:pt x="455" y="969"/>
                </a:lnTo>
                <a:lnTo>
                  <a:pt x="456" y="969"/>
                </a:lnTo>
                <a:lnTo>
                  <a:pt x="459" y="967"/>
                </a:lnTo>
                <a:lnTo>
                  <a:pt x="460" y="964"/>
                </a:lnTo>
                <a:lnTo>
                  <a:pt x="460" y="961"/>
                </a:lnTo>
                <a:lnTo>
                  <a:pt x="460" y="958"/>
                </a:lnTo>
                <a:lnTo>
                  <a:pt x="460" y="956"/>
                </a:lnTo>
                <a:lnTo>
                  <a:pt x="460" y="954"/>
                </a:lnTo>
                <a:lnTo>
                  <a:pt x="461" y="953"/>
                </a:lnTo>
                <a:lnTo>
                  <a:pt x="462" y="953"/>
                </a:lnTo>
                <a:lnTo>
                  <a:pt x="462" y="951"/>
                </a:lnTo>
                <a:lnTo>
                  <a:pt x="463" y="948"/>
                </a:lnTo>
                <a:lnTo>
                  <a:pt x="465" y="948"/>
                </a:lnTo>
                <a:lnTo>
                  <a:pt x="466" y="946"/>
                </a:lnTo>
                <a:lnTo>
                  <a:pt x="469" y="944"/>
                </a:lnTo>
                <a:lnTo>
                  <a:pt x="471" y="945"/>
                </a:lnTo>
                <a:lnTo>
                  <a:pt x="471" y="945"/>
                </a:lnTo>
                <a:lnTo>
                  <a:pt x="474" y="942"/>
                </a:lnTo>
                <a:lnTo>
                  <a:pt x="474" y="941"/>
                </a:lnTo>
                <a:lnTo>
                  <a:pt x="476" y="940"/>
                </a:lnTo>
                <a:lnTo>
                  <a:pt x="479" y="938"/>
                </a:lnTo>
                <a:lnTo>
                  <a:pt x="484" y="936"/>
                </a:lnTo>
                <a:lnTo>
                  <a:pt x="489" y="936"/>
                </a:lnTo>
                <a:lnTo>
                  <a:pt x="492" y="936"/>
                </a:lnTo>
                <a:lnTo>
                  <a:pt x="494" y="938"/>
                </a:lnTo>
                <a:lnTo>
                  <a:pt x="494" y="939"/>
                </a:lnTo>
                <a:lnTo>
                  <a:pt x="496" y="941"/>
                </a:lnTo>
                <a:lnTo>
                  <a:pt x="498" y="942"/>
                </a:lnTo>
                <a:lnTo>
                  <a:pt x="499" y="942"/>
                </a:lnTo>
                <a:lnTo>
                  <a:pt x="501" y="942"/>
                </a:lnTo>
                <a:lnTo>
                  <a:pt x="501" y="942"/>
                </a:lnTo>
                <a:lnTo>
                  <a:pt x="502" y="940"/>
                </a:lnTo>
                <a:lnTo>
                  <a:pt x="504" y="936"/>
                </a:lnTo>
                <a:lnTo>
                  <a:pt x="504" y="935"/>
                </a:lnTo>
                <a:lnTo>
                  <a:pt x="505" y="933"/>
                </a:lnTo>
                <a:lnTo>
                  <a:pt x="507" y="933"/>
                </a:lnTo>
                <a:lnTo>
                  <a:pt x="509" y="934"/>
                </a:lnTo>
                <a:lnTo>
                  <a:pt x="510" y="934"/>
                </a:lnTo>
                <a:lnTo>
                  <a:pt x="515" y="932"/>
                </a:lnTo>
                <a:lnTo>
                  <a:pt x="516" y="931"/>
                </a:lnTo>
                <a:lnTo>
                  <a:pt x="521" y="933"/>
                </a:lnTo>
                <a:lnTo>
                  <a:pt x="525" y="934"/>
                </a:lnTo>
                <a:lnTo>
                  <a:pt x="527" y="935"/>
                </a:lnTo>
                <a:lnTo>
                  <a:pt x="527" y="935"/>
                </a:lnTo>
                <a:lnTo>
                  <a:pt x="528" y="936"/>
                </a:lnTo>
                <a:lnTo>
                  <a:pt x="529" y="937"/>
                </a:lnTo>
                <a:lnTo>
                  <a:pt x="529" y="938"/>
                </a:lnTo>
                <a:lnTo>
                  <a:pt x="529" y="940"/>
                </a:lnTo>
                <a:lnTo>
                  <a:pt x="536" y="936"/>
                </a:lnTo>
                <a:lnTo>
                  <a:pt x="538" y="934"/>
                </a:lnTo>
                <a:lnTo>
                  <a:pt x="540" y="934"/>
                </a:lnTo>
                <a:lnTo>
                  <a:pt x="543" y="935"/>
                </a:lnTo>
                <a:lnTo>
                  <a:pt x="545" y="936"/>
                </a:lnTo>
                <a:lnTo>
                  <a:pt x="548" y="936"/>
                </a:lnTo>
                <a:lnTo>
                  <a:pt x="550" y="936"/>
                </a:lnTo>
                <a:lnTo>
                  <a:pt x="551" y="934"/>
                </a:lnTo>
                <a:lnTo>
                  <a:pt x="553" y="931"/>
                </a:lnTo>
                <a:lnTo>
                  <a:pt x="556" y="928"/>
                </a:lnTo>
                <a:lnTo>
                  <a:pt x="559" y="929"/>
                </a:lnTo>
                <a:lnTo>
                  <a:pt x="563" y="927"/>
                </a:lnTo>
                <a:lnTo>
                  <a:pt x="565" y="928"/>
                </a:lnTo>
                <a:lnTo>
                  <a:pt x="566" y="928"/>
                </a:lnTo>
                <a:lnTo>
                  <a:pt x="568" y="927"/>
                </a:lnTo>
                <a:lnTo>
                  <a:pt x="572" y="924"/>
                </a:lnTo>
                <a:lnTo>
                  <a:pt x="574" y="921"/>
                </a:lnTo>
                <a:lnTo>
                  <a:pt x="575" y="921"/>
                </a:lnTo>
                <a:lnTo>
                  <a:pt x="580" y="923"/>
                </a:lnTo>
                <a:lnTo>
                  <a:pt x="589" y="925"/>
                </a:lnTo>
                <a:lnTo>
                  <a:pt x="590" y="923"/>
                </a:lnTo>
                <a:lnTo>
                  <a:pt x="592" y="921"/>
                </a:lnTo>
                <a:lnTo>
                  <a:pt x="593" y="920"/>
                </a:lnTo>
                <a:lnTo>
                  <a:pt x="595" y="920"/>
                </a:lnTo>
                <a:lnTo>
                  <a:pt x="599" y="921"/>
                </a:lnTo>
                <a:lnTo>
                  <a:pt x="601" y="922"/>
                </a:lnTo>
                <a:lnTo>
                  <a:pt x="605" y="923"/>
                </a:lnTo>
                <a:lnTo>
                  <a:pt x="609" y="923"/>
                </a:lnTo>
                <a:lnTo>
                  <a:pt x="613" y="924"/>
                </a:lnTo>
                <a:lnTo>
                  <a:pt x="616" y="923"/>
                </a:lnTo>
                <a:lnTo>
                  <a:pt x="618" y="922"/>
                </a:lnTo>
                <a:lnTo>
                  <a:pt x="626" y="922"/>
                </a:lnTo>
                <a:lnTo>
                  <a:pt x="627" y="923"/>
                </a:lnTo>
                <a:lnTo>
                  <a:pt x="631" y="923"/>
                </a:lnTo>
                <a:lnTo>
                  <a:pt x="633" y="924"/>
                </a:lnTo>
                <a:lnTo>
                  <a:pt x="635" y="924"/>
                </a:lnTo>
                <a:lnTo>
                  <a:pt x="637" y="925"/>
                </a:lnTo>
                <a:lnTo>
                  <a:pt x="639" y="924"/>
                </a:lnTo>
                <a:lnTo>
                  <a:pt x="639" y="885"/>
                </a:lnTo>
                <a:lnTo>
                  <a:pt x="639" y="881"/>
                </a:lnTo>
                <a:lnTo>
                  <a:pt x="639" y="861"/>
                </a:lnTo>
                <a:lnTo>
                  <a:pt x="640" y="859"/>
                </a:lnTo>
                <a:lnTo>
                  <a:pt x="639" y="856"/>
                </a:lnTo>
                <a:lnTo>
                  <a:pt x="642" y="853"/>
                </a:lnTo>
                <a:lnTo>
                  <a:pt x="642" y="852"/>
                </a:lnTo>
                <a:lnTo>
                  <a:pt x="642" y="851"/>
                </a:lnTo>
                <a:lnTo>
                  <a:pt x="642" y="850"/>
                </a:lnTo>
                <a:lnTo>
                  <a:pt x="643" y="848"/>
                </a:lnTo>
                <a:lnTo>
                  <a:pt x="643" y="845"/>
                </a:lnTo>
                <a:lnTo>
                  <a:pt x="644" y="836"/>
                </a:lnTo>
                <a:lnTo>
                  <a:pt x="642" y="828"/>
                </a:lnTo>
                <a:lnTo>
                  <a:pt x="639" y="821"/>
                </a:lnTo>
                <a:lnTo>
                  <a:pt x="636" y="816"/>
                </a:lnTo>
                <a:lnTo>
                  <a:pt x="633" y="814"/>
                </a:lnTo>
                <a:lnTo>
                  <a:pt x="631" y="813"/>
                </a:lnTo>
                <a:lnTo>
                  <a:pt x="625" y="806"/>
                </a:lnTo>
                <a:lnTo>
                  <a:pt x="619" y="803"/>
                </a:lnTo>
                <a:lnTo>
                  <a:pt x="613" y="796"/>
                </a:lnTo>
                <a:lnTo>
                  <a:pt x="608" y="791"/>
                </a:lnTo>
                <a:lnTo>
                  <a:pt x="607" y="790"/>
                </a:lnTo>
                <a:lnTo>
                  <a:pt x="605" y="788"/>
                </a:lnTo>
                <a:lnTo>
                  <a:pt x="598" y="781"/>
                </a:lnTo>
                <a:lnTo>
                  <a:pt x="595" y="776"/>
                </a:lnTo>
                <a:lnTo>
                  <a:pt x="594" y="773"/>
                </a:lnTo>
                <a:lnTo>
                  <a:pt x="594" y="771"/>
                </a:lnTo>
                <a:lnTo>
                  <a:pt x="596" y="769"/>
                </a:lnTo>
                <a:lnTo>
                  <a:pt x="599" y="767"/>
                </a:lnTo>
                <a:lnTo>
                  <a:pt x="606" y="764"/>
                </a:lnTo>
                <a:lnTo>
                  <a:pt x="611" y="760"/>
                </a:lnTo>
                <a:lnTo>
                  <a:pt x="612" y="752"/>
                </a:lnTo>
                <a:lnTo>
                  <a:pt x="613" y="742"/>
                </a:lnTo>
                <a:lnTo>
                  <a:pt x="613" y="734"/>
                </a:lnTo>
                <a:lnTo>
                  <a:pt x="615" y="728"/>
                </a:lnTo>
                <a:lnTo>
                  <a:pt x="616" y="723"/>
                </a:lnTo>
                <a:lnTo>
                  <a:pt x="622" y="716"/>
                </a:lnTo>
                <a:lnTo>
                  <a:pt x="628" y="697"/>
                </a:lnTo>
                <a:lnTo>
                  <a:pt x="627" y="693"/>
                </a:lnTo>
                <a:lnTo>
                  <a:pt x="624" y="691"/>
                </a:lnTo>
                <a:lnTo>
                  <a:pt x="616" y="690"/>
                </a:lnTo>
                <a:lnTo>
                  <a:pt x="611" y="689"/>
                </a:lnTo>
                <a:lnTo>
                  <a:pt x="608" y="688"/>
                </a:lnTo>
                <a:lnTo>
                  <a:pt x="605" y="687"/>
                </a:lnTo>
                <a:lnTo>
                  <a:pt x="603" y="684"/>
                </a:lnTo>
                <a:lnTo>
                  <a:pt x="602" y="676"/>
                </a:lnTo>
                <a:lnTo>
                  <a:pt x="600" y="674"/>
                </a:lnTo>
                <a:lnTo>
                  <a:pt x="598" y="667"/>
                </a:lnTo>
                <a:lnTo>
                  <a:pt x="594" y="664"/>
                </a:lnTo>
                <a:lnTo>
                  <a:pt x="592" y="662"/>
                </a:lnTo>
                <a:lnTo>
                  <a:pt x="589" y="659"/>
                </a:lnTo>
                <a:lnTo>
                  <a:pt x="584" y="655"/>
                </a:lnTo>
                <a:lnTo>
                  <a:pt x="587" y="654"/>
                </a:lnTo>
                <a:lnTo>
                  <a:pt x="588" y="654"/>
                </a:lnTo>
                <a:lnTo>
                  <a:pt x="589" y="654"/>
                </a:lnTo>
                <a:lnTo>
                  <a:pt x="589" y="654"/>
                </a:lnTo>
                <a:lnTo>
                  <a:pt x="678" y="655"/>
                </a:lnTo>
                <a:lnTo>
                  <a:pt x="723" y="655"/>
                </a:lnTo>
                <a:lnTo>
                  <a:pt x="778" y="656"/>
                </a:lnTo>
                <a:lnTo>
                  <a:pt x="777" y="658"/>
                </a:lnTo>
                <a:lnTo>
                  <a:pt x="778" y="659"/>
                </a:lnTo>
                <a:lnTo>
                  <a:pt x="778" y="659"/>
                </a:lnTo>
                <a:lnTo>
                  <a:pt x="779" y="660"/>
                </a:lnTo>
                <a:lnTo>
                  <a:pt x="779" y="661"/>
                </a:lnTo>
                <a:lnTo>
                  <a:pt x="780" y="662"/>
                </a:lnTo>
                <a:lnTo>
                  <a:pt x="780" y="664"/>
                </a:lnTo>
                <a:lnTo>
                  <a:pt x="780" y="665"/>
                </a:lnTo>
                <a:lnTo>
                  <a:pt x="780" y="665"/>
                </a:lnTo>
                <a:lnTo>
                  <a:pt x="780" y="666"/>
                </a:lnTo>
                <a:lnTo>
                  <a:pt x="779" y="667"/>
                </a:lnTo>
                <a:lnTo>
                  <a:pt x="779" y="668"/>
                </a:lnTo>
                <a:lnTo>
                  <a:pt x="779" y="669"/>
                </a:lnTo>
                <a:lnTo>
                  <a:pt x="779" y="670"/>
                </a:lnTo>
                <a:lnTo>
                  <a:pt x="778" y="671"/>
                </a:lnTo>
                <a:lnTo>
                  <a:pt x="778" y="672"/>
                </a:lnTo>
                <a:lnTo>
                  <a:pt x="778" y="673"/>
                </a:lnTo>
                <a:lnTo>
                  <a:pt x="778" y="675"/>
                </a:lnTo>
                <a:lnTo>
                  <a:pt x="778" y="676"/>
                </a:lnTo>
                <a:lnTo>
                  <a:pt x="779" y="676"/>
                </a:lnTo>
                <a:lnTo>
                  <a:pt x="779" y="678"/>
                </a:lnTo>
                <a:lnTo>
                  <a:pt x="779" y="679"/>
                </a:lnTo>
                <a:lnTo>
                  <a:pt x="780" y="680"/>
                </a:lnTo>
                <a:lnTo>
                  <a:pt x="781" y="681"/>
                </a:lnTo>
                <a:lnTo>
                  <a:pt x="781" y="682"/>
                </a:lnTo>
                <a:lnTo>
                  <a:pt x="781" y="683"/>
                </a:lnTo>
                <a:lnTo>
                  <a:pt x="781" y="684"/>
                </a:lnTo>
                <a:lnTo>
                  <a:pt x="781" y="685"/>
                </a:lnTo>
                <a:lnTo>
                  <a:pt x="781" y="686"/>
                </a:lnTo>
                <a:lnTo>
                  <a:pt x="782" y="687"/>
                </a:lnTo>
                <a:lnTo>
                  <a:pt x="782" y="688"/>
                </a:lnTo>
                <a:lnTo>
                  <a:pt x="782" y="689"/>
                </a:lnTo>
                <a:lnTo>
                  <a:pt x="783" y="690"/>
                </a:lnTo>
                <a:lnTo>
                  <a:pt x="784" y="690"/>
                </a:lnTo>
                <a:lnTo>
                  <a:pt x="784" y="691"/>
                </a:lnTo>
                <a:lnTo>
                  <a:pt x="785" y="691"/>
                </a:lnTo>
                <a:lnTo>
                  <a:pt x="787" y="692"/>
                </a:lnTo>
                <a:lnTo>
                  <a:pt x="788" y="692"/>
                </a:lnTo>
                <a:lnTo>
                  <a:pt x="790" y="692"/>
                </a:lnTo>
                <a:lnTo>
                  <a:pt x="790" y="692"/>
                </a:lnTo>
                <a:lnTo>
                  <a:pt x="791" y="693"/>
                </a:lnTo>
                <a:lnTo>
                  <a:pt x="791" y="694"/>
                </a:lnTo>
                <a:lnTo>
                  <a:pt x="790" y="695"/>
                </a:lnTo>
                <a:lnTo>
                  <a:pt x="790" y="696"/>
                </a:lnTo>
                <a:lnTo>
                  <a:pt x="791" y="697"/>
                </a:lnTo>
                <a:lnTo>
                  <a:pt x="792" y="697"/>
                </a:lnTo>
                <a:lnTo>
                  <a:pt x="793" y="698"/>
                </a:lnTo>
                <a:lnTo>
                  <a:pt x="794" y="698"/>
                </a:lnTo>
                <a:lnTo>
                  <a:pt x="793" y="698"/>
                </a:lnTo>
                <a:lnTo>
                  <a:pt x="792" y="701"/>
                </a:lnTo>
                <a:lnTo>
                  <a:pt x="791" y="701"/>
                </a:lnTo>
                <a:lnTo>
                  <a:pt x="791" y="703"/>
                </a:lnTo>
                <a:lnTo>
                  <a:pt x="791" y="704"/>
                </a:lnTo>
                <a:lnTo>
                  <a:pt x="791" y="704"/>
                </a:lnTo>
                <a:lnTo>
                  <a:pt x="791" y="706"/>
                </a:lnTo>
                <a:lnTo>
                  <a:pt x="791" y="708"/>
                </a:lnTo>
                <a:lnTo>
                  <a:pt x="792" y="709"/>
                </a:lnTo>
                <a:lnTo>
                  <a:pt x="792" y="709"/>
                </a:lnTo>
                <a:lnTo>
                  <a:pt x="792" y="710"/>
                </a:lnTo>
                <a:lnTo>
                  <a:pt x="792" y="711"/>
                </a:lnTo>
                <a:lnTo>
                  <a:pt x="792" y="712"/>
                </a:lnTo>
                <a:lnTo>
                  <a:pt x="791" y="713"/>
                </a:lnTo>
                <a:lnTo>
                  <a:pt x="791" y="714"/>
                </a:lnTo>
                <a:lnTo>
                  <a:pt x="790" y="715"/>
                </a:lnTo>
                <a:lnTo>
                  <a:pt x="790" y="715"/>
                </a:lnTo>
                <a:lnTo>
                  <a:pt x="790" y="716"/>
                </a:lnTo>
                <a:lnTo>
                  <a:pt x="790" y="717"/>
                </a:lnTo>
                <a:lnTo>
                  <a:pt x="791" y="719"/>
                </a:lnTo>
                <a:lnTo>
                  <a:pt x="792" y="720"/>
                </a:lnTo>
                <a:lnTo>
                  <a:pt x="792" y="720"/>
                </a:lnTo>
                <a:lnTo>
                  <a:pt x="793" y="721"/>
                </a:lnTo>
                <a:lnTo>
                  <a:pt x="794" y="722"/>
                </a:lnTo>
                <a:lnTo>
                  <a:pt x="795" y="723"/>
                </a:lnTo>
                <a:lnTo>
                  <a:pt x="795" y="724"/>
                </a:lnTo>
                <a:lnTo>
                  <a:pt x="796" y="726"/>
                </a:lnTo>
                <a:lnTo>
                  <a:pt x="797" y="727"/>
                </a:lnTo>
                <a:lnTo>
                  <a:pt x="798" y="729"/>
                </a:lnTo>
                <a:lnTo>
                  <a:pt x="799" y="730"/>
                </a:lnTo>
                <a:lnTo>
                  <a:pt x="800" y="731"/>
                </a:lnTo>
                <a:lnTo>
                  <a:pt x="801" y="732"/>
                </a:lnTo>
                <a:lnTo>
                  <a:pt x="801" y="733"/>
                </a:lnTo>
                <a:lnTo>
                  <a:pt x="803" y="733"/>
                </a:lnTo>
                <a:lnTo>
                  <a:pt x="804" y="733"/>
                </a:lnTo>
                <a:lnTo>
                  <a:pt x="805" y="732"/>
                </a:lnTo>
                <a:lnTo>
                  <a:pt x="806" y="732"/>
                </a:lnTo>
                <a:lnTo>
                  <a:pt x="807" y="732"/>
                </a:lnTo>
                <a:lnTo>
                  <a:pt x="808" y="732"/>
                </a:lnTo>
                <a:lnTo>
                  <a:pt x="810" y="732"/>
                </a:lnTo>
                <a:lnTo>
                  <a:pt x="811" y="731"/>
                </a:lnTo>
                <a:lnTo>
                  <a:pt x="811" y="730"/>
                </a:lnTo>
                <a:lnTo>
                  <a:pt x="810" y="729"/>
                </a:lnTo>
                <a:lnTo>
                  <a:pt x="810" y="728"/>
                </a:lnTo>
                <a:lnTo>
                  <a:pt x="809" y="727"/>
                </a:lnTo>
                <a:lnTo>
                  <a:pt x="809" y="726"/>
                </a:lnTo>
                <a:lnTo>
                  <a:pt x="810" y="725"/>
                </a:lnTo>
                <a:lnTo>
                  <a:pt x="811" y="725"/>
                </a:lnTo>
                <a:lnTo>
                  <a:pt x="812" y="725"/>
                </a:lnTo>
                <a:lnTo>
                  <a:pt x="812" y="724"/>
                </a:lnTo>
                <a:lnTo>
                  <a:pt x="813" y="723"/>
                </a:lnTo>
                <a:lnTo>
                  <a:pt x="814" y="723"/>
                </a:lnTo>
                <a:lnTo>
                  <a:pt x="815" y="723"/>
                </a:lnTo>
                <a:lnTo>
                  <a:pt x="816" y="723"/>
                </a:lnTo>
                <a:lnTo>
                  <a:pt x="818" y="723"/>
                </a:lnTo>
                <a:lnTo>
                  <a:pt x="818" y="724"/>
                </a:lnTo>
                <a:lnTo>
                  <a:pt x="819" y="723"/>
                </a:lnTo>
                <a:lnTo>
                  <a:pt x="821" y="722"/>
                </a:lnTo>
                <a:lnTo>
                  <a:pt x="822" y="723"/>
                </a:lnTo>
                <a:lnTo>
                  <a:pt x="823" y="724"/>
                </a:lnTo>
                <a:lnTo>
                  <a:pt x="824" y="724"/>
                </a:lnTo>
                <a:lnTo>
                  <a:pt x="825" y="723"/>
                </a:lnTo>
                <a:lnTo>
                  <a:pt x="825" y="722"/>
                </a:lnTo>
                <a:lnTo>
                  <a:pt x="825" y="721"/>
                </a:lnTo>
                <a:lnTo>
                  <a:pt x="825" y="720"/>
                </a:lnTo>
                <a:lnTo>
                  <a:pt x="824" y="720"/>
                </a:lnTo>
                <a:lnTo>
                  <a:pt x="825" y="719"/>
                </a:lnTo>
                <a:lnTo>
                  <a:pt x="826" y="720"/>
                </a:lnTo>
                <a:lnTo>
                  <a:pt x="827" y="719"/>
                </a:lnTo>
                <a:lnTo>
                  <a:pt x="828" y="719"/>
                </a:lnTo>
                <a:lnTo>
                  <a:pt x="829" y="718"/>
                </a:lnTo>
                <a:lnTo>
                  <a:pt x="829" y="717"/>
                </a:lnTo>
                <a:lnTo>
                  <a:pt x="829" y="715"/>
                </a:lnTo>
                <a:lnTo>
                  <a:pt x="830" y="715"/>
                </a:lnTo>
                <a:lnTo>
                  <a:pt x="831" y="716"/>
                </a:lnTo>
                <a:lnTo>
                  <a:pt x="832" y="716"/>
                </a:lnTo>
                <a:lnTo>
                  <a:pt x="834" y="715"/>
                </a:lnTo>
                <a:lnTo>
                  <a:pt x="834" y="715"/>
                </a:lnTo>
                <a:lnTo>
                  <a:pt x="834" y="715"/>
                </a:lnTo>
                <a:lnTo>
                  <a:pt x="835" y="713"/>
                </a:lnTo>
                <a:lnTo>
                  <a:pt x="835" y="711"/>
                </a:lnTo>
                <a:lnTo>
                  <a:pt x="835" y="710"/>
                </a:lnTo>
                <a:lnTo>
                  <a:pt x="835" y="709"/>
                </a:lnTo>
                <a:lnTo>
                  <a:pt x="834" y="709"/>
                </a:lnTo>
                <a:lnTo>
                  <a:pt x="834" y="708"/>
                </a:lnTo>
                <a:lnTo>
                  <a:pt x="834" y="707"/>
                </a:lnTo>
                <a:lnTo>
                  <a:pt x="833" y="706"/>
                </a:lnTo>
                <a:lnTo>
                  <a:pt x="832" y="705"/>
                </a:lnTo>
                <a:lnTo>
                  <a:pt x="832" y="704"/>
                </a:lnTo>
                <a:lnTo>
                  <a:pt x="831" y="703"/>
                </a:lnTo>
                <a:lnTo>
                  <a:pt x="831" y="702"/>
                </a:lnTo>
                <a:lnTo>
                  <a:pt x="832" y="701"/>
                </a:lnTo>
                <a:lnTo>
                  <a:pt x="832" y="700"/>
                </a:lnTo>
                <a:lnTo>
                  <a:pt x="832" y="699"/>
                </a:lnTo>
                <a:lnTo>
                  <a:pt x="832" y="698"/>
                </a:lnTo>
                <a:lnTo>
                  <a:pt x="832" y="697"/>
                </a:lnTo>
                <a:lnTo>
                  <a:pt x="831" y="696"/>
                </a:lnTo>
                <a:lnTo>
                  <a:pt x="830" y="694"/>
                </a:lnTo>
                <a:lnTo>
                  <a:pt x="830" y="693"/>
                </a:lnTo>
                <a:lnTo>
                  <a:pt x="830" y="693"/>
                </a:lnTo>
                <a:lnTo>
                  <a:pt x="830" y="692"/>
                </a:lnTo>
                <a:lnTo>
                  <a:pt x="830" y="691"/>
                </a:lnTo>
                <a:lnTo>
                  <a:pt x="830" y="690"/>
                </a:lnTo>
                <a:lnTo>
                  <a:pt x="831" y="688"/>
                </a:lnTo>
                <a:lnTo>
                  <a:pt x="833" y="687"/>
                </a:lnTo>
                <a:lnTo>
                  <a:pt x="833" y="686"/>
                </a:lnTo>
                <a:lnTo>
                  <a:pt x="834" y="685"/>
                </a:lnTo>
                <a:lnTo>
                  <a:pt x="835" y="685"/>
                </a:lnTo>
                <a:lnTo>
                  <a:pt x="836" y="685"/>
                </a:lnTo>
                <a:lnTo>
                  <a:pt x="838" y="684"/>
                </a:lnTo>
                <a:lnTo>
                  <a:pt x="839" y="684"/>
                </a:lnTo>
                <a:lnTo>
                  <a:pt x="840" y="684"/>
                </a:lnTo>
                <a:lnTo>
                  <a:pt x="840" y="684"/>
                </a:lnTo>
                <a:lnTo>
                  <a:pt x="842" y="685"/>
                </a:lnTo>
                <a:lnTo>
                  <a:pt x="843" y="685"/>
                </a:lnTo>
                <a:lnTo>
                  <a:pt x="844" y="686"/>
                </a:lnTo>
                <a:lnTo>
                  <a:pt x="845" y="687"/>
                </a:lnTo>
                <a:lnTo>
                  <a:pt x="846" y="687"/>
                </a:lnTo>
                <a:lnTo>
                  <a:pt x="846" y="687"/>
                </a:lnTo>
                <a:lnTo>
                  <a:pt x="846" y="687"/>
                </a:lnTo>
                <a:lnTo>
                  <a:pt x="847" y="688"/>
                </a:lnTo>
                <a:lnTo>
                  <a:pt x="848" y="689"/>
                </a:lnTo>
                <a:lnTo>
                  <a:pt x="849" y="689"/>
                </a:lnTo>
                <a:lnTo>
                  <a:pt x="850" y="689"/>
                </a:lnTo>
                <a:lnTo>
                  <a:pt x="851" y="690"/>
                </a:lnTo>
                <a:lnTo>
                  <a:pt x="850" y="691"/>
                </a:lnTo>
                <a:lnTo>
                  <a:pt x="850" y="692"/>
                </a:lnTo>
                <a:lnTo>
                  <a:pt x="851" y="693"/>
                </a:lnTo>
                <a:lnTo>
                  <a:pt x="851" y="694"/>
                </a:lnTo>
                <a:lnTo>
                  <a:pt x="851" y="695"/>
                </a:lnTo>
                <a:lnTo>
                  <a:pt x="852" y="696"/>
                </a:lnTo>
                <a:lnTo>
                  <a:pt x="853" y="696"/>
                </a:lnTo>
                <a:lnTo>
                  <a:pt x="855" y="697"/>
                </a:lnTo>
                <a:lnTo>
                  <a:pt x="857" y="697"/>
                </a:lnTo>
                <a:lnTo>
                  <a:pt x="858" y="697"/>
                </a:lnTo>
                <a:lnTo>
                  <a:pt x="859" y="696"/>
                </a:lnTo>
                <a:lnTo>
                  <a:pt x="859" y="694"/>
                </a:lnTo>
                <a:lnTo>
                  <a:pt x="859" y="693"/>
                </a:lnTo>
                <a:lnTo>
                  <a:pt x="859" y="692"/>
                </a:lnTo>
                <a:lnTo>
                  <a:pt x="859" y="691"/>
                </a:lnTo>
                <a:lnTo>
                  <a:pt x="859" y="689"/>
                </a:lnTo>
                <a:lnTo>
                  <a:pt x="860" y="688"/>
                </a:lnTo>
                <a:lnTo>
                  <a:pt x="860" y="687"/>
                </a:lnTo>
                <a:lnTo>
                  <a:pt x="860" y="687"/>
                </a:lnTo>
                <a:lnTo>
                  <a:pt x="860" y="685"/>
                </a:lnTo>
                <a:lnTo>
                  <a:pt x="860" y="684"/>
                </a:lnTo>
                <a:lnTo>
                  <a:pt x="861" y="682"/>
                </a:lnTo>
                <a:lnTo>
                  <a:pt x="862" y="681"/>
                </a:lnTo>
                <a:lnTo>
                  <a:pt x="862" y="681"/>
                </a:lnTo>
                <a:lnTo>
                  <a:pt x="864" y="680"/>
                </a:lnTo>
                <a:lnTo>
                  <a:pt x="864" y="679"/>
                </a:lnTo>
                <a:lnTo>
                  <a:pt x="864" y="677"/>
                </a:lnTo>
                <a:lnTo>
                  <a:pt x="865" y="676"/>
                </a:lnTo>
                <a:lnTo>
                  <a:pt x="865" y="676"/>
                </a:lnTo>
                <a:lnTo>
                  <a:pt x="865" y="674"/>
                </a:lnTo>
                <a:lnTo>
                  <a:pt x="866" y="673"/>
                </a:lnTo>
                <a:lnTo>
                  <a:pt x="867" y="672"/>
                </a:lnTo>
                <a:lnTo>
                  <a:pt x="868" y="671"/>
                </a:lnTo>
                <a:lnTo>
                  <a:pt x="868" y="670"/>
                </a:lnTo>
                <a:lnTo>
                  <a:pt x="869" y="670"/>
                </a:lnTo>
                <a:lnTo>
                  <a:pt x="870" y="669"/>
                </a:lnTo>
                <a:lnTo>
                  <a:pt x="871" y="669"/>
                </a:lnTo>
                <a:lnTo>
                  <a:pt x="872" y="668"/>
                </a:lnTo>
                <a:lnTo>
                  <a:pt x="872" y="667"/>
                </a:lnTo>
                <a:lnTo>
                  <a:pt x="873" y="666"/>
                </a:lnTo>
                <a:lnTo>
                  <a:pt x="874" y="666"/>
                </a:lnTo>
                <a:lnTo>
                  <a:pt x="874" y="665"/>
                </a:lnTo>
                <a:lnTo>
                  <a:pt x="875" y="665"/>
                </a:lnTo>
                <a:lnTo>
                  <a:pt x="875" y="664"/>
                </a:lnTo>
                <a:lnTo>
                  <a:pt x="875" y="662"/>
                </a:lnTo>
                <a:lnTo>
                  <a:pt x="876" y="661"/>
                </a:lnTo>
                <a:lnTo>
                  <a:pt x="876" y="660"/>
                </a:lnTo>
                <a:lnTo>
                  <a:pt x="877" y="659"/>
                </a:lnTo>
                <a:lnTo>
                  <a:pt x="877" y="658"/>
                </a:lnTo>
                <a:lnTo>
                  <a:pt x="877" y="657"/>
                </a:lnTo>
                <a:lnTo>
                  <a:pt x="876" y="655"/>
                </a:lnTo>
                <a:lnTo>
                  <a:pt x="876" y="653"/>
                </a:lnTo>
                <a:lnTo>
                  <a:pt x="876" y="652"/>
                </a:lnTo>
                <a:lnTo>
                  <a:pt x="876" y="651"/>
                </a:lnTo>
                <a:lnTo>
                  <a:pt x="875" y="650"/>
                </a:lnTo>
                <a:lnTo>
                  <a:pt x="876" y="649"/>
                </a:lnTo>
                <a:lnTo>
                  <a:pt x="877" y="649"/>
                </a:lnTo>
                <a:lnTo>
                  <a:pt x="878" y="650"/>
                </a:lnTo>
                <a:lnTo>
                  <a:pt x="879" y="651"/>
                </a:lnTo>
                <a:lnTo>
                  <a:pt x="879" y="652"/>
                </a:lnTo>
                <a:lnTo>
                  <a:pt x="881" y="652"/>
                </a:lnTo>
                <a:lnTo>
                  <a:pt x="882" y="652"/>
                </a:lnTo>
                <a:lnTo>
                  <a:pt x="883" y="652"/>
                </a:lnTo>
                <a:lnTo>
                  <a:pt x="884" y="652"/>
                </a:lnTo>
                <a:lnTo>
                  <a:pt x="885" y="652"/>
                </a:lnTo>
                <a:lnTo>
                  <a:pt x="885" y="652"/>
                </a:lnTo>
                <a:lnTo>
                  <a:pt x="886" y="651"/>
                </a:lnTo>
                <a:lnTo>
                  <a:pt x="887" y="650"/>
                </a:lnTo>
                <a:lnTo>
                  <a:pt x="887" y="649"/>
                </a:lnTo>
                <a:lnTo>
                  <a:pt x="888" y="648"/>
                </a:lnTo>
                <a:lnTo>
                  <a:pt x="887" y="646"/>
                </a:lnTo>
                <a:lnTo>
                  <a:pt x="887" y="644"/>
                </a:lnTo>
                <a:lnTo>
                  <a:pt x="886" y="643"/>
                </a:lnTo>
                <a:lnTo>
                  <a:pt x="886" y="642"/>
                </a:lnTo>
                <a:lnTo>
                  <a:pt x="885" y="640"/>
                </a:lnTo>
                <a:lnTo>
                  <a:pt x="885" y="639"/>
                </a:lnTo>
                <a:lnTo>
                  <a:pt x="884" y="638"/>
                </a:lnTo>
                <a:lnTo>
                  <a:pt x="890" y="632"/>
                </a:lnTo>
                <a:lnTo>
                  <a:pt x="891" y="631"/>
                </a:lnTo>
                <a:lnTo>
                  <a:pt x="892" y="630"/>
                </a:lnTo>
                <a:lnTo>
                  <a:pt x="893" y="629"/>
                </a:lnTo>
                <a:lnTo>
                  <a:pt x="894" y="629"/>
                </a:lnTo>
                <a:lnTo>
                  <a:pt x="894" y="628"/>
                </a:lnTo>
                <a:lnTo>
                  <a:pt x="896" y="627"/>
                </a:lnTo>
                <a:lnTo>
                  <a:pt x="896" y="628"/>
                </a:lnTo>
                <a:lnTo>
                  <a:pt x="898" y="629"/>
                </a:lnTo>
                <a:lnTo>
                  <a:pt x="899" y="629"/>
                </a:lnTo>
                <a:lnTo>
                  <a:pt x="901" y="630"/>
                </a:lnTo>
                <a:lnTo>
                  <a:pt x="905" y="633"/>
                </a:lnTo>
                <a:lnTo>
                  <a:pt x="907" y="634"/>
                </a:lnTo>
                <a:lnTo>
                  <a:pt x="907" y="636"/>
                </a:lnTo>
                <a:lnTo>
                  <a:pt x="908" y="637"/>
                </a:lnTo>
                <a:lnTo>
                  <a:pt x="909" y="637"/>
                </a:lnTo>
                <a:lnTo>
                  <a:pt x="910" y="637"/>
                </a:lnTo>
                <a:lnTo>
                  <a:pt x="912" y="639"/>
                </a:lnTo>
                <a:lnTo>
                  <a:pt x="913" y="639"/>
                </a:lnTo>
                <a:lnTo>
                  <a:pt x="914" y="640"/>
                </a:lnTo>
                <a:lnTo>
                  <a:pt x="916" y="641"/>
                </a:lnTo>
                <a:lnTo>
                  <a:pt x="917" y="641"/>
                </a:lnTo>
                <a:lnTo>
                  <a:pt x="918" y="641"/>
                </a:lnTo>
                <a:lnTo>
                  <a:pt x="919" y="642"/>
                </a:lnTo>
                <a:lnTo>
                  <a:pt x="919" y="643"/>
                </a:lnTo>
                <a:lnTo>
                  <a:pt x="921" y="643"/>
                </a:lnTo>
                <a:lnTo>
                  <a:pt x="922" y="644"/>
                </a:lnTo>
                <a:lnTo>
                  <a:pt x="923" y="643"/>
                </a:lnTo>
                <a:lnTo>
                  <a:pt x="924" y="643"/>
                </a:lnTo>
                <a:lnTo>
                  <a:pt x="926" y="643"/>
                </a:lnTo>
                <a:lnTo>
                  <a:pt x="927" y="643"/>
                </a:lnTo>
                <a:lnTo>
                  <a:pt x="929" y="643"/>
                </a:lnTo>
                <a:lnTo>
                  <a:pt x="929" y="643"/>
                </a:lnTo>
                <a:lnTo>
                  <a:pt x="932" y="644"/>
                </a:lnTo>
                <a:lnTo>
                  <a:pt x="933" y="644"/>
                </a:lnTo>
                <a:lnTo>
                  <a:pt x="935" y="644"/>
                </a:lnTo>
                <a:lnTo>
                  <a:pt x="935" y="644"/>
                </a:lnTo>
                <a:lnTo>
                  <a:pt x="936" y="644"/>
                </a:lnTo>
                <a:lnTo>
                  <a:pt x="937" y="644"/>
                </a:lnTo>
                <a:lnTo>
                  <a:pt x="939" y="644"/>
                </a:lnTo>
                <a:lnTo>
                  <a:pt x="940" y="644"/>
                </a:lnTo>
                <a:lnTo>
                  <a:pt x="941" y="644"/>
                </a:lnTo>
                <a:lnTo>
                  <a:pt x="942" y="645"/>
                </a:lnTo>
                <a:lnTo>
                  <a:pt x="943" y="645"/>
                </a:lnTo>
                <a:lnTo>
                  <a:pt x="944" y="644"/>
                </a:lnTo>
                <a:lnTo>
                  <a:pt x="946" y="644"/>
                </a:lnTo>
                <a:lnTo>
                  <a:pt x="946" y="644"/>
                </a:lnTo>
                <a:lnTo>
                  <a:pt x="948" y="643"/>
                </a:lnTo>
                <a:lnTo>
                  <a:pt x="949" y="643"/>
                </a:lnTo>
                <a:lnTo>
                  <a:pt x="950" y="643"/>
                </a:lnTo>
                <a:lnTo>
                  <a:pt x="952" y="643"/>
                </a:lnTo>
                <a:lnTo>
                  <a:pt x="952" y="643"/>
                </a:lnTo>
                <a:lnTo>
                  <a:pt x="953" y="643"/>
                </a:lnTo>
                <a:lnTo>
                  <a:pt x="955" y="642"/>
                </a:lnTo>
                <a:lnTo>
                  <a:pt x="956" y="641"/>
                </a:lnTo>
                <a:lnTo>
                  <a:pt x="957" y="640"/>
                </a:lnTo>
                <a:lnTo>
                  <a:pt x="958" y="639"/>
                </a:lnTo>
                <a:lnTo>
                  <a:pt x="958" y="638"/>
                </a:lnTo>
                <a:lnTo>
                  <a:pt x="959" y="637"/>
                </a:lnTo>
                <a:lnTo>
                  <a:pt x="959" y="636"/>
                </a:lnTo>
                <a:lnTo>
                  <a:pt x="959" y="635"/>
                </a:lnTo>
                <a:lnTo>
                  <a:pt x="960" y="634"/>
                </a:lnTo>
                <a:lnTo>
                  <a:pt x="961" y="633"/>
                </a:lnTo>
                <a:lnTo>
                  <a:pt x="962" y="632"/>
                </a:lnTo>
                <a:lnTo>
                  <a:pt x="963" y="632"/>
                </a:lnTo>
                <a:lnTo>
                  <a:pt x="963" y="631"/>
                </a:lnTo>
                <a:lnTo>
                  <a:pt x="963" y="630"/>
                </a:lnTo>
                <a:lnTo>
                  <a:pt x="963" y="629"/>
                </a:lnTo>
                <a:lnTo>
                  <a:pt x="965" y="628"/>
                </a:lnTo>
                <a:lnTo>
                  <a:pt x="966" y="627"/>
                </a:lnTo>
                <a:lnTo>
                  <a:pt x="1003" y="680"/>
                </a:lnTo>
                <a:lnTo>
                  <a:pt x="1002" y="680"/>
                </a:lnTo>
                <a:lnTo>
                  <a:pt x="1002" y="681"/>
                </a:lnTo>
                <a:lnTo>
                  <a:pt x="1002" y="681"/>
                </a:lnTo>
                <a:lnTo>
                  <a:pt x="1001" y="682"/>
                </a:lnTo>
                <a:lnTo>
                  <a:pt x="1001" y="683"/>
                </a:lnTo>
                <a:lnTo>
                  <a:pt x="1000" y="684"/>
                </a:lnTo>
                <a:lnTo>
                  <a:pt x="1000" y="685"/>
                </a:lnTo>
                <a:lnTo>
                  <a:pt x="999" y="686"/>
                </a:lnTo>
                <a:lnTo>
                  <a:pt x="998" y="687"/>
                </a:lnTo>
                <a:lnTo>
                  <a:pt x="998" y="688"/>
                </a:lnTo>
                <a:lnTo>
                  <a:pt x="997" y="689"/>
                </a:lnTo>
                <a:lnTo>
                  <a:pt x="996" y="690"/>
                </a:lnTo>
                <a:lnTo>
                  <a:pt x="996" y="691"/>
                </a:lnTo>
                <a:lnTo>
                  <a:pt x="994" y="692"/>
                </a:lnTo>
                <a:lnTo>
                  <a:pt x="993" y="693"/>
                </a:lnTo>
                <a:lnTo>
                  <a:pt x="993" y="694"/>
                </a:lnTo>
                <a:lnTo>
                  <a:pt x="993" y="696"/>
                </a:lnTo>
                <a:lnTo>
                  <a:pt x="993" y="697"/>
                </a:lnTo>
                <a:lnTo>
                  <a:pt x="992" y="698"/>
                </a:lnTo>
                <a:lnTo>
                  <a:pt x="992" y="698"/>
                </a:lnTo>
                <a:lnTo>
                  <a:pt x="991" y="699"/>
                </a:lnTo>
                <a:lnTo>
                  <a:pt x="990" y="700"/>
                </a:lnTo>
                <a:lnTo>
                  <a:pt x="989" y="700"/>
                </a:lnTo>
                <a:lnTo>
                  <a:pt x="988" y="700"/>
                </a:lnTo>
                <a:lnTo>
                  <a:pt x="987" y="701"/>
                </a:lnTo>
                <a:lnTo>
                  <a:pt x="985" y="702"/>
                </a:lnTo>
                <a:lnTo>
                  <a:pt x="984" y="702"/>
                </a:lnTo>
                <a:lnTo>
                  <a:pt x="983" y="704"/>
                </a:lnTo>
                <a:lnTo>
                  <a:pt x="983" y="704"/>
                </a:lnTo>
                <a:lnTo>
                  <a:pt x="983" y="705"/>
                </a:lnTo>
                <a:lnTo>
                  <a:pt x="984" y="707"/>
                </a:lnTo>
                <a:lnTo>
                  <a:pt x="985" y="708"/>
                </a:lnTo>
                <a:lnTo>
                  <a:pt x="985" y="709"/>
                </a:lnTo>
                <a:lnTo>
                  <a:pt x="985" y="710"/>
                </a:lnTo>
                <a:lnTo>
                  <a:pt x="985" y="711"/>
                </a:lnTo>
                <a:lnTo>
                  <a:pt x="985" y="713"/>
                </a:lnTo>
                <a:lnTo>
                  <a:pt x="985" y="714"/>
                </a:lnTo>
                <a:lnTo>
                  <a:pt x="986" y="715"/>
                </a:lnTo>
                <a:lnTo>
                  <a:pt x="986" y="715"/>
                </a:lnTo>
                <a:lnTo>
                  <a:pt x="986" y="717"/>
                </a:lnTo>
                <a:lnTo>
                  <a:pt x="986" y="719"/>
                </a:lnTo>
                <a:lnTo>
                  <a:pt x="988" y="720"/>
                </a:lnTo>
                <a:lnTo>
                  <a:pt x="989" y="721"/>
                </a:lnTo>
                <a:lnTo>
                  <a:pt x="990" y="721"/>
                </a:lnTo>
                <a:lnTo>
                  <a:pt x="991" y="720"/>
                </a:lnTo>
                <a:lnTo>
                  <a:pt x="991" y="722"/>
                </a:lnTo>
                <a:lnTo>
                  <a:pt x="991" y="723"/>
                </a:lnTo>
                <a:lnTo>
                  <a:pt x="990" y="726"/>
                </a:lnTo>
                <a:lnTo>
                  <a:pt x="991" y="728"/>
                </a:lnTo>
                <a:lnTo>
                  <a:pt x="991" y="730"/>
                </a:lnTo>
                <a:lnTo>
                  <a:pt x="992" y="731"/>
                </a:lnTo>
                <a:lnTo>
                  <a:pt x="992" y="732"/>
                </a:lnTo>
                <a:lnTo>
                  <a:pt x="992" y="733"/>
                </a:lnTo>
                <a:lnTo>
                  <a:pt x="993" y="735"/>
                </a:lnTo>
                <a:lnTo>
                  <a:pt x="993" y="737"/>
                </a:lnTo>
                <a:lnTo>
                  <a:pt x="994" y="737"/>
                </a:lnTo>
                <a:lnTo>
                  <a:pt x="994" y="738"/>
                </a:lnTo>
                <a:lnTo>
                  <a:pt x="995" y="739"/>
                </a:lnTo>
                <a:lnTo>
                  <a:pt x="996" y="739"/>
                </a:lnTo>
                <a:lnTo>
                  <a:pt x="997" y="739"/>
                </a:lnTo>
                <a:lnTo>
                  <a:pt x="998" y="739"/>
                </a:lnTo>
                <a:lnTo>
                  <a:pt x="999" y="738"/>
                </a:lnTo>
                <a:lnTo>
                  <a:pt x="1000" y="738"/>
                </a:lnTo>
                <a:lnTo>
                  <a:pt x="1002" y="738"/>
                </a:lnTo>
                <a:lnTo>
                  <a:pt x="1002" y="738"/>
                </a:lnTo>
                <a:lnTo>
                  <a:pt x="1003" y="738"/>
                </a:lnTo>
                <a:lnTo>
                  <a:pt x="1007" y="737"/>
                </a:lnTo>
                <a:lnTo>
                  <a:pt x="1008" y="737"/>
                </a:lnTo>
                <a:lnTo>
                  <a:pt x="1008" y="737"/>
                </a:lnTo>
                <a:lnTo>
                  <a:pt x="1009" y="736"/>
                </a:lnTo>
                <a:lnTo>
                  <a:pt x="1010" y="736"/>
                </a:lnTo>
                <a:lnTo>
                  <a:pt x="1010" y="735"/>
                </a:lnTo>
                <a:lnTo>
                  <a:pt x="1011" y="734"/>
                </a:lnTo>
                <a:lnTo>
                  <a:pt x="1011" y="733"/>
                </a:lnTo>
                <a:lnTo>
                  <a:pt x="1012" y="733"/>
                </a:lnTo>
                <a:lnTo>
                  <a:pt x="1013" y="732"/>
                </a:lnTo>
                <a:lnTo>
                  <a:pt x="1014" y="733"/>
                </a:lnTo>
                <a:lnTo>
                  <a:pt x="1016" y="732"/>
                </a:lnTo>
                <a:lnTo>
                  <a:pt x="1017" y="732"/>
                </a:lnTo>
                <a:lnTo>
                  <a:pt x="1018" y="731"/>
                </a:lnTo>
                <a:lnTo>
                  <a:pt x="1019" y="731"/>
                </a:lnTo>
                <a:lnTo>
                  <a:pt x="1019" y="730"/>
                </a:lnTo>
                <a:lnTo>
                  <a:pt x="1019" y="729"/>
                </a:lnTo>
                <a:lnTo>
                  <a:pt x="1020" y="729"/>
                </a:lnTo>
                <a:lnTo>
                  <a:pt x="1022" y="728"/>
                </a:lnTo>
                <a:lnTo>
                  <a:pt x="1023" y="728"/>
                </a:lnTo>
                <a:lnTo>
                  <a:pt x="1024" y="728"/>
                </a:lnTo>
                <a:lnTo>
                  <a:pt x="1025" y="729"/>
                </a:lnTo>
                <a:lnTo>
                  <a:pt x="1027" y="729"/>
                </a:lnTo>
                <a:lnTo>
                  <a:pt x="1029" y="729"/>
                </a:lnTo>
                <a:lnTo>
                  <a:pt x="1030" y="729"/>
                </a:lnTo>
                <a:lnTo>
                  <a:pt x="1030" y="729"/>
                </a:lnTo>
                <a:lnTo>
                  <a:pt x="1031" y="730"/>
                </a:lnTo>
                <a:lnTo>
                  <a:pt x="1032" y="730"/>
                </a:lnTo>
                <a:lnTo>
                  <a:pt x="1034" y="730"/>
                </a:lnTo>
                <a:lnTo>
                  <a:pt x="1035" y="731"/>
                </a:lnTo>
                <a:lnTo>
                  <a:pt x="1036" y="731"/>
                </a:lnTo>
                <a:lnTo>
                  <a:pt x="1036" y="731"/>
                </a:lnTo>
                <a:lnTo>
                  <a:pt x="1038" y="731"/>
                </a:lnTo>
                <a:lnTo>
                  <a:pt x="1040" y="730"/>
                </a:lnTo>
                <a:lnTo>
                  <a:pt x="1041" y="730"/>
                </a:lnTo>
                <a:lnTo>
                  <a:pt x="1041" y="729"/>
                </a:lnTo>
                <a:lnTo>
                  <a:pt x="1042" y="729"/>
                </a:lnTo>
                <a:lnTo>
                  <a:pt x="1043" y="728"/>
                </a:lnTo>
                <a:lnTo>
                  <a:pt x="1044" y="729"/>
                </a:lnTo>
                <a:lnTo>
                  <a:pt x="1046" y="729"/>
                </a:lnTo>
                <a:lnTo>
                  <a:pt x="1047" y="728"/>
                </a:lnTo>
                <a:lnTo>
                  <a:pt x="1047" y="728"/>
                </a:lnTo>
                <a:lnTo>
                  <a:pt x="1049" y="727"/>
                </a:lnTo>
                <a:lnTo>
                  <a:pt x="1050" y="727"/>
                </a:lnTo>
                <a:lnTo>
                  <a:pt x="1051" y="727"/>
                </a:lnTo>
                <a:lnTo>
                  <a:pt x="1052" y="728"/>
                </a:lnTo>
                <a:lnTo>
                  <a:pt x="1053" y="729"/>
                </a:lnTo>
                <a:lnTo>
                  <a:pt x="1054" y="729"/>
                </a:lnTo>
                <a:lnTo>
                  <a:pt x="1056" y="729"/>
                </a:lnTo>
                <a:lnTo>
                  <a:pt x="1057" y="729"/>
                </a:lnTo>
                <a:lnTo>
                  <a:pt x="1058" y="728"/>
                </a:lnTo>
                <a:lnTo>
                  <a:pt x="1059" y="728"/>
                </a:lnTo>
                <a:lnTo>
                  <a:pt x="1060" y="727"/>
                </a:lnTo>
                <a:lnTo>
                  <a:pt x="1061" y="726"/>
                </a:lnTo>
                <a:lnTo>
                  <a:pt x="1062" y="726"/>
                </a:lnTo>
                <a:lnTo>
                  <a:pt x="1063" y="726"/>
                </a:lnTo>
                <a:lnTo>
                  <a:pt x="1064" y="725"/>
                </a:lnTo>
                <a:lnTo>
                  <a:pt x="1064" y="725"/>
                </a:lnTo>
                <a:lnTo>
                  <a:pt x="1065" y="725"/>
                </a:lnTo>
                <a:lnTo>
                  <a:pt x="1067" y="725"/>
                </a:lnTo>
                <a:lnTo>
                  <a:pt x="1068" y="725"/>
                </a:lnTo>
                <a:lnTo>
                  <a:pt x="1069" y="725"/>
                </a:lnTo>
                <a:lnTo>
                  <a:pt x="1070" y="725"/>
                </a:lnTo>
                <a:lnTo>
                  <a:pt x="1071" y="724"/>
                </a:lnTo>
                <a:lnTo>
                  <a:pt x="1073" y="724"/>
                </a:lnTo>
                <a:lnTo>
                  <a:pt x="1075" y="724"/>
                </a:lnTo>
                <a:lnTo>
                  <a:pt x="1075" y="725"/>
                </a:lnTo>
                <a:lnTo>
                  <a:pt x="1076" y="725"/>
                </a:lnTo>
                <a:lnTo>
                  <a:pt x="1077" y="725"/>
                </a:lnTo>
                <a:lnTo>
                  <a:pt x="1078" y="726"/>
                </a:lnTo>
                <a:lnTo>
                  <a:pt x="1079" y="725"/>
                </a:lnTo>
                <a:lnTo>
                  <a:pt x="1080" y="725"/>
                </a:lnTo>
                <a:lnTo>
                  <a:pt x="1081" y="725"/>
                </a:lnTo>
                <a:lnTo>
                  <a:pt x="1082" y="725"/>
                </a:lnTo>
                <a:lnTo>
                  <a:pt x="1084" y="725"/>
                </a:lnTo>
                <a:lnTo>
                  <a:pt x="1085" y="725"/>
                </a:lnTo>
                <a:lnTo>
                  <a:pt x="1086" y="724"/>
                </a:lnTo>
                <a:lnTo>
                  <a:pt x="1087" y="724"/>
                </a:lnTo>
                <a:lnTo>
                  <a:pt x="1088" y="723"/>
                </a:lnTo>
                <a:lnTo>
                  <a:pt x="1090" y="723"/>
                </a:lnTo>
                <a:lnTo>
                  <a:pt x="1091" y="723"/>
                </a:lnTo>
                <a:lnTo>
                  <a:pt x="1092" y="722"/>
                </a:lnTo>
                <a:lnTo>
                  <a:pt x="1093" y="721"/>
                </a:lnTo>
                <a:lnTo>
                  <a:pt x="1094" y="721"/>
                </a:lnTo>
                <a:lnTo>
                  <a:pt x="1094" y="720"/>
                </a:lnTo>
                <a:lnTo>
                  <a:pt x="1095" y="719"/>
                </a:lnTo>
                <a:lnTo>
                  <a:pt x="1096" y="718"/>
                </a:lnTo>
                <a:lnTo>
                  <a:pt x="1096" y="717"/>
                </a:lnTo>
                <a:lnTo>
                  <a:pt x="1096" y="716"/>
                </a:lnTo>
                <a:lnTo>
                  <a:pt x="1097" y="715"/>
                </a:lnTo>
                <a:lnTo>
                  <a:pt x="1098" y="715"/>
                </a:lnTo>
                <a:lnTo>
                  <a:pt x="1100" y="715"/>
                </a:lnTo>
                <a:lnTo>
                  <a:pt x="1101" y="715"/>
                </a:lnTo>
                <a:lnTo>
                  <a:pt x="1102" y="715"/>
                </a:lnTo>
                <a:lnTo>
                  <a:pt x="1103" y="714"/>
                </a:lnTo>
                <a:lnTo>
                  <a:pt x="1105" y="714"/>
                </a:lnTo>
                <a:lnTo>
                  <a:pt x="1107" y="714"/>
                </a:lnTo>
                <a:lnTo>
                  <a:pt x="1108" y="714"/>
                </a:lnTo>
                <a:lnTo>
                  <a:pt x="1108" y="713"/>
                </a:lnTo>
                <a:lnTo>
                  <a:pt x="1109" y="713"/>
                </a:lnTo>
                <a:lnTo>
                  <a:pt x="1110" y="713"/>
                </a:lnTo>
                <a:lnTo>
                  <a:pt x="1111" y="713"/>
                </a:lnTo>
                <a:lnTo>
                  <a:pt x="1113" y="713"/>
                </a:lnTo>
                <a:lnTo>
                  <a:pt x="1114" y="713"/>
                </a:lnTo>
                <a:lnTo>
                  <a:pt x="1114" y="713"/>
                </a:lnTo>
                <a:lnTo>
                  <a:pt x="1116" y="714"/>
                </a:lnTo>
                <a:lnTo>
                  <a:pt x="1117" y="714"/>
                </a:lnTo>
                <a:lnTo>
                  <a:pt x="1118" y="714"/>
                </a:lnTo>
                <a:lnTo>
                  <a:pt x="1119" y="715"/>
                </a:lnTo>
                <a:lnTo>
                  <a:pt x="1120" y="715"/>
                </a:lnTo>
                <a:lnTo>
                  <a:pt x="1121" y="715"/>
                </a:lnTo>
                <a:lnTo>
                  <a:pt x="1122" y="715"/>
                </a:lnTo>
                <a:lnTo>
                  <a:pt x="1123" y="715"/>
                </a:lnTo>
                <a:lnTo>
                  <a:pt x="1124" y="715"/>
                </a:lnTo>
                <a:lnTo>
                  <a:pt x="1125" y="715"/>
                </a:lnTo>
                <a:lnTo>
                  <a:pt x="1126" y="715"/>
                </a:lnTo>
                <a:lnTo>
                  <a:pt x="1128" y="715"/>
                </a:lnTo>
                <a:lnTo>
                  <a:pt x="1129" y="715"/>
                </a:lnTo>
                <a:lnTo>
                  <a:pt x="1130" y="716"/>
                </a:lnTo>
                <a:lnTo>
                  <a:pt x="1131" y="716"/>
                </a:lnTo>
                <a:lnTo>
                  <a:pt x="1132" y="716"/>
                </a:lnTo>
                <a:lnTo>
                  <a:pt x="1134" y="717"/>
                </a:lnTo>
                <a:lnTo>
                  <a:pt x="1135" y="717"/>
                </a:lnTo>
                <a:lnTo>
                  <a:pt x="1136" y="718"/>
                </a:lnTo>
                <a:lnTo>
                  <a:pt x="1137" y="719"/>
                </a:lnTo>
                <a:lnTo>
                  <a:pt x="1138" y="719"/>
                </a:lnTo>
                <a:lnTo>
                  <a:pt x="1139" y="719"/>
                </a:lnTo>
                <a:lnTo>
                  <a:pt x="1141" y="719"/>
                </a:lnTo>
                <a:lnTo>
                  <a:pt x="1142" y="718"/>
                </a:lnTo>
                <a:lnTo>
                  <a:pt x="1143" y="718"/>
                </a:lnTo>
                <a:lnTo>
                  <a:pt x="1144" y="718"/>
                </a:lnTo>
                <a:lnTo>
                  <a:pt x="1145" y="717"/>
                </a:lnTo>
                <a:lnTo>
                  <a:pt x="1147" y="716"/>
                </a:lnTo>
                <a:lnTo>
                  <a:pt x="1148" y="716"/>
                </a:lnTo>
                <a:lnTo>
                  <a:pt x="1149" y="715"/>
                </a:lnTo>
                <a:lnTo>
                  <a:pt x="1150" y="715"/>
                </a:lnTo>
                <a:lnTo>
                  <a:pt x="1151" y="715"/>
                </a:lnTo>
                <a:lnTo>
                  <a:pt x="1152" y="715"/>
                </a:lnTo>
                <a:lnTo>
                  <a:pt x="1153" y="714"/>
                </a:lnTo>
                <a:lnTo>
                  <a:pt x="1153" y="714"/>
                </a:lnTo>
                <a:lnTo>
                  <a:pt x="1154" y="714"/>
                </a:lnTo>
                <a:lnTo>
                  <a:pt x="1155" y="714"/>
                </a:lnTo>
                <a:lnTo>
                  <a:pt x="1156" y="714"/>
                </a:lnTo>
                <a:lnTo>
                  <a:pt x="1157" y="715"/>
                </a:lnTo>
                <a:lnTo>
                  <a:pt x="1158" y="715"/>
                </a:lnTo>
                <a:lnTo>
                  <a:pt x="1158" y="716"/>
                </a:lnTo>
                <a:lnTo>
                  <a:pt x="1160" y="716"/>
                </a:lnTo>
                <a:lnTo>
                  <a:pt x="1161" y="716"/>
                </a:lnTo>
                <a:lnTo>
                  <a:pt x="1163" y="716"/>
                </a:lnTo>
                <a:lnTo>
                  <a:pt x="1164" y="717"/>
                </a:lnTo>
                <a:lnTo>
                  <a:pt x="1164" y="717"/>
                </a:lnTo>
                <a:lnTo>
                  <a:pt x="1165" y="717"/>
                </a:lnTo>
                <a:lnTo>
                  <a:pt x="1167" y="717"/>
                </a:lnTo>
                <a:lnTo>
                  <a:pt x="1169" y="717"/>
                </a:lnTo>
                <a:lnTo>
                  <a:pt x="1170" y="717"/>
                </a:lnTo>
                <a:lnTo>
                  <a:pt x="1170" y="718"/>
                </a:lnTo>
                <a:lnTo>
                  <a:pt x="1172" y="718"/>
                </a:lnTo>
                <a:lnTo>
                  <a:pt x="1173" y="718"/>
                </a:lnTo>
                <a:lnTo>
                  <a:pt x="1175" y="718"/>
                </a:lnTo>
                <a:lnTo>
                  <a:pt x="1175" y="718"/>
                </a:lnTo>
                <a:lnTo>
                  <a:pt x="1177" y="718"/>
                </a:lnTo>
                <a:lnTo>
                  <a:pt x="1178" y="718"/>
                </a:lnTo>
                <a:lnTo>
                  <a:pt x="1180" y="718"/>
                </a:lnTo>
                <a:lnTo>
                  <a:pt x="1181" y="719"/>
                </a:lnTo>
                <a:lnTo>
                  <a:pt x="1183" y="720"/>
                </a:lnTo>
                <a:lnTo>
                  <a:pt x="1185" y="720"/>
                </a:lnTo>
                <a:lnTo>
                  <a:pt x="1186" y="720"/>
                </a:lnTo>
                <a:lnTo>
                  <a:pt x="1187" y="720"/>
                </a:lnTo>
                <a:lnTo>
                  <a:pt x="1189" y="720"/>
                </a:lnTo>
                <a:lnTo>
                  <a:pt x="1190" y="719"/>
                </a:lnTo>
                <a:lnTo>
                  <a:pt x="1191" y="719"/>
                </a:lnTo>
                <a:lnTo>
                  <a:pt x="1192" y="718"/>
                </a:lnTo>
                <a:lnTo>
                  <a:pt x="1193" y="718"/>
                </a:lnTo>
                <a:lnTo>
                  <a:pt x="1195" y="718"/>
                </a:lnTo>
                <a:lnTo>
                  <a:pt x="1196" y="719"/>
                </a:lnTo>
                <a:lnTo>
                  <a:pt x="1197" y="719"/>
                </a:lnTo>
                <a:lnTo>
                  <a:pt x="1198" y="719"/>
                </a:lnTo>
                <a:lnTo>
                  <a:pt x="1201" y="719"/>
                </a:lnTo>
                <a:lnTo>
                  <a:pt x="1202" y="719"/>
                </a:lnTo>
                <a:lnTo>
                  <a:pt x="1203" y="718"/>
                </a:lnTo>
                <a:lnTo>
                  <a:pt x="1203" y="718"/>
                </a:lnTo>
                <a:lnTo>
                  <a:pt x="1205" y="718"/>
                </a:lnTo>
                <a:lnTo>
                  <a:pt x="1206" y="718"/>
                </a:lnTo>
                <a:lnTo>
                  <a:pt x="1208" y="718"/>
                </a:lnTo>
                <a:lnTo>
                  <a:pt x="1209" y="718"/>
                </a:lnTo>
                <a:lnTo>
                  <a:pt x="1209" y="717"/>
                </a:lnTo>
                <a:lnTo>
                  <a:pt x="1210" y="717"/>
                </a:lnTo>
                <a:lnTo>
                  <a:pt x="1211" y="717"/>
                </a:lnTo>
                <a:lnTo>
                  <a:pt x="1212" y="718"/>
                </a:lnTo>
                <a:lnTo>
                  <a:pt x="1214" y="719"/>
                </a:lnTo>
                <a:lnTo>
                  <a:pt x="1215" y="719"/>
                </a:lnTo>
                <a:lnTo>
                  <a:pt x="1217" y="718"/>
                </a:lnTo>
                <a:lnTo>
                  <a:pt x="1218" y="718"/>
                </a:lnTo>
                <a:lnTo>
                  <a:pt x="1220" y="718"/>
                </a:lnTo>
                <a:lnTo>
                  <a:pt x="1220" y="718"/>
                </a:lnTo>
                <a:lnTo>
                  <a:pt x="1221" y="717"/>
                </a:lnTo>
                <a:lnTo>
                  <a:pt x="1222" y="716"/>
                </a:lnTo>
                <a:lnTo>
                  <a:pt x="1223" y="715"/>
                </a:lnTo>
                <a:lnTo>
                  <a:pt x="1224" y="715"/>
                </a:lnTo>
                <a:lnTo>
                  <a:pt x="1226" y="714"/>
                </a:lnTo>
                <a:lnTo>
                  <a:pt x="1227" y="714"/>
                </a:lnTo>
                <a:lnTo>
                  <a:pt x="1228" y="713"/>
                </a:lnTo>
                <a:lnTo>
                  <a:pt x="1231" y="713"/>
                </a:lnTo>
                <a:lnTo>
                  <a:pt x="1231" y="712"/>
                </a:lnTo>
                <a:lnTo>
                  <a:pt x="1233" y="712"/>
                </a:lnTo>
                <a:lnTo>
                  <a:pt x="1234" y="712"/>
                </a:lnTo>
                <a:lnTo>
                  <a:pt x="1235" y="712"/>
                </a:lnTo>
                <a:lnTo>
                  <a:pt x="1236" y="711"/>
                </a:lnTo>
                <a:lnTo>
                  <a:pt x="1237" y="711"/>
                </a:lnTo>
                <a:lnTo>
                  <a:pt x="1236" y="697"/>
                </a:lnTo>
                <a:lnTo>
                  <a:pt x="1237" y="697"/>
                </a:lnTo>
                <a:lnTo>
                  <a:pt x="1237" y="698"/>
                </a:lnTo>
                <a:lnTo>
                  <a:pt x="1237" y="698"/>
                </a:lnTo>
                <a:lnTo>
                  <a:pt x="1237" y="699"/>
                </a:lnTo>
                <a:lnTo>
                  <a:pt x="1237" y="700"/>
                </a:lnTo>
                <a:lnTo>
                  <a:pt x="1237" y="701"/>
                </a:lnTo>
                <a:lnTo>
                  <a:pt x="1237" y="702"/>
                </a:lnTo>
                <a:lnTo>
                  <a:pt x="1237" y="703"/>
                </a:lnTo>
                <a:lnTo>
                  <a:pt x="1237" y="704"/>
                </a:lnTo>
                <a:lnTo>
                  <a:pt x="1237" y="704"/>
                </a:lnTo>
                <a:lnTo>
                  <a:pt x="1237" y="705"/>
                </a:lnTo>
                <a:lnTo>
                  <a:pt x="1237" y="706"/>
                </a:lnTo>
                <a:lnTo>
                  <a:pt x="1237" y="707"/>
                </a:lnTo>
                <a:lnTo>
                  <a:pt x="1237" y="708"/>
                </a:lnTo>
                <a:lnTo>
                  <a:pt x="1237" y="709"/>
                </a:lnTo>
                <a:lnTo>
                  <a:pt x="1237" y="709"/>
                </a:lnTo>
                <a:lnTo>
                  <a:pt x="1237" y="710"/>
                </a:lnTo>
                <a:lnTo>
                  <a:pt x="1237" y="711"/>
                </a:lnTo>
                <a:lnTo>
                  <a:pt x="1237" y="712"/>
                </a:lnTo>
                <a:lnTo>
                  <a:pt x="1237" y="713"/>
                </a:lnTo>
                <a:lnTo>
                  <a:pt x="1237" y="714"/>
                </a:lnTo>
                <a:lnTo>
                  <a:pt x="1238" y="713"/>
                </a:lnTo>
                <a:lnTo>
                  <a:pt x="1238" y="712"/>
                </a:lnTo>
                <a:lnTo>
                  <a:pt x="1239" y="712"/>
                </a:lnTo>
                <a:lnTo>
                  <a:pt x="1239" y="711"/>
                </a:lnTo>
                <a:lnTo>
                  <a:pt x="1240" y="711"/>
                </a:lnTo>
                <a:lnTo>
                  <a:pt x="1240" y="710"/>
                </a:lnTo>
                <a:lnTo>
                  <a:pt x="1241" y="710"/>
                </a:lnTo>
                <a:lnTo>
                  <a:pt x="1241" y="709"/>
                </a:lnTo>
                <a:lnTo>
                  <a:pt x="1242" y="709"/>
                </a:lnTo>
                <a:lnTo>
                  <a:pt x="1242" y="709"/>
                </a:lnTo>
                <a:lnTo>
                  <a:pt x="1242" y="709"/>
                </a:lnTo>
                <a:lnTo>
                  <a:pt x="1242" y="708"/>
                </a:lnTo>
                <a:lnTo>
                  <a:pt x="1243" y="708"/>
                </a:lnTo>
                <a:lnTo>
                  <a:pt x="1244" y="708"/>
                </a:lnTo>
                <a:lnTo>
                  <a:pt x="1245" y="708"/>
                </a:lnTo>
                <a:lnTo>
                  <a:pt x="1246" y="708"/>
                </a:lnTo>
                <a:lnTo>
                  <a:pt x="1247" y="709"/>
                </a:lnTo>
                <a:lnTo>
                  <a:pt x="1248" y="709"/>
                </a:lnTo>
                <a:lnTo>
                  <a:pt x="1248" y="709"/>
                </a:lnTo>
                <a:lnTo>
                  <a:pt x="1249" y="709"/>
                </a:lnTo>
                <a:lnTo>
                  <a:pt x="1251" y="709"/>
                </a:lnTo>
                <a:lnTo>
                  <a:pt x="1252" y="709"/>
                </a:lnTo>
                <a:lnTo>
                  <a:pt x="1253" y="709"/>
                </a:lnTo>
                <a:lnTo>
                  <a:pt x="1253" y="709"/>
                </a:lnTo>
                <a:lnTo>
                  <a:pt x="1254" y="709"/>
                </a:lnTo>
                <a:lnTo>
                  <a:pt x="1255" y="709"/>
                </a:lnTo>
                <a:lnTo>
                  <a:pt x="1256" y="709"/>
                </a:lnTo>
                <a:lnTo>
                  <a:pt x="1257" y="709"/>
                </a:lnTo>
                <a:lnTo>
                  <a:pt x="1258" y="709"/>
                </a:lnTo>
                <a:lnTo>
                  <a:pt x="1259" y="709"/>
                </a:lnTo>
                <a:lnTo>
                  <a:pt x="1259" y="709"/>
                </a:lnTo>
                <a:lnTo>
                  <a:pt x="1260" y="709"/>
                </a:lnTo>
                <a:lnTo>
                  <a:pt x="1261" y="709"/>
                </a:lnTo>
                <a:lnTo>
                  <a:pt x="1262" y="709"/>
                </a:lnTo>
                <a:lnTo>
                  <a:pt x="1263" y="709"/>
                </a:lnTo>
                <a:lnTo>
                  <a:pt x="1264" y="709"/>
                </a:lnTo>
                <a:lnTo>
                  <a:pt x="1265" y="709"/>
                </a:lnTo>
                <a:lnTo>
                  <a:pt x="1265" y="709"/>
                </a:lnTo>
                <a:lnTo>
                  <a:pt x="1266" y="709"/>
                </a:lnTo>
                <a:lnTo>
                  <a:pt x="1267" y="709"/>
                </a:lnTo>
                <a:lnTo>
                  <a:pt x="1268" y="709"/>
                </a:lnTo>
                <a:lnTo>
                  <a:pt x="1269" y="709"/>
                </a:lnTo>
                <a:lnTo>
                  <a:pt x="1270" y="709"/>
                </a:lnTo>
                <a:lnTo>
                  <a:pt x="1270" y="709"/>
                </a:lnTo>
                <a:lnTo>
                  <a:pt x="1271" y="709"/>
                </a:lnTo>
                <a:lnTo>
                  <a:pt x="1272" y="709"/>
                </a:lnTo>
                <a:lnTo>
                  <a:pt x="1272" y="709"/>
                </a:lnTo>
                <a:lnTo>
                  <a:pt x="1273" y="709"/>
                </a:lnTo>
                <a:lnTo>
                  <a:pt x="1274" y="709"/>
                </a:lnTo>
                <a:lnTo>
                  <a:pt x="1275" y="709"/>
                </a:lnTo>
                <a:lnTo>
                  <a:pt x="1276" y="709"/>
                </a:lnTo>
                <a:lnTo>
                  <a:pt x="1276" y="709"/>
                </a:lnTo>
                <a:lnTo>
                  <a:pt x="1276" y="709"/>
                </a:lnTo>
                <a:lnTo>
                  <a:pt x="1277" y="709"/>
                </a:lnTo>
                <a:lnTo>
                  <a:pt x="1278" y="709"/>
                </a:lnTo>
                <a:lnTo>
                  <a:pt x="1278" y="709"/>
                </a:lnTo>
                <a:lnTo>
                  <a:pt x="1279" y="709"/>
                </a:lnTo>
                <a:lnTo>
                  <a:pt x="1279" y="708"/>
                </a:lnTo>
                <a:lnTo>
                  <a:pt x="1279" y="707"/>
                </a:lnTo>
                <a:lnTo>
                  <a:pt x="1279" y="706"/>
                </a:lnTo>
                <a:lnTo>
                  <a:pt x="1279" y="705"/>
                </a:lnTo>
                <a:lnTo>
                  <a:pt x="1279" y="704"/>
                </a:lnTo>
                <a:lnTo>
                  <a:pt x="1279" y="704"/>
                </a:lnTo>
                <a:lnTo>
                  <a:pt x="1279" y="703"/>
                </a:lnTo>
                <a:lnTo>
                  <a:pt x="1279" y="702"/>
                </a:lnTo>
                <a:lnTo>
                  <a:pt x="1279" y="701"/>
                </a:lnTo>
                <a:lnTo>
                  <a:pt x="1279" y="700"/>
                </a:lnTo>
                <a:lnTo>
                  <a:pt x="1279" y="699"/>
                </a:lnTo>
                <a:lnTo>
                  <a:pt x="1280" y="699"/>
                </a:lnTo>
                <a:lnTo>
                  <a:pt x="1280" y="698"/>
                </a:lnTo>
                <a:lnTo>
                  <a:pt x="1280" y="698"/>
                </a:lnTo>
                <a:lnTo>
                  <a:pt x="1280" y="697"/>
                </a:lnTo>
                <a:lnTo>
                  <a:pt x="1280" y="696"/>
                </a:lnTo>
                <a:lnTo>
                  <a:pt x="1281" y="695"/>
                </a:lnTo>
                <a:lnTo>
                  <a:pt x="1281" y="694"/>
                </a:lnTo>
                <a:lnTo>
                  <a:pt x="1281" y="693"/>
                </a:lnTo>
                <a:lnTo>
                  <a:pt x="1281" y="693"/>
                </a:lnTo>
                <a:lnTo>
                  <a:pt x="1281" y="692"/>
                </a:lnTo>
                <a:lnTo>
                  <a:pt x="1281" y="691"/>
                </a:lnTo>
                <a:lnTo>
                  <a:pt x="1281" y="690"/>
                </a:lnTo>
                <a:lnTo>
                  <a:pt x="1281" y="689"/>
                </a:lnTo>
                <a:lnTo>
                  <a:pt x="1281" y="688"/>
                </a:lnTo>
                <a:lnTo>
                  <a:pt x="1281" y="687"/>
                </a:lnTo>
                <a:lnTo>
                  <a:pt x="1281" y="687"/>
                </a:lnTo>
                <a:lnTo>
                  <a:pt x="1281" y="686"/>
                </a:lnTo>
                <a:lnTo>
                  <a:pt x="1281" y="685"/>
                </a:lnTo>
                <a:lnTo>
                  <a:pt x="1281" y="684"/>
                </a:lnTo>
                <a:lnTo>
                  <a:pt x="1281" y="683"/>
                </a:lnTo>
                <a:lnTo>
                  <a:pt x="1281" y="682"/>
                </a:lnTo>
                <a:lnTo>
                  <a:pt x="1281" y="681"/>
                </a:lnTo>
                <a:lnTo>
                  <a:pt x="1281" y="681"/>
                </a:lnTo>
                <a:lnTo>
                  <a:pt x="1281" y="680"/>
                </a:lnTo>
                <a:lnTo>
                  <a:pt x="1280" y="680"/>
                </a:lnTo>
                <a:lnTo>
                  <a:pt x="1280" y="679"/>
                </a:lnTo>
                <a:lnTo>
                  <a:pt x="1280" y="678"/>
                </a:lnTo>
                <a:lnTo>
                  <a:pt x="1280" y="677"/>
                </a:lnTo>
                <a:lnTo>
                  <a:pt x="1279" y="677"/>
                </a:lnTo>
                <a:lnTo>
                  <a:pt x="1279" y="676"/>
                </a:lnTo>
                <a:lnTo>
                  <a:pt x="1279" y="676"/>
                </a:lnTo>
                <a:lnTo>
                  <a:pt x="1279" y="675"/>
                </a:lnTo>
                <a:lnTo>
                  <a:pt x="1278" y="675"/>
                </a:lnTo>
                <a:lnTo>
                  <a:pt x="1278" y="674"/>
                </a:lnTo>
                <a:lnTo>
                  <a:pt x="1278" y="673"/>
                </a:lnTo>
                <a:lnTo>
                  <a:pt x="1278" y="672"/>
                </a:lnTo>
                <a:lnTo>
                  <a:pt x="1278" y="671"/>
                </a:lnTo>
                <a:lnTo>
                  <a:pt x="1277" y="671"/>
                </a:lnTo>
                <a:lnTo>
                  <a:pt x="1277" y="670"/>
                </a:lnTo>
                <a:lnTo>
                  <a:pt x="1277" y="670"/>
                </a:lnTo>
                <a:lnTo>
                  <a:pt x="1277" y="669"/>
                </a:lnTo>
                <a:lnTo>
                  <a:pt x="1277" y="668"/>
                </a:lnTo>
                <a:lnTo>
                  <a:pt x="1277" y="667"/>
                </a:lnTo>
                <a:lnTo>
                  <a:pt x="1277" y="666"/>
                </a:lnTo>
                <a:lnTo>
                  <a:pt x="1277" y="665"/>
                </a:lnTo>
                <a:lnTo>
                  <a:pt x="1277" y="665"/>
                </a:lnTo>
                <a:lnTo>
                  <a:pt x="1278" y="665"/>
                </a:lnTo>
                <a:lnTo>
                  <a:pt x="1278" y="664"/>
                </a:lnTo>
                <a:lnTo>
                  <a:pt x="1279" y="664"/>
                </a:lnTo>
                <a:lnTo>
                  <a:pt x="1279" y="663"/>
                </a:lnTo>
                <a:lnTo>
                  <a:pt x="1279" y="662"/>
                </a:lnTo>
                <a:lnTo>
                  <a:pt x="1280" y="662"/>
                </a:lnTo>
                <a:lnTo>
                  <a:pt x="1280" y="661"/>
                </a:lnTo>
                <a:lnTo>
                  <a:pt x="1281" y="660"/>
                </a:lnTo>
                <a:lnTo>
                  <a:pt x="1281" y="659"/>
                </a:lnTo>
                <a:lnTo>
                  <a:pt x="1281" y="659"/>
                </a:lnTo>
                <a:lnTo>
                  <a:pt x="1281" y="659"/>
                </a:lnTo>
                <a:lnTo>
                  <a:pt x="1281" y="658"/>
                </a:lnTo>
                <a:lnTo>
                  <a:pt x="1281" y="657"/>
                </a:lnTo>
                <a:lnTo>
                  <a:pt x="1281" y="656"/>
                </a:lnTo>
                <a:lnTo>
                  <a:pt x="1282" y="655"/>
                </a:lnTo>
                <a:lnTo>
                  <a:pt x="1282" y="654"/>
                </a:lnTo>
                <a:lnTo>
                  <a:pt x="1283" y="654"/>
                </a:lnTo>
                <a:lnTo>
                  <a:pt x="1283" y="654"/>
                </a:lnTo>
                <a:lnTo>
                  <a:pt x="1284" y="654"/>
                </a:lnTo>
                <a:lnTo>
                  <a:pt x="1284" y="653"/>
                </a:lnTo>
                <a:lnTo>
                  <a:pt x="1285" y="653"/>
                </a:lnTo>
                <a:lnTo>
                  <a:pt x="1285" y="652"/>
                </a:lnTo>
                <a:lnTo>
                  <a:pt x="1286" y="652"/>
                </a:lnTo>
                <a:lnTo>
                  <a:pt x="1286" y="651"/>
                </a:lnTo>
                <a:lnTo>
                  <a:pt x="1287" y="651"/>
                </a:lnTo>
                <a:lnTo>
                  <a:pt x="1287" y="650"/>
                </a:lnTo>
                <a:lnTo>
                  <a:pt x="1287" y="650"/>
                </a:lnTo>
                <a:lnTo>
                  <a:pt x="1287" y="649"/>
                </a:lnTo>
                <a:lnTo>
                  <a:pt x="1288" y="649"/>
                </a:lnTo>
                <a:lnTo>
                  <a:pt x="1288" y="648"/>
                </a:lnTo>
                <a:lnTo>
                  <a:pt x="1289" y="648"/>
                </a:lnTo>
                <a:lnTo>
                  <a:pt x="1289" y="647"/>
                </a:lnTo>
                <a:lnTo>
                  <a:pt x="1290" y="646"/>
                </a:lnTo>
                <a:lnTo>
                  <a:pt x="1290" y="645"/>
                </a:lnTo>
                <a:lnTo>
                  <a:pt x="1290" y="644"/>
                </a:lnTo>
                <a:lnTo>
                  <a:pt x="1290" y="643"/>
                </a:lnTo>
                <a:lnTo>
                  <a:pt x="1290" y="643"/>
                </a:lnTo>
                <a:lnTo>
                  <a:pt x="1291" y="643"/>
                </a:lnTo>
                <a:lnTo>
                  <a:pt x="1291" y="642"/>
                </a:lnTo>
                <a:lnTo>
                  <a:pt x="1291" y="641"/>
                </a:lnTo>
                <a:lnTo>
                  <a:pt x="1292" y="641"/>
                </a:lnTo>
                <a:lnTo>
                  <a:pt x="1292" y="640"/>
                </a:lnTo>
                <a:lnTo>
                  <a:pt x="1293" y="640"/>
                </a:lnTo>
                <a:lnTo>
                  <a:pt x="1293" y="639"/>
                </a:lnTo>
                <a:lnTo>
                  <a:pt x="1293" y="639"/>
                </a:lnTo>
                <a:lnTo>
                  <a:pt x="1293" y="638"/>
                </a:lnTo>
                <a:lnTo>
                  <a:pt x="1294" y="638"/>
                </a:lnTo>
                <a:lnTo>
                  <a:pt x="1294" y="637"/>
                </a:lnTo>
                <a:lnTo>
                  <a:pt x="1295" y="637"/>
                </a:lnTo>
                <a:lnTo>
                  <a:pt x="1296" y="637"/>
                </a:lnTo>
                <a:lnTo>
                  <a:pt x="1296" y="636"/>
                </a:lnTo>
                <a:lnTo>
                  <a:pt x="1297" y="636"/>
                </a:lnTo>
                <a:lnTo>
                  <a:pt x="1297" y="635"/>
                </a:lnTo>
                <a:lnTo>
                  <a:pt x="1298" y="635"/>
                </a:lnTo>
                <a:lnTo>
                  <a:pt x="1298" y="634"/>
                </a:lnTo>
                <a:lnTo>
                  <a:pt x="1298" y="633"/>
                </a:lnTo>
                <a:lnTo>
                  <a:pt x="1298" y="633"/>
                </a:lnTo>
                <a:lnTo>
                  <a:pt x="1298" y="632"/>
                </a:lnTo>
                <a:lnTo>
                  <a:pt x="1299" y="632"/>
                </a:lnTo>
                <a:lnTo>
                  <a:pt x="1300" y="632"/>
                </a:lnTo>
                <a:lnTo>
                  <a:pt x="1300" y="632"/>
                </a:lnTo>
                <a:lnTo>
                  <a:pt x="1301" y="632"/>
                </a:lnTo>
                <a:lnTo>
                  <a:pt x="1301" y="631"/>
                </a:lnTo>
                <a:lnTo>
                  <a:pt x="1302" y="631"/>
                </a:lnTo>
                <a:lnTo>
                  <a:pt x="1303" y="630"/>
                </a:lnTo>
                <a:lnTo>
                  <a:pt x="1304" y="629"/>
                </a:lnTo>
                <a:lnTo>
                  <a:pt x="1304" y="628"/>
                </a:lnTo>
                <a:lnTo>
                  <a:pt x="1304" y="627"/>
                </a:lnTo>
                <a:lnTo>
                  <a:pt x="1304" y="626"/>
                </a:lnTo>
                <a:lnTo>
                  <a:pt x="1304" y="626"/>
                </a:lnTo>
                <a:lnTo>
                  <a:pt x="1304" y="625"/>
                </a:lnTo>
                <a:lnTo>
                  <a:pt x="1303" y="625"/>
                </a:lnTo>
                <a:lnTo>
                  <a:pt x="1303" y="624"/>
                </a:lnTo>
                <a:lnTo>
                  <a:pt x="1302" y="624"/>
                </a:lnTo>
                <a:lnTo>
                  <a:pt x="1302" y="623"/>
                </a:lnTo>
                <a:lnTo>
                  <a:pt x="1301" y="623"/>
                </a:lnTo>
                <a:lnTo>
                  <a:pt x="1301" y="622"/>
                </a:lnTo>
                <a:lnTo>
                  <a:pt x="1300" y="621"/>
                </a:lnTo>
                <a:lnTo>
                  <a:pt x="1300" y="621"/>
                </a:lnTo>
                <a:lnTo>
                  <a:pt x="1301" y="621"/>
                </a:lnTo>
                <a:lnTo>
                  <a:pt x="1301" y="620"/>
                </a:lnTo>
                <a:lnTo>
                  <a:pt x="1302" y="620"/>
                </a:lnTo>
                <a:lnTo>
                  <a:pt x="1303" y="620"/>
                </a:lnTo>
                <a:lnTo>
                  <a:pt x="1304" y="620"/>
                </a:lnTo>
                <a:lnTo>
                  <a:pt x="1304" y="619"/>
                </a:lnTo>
                <a:lnTo>
                  <a:pt x="1304" y="619"/>
                </a:lnTo>
                <a:lnTo>
                  <a:pt x="1305" y="619"/>
                </a:lnTo>
                <a:lnTo>
                  <a:pt x="1306" y="619"/>
                </a:lnTo>
                <a:lnTo>
                  <a:pt x="1307" y="618"/>
                </a:lnTo>
                <a:lnTo>
                  <a:pt x="1308" y="618"/>
                </a:lnTo>
                <a:lnTo>
                  <a:pt x="1309" y="618"/>
                </a:lnTo>
                <a:lnTo>
                  <a:pt x="1309" y="617"/>
                </a:lnTo>
                <a:lnTo>
                  <a:pt x="1309" y="617"/>
                </a:lnTo>
                <a:lnTo>
                  <a:pt x="1310" y="617"/>
                </a:lnTo>
                <a:lnTo>
                  <a:pt x="1311" y="616"/>
                </a:lnTo>
                <a:lnTo>
                  <a:pt x="1312" y="616"/>
                </a:lnTo>
                <a:lnTo>
                  <a:pt x="1313" y="616"/>
                </a:lnTo>
                <a:lnTo>
                  <a:pt x="1313" y="615"/>
                </a:lnTo>
                <a:lnTo>
                  <a:pt x="1314" y="615"/>
                </a:lnTo>
                <a:lnTo>
                  <a:pt x="1315" y="615"/>
                </a:lnTo>
                <a:lnTo>
                  <a:pt x="1315" y="615"/>
                </a:lnTo>
                <a:lnTo>
                  <a:pt x="1316" y="614"/>
                </a:lnTo>
                <a:lnTo>
                  <a:pt x="1317" y="614"/>
                </a:lnTo>
                <a:lnTo>
                  <a:pt x="1318" y="614"/>
                </a:lnTo>
                <a:lnTo>
                  <a:pt x="1319" y="614"/>
                </a:lnTo>
                <a:lnTo>
                  <a:pt x="1319" y="613"/>
                </a:lnTo>
                <a:lnTo>
                  <a:pt x="1320" y="613"/>
                </a:lnTo>
                <a:lnTo>
                  <a:pt x="1321" y="613"/>
                </a:lnTo>
                <a:lnTo>
                  <a:pt x="1321" y="613"/>
                </a:lnTo>
                <a:lnTo>
                  <a:pt x="1322" y="613"/>
                </a:lnTo>
                <a:lnTo>
                  <a:pt x="1323" y="612"/>
                </a:lnTo>
                <a:lnTo>
                  <a:pt x="1324" y="612"/>
                </a:lnTo>
                <a:lnTo>
                  <a:pt x="1325" y="612"/>
                </a:lnTo>
                <a:lnTo>
                  <a:pt x="1326" y="611"/>
                </a:lnTo>
                <a:lnTo>
                  <a:pt x="1326" y="611"/>
                </a:lnTo>
                <a:lnTo>
                  <a:pt x="1327" y="611"/>
                </a:lnTo>
                <a:lnTo>
                  <a:pt x="1328" y="611"/>
                </a:lnTo>
                <a:lnTo>
                  <a:pt x="1329" y="610"/>
                </a:lnTo>
                <a:lnTo>
                  <a:pt x="1330" y="610"/>
                </a:lnTo>
                <a:lnTo>
                  <a:pt x="1332" y="610"/>
                </a:lnTo>
                <a:lnTo>
                  <a:pt x="1332" y="609"/>
                </a:lnTo>
                <a:lnTo>
                  <a:pt x="1333" y="609"/>
                </a:lnTo>
                <a:lnTo>
                  <a:pt x="1334" y="609"/>
                </a:lnTo>
                <a:lnTo>
                  <a:pt x="1335" y="609"/>
                </a:lnTo>
                <a:lnTo>
                  <a:pt x="1336" y="609"/>
                </a:lnTo>
                <a:lnTo>
                  <a:pt x="1337" y="609"/>
                </a:lnTo>
                <a:lnTo>
                  <a:pt x="1337" y="609"/>
                </a:lnTo>
                <a:lnTo>
                  <a:pt x="1338" y="609"/>
                </a:lnTo>
                <a:lnTo>
                  <a:pt x="1339" y="609"/>
                </a:lnTo>
                <a:lnTo>
                  <a:pt x="1340" y="609"/>
                </a:lnTo>
                <a:lnTo>
                  <a:pt x="1341" y="609"/>
                </a:lnTo>
                <a:lnTo>
                  <a:pt x="1342" y="609"/>
                </a:lnTo>
                <a:lnTo>
                  <a:pt x="1343" y="609"/>
                </a:lnTo>
                <a:lnTo>
                  <a:pt x="1343" y="608"/>
                </a:lnTo>
                <a:lnTo>
                  <a:pt x="1344" y="608"/>
                </a:lnTo>
                <a:lnTo>
                  <a:pt x="1345" y="608"/>
                </a:lnTo>
                <a:lnTo>
                  <a:pt x="1346" y="608"/>
                </a:lnTo>
                <a:lnTo>
                  <a:pt x="1347" y="608"/>
                </a:lnTo>
                <a:lnTo>
                  <a:pt x="1347" y="607"/>
                </a:lnTo>
                <a:lnTo>
                  <a:pt x="1347" y="608"/>
                </a:lnTo>
                <a:lnTo>
                  <a:pt x="1348" y="608"/>
                </a:lnTo>
                <a:lnTo>
                  <a:pt x="1349" y="606"/>
                </a:lnTo>
                <a:lnTo>
                  <a:pt x="1350" y="606"/>
                </a:lnTo>
                <a:lnTo>
                  <a:pt x="1351" y="606"/>
                </a:lnTo>
                <a:lnTo>
                  <a:pt x="1351" y="605"/>
                </a:lnTo>
                <a:lnTo>
                  <a:pt x="1352" y="605"/>
                </a:lnTo>
                <a:lnTo>
                  <a:pt x="1353" y="604"/>
                </a:lnTo>
                <a:lnTo>
                  <a:pt x="1354" y="604"/>
                </a:lnTo>
                <a:lnTo>
                  <a:pt x="1354" y="603"/>
                </a:lnTo>
                <a:lnTo>
                  <a:pt x="1355" y="602"/>
                </a:lnTo>
                <a:lnTo>
                  <a:pt x="1356" y="602"/>
                </a:lnTo>
                <a:lnTo>
                  <a:pt x="1356" y="601"/>
                </a:lnTo>
                <a:lnTo>
                  <a:pt x="1357" y="601"/>
                </a:lnTo>
                <a:lnTo>
                  <a:pt x="1358" y="600"/>
                </a:lnTo>
                <a:lnTo>
                  <a:pt x="1359" y="599"/>
                </a:lnTo>
                <a:lnTo>
                  <a:pt x="1360" y="599"/>
                </a:lnTo>
                <a:lnTo>
                  <a:pt x="1360" y="598"/>
                </a:lnTo>
                <a:lnTo>
                  <a:pt x="1360" y="598"/>
                </a:lnTo>
                <a:lnTo>
                  <a:pt x="1361" y="598"/>
                </a:lnTo>
                <a:lnTo>
                  <a:pt x="1362" y="597"/>
                </a:lnTo>
                <a:lnTo>
                  <a:pt x="1363" y="596"/>
                </a:lnTo>
                <a:lnTo>
                  <a:pt x="1364" y="595"/>
                </a:lnTo>
                <a:lnTo>
                  <a:pt x="1365" y="595"/>
                </a:lnTo>
                <a:lnTo>
                  <a:pt x="1365" y="594"/>
                </a:lnTo>
                <a:lnTo>
                  <a:pt x="1365" y="594"/>
                </a:lnTo>
                <a:lnTo>
                  <a:pt x="1365" y="593"/>
                </a:lnTo>
                <a:lnTo>
                  <a:pt x="1366" y="593"/>
                </a:lnTo>
                <a:lnTo>
                  <a:pt x="1367" y="593"/>
                </a:lnTo>
                <a:lnTo>
                  <a:pt x="1368" y="592"/>
                </a:lnTo>
                <a:lnTo>
                  <a:pt x="1369" y="592"/>
                </a:lnTo>
                <a:lnTo>
                  <a:pt x="1369" y="591"/>
                </a:lnTo>
                <a:lnTo>
                  <a:pt x="1370" y="591"/>
                </a:lnTo>
                <a:lnTo>
                  <a:pt x="1371" y="590"/>
                </a:lnTo>
                <a:lnTo>
                  <a:pt x="1371" y="589"/>
                </a:lnTo>
                <a:lnTo>
                  <a:pt x="1372" y="588"/>
                </a:lnTo>
                <a:lnTo>
                  <a:pt x="1373" y="588"/>
                </a:lnTo>
                <a:lnTo>
                  <a:pt x="1373" y="587"/>
                </a:lnTo>
                <a:lnTo>
                  <a:pt x="1374" y="587"/>
                </a:lnTo>
                <a:lnTo>
                  <a:pt x="1374" y="587"/>
                </a:lnTo>
                <a:lnTo>
                  <a:pt x="1375" y="587"/>
                </a:lnTo>
                <a:lnTo>
                  <a:pt x="1376" y="586"/>
                </a:lnTo>
                <a:lnTo>
                  <a:pt x="1376" y="585"/>
                </a:lnTo>
                <a:lnTo>
                  <a:pt x="1377" y="585"/>
                </a:lnTo>
                <a:lnTo>
                  <a:pt x="1377" y="584"/>
                </a:lnTo>
                <a:lnTo>
                  <a:pt x="1378" y="584"/>
                </a:lnTo>
                <a:lnTo>
                  <a:pt x="1378" y="583"/>
                </a:lnTo>
                <a:lnTo>
                  <a:pt x="1379" y="583"/>
                </a:lnTo>
                <a:lnTo>
                  <a:pt x="1379" y="582"/>
                </a:lnTo>
                <a:lnTo>
                  <a:pt x="1380" y="582"/>
                </a:lnTo>
                <a:lnTo>
                  <a:pt x="1383" y="582"/>
                </a:lnTo>
                <a:lnTo>
                  <a:pt x="1387" y="579"/>
                </a:lnTo>
                <a:lnTo>
                  <a:pt x="1390" y="577"/>
                </a:lnTo>
                <a:lnTo>
                  <a:pt x="1391" y="577"/>
                </a:lnTo>
                <a:lnTo>
                  <a:pt x="1392" y="577"/>
                </a:lnTo>
                <a:lnTo>
                  <a:pt x="1392" y="576"/>
                </a:lnTo>
                <a:lnTo>
                  <a:pt x="1393" y="576"/>
                </a:lnTo>
                <a:lnTo>
                  <a:pt x="1393" y="576"/>
                </a:lnTo>
                <a:lnTo>
                  <a:pt x="1394" y="576"/>
                </a:lnTo>
                <a:lnTo>
                  <a:pt x="1394" y="576"/>
                </a:lnTo>
                <a:lnTo>
                  <a:pt x="1395" y="576"/>
                </a:lnTo>
                <a:lnTo>
                  <a:pt x="1395" y="575"/>
                </a:lnTo>
                <a:lnTo>
                  <a:pt x="1396" y="575"/>
                </a:lnTo>
                <a:lnTo>
                  <a:pt x="1396" y="574"/>
                </a:lnTo>
                <a:lnTo>
                  <a:pt x="1397" y="574"/>
                </a:lnTo>
                <a:lnTo>
                  <a:pt x="1397" y="573"/>
                </a:lnTo>
                <a:lnTo>
                  <a:pt x="1398" y="573"/>
                </a:lnTo>
                <a:lnTo>
                  <a:pt x="1399" y="572"/>
                </a:lnTo>
                <a:lnTo>
                  <a:pt x="1399" y="571"/>
                </a:lnTo>
                <a:lnTo>
                  <a:pt x="1399" y="571"/>
                </a:lnTo>
                <a:lnTo>
                  <a:pt x="1399" y="571"/>
                </a:lnTo>
                <a:lnTo>
                  <a:pt x="1400" y="571"/>
                </a:lnTo>
                <a:lnTo>
                  <a:pt x="1400" y="570"/>
                </a:lnTo>
                <a:lnTo>
                  <a:pt x="1401" y="570"/>
                </a:lnTo>
                <a:lnTo>
                  <a:pt x="1401" y="569"/>
                </a:lnTo>
                <a:lnTo>
                  <a:pt x="1402" y="568"/>
                </a:lnTo>
                <a:lnTo>
                  <a:pt x="1403" y="567"/>
                </a:lnTo>
                <a:lnTo>
                  <a:pt x="1403" y="566"/>
                </a:lnTo>
                <a:lnTo>
                  <a:pt x="1404" y="566"/>
                </a:lnTo>
                <a:lnTo>
                  <a:pt x="1404" y="565"/>
                </a:lnTo>
                <a:lnTo>
                  <a:pt x="1404" y="565"/>
                </a:lnTo>
                <a:lnTo>
                  <a:pt x="1405" y="565"/>
                </a:lnTo>
                <a:lnTo>
                  <a:pt x="1405" y="564"/>
                </a:lnTo>
                <a:lnTo>
                  <a:pt x="1406" y="564"/>
                </a:lnTo>
                <a:lnTo>
                  <a:pt x="1406" y="563"/>
                </a:lnTo>
                <a:lnTo>
                  <a:pt x="1407" y="562"/>
                </a:lnTo>
                <a:lnTo>
                  <a:pt x="1408" y="561"/>
                </a:lnTo>
                <a:lnTo>
                  <a:pt x="1408" y="560"/>
                </a:lnTo>
                <a:lnTo>
                  <a:pt x="1409" y="560"/>
                </a:lnTo>
                <a:lnTo>
                  <a:pt x="1410" y="559"/>
                </a:lnTo>
                <a:lnTo>
                  <a:pt x="1410" y="558"/>
                </a:lnTo>
                <a:lnTo>
                  <a:pt x="1411" y="557"/>
                </a:lnTo>
                <a:lnTo>
                  <a:pt x="1411" y="556"/>
                </a:lnTo>
                <a:lnTo>
                  <a:pt x="1412" y="555"/>
                </a:lnTo>
                <a:lnTo>
                  <a:pt x="1413" y="554"/>
                </a:lnTo>
                <a:lnTo>
                  <a:pt x="1414" y="554"/>
                </a:lnTo>
                <a:lnTo>
                  <a:pt x="1415" y="553"/>
                </a:lnTo>
                <a:lnTo>
                  <a:pt x="1415" y="552"/>
                </a:lnTo>
                <a:lnTo>
                  <a:pt x="1416" y="552"/>
                </a:lnTo>
                <a:lnTo>
                  <a:pt x="1416" y="551"/>
                </a:lnTo>
                <a:lnTo>
                  <a:pt x="1416" y="551"/>
                </a:lnTo>
                <a:lnTo>
                  <a:pt x="1416" y="550"/>
                </a:lnTo>
                <a:lnTo>
                  <a:pt x="1417" y="550"/>
                </a:lnTo>
                <a:lnTo>
                  <a:pt x="1417" y="549"/>
                </a:lnTo>
                <a:lnTo>
                  <a:pt x="1418" y="549"/>
                </a:lnTo>
                <a:lnTo>
                  <a:pt x="1419" y="548"/>
                </a:lnTo>
                <a:lnTo>
                  <a:pt x="1419" y="548"/>
                </a:lnTo>
                <a:lnTo>
                  <a:pt x="1420" y="548"/>
                </a:lnTo>
                <a:lnTo>
                  <a:pt x="1420" y="547"/>
                </a:lnTo>
                <a:lnTo>
                  <a:pt x="1421" y="547"/>
                </a:lnTo>
                <a:lnTo>
                  <a:pt x="1421" y="546"/>
                </a:lnTo>
                <a:lnTo>
                  <a:pt x="1421" y="546"/>
                </a:lnTo>
                <a:lnTo>
                  <a:pt x="1421" y="545"/>
                </a:lnTo>
                <a:lnTo>
                  <a:pt x="1422" y="545"/>
                </a:lnTo>
                <a:lnTo>
                  <a:pt x="1423" y="544"/>
                </a:lnTo>
                <a:lnTo>
                  <a:pt x="1424" y="544"/>
                </a:lnTo>
                <a:lnTo>
                  <a:pt x="1424" y="543"/>
                </a:lnTo>
                <a:lnTo>
                  <a:pt x="1425" y="543"/>
                </a:lnTo>
                <a:lnTo>
                  <a:pt x="1426" y="543"/>
                </a:lnTo>
                <a:lnTo>
                  <a:pt x="1427" y="543"/>
                </a:lnTo>
                <a:lnTo>
                  <a:pt x="1427" y="542"/>
                </a:lnTo>
                <a:lnTo>
                  <a:pt x="1427" y="542"/>
                </a:lnTo>
                <a:lnTo>
                  <a:pt x="1428" y="541"/>
                </a:lnTo>
                <a:lnTo>
                  <a:pt x="1429" y="541"/>
                </a:lnTo>
                <a:lnTo>
                  <a:pt x="1430" y="541"/>
                </a:lnTo>
                <a:lnTo>
                  <a:pt x="1430" y="540"/>
                </a:lnTo>
                <a:lnTo>
                  <a:pt x="1431" y="540"/>
                </a:lnTo>
                <a:lnTo>
                  <a:pt x="1432" y="540"/>
                </a:lnTo>
                <a:lnTo>
                  <a:pt x="1432" y="540"/>
                </a:lnTo>
                <a:lnTo>
                  <a:pt x="1434" y="540"/>
                </a:lnTo>
                <a:lnTo>
                  <a:pt x="1436" y="538"/>
                </a:lnTo>
                <a:lnTo>
                  <a:pt x="1437" y="537"/>
                </a:lnTo>
                <a:lnTo>
                  <a:pt x="1439" y="537"/>
                </a:lnTo>
                <a:lnTo>
                  <a:pt x="1440" y="536"/>
                </a:lnTo>
                <a:lnTo>
                  <a:pt x="1441" y="535"/>
                </a:lnTo>
                <a:lnTo>
                  <a:pt x="1441" y="534"/>
                </a:lnTo>
                <a:lnTo>
                  <a:pt x="1440" y="534"/>
                </a:lnTo>
                <a:lnTo>
                  <a:pt x="1439" y="533"/>
                </a:lnTo>
                <a:lnTo>
                  <a:pt x="1438" y="533"/>
                </a:lnTo>
                <a:lnTo>
                  <a:pt x="1436" y="534"/>
                </a:lnTo>
                <a:lnTo>
                  <a:pt x="1432" y="534"/>
                </a:lnTo>
                <a:lnTo>
                  <a:pt x="1426" y="535"/>
                </a:lnTo>
                <a:lnTo>
                  <a:pt x="1432" y="532"/>
                </a:lnTo>
                <a:lnTo>
                  <a:pt x="1436" y="530"/>
                </a:lnTo>
                <a:lnTo>
                  <a:pt x="1439" y="528"/>
                </a:lnTo>
                <a:lnTo>
                  <a:pt x="1442" y="528"/>
                </a:lnTo>
                <a:lnTo>
                  <a:pt x="1444" y="528"/>
                </a:lnTo>
                <a:lnTo>
                  <a:pt x="1447" y="528"/>
                </a:lnTo>
                <a:lnTo>
                  <a:pt x="1449" y="528"/>
                </a:lnTo>
                <a:lnTo>
                  <a:pt x="1452" y="528"/>
                </a:lnTo>
                <a:lnTo>
                  <a:pt x="1454" y="527"/>
                </a:lnTo>
                <a:lnTo>
                  <a:pt x="1456" y="527"/>
                </a:lnTo>
                <a:lnTo>
                  <a:pt x="1458" y="526"/>
                </a:lnTo>
                <a:lnTo>
                  <a:pt x="1460" y="526"/>
                </a:lnTo>
                <a:lnTo>
                  <a:pt x="1462" y="526"/>
                </a:lnTo>
                <a:lnTo>
                  <a:pt x="1464" y="525"/>
                </a:lnTo>
                <a:lnTo>
                  <a:pt x="1466" y="525"/>
                </a:lnTo>
                <a:lnTo>
                  <a:pt x="1468" y="526"/>
                </a:lnTo>
                <a:lnTo>
                  <a:pt x="1470" y="526"/>
                </a:lnTo>
                <a:lnTo>
                  <a:pt x="1471" y="527"/>
                </a:lnTo>
                <a:lnTo>
                  <a:pt x="1473" y="529"/>
                </a:lnTo>
                <a:lnTo>
                  <a:pt x="1475" y="530"/>
                </a:lnTo>
                <a:lnTo>
                  <a:pt x="1476" y="531"/>
                </a:lnTo>
                <a:lnTo>
                  <a:pt x="1477" y="532"/>
                </a:lnTo>
                <a:lnTo>
                  <a:pt x="1478" y="534"/>
                </a:lnTo>
                <a:lnTo>
                  <a:pt x="1479" y="536"/>
                </a:lnTo>
                <a:lnTo>
                  <a:pt x="1479" y="538"/>
                </a:lnTo>
                <a:lnTo>
                  <a:pt x="1480" y="540"/>
                </a:lnTo>
                <a:lnTo>
                  <a:pt x="1481" y="542"/>
                </a:lnTo>
                <a:lnTo>
                  <a:pt x="1482" y="543"/>
                </a:lnTo>
                <a:lnTo>
                  <a:pt x="1483" y="545"/>
                </a:lnTo>
                <a:lnTo>
                  <a:pt x="1485" y="546"/>
                </a:lnTo>
                <a:lnTo>
                  <a:pt x="1487" y="547"/>
                </a:lnTo>
                <a:lnTo>
                  <a:pt x="1489" y="546"/>
                </a:lnTo>
                <a:lnTo>
                  <a:pt x="1491" y="545"/>
                </a:lnTo>
                <a:lnTo>
                  <a:pt x="1493" y="544"/>
                </a:lnTo>
                <a:lnTo>
                  <a:pt x="1494" y="543"/>
                </a:lnTo>
                <a:lnTo>
                  <a:pt x="1495" y="541"/>
                </a:lnTo>
                <a:lnTo>
                  <a:pt x="1495" y="539"/>
                </a:lnTo>
                <a:lnTo>
                  <a:pt x="1497" y="537"/>
                </a:lnTo>
                <a:lnTo>
                  <a:pt x="1498" y="536"/>
                </a:lnTo>
                <a:lnTo>
                  <a:pt x="1499" y="534"/>
                </a:lnTo>
                <a:lnTo>
                  <a:pt x="1500" y="533"/>
                </a:lnTo>
                <a:lnTo>
                  <a:pt x="1503" y="533"/>
                </a:lnTo>
                <a:lnTo>
                  <a:pt x="1505" y="532"/>
                </a:lnTo>
                <a:lnTo>
                  <a:pt x="1507" y="532"/>
                </a:lnTo>
                <a:lnTo>
                  <a:pt x="1510" y="532"/>
                </a:lnTo>
                <a:lnTo>
                  <a:pt x="1511" y="531"/>
                </a:lnTo>
                <a:lnTo>
                  <a:pt x="1514" y="530"/>
                </a:lnTo>
                <a:lnTo>
                  <a:pt x="1515" y="529"/>
                </a:lnTo>
                <a:lnTo>
                  <a:pt x="1516" y="528"/>
                </a:lnTo>
                <a:lnTo>
                  <a:pt x="1518" y="527"/>
                </a:lnTo>
                <a:lnTo>
                  <a:pt x="1520" y="526"/>
                </a:lnTo>
                <a:lnTo>
                  <a:pt x="1522" y="525"/>
                </a:lnTo>
                <a:lnTo>
                  <a:pt x="1523" y="524"/>
                </a:lnTo>
                <a:lnTo>
                  <a:pt x="1526" y="523"/>
                </a:lnTo>
                <a:lnTo>
                  <a:pt x="1527" y="523"/>
                </a:lnTo>
                <a:lnTo>
                  <a:pt x="1530" y="522"/>
                </a:lnTo>
                <a:lnTo>
                  <a:pt x="1532" y="521"/>
                </a:lnTo>
                <a:lnTo>
                  <a:pt x="1533" y="520"/>
                </a:lnTo>
                <a:lnTo>
                  <a:pt x="1534" y="519"/>
                </a:lnTo>
                <a:lnTo>
                  <a:pt x="1535" y="517"/>
                </a:lnTo>
                <a:lnTo>
                  <a:pt x="1536" y="515"/>
                </a:lnTo>
                <a:lnTo>
                  <a:pt x="1538" y="515"/>
                </a:lnTo>
                <a:lnTo>
                  <a:pt x="1538" y="513"/>
                </a:lnTo>
                <a:lnTo>
                  <a:pt x="1539" y="511"/>
                </a:lnTo>
                <a:lnTo>
                  <a:pt x="1541" y="510"/>
                </a:lnTo>
                <a:lnTo>
                  <a:pt x="1544" y="510"/>
                </a:lnTo>
                <a:lnTo>
                  <a:pt x="1545" y="510"/>
                </a:lnTo>
                <a:lnTo>
                  <a:pt x="1548" y="511"/>
                </a:lnTo>
                <a:lnTo>
                  <a:pt x="1550" y="511"/>
                </a:lnTo>
                <a:lnTo>
                  <a:pt x="1553" y="511"/>
                </a:lnTo>
                <a:lnTo>
                  <a:pt x="1555" y="510"/>
                </a:lnTo>
                <a:lnTo>
                  <a:pt x="1555" y="509"/>
                </a:lnTo>
                <a:lnTo>
                  <a:pt x="1556" y="507"/>
                </a:lnTo>
                <a:lnTo>
                  <a:pt x="1558" y="505"/>
                </a:lnTo>
                <a:lnTo>
                  <a:pt x="1559" y="505"/>
                </a:lnTo>
                <a:lnTo>
                  <a:pt x="1561" y="505"/>
                </a:lnTo>
                <a:lnTo>
                  <a:pt x="1564" y="505"/>
                </a:lnTo>
                <a:lnTo>
                  <a:pt x="1566" y="504"/>
                </a:lnTo>
                <a:lnTo>
                  <a:pt x="1567" y="503"/>
                </a:lnTo>
                <a:lnTo>
                  <a:pt x="1569" y="502"/>
                </a:lnTo>
                <a:lnTo>
                  <a:pt x="1572" y="502"/>
                </a:lnTo>
                <a:lnTo>
                  <a:pt x="1573" y="501"/>
                </a:lnTo>
                <a:lnTo>
                  <a:pt x="1576" y="500"/>
                </a:lnTo>
                <a:lnTo>
                  <a:pt x="1578" y="500"/>
                </a:lnTo>
                <a:lnTo>
                  <a:pt x="1580" y="499"/>
                </a:lnTo>
                <a:lnTo>
                  <a:pt x="1582" y="499"/>
                </a:lnTo>
                <a:lnTo>
                  <a:pt x="1584" y="498"/>
                </a:lnTo>
                <a:lnTo>
                  <a:pt x="1586" y="497"/>
                </a:lnTo>
                <a:lnTo>
                  <a:pt x="1588" y="497"/>
                </a:lnTo>
                <a:lnTo>
                  <a:pt x="1589" y="495"/>
                </a:lnTo>
                <a:lnTo>
                  <a:pt x="1591" y="494"/>
                </a:lnTo>
                <a:lnTo>
                  <a:pt x="1593" y="493"/>
                </a:lnTo>
                <a:lnTo>
                  <a:pt x="1594" y="493"/>
                </a:lnTo>
                <a:lnTo>
                  <a:pt x="1596" y="492"/>
                </a:lnTo>
                <a:lnTo>
                  <a:pt x="1598" y="490"/>
                </a:lnTo>
                <a:lnTo>
                  <a:pt x="1600" y="489"/>
                </a:lnTo>
                <a:lnTo>
                  <a:pt x="1600" y="488"/>
                </a:lnTo>
                <a:lnTo>
                  <a:pt x="1602" y="487"/>
                </a:lnTo>
                <a:lnTo>
                  <a:pt x="1603" y="486"/>
                </a:lnTo>
                <a:lnTo>
                  <a:pt x="1604" y="485"/>
                </a:lnTo>
                <a:lnTo>
                  <a:pt x="1605" y="484"/>
                </a:lnTo>
                <a:lnTo>
                  <a:pt x="1606" y="482"/>
                </a:lnTo>
                <a:lnTo>
                  <a:pt x="1608" y="482"/>
                </a:lnTo>
                <a:lnTo>
                  <a:pt x="1609" y="480"/>
                </a:lnTo>
                <a:lnTo>
                  <a:pt x="1611" y="479"/>
                </a:lnTo>
                <a:lnTo>
                  <a:pt x="1611" y="477"/>
                </a:lnTo>
                <a:lnTo>
                  <a:pt x="1613" y="476"/>
                </a:lnTo>
                <a:lnTo>
                  <a:pt x="1615" y="475"/>
                </a:lnTo>
                <a:lnTo>
                  <a:pt x="1616" y="474"/>
                </a:lnTo>
                <a:lnTo>
                  <a:pt x="1617" y="472"/>
                </a:lnTo>
                <a:lnTo>
                  <a:pt x="1618" y="471"/>
                </a:lnTo>
                <a:lnTo>
                  <a:pt x="1620" y="470"/>
                </a:lnTo>
                <a:lnTo>
                  <a:pt x="1622" y="469"/>
                </a:lnTo>
                <a:lnTo>
                  <a:pt x="1622" y="468"/>
                </a:lnTo>
                <a:lnTo>
                  <a:pt x="1625" y="467"/>
                </a:lnTo>
                <a:lnTo>
                  <a:pt x="1627" y="466"/>
                </a:lnTo>
                <a:lnTo>
                  <a:pt x="1628" y="465"/>
                </a:lnTo>
                <a:lnTo>
                  <a:pt x="1630" y="465"/>
                </a:lnTo>
                <a:lnTo>
                  <a:pt x="1633" y="465"/>
                </a:lnTo>
                <a:lnTo>
                  <a:pt x="1635" y="465"/>
                </a:lnTo>
                <a:lnTo>
                  <a:pt x="1638" y="465"/>
                </a:lnTo>
                <a:lnTo>
                  <a:pt x="1639" y="465"/>
                </a:lnTo>
                <a:lnTo>
                  <a:pt x="1642" y="465"/>
                </a:lnTo>
                <a:lnTo>
                  <a:pt x="1644" y="466"/>
                </a:lnTo>
                <a:lnTo>
                  <a:pt x="1645" y="467"/>
                </a:lnTo>
                <a:lnTo>
                  <a:pt x="1646" y="469"/>
                </a:lnTo>
                <a:lnTo>
                  <a:pt x="1648" y="470"/>
                </a:lnTo>
                <a:lnTo>
                  <a:pt x="1650" y="471"/>
                </a:lnTo>
                <a:lnTo>
                  <a:pt x="1650" y="472"/>
                </a:lnTo>
                <a:lnTo>
                  <a:pt x="1652" y="474"/>
                </a:lnTo>
                <a:lnTo>
                  <a:pt x="1652" y="475"/>
                </a:lnTo>
                <a:lnTo>
                  <a:pt x="1653" y="476"/>
                </a:lnTo>
                <a:lnTo>
                  <a:pt x="1655" y="476"/>
                </a:lnTo>
                <a:lnTo>
                  <a:pt x="1656" y="477"/>
                </a:lnTo>
                <a:lnTo>
                  <a:pt x="1658" y="478"/>
                </a:lnTo>
                <a:lnTo>
                  <a:pt x="1660" y="479"/>
                </a:lnTo>
                <a:lnTo>
                  <a:pt x="1663" y="479"/>
                </a:lnTo>
                <a:lnTo>
                  <a:pt x="1665" y="479"/>
                </a:lnTo>
                <a:lnTo>
                  <a:pt x="1667" y="478"/>
                </a:lnTo>
                <a:lnTo>
                  <a:pt x="1667" y="478"/>
                </a:lnTo>
                <a:lnTo>
                  <a:pt x="1669" y="477"/>
                </a:lnTo>
                <a:lnTo>
                  <a:pt x="1672" y="478"/>
                </a:lnTo>
                <a:lnTo>
                  <a:pt x="1673" y="479"/>
                </a:lnTo>
                <a:lnTo>
                  <a:pt x="1673" y="481"/>
                </a:lnTo>
                <a:lnTo>
                  <a:pt x="1674" y="482"/>
                </a:lnTo>
                <a:lnTo>
                  <a:pt x="1675" y="485"/>
                </a:lnTo>
                <a:lnTo>
                  <a:pt x="1675" y="488"/>
                </a:lnTo>
                <a:lnTo>
                  <a:pt x="1675" y="490"/>
                </a:lnTo>
                <a:lnTo>
                  <a:pt x="1674" y="493"/>
                </a:lnTo>
                <a:lnTo>
                  <a:pt x="1674" y="495"/>
                </a:lnTo>
                <a:lnTo>
                  <a:pt x="1673" y="497"/>
                </a:lnTo>
                <a:lnTo>
                  <a:pt x="1672" y="498"/>
                </a:lnTo>
                <a:lnTo>
                  <a:pt x="1669" y="498"/>
                </a:lnTo>
                <a:lnTo>
                  <a:pt x="1667" y="499"/>
                </a:lnTo>
                <a:lnTo>
                  <a:pt x="1665" y="499"/>
                </a:lnTo>
                <a:lnTo>
                  <a:pt x="1663" y="499"/>
                </a:lnTo>
                <a:lnTo>
                  <a:pt x="1661" y="500"/>
                </a:lnTo>
                <a:lnTo>
                  <a:pt x="1660" y="502"/>
                </a:lnTo>
                <a:lnTo>
                  <a:pt x="1659" y="504"/>
                </a:lnTo>
                <a:lnTo>
                  <a:pt x="1660" y="506"/>
                </a:lnTo>
                <a:lnTo>
                  <a:pt x="1660" y="509"/>
                </a:lnTo>
                <a:lnTo>
                  <a:pt x="1661" y="510"/>
                </a:lnTo>
                <a:lnTo>
                  <a:pt x="1661" y="512"/>
                </a:lnTo>
                <a:lnTo>
                  <a:pt x="1662" y="514"/>
                </a:lnTo>
                <a:lnTo>
                  <a:pt x="1661" y="516"/>
                </a:lnTo>
                <a:lnTo>
                  <a:pt x="1661" y="518"/>
                </a:lnTo>
                <a:lnTo>
                  <a:pt x="1659" y="518"/>
                </a:lnTo>
                <a:lnTo>
                  <a:pt x="1656" y="518"/>
                </a:lnTo>
                <a:lnTo>
                  <a:pt x="1654" y="518"/>
                </a:lnTo>
                <a:lnTo>
                  <a:pt x="1652" y="519"/>
                </a:lnTo>
                <a:lnTo>
                  <a:pt x="1650" y="521"/>
                </a:lnTo>
                <a:lnTo>
                  <a:pt x="1650" y="522"/>
                </a:lnTo>
                <a:lnTo>
                  <a:pt x="1650" y="524"/>
                </a:lnTo>
                <a:lnTo>
                  <a:pt x="1650" y="526"/>
                </a:lnTo>
                <a:lnTo>
                  <a:pt x="1650" y="529"/>
                </a:lnTo>
                <a:lnTo>
                  <a:pt x="1650" y="531"/>
                </a:lnTo>
                <a:lnTo>
                  <a:pt x="1651" y="532"/>
                </a:lnTo>
                <a:lnTo>
                  <a:pt x="1652" y="534"/>
                </a:lnTo>
                <a:lnTo>
                  <a:pt x="1653" y="536"/>
                </a:lnTo>
                <a:lnTo>
                  <a:pt x="1654" y="537"/>
                </a:lnTo>
                <a:lnTo>
                  <a:pt x="1656" y="539"/>
                </a:lnTo>
                <a:lnTo>
                  <a:pt x="1656" y="541"/>
                </a:lnTo>
                <a:lnTo>
                  <a:pt x="1658" y="542"/>
                </a:lnTo>
                <a:lnTo>
                  <a:pt x="1659" y="543"/>
                </a:lnTo>
                <a:lnTo>
                  <a:pt x="1661" y="544"/>
                </a:lnTo>
                <a:lnTo>
                  <a:pt x="1662" y="546"/>
                </a:lnTo>
                <a:lnTo>
                  <a:pt x="1664" y="547"/>
                </a:lnTo>
                <a:lnTo>
                  <a:pt x="1666" y="547"/>
                </a:lnTo>
                <a:lnTo>
                  <a:pt x="1668" y="548"/>
                </a:lnTo>
                <a:lnTo>
                  <a:pt x="1670" y="548"/>
                </a:lnTo>
                <a:lnTo>
                  <a:pt x="1673" y="548"/>
                </a:lnTo>
                <a:lnTo>
                  <a:pt x="1675" y="548"/>
                </a:lnTo>
                <a:lnTo>
                  <a:pt x="1677" y="549"/>
                </a:lnTo>
                <a:lnTo>
                  <a:pt x="1679" y="550"/>
                </a:lnTo>
                <a:lnTo>
                  <a:pt x="1681" y="550"/>
                </a:lnTo>
                <a:lnTo>
                  <a:pt x="1683" y="551"/>
                </a:lnTo>
                <a:lnTo>
                  <a:pt x="1684" y="552"/>
                </a:lnTo>
                <a:lnTo>
                  <a:pt x="1686" y="554"/>
                </a:lnTo>
                <a:lnTo>
                  <a:pt x="1689" y="554"/>
                </a:lnTo>
                <a:lnTo>
                  <a:pt x="1690" y="554"/>
                </a:lnTo>
                <a:lnTo>
                  <a:pt x="1693" y="554"/>
                </a:lnTo>
                <a:lnTo>
                  <a:pt x="1695" y="554"/>
                </a:lnTo>
                <a:lnTo>
                  <a:pt x="1697" y="554"/>
                </a:lnTo>
                <a:lnTo>
                  <a:pt x="1700" y="554"/>
                </a:lnTo>
                <a:lnTo>
                  <a:pt x="1701" y="553"/>
                </a:lnTo>
                <a:lnTo>
                  <a:pt x="1704" y="552"/>
                </a:lnTo>
                <a:lnTo>
                  <a:pt x="1706" y="552"/>
                </a:lnTo>
                <a:lnTo>
                  <a:pt x="1708" y="552"/>
                </a:lnTo>
                <a:lnTo>
                  <a:pt x="1711" y="553"/>
                </a:lnTo>
                <a:lnTo>
                  <a:pt x="1712" y="554"/>
                </a:lnTo>
                <a:lnTo>
                  <a:pt x="1715" y="554"/>
                </a:lnTo>
                <a:lnTo>
                  <a:pt x="1717" y="553"/>
                </a:lnTo>
                <a:lnTo>
                  <a:pt x="1719" y="554"/>
                </a:lnTo>
                <a:lnTo>
                  <a:pt x="1721" y="553"/>
                </a:lnTo>
                <a:lnTo>
                  <a:pt x="1723" y="552"/>
                </a:lnTo>
                <a:lnTo>
                  <a:pt x="1724" y="552"/>
                </a:lnTo>
                <a:lnTo>
                  <a:pt x="1724" y="548"/>
                </a:lnTo>
                <a:lnTo>
                  <a:pt x="1725" y="547"/>
                </a:lnTo>
                <a:lnTo>
                  <a:pt x="1724" y="539"/>
                </a:lnTo>
                <a:lnTo>
                  <a:pt x="1724" y="528"/>
                </a:lnTo>
                <a:lnTo>
                  <a:pt x="1724" y="526"/>
                </a:lnTo>
                <a:lnTo>
                  <a:pt x="1724" y="522"/>
                </a:lnTo>
                <a:lnTo>
                  <a:pt x="1724" y="520"/>
                </a:lnTo>
                <a:lnTo>
                  <a:pt x="1724" y="517"/>
                </a:lnTo>
                <a:lnTo>
                  <a:pt x="1724" y="515"/>
                </a:lnTo>
                <a:lnTo>
                  <a:pt x="1724" y="511"/>
                </a:lnTo>
                <a:lnTo>
                  <a:pt x="1724" y="509"/>
                </a:lnTo>
                <a:lnTo>
                  <a:pt x="1724" y="506"/>
                </a:lnTo>
                <a:lnTo>
                  <a:pt x="1724" y="504"/>
                </a:lnTo>
                <a:lnTo>
                  <a:pt x="1724" y="500"/>
                </a:lnTo>
                <a:lnTo>
                  <a:pt x="1724" y="498"/>
                </a:lnTo>
                <a:lnTo>
                  <a:pt x="1724" y="495"/>
                </a:lnTo>
                <a:lnTo>
                  <a:pt x="1724" y="493"/>
                </a:lnTo>
                <a:lnTo>
                  <a:pt x="1724" y="489"/>
                </a:lnTo>
                <a:lnTo>
                  <a:pt x="1724" y="487"/>
                </a:lnTo>
                <a:lnTo>
                  <a:pt x="1724" y="484"/>
                </a:lnTo>
                <a:lnTo>
                  <a:pt x="1724" y="481"/>
                </a:lnTo>
                <a:lnTo>
                  <a:pt x="1724" y="478"/>
                </a:lnTo>
                <a:lnTo>
                  <a:pt x="1724" y="476"/>
                </a:lnTo>
                <a:lnTo>
                  <a:pt x="1724" y="473"/>
                </a:lnTo>
                <a:lnTo>
                  <a:pt x="1724" y="470"/>
                </a:lnTo>
                <a:lnTo>
                  <a:pt x="1724" y="467"/>
                </a:lnTo>
                <a:lnTo>
                  <a:pt x="1724" y="465"/>
                </a:lnTo>
                <a:lnTo>
                  <a:pt x="1724" y="462"/>
                </a:lnTo>
                <a:lnTo>
                  <a:pt x="1724" y="459"/>
                </a:lnTo>
                <a:lnTo>
                  <a:pt x="1724" y="456"/>
                </a:lnTo>
                <a:lnTo>
                  <a:pt x="1724" y="454"/>
                </a:lnTo>
                <a:lnTo>
                  <a:pt x="1724" y="451"/>
                </a:lnTo>
                <a:lnTo>
                  <a:pt x="1724" y="448"/>
                </a:lnTo>
                <a:lnTo>
                  <a:pt x="1724" y="445"/>
                </a:lnTo>
                <a:lnTo>
                  <a:pt x="1724" y="443"/>
                </a:lnTo>
                <a:lnTo>
                  <a:pt x="1724" y="440"/>
                </a:lnTo>
                <a:lnTo>
                  <a:pt x="1724" y="437"/>
                </a:lnTo>
                <a:lnTo>
                  <a:pt x="1724" y="434"/>
                </a:lnTo>
                <a:lnTo>
                  <a:pt x="1724" y="432"/>
                </a:lnTo>
                <a:lnTo>
                  <a:pt x="1724" y="428"/>
                </a:lnTo>
                <a:lnTo>
                  <a:pt x="1724" y="426"/>
                </a:lnTo>
                <a:lnTo>
                  <a:pt x="1724" y="423"/>
                </a:lnTo>
                <a:lnTo>
                  <a:pt x="1724" y="421"/>
                </a:lnTo>
                <a:lnTo>
                  <a:pt x="1724" y="417"/>
                </a:lnTo>
                <a:lnTo>
                  <a:pt x="1724" y="415"/>
                </a:lnTo>
                <a:lnTo>
                  <a:pt x="1724" y="412"/>
                </a:lnTo>
                <a:lnTo>
                  <a:pt x="1724" y="410"/>
                </a:lnTo>
                <a:lnTo>
                  <a:pt x="1724" y="406"/>
                </a:lnTo>
                <a:lnTo>
                  <a:pt x="1724" y="404"/>
                </a:lnTo>
                <a:lnTo>
                  <a:pt x="1724" y="401"/>
                </a:lnTo>
                <a:lnTo>
                  <a:pt x="1724" y="399"/>
                </a:lnTo>
                <a:lnTo>
                  <a:pt x="1724" y="395"/>
                </a:lnTo>
                <a:lnTo>
                  <a:pt x="1724" y="393"/>
                </a:lnTo>
                <a:lnTo>
                  <a:pt x="1724" y="390"/>
                </a:lnTo>
                <a:lnTo>
                  <a:pt x="1724" y="387"/>
                </a:lnTo>
                <a:lnTo>
                  <a:pt x="1724" y="384"/>
                </a:lnTo>
                <a:lnTo>
                  <a:pt x="1724" y="382"/>
                </a:lnTo>
                <a:lnTo>
                  <a:pt x="1724" y="379"/>
                </a:lnTo>
                <a:lnTo>
                  <a:pt x="1724" y="376"/>
                </a:lnTo>
                <a:lnTo>
                  <a:pt x="1724" y="373"/>
                </a:lnTo>
                <a:lnTo>
                  <a:pt x="1724" y="371"/>
                </a:lnTo>
                <a:lnTo>
                  <a:pt x="1724" y="368"/>
                </a:lnTo>
                <a:lnTo>
                  <a:pt x="1724" y="365"/>
                </a:lnTo>
                <a:lnTo>
                  <a:pt x="1724" y="362"/>
                </a:lnTo>
                <a:lnTo>
                  <a:pt x="1724" y="360"/>
                </a:lnTo>
                <a:lnTo>
                  <a:pt x="1724" y="357"/>
                </a:lnTo>
                <a:lnTo>
                  <a:pt x="1724" y="354"/>
                </a:lnTo>
                <a:lnTo>
                  <a:pt x="1724" y="351"/>
                </a:lnTo>
                <a:lnTo>
                  <a:pt x="1724" y="349"/>
                </a:lnTo>
                <a:lnTo>
                  <a:pt x="1724" y="346"/>
                </a:lnTo>
                <a:lnTo>
                  <a:pt x="1724" y="343"/>
                </a:lnTo>
                <a:lnTo>
                  <a:pt x="1724" y="340"/>
                </a:lnTo>
                <a:lnTo>
                  <a:pt x="1724" y="338"/>
                </a:lnTo>
                <a:lnTo>
                  <a:pt x="1724" y="334"/>
                </a:lnTo>
                <a:lnTo>
                  <a:pt x="1724" y="332"/>
                </a:lnTo>
                <a:lnTo>
                  <a:pt x="1724" y="329"/>
                </a:lnTo>
                <a:lnTo>
                  <a:pt x="1724" y="327"/>
                </a:lnTo>
                <a:lnTo>
                  <a:pt x="1724" y="323"/>
                </a:lnTo>
                <a:lnTo>
                  <a:pt x="1724" y="321"/>
                </a:lnTo>
                <a:lnTo>
                  <a:pt x="1724" y="318"/>
                </a:lnTo>
                <a:lnTo>
                  <a:pt x="1724" y="316"/>
                </a:lnTo>
                <a:lnTo>
                  <a:pt x="1724" y="312"/>
                </a:lnTo>
                <a:lnTo>
                  <a:pt x="1724" y="310"/>
                </a:lnTo>
                <a:lnTo>
                  <a:pt x="1724" y="307"/>
                </a:lnTo>
                <a:lnTo>
                  <a:pt x="1724" y="305"/>
                </a:lnTo>
                <a:lnTo>
                  <a:pt x="1724" y="301"/>
                </a:lnTo>
                <a:lnTo>
                  <a:pt x="1724" y="299"/>
                </a:lnTo>
                <a:lnTo>
                  <a:pt x="1724" y="296"/>
                </a:lnTo>
                <a:lnTo>
                  <a:pt x="1724" y="293"/>
                </a:lnTo>
                <a:lnTo>
                  <a:pt x="1724" y="290"/>
                </a:lnTo>
                <a:lnTo>
                  <a:pt x="1724" y="288"/>
                </a:lnTo>
                <a:lnTo>
                  <a:pt x="1724" y="285"/>
                </a:lnTo>
                <a:lnTo>
                  <a:pt x="1724" y="282"/>
                </a:lnTo>
                <a:lnTo>
                  <a:pt x="1724" y="279"/>
                </a:lnTo>
                <a:lnTo>
                  <a:pt x="1724" y="277"/>
                </a:lnTo>
                <a:lnTo>
                  <a:pt x="1724" y="274"/>
                </a:lnTo>
                <a:lnTo>
                  <a:pt x="1724" y="271"/>
                </a:lnTo>
                <a:lnTo>
                  <a:pt x="1724" y="268"/>
                </a:lnTo>
                <a:lnTo>
                  <a:pt x="1724" y="266"/>
                </a:lnTo>
                <a:lnTo>
                  <a:pt x="1724" y="263"/>
                </a:lnTo>
                <a:lnTo>
                  <a:pt x="1724" y="260"/>
                </a:lnTo>
                <a:lnTo>
                  <a:pt x="1724" y="257"/>
                </a:lnTo>
                <a:lnTo>
                  <a:pt x="1724" y="255"/>
                </a:lnTo>
                <a:lnTo>
                  <a:pt x="1724" y="252"/>
                </a:lnTo>
                <a:lnTo>
                  <a:pt x="1724" y="249"/>
                </a:lnTo>
                <a:lnTo>
                  <a:pt x="1724" y="246"/>
                </a:lnTo>
                <a:lnTo>
                  <a:pt x="1724" y="244"/>
                </a:lnTo>
                <a:lnTo>
                  <a:pt x="1724" y="240"/>
                </a:lnTo>
                <a:lnTo>
                  <a:pt x="1724" y="238"/>
                </a:lnTo>
                <a:lnTo>
                  <a:pt x="1724" y="235"/>
                </a:lnTo>
                <a:lnTo>
                  <a:pt x="1724" y="233"/>
                </a:lnTo>
                <a:lnTo>
                  <a:pt x="1724" y="229"/>
                </a:lnTo>
                <a:lnTo>
                  <a:pt x="1724" y="227"/>
                </a:lnTo>
                <a:lnTo>
                  <a:pt x="1724" y="224"/>
                </a:lnTo>
                <a:lnTo>
                  <a:pt x="1724" y="222"/>
                </a:lnTo>
                <a:lnTo>
                  <a:pt x="1724" y="218"/>
                </a:lnTo>
                <a:lnTo>
                  <a:pt x="1724" y="216"/>
                </a:lnTo>
                <a:lnTo>
                  <a:pt x="1724" y="213"/>
                </a:lnTo>
                <a:lnTo>
                  <a:pt x="1724" y="211"/>
                </a:lnTo>
                <a:lnTo>
                  <a:pt x="1724" y="207"/>
                </a:lnTo>
                <a:lnTo>
                  <a:pt x="1724" y="205"/>
                </a:lnTo>
                <a:lnTo>
                  <a:pt x="1724" y="202"/>
                </a:lnTo>
                <a:lnTo>
                  <a:pt x="1724" y="199"/>
                </a:lnTo>
                <a:lnTo>
                  <a:pt x="1724" y="196"/>
                </a:lnTo>
                <a:lnTo>
                  <a:pt x="1724" y="194"/>
                </a:lnTo>
                <a:lnTo>
                  <a:pt x="1724" y="191"/>
                </a:lnTo>
                <a:lnTo>
                  <a:pt x="1724" y="188"/>
                </a:lnTo>
                <a:lnTo>
                  <a:pt x="1724" y="185"/>
                </a:lnTo>
                <a:lnTo>
                  <a:pt x="1724" y="183"/>
                </a:lnTo>
                <a:lnTo>
                  <a:pt x="1724" y="180"/>
                </a:lnTo>
                <a:lnTo>
                  <a:pt x="1724" y="177"/>
                </a:lnTo>
                <a:lnTo>
                  <a:pt x="1724" y="174"/>
                </a:lnTo>
                <a:lnTo>
                  <a:pt x="1724" y="171"/>
                </a:lnTo>
                <a:lnTo>
                  <a:pt x="1724" y="168"/>
                </a:lnTo>
                <a:lnTo>
                  <a:pt x="1724" y="165"/>
                </a:lnTo>
                <a:lnTo>
                  <a:pt x="1724" y="161"/>
                </a:lnTo>
                <a:lnTo>
                  <a:pt x="1724" y="159"/>
                </a:lnTo>
                <a:lnTo>
                  <a:pt x="1724" y="155"/>
                </a:lnTo>
                <a:lnTo>
                  <a:pt x="1724" y="152"/>
                </a:lnTo>
                <a:lnTo>
                  <a:pt x="1724" y="149"/>
                </a:lnTo>
                <a:lnTo>
                  <a:pt x="1724" y="146"/>
                </a:lnTo>
                <a:lnTo>
                  <a:pt x="1724" y="143"/>
                </a:lnTo>
                <a:lnTo>
                  <a:pt x="1724" y="139"/>
                </a:lnTo>
                <a:lnTo>
                  <a:pt x="1724" y="137"/>
                </a:lnTo>
                <a:lnTo>
                  <a:pt x="1724" y="133"/>
                </a:lnTo>
                <a:lnTo>
                  <a:pt x="1724" y="130"/>
                </a:lnTo>
                <a:lnTo>
                  <a:pt x="1724" y="127"/>
                </a:lnTo>
                <a:lnTo>
                  <a:pt x="1724" y="124"/>
                </a:lnTo>
                <a:lnTo>
                  <a:pt x="1724" y="121"/>
                </a:lnTo>
                <a:lnTo>
                  <a:pt x="1724" y="117"/>
                </a:lnTo>
                <a:lnTo>
                  <a:pt x="1724" y="115"/>
                </a:lnTo>
                <a:lnTo>
                  <a:pt x="1724" y="111"/>
                </a:lnTo>
                <a:lnTo>
                  <a:pt x="1724" y="108"/>
                </a:lnTo>
                <a:lnTo>
                  <a:pt x="1724" y="105"/>
                </a:lnTo>
                <a:lnTo>
                  <a:pt x="1724" y="102"/>
                </a:lnTo>
                <a:lnTo>
                  <a:pt x="1724" y="99"/>
                </a:lnTo>
                <a:lnTo>
                  <a:pt x="1724" y="95"/>
                </a:lnTo>
                <a:lnTo>
                  <a:pt x="1724" y="93"/>
                </a:lnTo>
                <a:lnTo>
                  <a:pt x="1724" y="89"/>
                </a:lnTo>
                <a:lnTo>
                  <a:pt x="1724" y="86"/>
                </a:lnTo>
                <a:lnTo>
                  <a:pt x="1724" y="83"/>
                </a:lnTo>
                <a:lnTo>
                  <a:pt x="1724" y="80"/>
                </a:lnTo>
                <a:lnTo>
                  <a:pt x="1724" y="77"/>
                </a:lnTo>
                <a:lnTo>
                  <a:pt x="1724" y="73"/>
                </a:lnTo>
                <a:lnTo>
                  <a:pt x="1724" y="72"/>
                </a:lnTo>
                <a:lnTo>
                  <a:pt x="1724" y="70"/>
                </a:lnTo>
                <a:lnTo>
                  <a:pt x="1724" y="68"/>
                </a:lnTo>
                <a:lnTo>
                  <a:pt x="1723" y="66"/>
                </a:lnTo>
                <a:lnTo>
                  <a:pt x="1723" y="65"/>
                </a:lnTo>
                <a:lnTo>
                  <a:pt x="1723" y="63"/>
                </a:lnTo>
                <a:lnTo>
                  <a:pt x="1723" y="61"/>
                </a:lnTo>
                <a:lnTo>
                  <a:pt x="1723" y="60"/>
                </a:lnTo>
                <a:lnTo>
                  <a:pt x="1722" y="58"/>
                </a:lnTo>
                <a:lnTo>
                  <a:pt x="1721" y="57"/>
                </a:lnTo>
                <a:lnTo>
                  <a:pt x="1723" y="55"/>
                </a:lnTo>
                <a:lnTo>
                  <a:pt x="1728" y="53"/>
                </a:lnTo>
                <a:lnTo>
                  <a:pt x="1728" y="52"/>
                </a:lnTo>
                <a:lnTo>
                  <a:pt x="1732" y="50"/>
                </a:lnTo>
                <a:lnTo>
                  <a:pt x="1734" y="49"/>
                </a:lnTo>
                <a:lnTo>
                  <a:pt x="1735" y="47"/>
                </a:lnTo>
                <a:lnTo>
                  <a:pt x="1735" y="45"/>
                </a:lnTo>
                <a:lnTo>
                  <a:pt x="1738" y="42"/>
                </a:lnTo>
                <a:lnTo>
                  <a:pt x="1738" y="39"/>
                </a:lnTo>
                <a:lnTo>
                  <a:pt x="1737" y="36"/>
                </a:lnTo>
                <a:lnTo>
                  <a:pt x="1737" y="32"/>
                </a:lnTo>
                <a:lnTo>
                  <a:pt x="1736" y="28"/>
                </a:lnTo>
                <a:lnTo>
                  <a:pt x="1737" y="25"/>
                </a:lnTo>
                <a:lnTo>
                  <a:pt x="1738" y="22"/>
                </a:lnTo>
                <a:lnTo>
                  <a:pt x="1738" y="18"/>
                </a:lnTo>
                <a:lnTo>
                  <a:pt x="1741" y="17"/>
                </a:lnTo>
                <a:lnTo>
                  <a:pt x="1744" y="15"/>
                </a:lnTo>
                <a:lnTo>
                  <a:pt x="1747" y="13"/>
                </a:lnTo>
                <a:lnTo>
                  <a:pt x="1751" y="11"/>
                </a:lnTo>
                <a:lnTo>
                  <a:pt x="1756" y="9"/>
                </a:lnTo>
                <a:lnTo>
                  <a:pt x="1759" y="6"/>
                </a:lnTo>
                <a:lnTo>
                  <a:pt x="1762" y="6"/>
                </a:lnTo>
                <a:lnTo>
                  <a:pt x="1765" y="3"/>
                </a:lnTo>
                <a:lnTo>
                  <a:pt x="1767" y="3"/>
                </a:lnTo>
                <a:lnTo>
                  <a:pt x="1769" y="4"/>
                </a:lnTo>
                <a:lnTo>
                  <a:pt x="1772" y="4"/>
                </a:lnTo>
                <a:lnTo>
                  <a:pt x="1774" y="3"/>
                </a:lnTo>
                <a:lnTo>
                  <a:pt x="1779" y="2"/>
                </a:lnTo>
                <a:lnTo>
                  <a:pt x="1781" y="0"/>
                </a:lnTo>
                <a:lnTo>
                  <a:pt x="1784" y="0"/>
                </a:lnTo>
                <a:lnTo>
                  <a:pt x="1786" y="0"/>
                </a:lnTo>
                <a:lnTo>
                  <a:pt x="1788" y="0"/>
                </a:lnTo>
                <a:lnTo>
                  <a:pt x="1790" y="0"/>
                </a:lnTo>
                <a:lnTo>
                  <a:pt x="1792" y="1"/>
                </a:lnTo>
                <a:lnTo>
                  <a:pt x="1794" y="0"/>
                </a:lnTo>
                <a:lnTo>
                  <a:pt x="1796" y="2"/>
                </a:lnTo>
                <a:lnTo>
                  <a:pt x="1796" y="3"/>
                </a:lnTo>
                <a:lnTo>
                  <a:pt x="1797" y="4"/>
                </a:lnTo>
                <a:lnTo>
                  <a:pt x="1798" y="5"/>
                </a:lnTo>
                <a:lnTo>
                  <a:pt x="1800" y="6"/>
                </a:lnTo>
                <a:lnTo>
                  <a:pt x="1801" y="7"/>
                </a:lnTo>
                <a:lnTo>
                  <a:pt x="1802" y="8"/>
                </a:lnTo>
                <a:lnTo>
                  <a:pt x="1804" y="11"/>
                </a:lnTo>
                <a:lnTo>
                  <a:pt x="1806" y="12"/>
                </a:lnTo>
                <a:lnTo>
                  <a:pt x="1807" y="13"/>
                </a:lnTo>
                <a:lnTo>
                  <a:pt x="1807" y="16"/>
                </a:lnTo>
                <a:lnTo>
                  <a:pt x="1808" y="21"/>
                </a:lnTo>
                <a:lnTo>
                  <a:pt x="1809" y="22"/>
                </a:lnTo>
                <a:lnTo>
                  <a:pt x="1810" y="28"/>
                </a:lnTo>
                <a:lnTo>
                  <a:pt x="1809" y="30"/>
                </a:lnTo>
                <a:lnTo>
                  <a:pt x="1809" y="33"/>
                </a:lnTo>
                <a:lnTo>
                  <a:pt x="1810" y="39"/>
                </a:lnTo>
                <a:lnTo>
                  <a:pt x="1811" y="42"/>
                </a:lnTo>
                <a:lnTo>
                  <a:pt x="1811" y="44"/>
                </a:lnTo>
                <a:lnTo>
                  <a:pt x="1813" y="45"/>
                </a:lnTo>
                <a:lnTo>
                  <a:pt x="1816" y="46"/>
                </a:lnTo>
                <a:lnTo>
                  <a:pt x="1818" y="46"/>
                </a:lnTo>
                <a:lnTo>
                  <a:pt x="1818" y="47"/>
                </a:lnTo>
                <a:lnTo>
                  <a:pt x="1819" y="49"/>
                </a:lnTo>
                <a:lnTo>
                  <a:pt x="1820" y="50"/>
                </a:lnTo>
                <a:lnTo>
                  <a:pt x="1823" y="53"/>
                </a:lnTo>
                <a:lnTo>
                  <a:pt x="1823" y="55"/>
                </a:lnTo>
                <a:lnTo>
                  <a:pt x="1824" y="59"/>
                </a:lnTo>
                <a:lnTo>
                  <a:pt x="1825" y="61"/>
                </a:lnTo>
                <a:lnTo>
                  <a:pt x="1828" y="63"/>
                </a:lnTo>
                <a:lnTo>
                  <a:pt x="1831" y="64"/>
                </a:lnTo>
                <a:lnTo>
                  <a:pt x="1833" y="65"/>
                </a:lnTo>
                <a:lnTo>
                  <a:pt x="1834" y="66"/>
                </a:lnTo>
                <a:lnTo>
                  <a:pt x="1835" y="68"/>
                </a:lnTo>
                <a:lnTo>
                  <a:pt x="1836" y="70"/>
                </a:lnTo>
                <a:lnTo>
                  <a:pt x="1839" y="69"/>
                </a:lnTo>
                <a:lnTo>
                  <a:pt x="1839" y="70"/>
                </a:lnTo>
                <a:lnTo>
                  <a:pt x="1840" y="70"/>
                </a:lnTo>
                <a:lnTo>
                  <a:pt x="1844" y="68"/>
                </a:lnTo>
                <a:lnTo>
                  <a:pt x="1846" y="68"/>
                </a:lnTo>
                <a:lnTo>
                  <a:pt x="1846" y="68"/>
                </a:lnTo>
                <a:lnTo>
                  <a:pt x="1847" y="69"/>
                </a:lnTo>
                <a:lnTo>
                  <a:pt x="1849" y="71"/>
                </a:lnTo>
                <a:lnTo>
                  <a:pt x="1848" y="72"/>
                </a:lnTo>
                <a:lnTo>
                  <a:pt x="1847" y="73"/>
                </a:lnTo>
                <a:lnTo>
                  <a:pt x="1847" y="76"/>
                </a:lnTo>
                <a:lnTo>
                  <a:pt x="1850" y="77"/>
                </a:lnTo>
                <a:lnTo>
                  <a:pt x="1851" y="77"/>
                </a:lnTo>
                <a:lnTo>
                  <a:pt x="1852" y="77"/>
                </a:lnTo>
                <a:lnTo>
                  <a:pt x="1853" y="78"/>
                </a:lnTo>
                <a:lnTo>
                  <a:pt x="1855" y="78"/>
                </a:lnTo>
                <a:lnTo>
                  <a:pt x="1855" y="78"/>
                </a:lnTo>
                <a:lnTo>
                  <a:pt x="1856" y="78"/>
                </a:lnTo>
                <a:lnTo>
                  <a:pt x="1857" y="79"/>
                </a:lnTo>
                <a:lnTo>
                  <a:pt x="1860" y="82"/>
                </a:lnTo>
                <a:lnTo>
                  <a:pt x="1860" y="83"/>
                </a:lnTo>
                <a:lnTo>
                  <a:pt x="1861" y="83"/>
                </a:lnTo>
                <a:lnTo>
                  <a:pt x="1862" y="83"/>
                </a:lnTo>
                <a:lnTo>
                  <a:pt x="1865" y="82"/>
                </a:lnTo>
                <a:lnTo>
                  <a:pt x="1866" y="82"/>
                </a:lnTo>
                <a:lnTo>
                  <a:pt x="1867" y="83"/>
                </a:lnTo>
                <a:lnTo>
                  <a:pt x="1868" y="83"/>
                </a:lnTo>
                <a:lnTo>
                  <a:pt x="1869" y="83"/>
                </a:lnTo>
                <a:lnTo>
                  <a:pt x="1871" y="83"/>
                </a:lnTo>
                <a:lnTo>
                  <a:pt x="1874" y="83"/>
                </a:lnTo>
                <a:lnTo>
                  <a:pt x="1875" y="85"/>
                </a:lnTo>
                <a:lnTo>
                  <a:pt x="1878" y="86"/>
                </a:lnTo>
                <a:lnTo>
                  <a:pt x="1879" y="88"/>
                </a:lnTo>
                <a:lnTo>
                  <a:pt x="1881" y="89"/>
                </a:lnTo>
                <a:lnTo>
                  <a:pt x="1883" y="89"/>
                </a:lnTo>
                <a:lnTo>
                  <a:pt x="1885" y="90"/>
                </a:lnTo>
                <a:lnTo>
                  <a:pt x="1885" y="90"/>
                </a:lnTo>
                <a:lnTo>
                  <a:pt x="1886" y="91"/>
                </a:lnTo>
                <a:lnTo>
                  <a:pt x="1887" y="91"/>
                </a:lnTo>
                <a:lnTo>
                  <a:pt x="1889" y="90"/>
                </a:lnTo>
                <a:lnTo>
                  <a:pt x="1890" y="91"/>
                </a:lnTo>
                <a:lnTo>
                  <a:pt x="1891" y="92"/>
                </a:lnTo>
                <a:lnTo>
                  <a:pt x="1893" y="94"/>
                </a:lnTo>
                <a:lnTo>
                  <a:pt x="1894" y="94"/>
                </a:lnTo>
                <a:lnTo>
                  <a:pt x="1896" y="94"/>
                </a:lnTo>
                <a:lnTo>
                  <a:pt x="1898" y="95"/>
                </a:lnTo>
                <a:lnTo>
                  <a:pt x="1898" y="97"/>
                </a:lnTo>
                <a:lnTo>
                  <a:pt x="1900" y="97"/>
                </a:lnTo>
                <a:lnTo>
                  <a:pt x="1902" y="96"/>
                </a:lnTo>
                <a:lnTo>
                  <a:pt x="1902" y="96"/>
                </a:lnTo>
                <a:lnTo>
                  <a:pt x="1904" y="96"/>
                </a:lnTo>
                <a:lnTo>
                  <a:pt x="1905" y="97"/>
                </a:lnTo>
                <a:lnTo>
                  <a:pt x="1907" y="97"/>
                </a:lnTo>
                <a:lnTo>
                  <a:pt x="1908" y="97"/>
                </a:lnTo>
                <a:lnTo>
                  <a:pt x="1909" y="97"/>
                </a:lnTo>
                <a:lnTo>
                  <a:pt x="1911" y="97"/>
                </a:lnTo>
                <a:lnTo>
                  <a:pt x="1912" y="97"/>
                </a:lnTo>
                <a:lnTo>
                  <a:pt x="1913" y="99"/>
                </a:lnTo>
                <a:lnTo>
                  <a:pt x="1913" y="99"/>
                </a:lnTo>
                <a:lnTo>
                  <a:pt x="1915" y="96"/>
                </a:lnTo>
                <a:lnTo>
                  <a:pt x="1917" y="95"/>
                </a:lnTo>
                <a:lnTo>
                  <a:pt x="1918" y="97"/>
                </a:lnTo>
                <a:lnTo>
                  <a:pt x="1918" y="99"/>
                </a:lnTo>
                <a:lnTo>
                  <a:pt x="1920" y="100"/>
                </a:lnTo>
                <a:lnTo>
                  <a:pt x="1922" y="100"/>
                </a:lnTo>
                <a:lnTo>
                  <a:pt x="1924" y="103"/>
                </a:lnTo>
                <a:lnTo>
                  <a:pt x="1925" y="103"/>
                </a:lnTo>
                <a:lnTo>
                  <a:pt x="1926" y="105"/>
                </a:lnTo>
                <a:lnTo>
                  <a:pt x="1926" y="106"/>
                </a:lnTo>
                <a:lnTo>
                  <a:pt x="1930" y="106"/>
                </a:lnTo>
                <a:lnTo>
                  <a:pt x="1932" y="105"/>
                </a:lnTo>
                <a:lnTo>
                  <a:pt x="1933" y="107"/>
                </a:lnTo>
                <a:lnTo>
                  <a:pt x="1935" y="107"/>
                </a:lnTo>
                <a:lnTo>
                  <a:pt x="1935" y="106"/>
                </a:lnTo>
                <a:lnTo>
                  <a:pt x="1938" y="105"/>
                </a:lnTo>
                <a:lnTo>
                  <a:pt x="1938" y="105"/>
                </a:lnTo>
                <a:lnTo>
                  <a:pt x="1939" y="105"/>
                </a:lnTo>
                <a:lnTo>
                  <a:pt x="1941" y="105"/>
                </a:lnTo>
                <a:lnTo>
                  <a:pt x="1941" y="105"/>
                </a:lnTo>
                <a:lnTo>
                  <a:pt x="1942" y="106"/>
                </a:lnTo>
                <a:lnTo>
                  <a:pt x="1944" y="105"/>
                </a:lnTo>
                <a:lnTo>
                  <a:pt x="1946" y="105"/>
                </a:lnTo>
                <a:lnTo>
                  <a:pt x="1946" y="104"/>
                </a:lnTo>
                <a:lnTo>
                  <a:pt x="1948" y="105"/>
                </a:lnTo>
                <a:lnTo>
                  <a:pt x="1949" y="105"/>
                </a:lnTo>
                <a:lnTo>
                  <a:pt x="1951" y="105"/>
                </a:lnTo>
                <a:lnTo>
                  <a:pt x="1952" y="105"/>
                </a:lnTo>
                <a:lnTo>
                  <a:pt x="1953" y="107"/>
                </a:lnTo>
                <a:lnTo>
                  <a:pt x="1955" y="109"/>
                </a:lnTo>
                <a:lnTo>
                  <a:pt x="1956" y="111"/>
                </a:lnTo>
                <a:lnTo>
                  <a:pt x="1957" y="111"/>
                </a:lnTo>
                <a:lnTo>
                  <a:pt x="1956" y="112"/>
                </a:lnTo>
                <a:lnTo>
                  <a:pt x="1958" y="115"/>
                </a:lnTo>
                <a:lnTo>
                  <a:pt x="1961" y="119"/>
                </a:lnTo>
                <a:lnTo>
                  <a:pt x="1963" y="121"/>
                </a:lnTo>
                <a:lnTo>
                  <a:pt x="1964" y="122"/>
                </a:lnTo>
                <a:lnTo>
                  <a:pt x="1966" y="122"/>
                </a:lnTo>
                <a:lnTo>
                  <a:pt x="1967" y="122"/>
                </a:lnTo>
                <a:lnTo>
                  <a:pt x="1967" y="121"/>
                </a:lnTo>
                <a:lnTo>
                  <a:pt x="1969" y="119"/>
                </a:lnTo>
                <a:lnTo>
                  <a:pt x="1971" y="116"/>
                </a:lnTo>
                <a:lnTo>
                  <a:pt x="1973" y="116"/>
                </a:lnTo>
                <a:lnTo>
                  <a:pt x="1974" y="116"/>
                </a:lnTo>
                <a:lnTo>
                  <a:pt x="1980" y="115"/>
                </a:lnTo>
                <a:lnTo>
                  <a:pt x="1981" y="115"/>
                </a:lnTo>
                <a:lnTo>
                  <a:pt x="1984" y="116"/>
                </a:lnTo>
                <a:lnTo>
                  <a:pt x="1985" y="117"/>
                </a:lnTo>
                <a:lnTo>
                  <a:pt x="1986" y="118"/>
                </a:lnTo>
                <a:lnTo>
                  <a:pt x="1986" y="120"/>
                </a:lnTo>
                <a:lnTo>
                  <a:pt x="1985" y="122"/>
                </a:lnTo>
                <a:lnTo>
                  <a:pt x="1985" y="124"/>
                </a:lnTo>
                <a:lnTo>
                  <a:pt x="1985" y="126"/>
                </a:lnTo>
                <a:lnTo>
                  <a:pt x="1985" y="127"/>
                </a:lnTo>
                <a:lnTo>
                  <a:pt x="1986" y="128"/>
                </a:lnTo>
                <a:lnTo>
                  <a:pt x="1987" y="132"/>
                </a:lnTo>
                <a:lnTo>
                  <a:pt x="1986" y="136"/>
                </a:lnTo>
                <a:lnTo>
                  <a:pt x="1986" y="139"/>
                </a:lnTo>
                <a:lnTo>
                  <a:pt x="1986" y="141"/>
                </a:lnTo>
                <a:lnTo>
                  <a:pt x="1987" y="144"/>
                </a:lnTo>
                <a:lnTo>
                  <a:pt x="1987" y="148"/>
                </a:lnTo>
                <a:lnTo>
                  <a:pt x="1986" y="150"/>
                </a:lnTo>
                <a:lnTo>
                  <a:pt x="1985" y="152"/>
                </a:lnTo>
                <a:lnTo>
                  <a:pt x="1985" y="155"/>
                </a:lnTo>
                <a:lnTo>
                  <a:pt x="1981" y="160"/>
                </a:lnTo>
                <a:lnTo>
                  <a:pt x="1980" y="163"/>
                </a:lnTo>
                <a:lnTo>
                  <a:pt x="1980" y="166"/>
                </a:lnTo>
                <a:lnTo>
                  <a:pt x="1978" y="169"/>
                </a:lnTo>
                <a:lnTo>
                  <a:pt x="1978" y="171"/>
                </a:lnTo>
                <a:lnTo>
                  <a:pt x="1979" y="175"/>
                </a:lnTo>
                <a:lnTo>
                  <a:pt x="1979" y="176"/>
                </a:lnTo>
                <a:lnTo>
                  <a:pt x="1980" y="178"/>
                </a:lnTo>
                <a:lnTo>
                  <a:pt x="1980" y="180"/>
                </a:lnTo>
                <a:lnTo>
                  <a:pt x="1982" y="183"/>
                </a:lnTo>
                <a:lnTo>
                  <a:pt x="1984" y="184"/>
                </a:lnTo>
                <a:lnTo>
                  <a:pt x="1985" y="185"/>
                </a:lnTo>
                <a:lnTo>
                  <a:pt x="1987" y="187"/>
                </a:lnTo>
                <a:lnTo>
                  <a:pt x="1991" y="188"/>
                </a:lnTo>
                <a:lnTo>
                  <a:pt x="1991" y="188"/>
                </a:lnTo>
                <a:lnTo>
                  <a:pt x="1992" y="190"/>
                </a:lnTo>
                <a:lnTo>
                  <a:pt x="1995" y="191"/>
                </a:lnTo>
                <a:lnTo>
                  <a:pt x="1997" y="191"/>
                </a:lnTo>
                <a:lnTo>
                  <a:pt x="1999" y="191"/>
                </a:lnTo>
                <a:lnTo>
                  <a:pt x="2002" y="189"/>
                </a:lnTo>
                <a:lnTo>
                  <a:pt x="2004" y="189"/>
                </a:lnTo>
                <a:lnTo>
                  <a:pt x="2008" y="190"/>
                </a:lnTo>
                <a:lnTo>
                  <a:pt x="2010" y="191"/>
                </a:lnTo>
                <a:lnTo>
                  <a:pt x="2012" y="191"/>
                </a:lnTo>
                <a:lnTo>
                  <a:pt x="2013" y="192"/>
                </a:lnTo>
                <a:lnTo>
                  <a:pt x="2014" y="194"/>
                </a:lnTo>
                <a:lnTo>
                  <a:pt x="2015" y="197"/>
                </a:lnTo>
                <a:lnTo>
                  <a:pt x="2016" y="199"/>
                </a:lnTo>
                <a:lnTo>
                  <a:pt x="2016" y="201"/>
                </a:lnTo>
                <a:lnTo>
                  <a:pt x="2016" y="204"/>
                </a:lnTo>
                <a:lnTo>
                  <a:pt x="2015" y="206"/>
                </a:lnTo>
                <a:lnTo>
                  <a:pt x="2013" y="207"/>
                </a:lnTo>
                <a:lnTo>
                  <a:pt x="2013" y="209"/>
                </a:lnTo>
                <a:lnTo>
                  <a:pt x="2012" y="211"/>
                </a:lnTo>
                <a:lnTo>
                  <a:pt x="2011" y="215"/>
                </a:lnTo>
                <a:lnTo>
                  <a:pt x="2009" y="217"/>
                </a:lnTo>
                <a:lnTo>
                  <a:pt x="2009" y="219"/>
                </a:lnTo>
                <a:lnTo>
                  <a:pt x="2009" y="223"/>
                </a:lnTo>
                <a:lnTo>
                  <a:pt x="2011" y="226"/>
                </a:lnTo>
                <a:lnTo>
                  <a:pt x="2013" y="227"/>
                </a:lnTo>
                <a:lnTo>
                  <a:pt x="2013" y="227"/>
                </a:lnTo>
                <a:lnTo>
                  <a:pt x="2015" y="229"/>
                </a:lnTo>
                <a:lnTo>
                  <a:pt x="2016" y="231"/>
                </a:lnTo>
                <a:lnTo>
                  <a:pt x="2017" y="233"/>
                </a:lnTo>
                <a:lnTo>
                  <a:pt x="2019" y="233"/>
                </a:lnTo>
                <a:lnTo>
                  <a:pt x="2019" y="234"/>
                </a:lnTo>
                <a:lnTo>
                  <a:pt x="2020" y="238"/>
                </a:lnTo>
                <a:lnTo>
                  <a:pt x="2022" y="239"/>
                </a:lnTo>
                <a:lnTo>
                  <a:pt x="2024" y="242"/>
                </a:lnTo>
                <a:lnTo>
                  <a:pt x="2025" y="244"/>
                </a:lnTo>
                <a:lnTo>
                  <a:pt x="2029" y="242"/>
                </a:lnTo>
                <a:lnTo>
                  <a:pt x="2030" y="242"/>
                </a:lnTo>
                <a:lnTo>
                  <a:pt x="2030" y="243"/>
                </a:lnTo>
                <a:lnTo>
                  <a:pt x="2033" y="244"/>
                </a:lnTo>
                <a:lnTo>
                  <a:pt x="2035" y="244"/>
                </a:lnTo>
                <a:lnTo>
                  <a:pt x="2036" y="243"/>
                </a:lnTo>
                <a:lnTo>
                  <a:pt x="2037" y="243"/>
                </a:lnTo>
                <a:lnTo>
                  <a:pt x="2038" y="241"/>
                </a:lnTo>
                <a:lnTo>
                  <a:pt x="2039" y="240"/>
                </a:lnTo>
                <a:lnTo>
                  <a:pt x="2041" y="239"/>
                </a:lnTo>
                <a:lnTo>
                  <a:pt x="2041" y="238"/>
                </a:lnTo>
                <a:lnTo>
                  <a:pt x="2043" y="238"/>
                </a:lnTo>
                <a:lnTo>
                  <a:pt x="2045" y="236"/>
                </a:lnTo>
                <a:lnTo>
                  <a:pt x="2046" y="233"/>
                </a:lnTo>
                <a:lnTo>
                  <a:pt x="2046" y="232"/>
                </a:lnTo>
                <a:lnTo>
                  <a:pt x="2047" y="230"/>
                </a:lnTo>
                <a:lnTo>
                  <a:pt x="2047" y="229"/>
                </a:lnTo>
                <a:lnTo>
                  <a:pt x="2048" y="227"/>
                </a:lnTo>
                <a:lnTo>
                  <a:pt x="2052" y="226"/>
                </a:lnTo>
                <a:lnTo>
                  <a:pt x="2055" y="227"/>
                </a:lnTo>
                <a:lnTo>
                  <a:pt x="2057" y="227"/>
                </a:lnTo>
                <a:lnTo>
                  <a:pt x="2058" y="228"/>
                </a:lnTo>
                <a:lnTo>
                  <a:pt x="2059" y="230"/>
                </a:lnTo>
                <a:lnTo>
                  <a:pt x="2060" y="231"/>
                </a:lnTo>
                <a:lnTo>
                  <a:pt x="2062" y="232"/>
                </a:lnTo>
                <a:lnTo>
                  <a:pt x="2063" y="233"/>
                </a:lnTo>
                <a:lnTo>
                  <a:pt x="2063" y="235"/>
                </a:lnTo>
                <a:lnTo>
                  <a:pt x="2063" y="241"/>
                </a:lnTo>
                <a:lnTo>
                  <a:pt x="2064" y="244"/>
                </a:lnTo>
                <a:lnTo>
                  <a:pt x="2064" y="244"/>
                </a:lnTo>
                <a:lnTo>
                  <a:pt x="2068" y="245"/>
                </a:lnTo>
                <a:lnTo>
                  <a:pt x="2069" y="247"/>
                </a:lnTo>
                <a:lnTo>
                  <a:pt x="2075" y="249"/>
                </a:lnTo>
                <a:lnTo>
                  <a:pt x="2077" y="250"/>
                </a:lnTo>
                <a:lnTo>
                  <a:pt x="2080" y="251"/>
                </a:lnTo>
                <a:lnTo>
                  <a:pt x="2083" y="251"/>
                </a:lnTo>
                <a:lnTo>
                  <a:pt x="2086" y="255"/>
                </a:lnTo>
                <a:lnTo>
                  <a:pt x="2089" y="257"/>
                </a:lnTo>
                <a:lnTo>
                  <a:pt x="2090" y="260"/>
                </a:lnTo>
                <a:lnTo>
                  <a:pt x="2090" y="261"/>
                </a:lnTo>
                <a:lnTo>
                  <a:pt x="2090" y="265"/>
                </a:lnTo>
                <a:lnTo>
                  <a:pt x="2090" y="266"/>
                </a:lnTo>
                <a:lnTo>
                  <a:pt x="2086" y="268"/>
                </a:lnTo>
                <a:lnTo>
                  <a:pt x="2081" y="271"/>
                </a:lnTo>
                <a:lnTo>
                  <a:pt x="2079" y="274"/>
                </a:lnTo>
                <a:lnTo>
                  <a:pt x="2079" y="277"/>
                </a:lnTo>
                <a:lnTo>
                  <a:pt x="2078" y="278"/>
                </a:lnTo>
                <a:lnTo>
                  <a:pt x="2077" y="279"/>
                </a:lnTo>
                <a:lnTo>
                  <a:pt x="2075" y="281"/>
                </a:lnTo>
                <a:lnTo>
                  <a:pt x="2075" y="282"/>
                </a:lnTo>
                <a:lnTo>
                  <a:pt x="2075" y="284"/>
                </a:lnTo>
                <a:lnTo>
                  <a:pt x="2074" y="287"/>
                </a:lnTo>
                <a:lnTo>
                  <a:pt x="2075" y="289"/>
                </a:lnTo>
                <a:lnTo>
                  <a:pt x="2076" y="291"/>
                </a:lnTo>
                <a:lnTo>
                  <a:pt x="2078" y="293"/>
                </a:lnTo>
                <a:lnTo>
                  <a:pt x="2082" y="296"/>
                </a:lnTo>
                <a:lnTo>
                  <a:pt x="2085" y="299"/>
                </a:lnTo>
                <a:lnTo>
                  <a:pt x="2087" y="302"/>
                </a:lnTo>
                <a:lnTo>
                  <a:pt x="2087" y="303"/>
                </a:lnTo>
                <a:lnTo>
                  <a:pt x="2087" y="306"/>
                </a:lnTo>
                <a:lnTo>
                  <a:pt x="2086" y="308"/>
                </a:lnTo>
                <a:lnTo>
                  <a:pt x="2086" y="310"/>
                </a:lnTo>
                <a:lnTo>
                  <a:pt x="2086" y="312"/>
                </a:lnTo>
                <a:lnTo>
                  <a:pt x="2084" y="316"/>
                </a:lnTo>
                <a:lnTo>
                  <a:pt x="2082" y="321"/>
                </a:lnTo>
                <a:lnTo>
                  <a:pt x="2082" y="324"/>
                </a:lnTo>
                <a:lnTo>
                  <a:pt x="2082" y="328"/>
                </a:lnTo>
                <a:lnTo>
                  <a:pt x="2084" y="331"/>
                </a:lnTo>
                <a:lnTo>
                  <a:pt x="2083" y="332"/>
                </a:lnTo>
                <a:lnTo>
                  <a:pt x="2081" y="332"/>
                </a:lnTo>
                <a:lnTo>
                  <a:pt x="2080" y="333"/>
                </a:lnTo>
                <a:lnTo>
                  <a:pt x="2080" y="334"/>
                </a:lnTo>
                <a:lnTo>
                  <a:pt x="2080" y="338"/>
                </a:lnTo>
                <a:lnTo>
                  <a:pt x="2082" y="338"/>
                </a:lnTo>
                <a:lnTo>
                  <a:pt x="2086" y="342"/>
                </a:lnTo>
                <a:lnTo>
                  <a:pt x="2091" y="344"/>
                </a:lnTo>
                <a:lnTo>
                  <a:pt x="2095" y="345"/>
                </a:lnTo>
                <a:lnTo>
                  <a:pt x="2098" y="346"/>
                </a:lnTo>
                <a:lnTo>
                  <a:pt x="2101" y="349"/>
                </a:lnTo>
                <a:lnTo>
                  <a:pt x="2102" y="349"/>
                </a:lnTo>
                <a:lnTo>
                  <a:pt x="2107" y="353"/>
                </a:lnTo>
                <a:lnTo>
                  <a:pt x="2111" y="355"/>
                </a:lnTo>
                <a:lnTo>
                  <a:pt x="2114" y="357"/>
                </a:lnTo>
                <a:lnTo>
                  <a:pt x="2118" y="360"/>
                </a:lnTo>
                <a:lnTo>
                  <a:pt x="2121" y="359"/>
                </a:lnTo>
                <a:lnTo>
                  <a:pt x="2122" y="359"/>
                </a:lnTo>
                <a:lnTo>
                  <a:pt x="2124" y="358"/>
                </a:lnTo>
                <a:lnTo>
                  <a:pt x="2125" y="356"/>
                </a:lnTo>
                <a:lnTo>
                  <a:pt x="2128" y="355"/>
                </a:lnTo>
                <a:lnTo>
                  <a:pt x="2130" y="353"/>
                </a:lnTo>
                <a:lnTo>
                  <a:pt x="2132" y="352"/>
                </a:lnTo>
                <a:lnTo>
                  <a:pt x="2134" y="352"/>
                </a:lnTo>
                <a:lnTo>
                  <a:pt x="2136" y="353"/>
                </a:lnTo>
                <a:lnTo>
                  <a:pt x="2141" y="355"/>
                </a:lnTo>
                <a:lnTo>
                  <a:pt x="2142" y="356"/>
                </a:lnTo>
                <a:lnTo>
                  <a:pt x="2143" y="358"/>
                </a:lnTo>
                <a:lnTo>
                  <a:pt x="2146" y="360"/>
                </a:lnTo>
                <a:lnTo>
                  <a:pt x="2148" y="362"/>
                </a:lnTo>
                <a:lnTo>
                  <a:pt x="2151" y="364"/>
                </a:lnTo>
                <a:lnTo>
                  <a:pt x="2153" y="365"/>
                </a:lnTo>
                <a:lnTo>
                  <a:pt x="2155" y="365"/>
                </a:lnTo>
                <a:lnTo>
                  <a:pt x="2156" y="364"/>
                </a:lnTo>
                <a:lnTo>
                  <a:pt x="2159" y="363"/>
                </a:lnTo>
                <a:lnTo>
                  <a:pt x="2160" y="361"/>
                </a:lnTo>
                <a:lnTo>
                  <a:pt x="2161" y="360"/>
                </a:lnTo>
                <a:lnTo>
                  <a:pt x="2164" y="360"/>
                </a:lnTo>
                <a:lnTo>
                  <a:pt x="2166" y="360"/>
                </a:lnTo>
                <a:lnTo>
                  <a:pt x="2167" y="360"/>
                </a:lnTo>
                <a:lnTo>
                  <a:pt x="2169" y="360"/>
                </a:lnTo>
                <a:lnTo>
                  <a:pt x="2171" y="361"/>
                </a:lnTo>
                <a:lnTo>
                  <a:pt x="2172" y="361"/>
                </a:lnTo>
                <a:lnTo>
                  <a:pt x="2177" y="363"/>
                </a:lnTo>
                <a:lnTo>
                  <a:pt x="2181" y="365"/>
                </a:lnTo>
                <a:lnTo>
                  <a:pt x="2181" y="366"/>
                </a:lnTo>
                <a:lnTo>
                  <a:pt x="2183" y="366"/>
                </a:lnTo>
                <a:lnTo>
                  <a:pt x="2185" y="368"/>
                </a:lnTo>
                <a:lnTo>
                  <a:pt x="2187" y="368"/>
                </a:lnTo>
                <a:lnTo>
                  <a:pt x="2188" y="368"/>
                </a:lnTo>
                <a:lnTo>
                  <a:pt x="2190" y="367"/>
                </a:lnTo>
                <a:lnTo>
                  <a:pt x="2192" y="367"/>
                </a:lnTo>
                <a:lnTo>
                  <a:pt x="2195" y="368"/>
                </a:lnTo>
                <a:lnTo>
                  <a:pt x="2197" y="370"/>
                </a:lnTo>
                <a:lnTo>
                  <a:pt x="2198" y="372"/>
                </a:lnTo>
                <a:lnTo>
                  <a:pt x="2198" y="375"/>
                </a:lnTo>
                <a:lnTo>
                  <a:pt x="2200" y="377"/>
                </a:lnTo>
                <a:lnTo>
                  <a:pt x="2202" y="377"/>
                </a:lnTo>
                <a:lnTo>
                  <a:pt x="2206" y="381"/>
                </a:lnTo>
                <a:lnTo>
                  <a:pt x="2207" y="382"/>
                </a:lnTo>
                <a:lnTo>
                  <a:pt x="2208" y="385"/>
                </a:lnTo>
                <a:lnTo>
                  <a:pt x="2209" y="388"/>
                </a:lnTo>
                <a:lnTo>
                  <a:pt x="2210" y="389"/>
                </a:lnTo>
                <a:lnTo>
                  <a:pt x="2214" y="392"/>
                </a:lnTo>
                <a:lnTo>
                  <a:pt x="2217" y="394"/>
                </a:lnTo>
                <a:lnTo>
                  <a:pt x="2225" y="396"/>
                </a:lnTo>
                <a:lnTo>
                  <a:pt x="2231" y="396"/>
                </a:lnTo>
                <a:lnTo>
                  <a:pt x="2239" y="394"/>
                </a:lnTo>
                <a:lnTo>
                  <a:pt x="2242" y="393"/>
                </a:lnTo>
                <a:lnTo>
                  <a:pt x="2243" y="392"/>
                </a:lnTo>
                <a:lnTo>
                  <a:pt x="2244" y="390"/>
                </a:lnTo>
                <a:lnTo>
                  <a:pt x="2245" y="388"/>
                </a:lnTo>
                <a:lnTo>
                  <a:pt x="2245" y="386"/>
                </a:lnTo>
                <a:lnTo>
                  <a:pt x="2247" y="381"/>
                </a:lnTo>
                <a:lnTo>
                  <a:pt x="2247" y="380"/>
                </a:lnTo>
                <a:lnTo>
                  <a:pt x="2249" y="380"/>
                </a:lnTo>
                <a:lnTo>
                  <a:pt x="2249" y="377"/>
                </a:lnTo>
                <a:lnTo>
                  <a:pt x="2250" y="377"/>
                </a:lnTo>
                <a:lnTo>
                  <a:pt x="2252" y="375"/>
                </a:lnTo>
                <a:lnTo>
                  <a:pt x="2253" y="372"/>
                </a:lnTo>
                <a:lnTo>
                  <a:pt x="2256" y="370"/>
                </a:lnTo>
                <a:lnTo>
                  <a:pt x="2256" y="369"/>
                </a:lnTo>
                <a:lnTo>
                  <a:pt x="2259" y="368"/>
                </a:lnTo>
                <a:lnTo>
                  <a:pt x="2259" y="366"/>
                </a:lnTo>
                <a:lnTo>
                  <a:pt x="2261" y="364"/>
                </a:lnTo>
                <a:lnTo>
                  <a:pt x="2263" y="364"/>
                </a:lnTo>
                <a:lnTo>
                  <a:pt x="2266" y="364"/>
                </a:lnTo>
                <a:lnTo>
                  <a:pt x="2272" y="365"/>
                </a:lnTo>
                <a:lnTo>
                  <a:pt x="2274" y="364"/>
                </a:lnTo>
                <a:lnTo>
                  <a:pt x="2275" y="363"/>
                </a:lnTo>
                <a:lnTo>
                  <a:pt x="2276" y="361"/>
                </a:lnTo>
                <a:lnTo>
                  <a:pt x="2277" y="360"/>
                </a:lnTo>
                <a:lnTo>
                  <a:pt x="2279" y="360"/>
                </a:lnTo>
                <a:lnTo>
                  <a:pt x="2282" y="360"/>
                </a:lnTo>
                <a:lnTo>
                  <a:pt x="2283" y="363"/>
                </a:lnTo>
                <a:lnTo>
                  <a:pt x="2287" y="365"/>
                </a:lnTo>
                <a:lnTo>
                  <a:pt x="2289" y="366"/>
                </a:lnTo>
                <a:lnTo>
                  <a:pt x="2292" y="367"/>
                </a:lnTo>
                <a:lnTo>
                  <a:pt x="2293" y="369"/>
                </a:lnTo>
                <a:lnTo>
                  <a:pt x="2301" y="372"/>
                </a:lnTo>
                <a:lnTo>
                  <a:pt x="2304" y="372"/>
                </a:lnTo>
                <a:lnTo>
                  <a:pt x="2305" y="373"/>
                </a:lnTo>
                <a:lnTo>
                  <a:pt x="2309" y="377"/>
                </a:lnTo>
                <a:lnTo>
                  <a:pt x="2311" y="379"/>
                </a:lnTo>
                <a:lnTo>
                  <a:pt x="2312" y="382"/>
                </a:lnTo>
                <a:lnTo>
                  <a:pt x="2312" y="382"/>
                </a:lnTo>
                <a:lnTo>
                  <a:pt x="2311" y="386"/>
                </a:lnTo>
                <a:lnTo>
                  <a:pt x="2309" y="391"/>
                </a:lnTo>
                <a:lnTo>
                  <a:pt x="2306" y="395"/>
                </a:lnTo>
                <a:lnTo>
                  <a:pt x="2305" y="399"/>
                </a:lnTo>
                <a:lnTo>
                  <a:pt x="2307" y="404"/>
                </a:lnTo>
                <a:lnTo>
                  <a:pt x="2315" y="413"/>
                </a:lnTo>
                <a:lnTo>
                  <a:pt x="2315" y="414"/>
                </a:lnTo>
                <a:lnTo>
                  <a:pt x="2315" y="416"/>
                </a:lnTo>
                <a:lnTo>
                  <a:pt x="2315" y="421"/>
                </a:lnTo>
                <a:lnTo>
                  <a:pt x="2315" y="424"/>
                </a:lnTo>
                <a:lnTo>
                  <a:pt x="2316" y="427"/>
                </a:lnTo>
                <a:lnTo>
                  <a:pt x="2316" y="431"/>
                </a:lnTo>
                <a:lnTo>
                  <a:pt x="2316" y="438"/>
                </a:lnTo>
                <a:lnTo>
                  <a:pt x="2317" y="447"/>
                </a:lnTo>
                <a:lnTo>
                  <a:pt x="2316" y="456"/>
                </a:lnTo>
                <a:lnTo>
                  <a:pt x="2316" y="463"/>
                </a:lnTo>
                <a:lnTo>
                  <a:pt x="2315" y="467"/>
                </a:lnTo>
                <a:lnTo>
                  <a:pt x="2315" y="472"/>
                </a:lnTo>
                <a:lnTo>
                  <a:pt x="2315" y="475"/>
                </a:lnTo>
                <a:lnTo>
                  <a:pt x="2316" y="477"/>
                </a:lnTo>
                <a:lnTo>
                  <a:pt x="2319" y="482"/>
                </a:lnTo>
                <a:lnTo>
                  <a:pt x="2322" y="486"/>
                </a:lnTo>
                <a:lnTo>
                  <a:pt x="2324" y="488"/>
                </a:lnTo>
                <a:lnTo>
                  <a:pt x="2326" y="491"/>
                </a:lnTo>
                <a:lnTo>
                  <a:pt x="2326" y="493"/>
                </a:lnTo>
                <a:lnTo>
                  <a:pt x="2327" y="494"/>
                </a:lnTo>
                <a:lnTo>
                  <a:pt x="2330" y="496"/>
                </a:lnTo>
                <a:lnTo>
                  <a:pt x="2331" y="497"/>
                </a:lnTo>
                <a:lnTo>
                  <a:pt x="2332" y="497"/>
                </a:lnTo>
                <a:lnTo>
                  <a:pt x="2334" y="499"/>
                </a:lnTo>
                <a:lnTo>
                  <a:pt x="2336" y="500"/>
                </a:lnTo>
                <a:lnTo>
                  <a:pt x="2338" y="504"/>
                </a:lnTo>
                <a:lnTo>
                  <a:pt x="2339" y="505"/>
                </a:lnTo>
                <a:lnTo>
                  <a:pt x="2339" y="506"/>
                </a:lnTo>
                <a:lnTo>
                  <a:pt x="2338" y="510"/>
                </a:lnTo>
                <a:lnTo>
                  <a:pt x="2338" y="515"/>
                </a:lnTo>
                <a:lnTo>
                  <a:pt x="2338" y="521"/>
                </a:lnTo>
                <a:lnTo>
                  <a:pt x="2340" y="525"/>
                </a:lnTo>
                <a:lnTo>
                  <a:pt x="2339" y="528"/>
                </a:lnTo>
                <a:lnTo>
                  <a:pt x="2338" y="530"/>
                </a:lnTo>
                <a:lnTo>
                  <a:pt x="2338" y="531"/>
                </a:lnTo>
                <a:lnTo>
                  <a:pt x="2339" y="532"/>
                </a:lnTo>
                <a:lnTo>
                  <a:pt x="2339" y="534"/>
                </a:lnTo>
                <a:lnTo>
                  <a:pt x="2341" y="537"/>
                </a:lnTo>
                <a:lnTo>
                  <a:pt x="2340" y="540"/>
                </a:lnTo>
                <a:lnTo>
                  <a:pt x="2339" y="541"/>
                </a:lnTo>
                <a:lnTo>
                  <a:pt x="2338" y="542"/>
                </a:lnTo>
                <a:lnTo>
                  <a:pt x="2335" y="543"/>
                </a:lnTo>
                <a:lnTo>
                  <a:pt x="2335" y="544"/>
                </a:lnTo>
                <a:lnTo>
                  <a:pt x="2335" y="545"/>
                </a:lnTo>
                <a:lnTo>
                  <a:pt x="2335" y="548"/>
                </a:lnTo>
                <a:lnTo>
                  <a:pt x="2336" y="549"/>
                </a:lnTo>
                <a:lnTo>
                  <a:pt x="2335" y="550"/>
                </a:lnTo>
                <a:lnTo>
                  <a:pt x="2334" y="551"/>
                </a:lnTo>
                <a:lnTo>
                  <a:pt x="2334" y="552"/>
                </a:lnTo>
                <a:lnTo>
                  <a:pt x="2333" y="552"/>
                </a:lnTo>
                <a:lnTo>
                  <a:pt x="2332" y="551"/>
                </a:lnTo>
                <a:lnTo>
                  <a:pt x="2332" y="551"/>
                </a:lnTo>
                <a:lnTo>
                  <a:pt x="2331" y="550"/>
                </a:lnTo>
                <a:lnTo>
                  <a:pt x="2329" y="549"/>
                </a:lnTo>
                <a:lnTo>
                  <a:pt x="2329" y="548"/>
                </a:lnTo>
                <a:lnTo>
                  <a:pt x="2329" y="548"/>
                </a:lnTo>
                <a:lnTo>
                  <a:pt x="2328" y="548"/>
                </a:lnTo>
                <a:lnTo>
                  <a:pt x="2326" y="548"/>
                </a:lnTo>
                <a:lnTo>
                  <a:pt x="2325" y="548"/>
                </a:lnTo>
                <a:lnTo>
                  <a:pt x="2324" y="548"/>
                </a:lnTo>
                <a:lnTo>
                  <a:pt x="2322" y="548"/>
                </a:lnTo>
                <a:lnTo>
                  <a:pt x="2321" y="550"/>
                </a:lnTo>
                <a:lnTo>
                  <a:pt x="2321" y="552"/>
                </a:lnTo>
                <a:lnTo>
                  <a:pt x="2321" y="553"/>
                </a:lnTo>
                <a:lnTo>
                  <a:pt x="2320" y="554"/>
                </a:lnTo>
                <a:lnTo>
                  <a:pt x="2319" y="554"/>
                </a:lnTo>
                <a:lnTo>
                  <a:pt x="2318" y="555"/>
                </a:lnTo>
                <a:lnTo>
                  <a:pt x="2315" y="555"/>
                </a:lnTo>
                <a:lnTo>
                  <a:pt x="2314" y="555"/>
                </a:lnTo>
                <a:lnTo>
                  <a:pt x="2313" y="555"/>
                </a:lnTo>
                <a:lnTo>
                  <a:pt x="2310" y="555"/>
                </a:lnTo>
                <a:lnTo>
                  <a:pt x="2310" y="554"/>
                </a:lnTo>
                <a:lnTo>
                  <a:pt x="2307" y="554"/>
                </a:lnTo>
                <a:lnTo>
                  <a:pt x="2306" y="554"/>
                </a:lnTo>
                <a:lnTo>
                  <a:pt x="2304" y="555"/>
                </a:lnTo>
                <a:lnTo>
                  <a:pt x="2301" y="557"/>
                </a:lnTo>
                <a:lnTo>
                  <a:pt x="2300" y="558"/>
                </a:lnTo>
                <a:lnTo>
                  <a:pt x="2298" y="560"/>
                </a:lnTo>
                <a:lnTo>
                  <a:pt x="2298" y="560"/>
                </a:lnTo>
                <a:lnTo>
                  <a:pt x="2297" y="562"/>
                </a:lnTo>
                <a:lnTo>
                  <a:pt x="2296" y="563"/>
                </a:lnTo>
                <a:lnTo>
                  <a:pt x="2296" y="565"/>
                </a:lnTo>
                <a:lnTo>
                  <a:pt x="2295" y="567"/>
                </a:lnTo>
                <a:lnTo>
                  <a:pt x="2294" y="569"/>
                </a:lnTo>
                <a:lnTo>
                  <a:pt x="2294" y="571"/>
                </a:lnTo>
                <a:lnTo>
                  <a:pt x="2294" y="572"/>
                </a:lnTo>
                <a:lnTo>
                  <a:pt x="2293" y="574"/>
                </a:lnTo>
                <a:lnTo>
                  <a:pt x="2292" y="574"/>
                </a:lnTo>
                <a:lnTo>
                  <a:pt x="2291" y="574"/>
                </a:lnTo>
                <a:lnTo>
                  <a:pt x="2289" y="574"/>
                </a:lnTo>
                <a:lnTo>
                  <a:pt x="2288" y="574"/>
                </a:lnTo>
                <a:lnTo>
                  <a:pt x="2287" y="573"/>
                </a:lnTo>
                <a:lnTo>
                  <a:pt x="2286" y="573"/>
                </a:lnTo>
                <a:lnTo>
                  <a:pt x="2284" y="573"/>
                </a:lnTo>
                <a:lnTo>
                  <a:pt x="2282" y="574"/>
                </a:lnTo>
                <a:lnTo>
                  <a:pt x="2282" y="575"/>
                </a:lnTo>
                <a:lnTo>
                  <a:pt x="2280" y="576"/>
                </a:lnTo>
                <a:lnTo>
                  <a:pt x="2279" y="578"/>
                </a:lnTo>
                <a:lnTo>
                  <a:pt x="2278" y="580"/>
                </a:lnTo>
                <a:lnTo>
                  <a:pt x="2276" y="582"/>
                </a:lnTo>
                <a:lnTo>
                  <a:pt x="2276" y="583"/>
                </a:lnTo>
                <a:lnTo>
                  <a:pt x="2274" y="584"/>
                </a:lnTo>
                <a:lnTo>
                  <a:pt x="2273" y="584"/>
                </a:lnTo>
                <a:lnTo>
                  <a:pt x="2272" y="584"/>
                </a:lnTo>
                <a:lnTo>
                  <a:pt x="2271" y="586"/>
                </a:lnTo>
                <a:lnTo>
                  <a:pt x="2271" y="587"/>
                </a:lnTo>
                <a:lnTo>
                  <a:pt x="2271" y="587"/>
                </a:lnTo>
                <a:lnTo>
                  <a:pt x="2271" y="588"/>
                </a:lnTo>
                <a:lnTo>
                  <a:pt x="2271" y="590"/>
                </a:lnTo>
                <a:lnTo>
                  <a:pt x="2270" y="591"/>
                </a:lnTo>
                <a:lnTo>
                  <a:pt x="2270" y="593"/>
                </a:lnTo>
                <a:lnTo>
                  <a:pt x="2270" y="594"/>
                </a:lnTo>
                <a:lnTo>
                  <a:pt x="2270" y="596"/>
                </a:lnTo>
                <a:lnTo>
                  <a:pt x="2269" y="597"/>
                </a:lnTo>
                <a:lnTo>
                  <a:pt x="2268" y="598"/>
                </a:lnTo>
                <a:lnTo>
                  <a:pt x="2267" y="598"/>
                </a:lnTo>
                <a:lnTo>
                  <a:pt x="2266" y="599"/>
                </a:lnTo>
                <a:lnTo>
                  <a:pt x="2265" y="600"/>
                </a:lnTo>
                <a:lnTo>
                  <a:pt x="2265" y="601"/>
                </a:lnTo>
                <a:lnTo>
                  <a:pt x="2265" y="603"/>
                </a:lnTo>
                <a:lnTo>
                  <a:pt x="2264" y="604"/>
                </a:lnTo>
                <a:lnTo>
                  <a:pt x="2263" y="604"/>
                </a:lnTo>
                <a:lnTo>
                  <a:pt x="2262" y="604"/>
                </a:lnTo>
                <a:lnTo>
                  <a:pt x="2260" y="606"/>
                </a:lnTo>
                <a:lnTo>
                  <a:pt x="2259" y="606"/>
                </a:lnTo>
                <a:lnTo>
                  <a:pt x="2259" y="605"/>
                </a:lnTo>
                <a:lnTo>
                  <a:pt x="2259" y="604"/>
                </a:lnTo>
                <a:lnTo>
                  <a:pt x="2257" y="604"/>
                </a:lnTo>
                <a:lnTo>
                  <a:pt x="2256" y="602"/>
                </a:lnTo>
                <a:lnTo>
                  <a:pt x="2255" y="601"/>
                </a:lnTo>
                <a:lnTo>
                  <a:pt x="2254" y="601"/>
                </a:lnTo>
                <a:lnTo>
                  <a:pt x="2253" y="601"/>
                </a:lnTo>
                <a:lnTo>
                  <a:pt x="2251" y="602"/>
                </a:lnTo>
                <a:lnTo>
                  <a:pt x="2250" y="602"/>
                </a:lnTo>
                <a:lnTo>
                  <a:pt x="2248" y="603"/>
                </a:lnTo>
                <a:lnTo>
                  <a:pt x="2247" y="604"/>
                </a:lnTo>
                <a:lnTo>
                  <a:pt x="2244" y="605"/>
                </a:lnTo>
                <a:lnTo>
                  <a:pt x="2243" y="606"/>
                </a:lnTo>
                <a:lnTo>
                  <a:pt x="2242" y="608"/>
                </a:lnTo>
                <a:lnTo>
                  <a:pt x="2240" y="608"/>
                </a:lnTo>
                <a:lnTo>
                  <a:pt x="2238" y="609"/>
                </a:lnTo>
                <a:lnTo>
                  <a:pt x="2237" y="609"/>
                </a:lnTo>
                <a:lnTo>
                  <a:pt x="2237" y="610"/>
                </a:lnTo>
                <a:lnTo>
                  <a:pt x="2235" y="611"/>
                </a:lnTo>
                <a:lnTo>
                  <a:pt x="2233" y="611"/>
                </a:lnTo>
                <a:lnTo>
                  <a:pt x="2232" y="612"/>
                </a:lnTo>
                <a:lnTo>
                  <a:pt x="2231" y="613"/>
                </a:lnTo>
                <a:lnTo>
                  <a:pt x="2231" y="614"/>
                </a:lnTo>
                <a:lnTo>
                  <a:pt x="2230" y="615"/>
                </a:lnTo>
                <a:lnTo>
                  <a:pt x="2230" y="617"/>
                </a:lnTo>
                <a:lnTo>
                  <a:pt x="2229" y="618"/>
                </a:lnTo>
                <a:lnTo>
                  <a:pt x="2229" y="619"/>
                </a:lnTo>
                <a:lnTo>
                  <a:pt x="2227" y="620"/>
                </a:lnTo>
                <a:lnTo>
                  <a:pt x="2226" y="620"/>
                </a:lnTo>
                <a:lnTo>
                  <a:pt x="2225" y="620"/>
                </a:lnTo>
                <a:lnTo>
                  <a:pt x="2225" y="621"/>
                </a:lnTo>
                <a:lnTo>
                  <a:pt x="2225" y="623"/>
                </a:lnTo>
                <a:lnTo>
                  <a:pt x="2225" y="625"/>
                </a:lnTo>
                <a:lnTo>
                  <a:pt x="2225" y="626"/>
                </a:lnTo>
                <a:lnTo>
                  <a:pt x="2223" y="629"/>
                </a:lnTo>
                <a:lnTo>
                  <a:pt x="2223" y="632"/>
                </a:lnTo>
                <a:lnTo>
                  <a:pt x="2223" y="632"/>
                </a:lnTo>
                <a:lnTo>
                  <a:pt x="2224" y="635"/>
                </a:lnTo>
                <a:lnTo>
                  <a:pt x="2224" y="637"/>
                </a:lnTo>
                <a:lnTo>
                  <a:pt x="2226" y="639"/>
                </a:lnTo>
                <a:lnTo>
                  <a:pt x="2226" y="640"/>
                </a:lnTo>
                <a:lnTo>
                  <a:pt x="2227" y="641"/>
                </a:lnTo>
                <a:lnTo>
                  <a:pt x="2228" y="642"/>
                </a:lnTo>
                <a:lnTo>
                  <a:pt x="2229" y="643"/>
                </a:lnTo>
                <a:lnTo>
                  <a:pt x="2229" y="644"/>
                </a:lnTo>
                <a:lnTo>
                  <a:pt x="2227" y="645"/>
                </a:lnTo>
                <a:lnTo>
                  <a:pt x="2226" y="646"/>
                </a:lnTo>
                <a:lnTo>
                  <a:pt x="2225" y="647"/>
                </a:lnTo>
                <a:lnTo>
                  <a:pt x="2224" y="648"/>
                </a:lnTo>
                <a:lnTo>
                  <a:pt x="2224" y="648"/>
                </a:lnTo>
                <a:lnTo>
                  <a:pt x="2223" y="649"/>
                </a:lnTo>
                <a:lnTo>
                  <a:pt x="2223" y="650"/>
                </a:lnTo>
                <a:lnTo>
                  <a:pt x="2223" y="652"/>
                </a:lnTo>
                <a:lnTo>
                  <a:pt x="2222" y="653"/>
                </a:lnTo>
                <a:lnTo>
                  <a:pt x="2221" y="654"/>
                </a:lnTo>
                <a:lnTo>
                  <a:pt x="2220" y="654"/>
                </a:lnTo>
                <a:lnTo>
                  <a:pt x="2219" y="654"/>
                </a:lnTo>
                <a:lnTo>
                  <a:pt x="2216" y="656"/>
                </a:lnTo>
                <a:lnTo>
                  <a:pt x="2214" y="657"/>
                </a:lnTo>
                <a:lnTo>
                  <a:pt x="2211" y="659"/>
                </a:lnTo>
                <a:lnTo>
                  <a:pt x="2209" y="659"/>
                </a:lnTo>
                <a:lnTo>
                  <a:pt x="2208" y="659"/>
                </a:lnTo>
                <a:lnTo>
                  <a:pt x="2207" y="660"/>
                </a:lnTo>
                <a:lnTo>
                  <a:pt x="2205" y="661"/>
                </a:lnTo>
                <a:lnTo>
                  <a:pt x="2204" y="662"/>
                </a:lnTo>
                <a:lnTo>
                  <a:pt x="2204" y="663"/>
                </a:lnTo>
                <a:lnTo>
                  <a:pt x="2204" y="664"/>
                </a:lnTo>
                <a:lnTo>
                  <a:pt x="2204" y="666"/>
                </a:lnTo>
                <a:lnTo>
                  <a:pt x="2204" y="668"/>
                </a:lnTo>
                <a:lnTo>
                  <a:pt x="2205" y="669"/>
                </a:lnTo>
                <a:lnTo>
                  <a:pt x="2205" y="670"/>
                </a:lnTo>
                <a:lnTo>
                  <a:pt x="2206" y="670"/>
                </a:lnTo>
                <a:lnTo>
                  <a:pt x="2207" y="671"/>
                </a:lnTo>
                <a:lnTo>
                  <a:pt x="2207" y="672"/>
                </a:lnTo>
                <a:lnTo>
                  <a:pt x="2207" y="673"/>
                </a:lnTo>
                <a:lnTo>
                  <a:pt x="2206" y="675"/>
                </a:lnTo>
                <a:lnTo>
                  <a:pt x="2204" y="676"/>
                </a:lnTo>
                <a:lnTo>
                  <a:pt x="2203" y="676"/>
                </a:lnTo>
                <a:lnTo>
                  <a:pt x="2202" y="676"/>
                </a:lnTo>
                <a:lnTo>
                  <a:pt x="2200" y="676"/>
                </a:lnTo>
                <a:lnTo>
                  <a:pt x="2198" y="676"/>
                </a:lnTo>
                <a:lnTo>
                  <a:pt x="2198" y="675"/>
                </a:lnTo>
                <a:lnTo>
                  <a:pt x="2197" y="674"/>
                </a:lnTo>
                <a:lnTo>
                  <a:pt x="2197" y="672"/>
                </a:lnTo>
                <a:lnTo>
                  <a:pt x="2194" y="672"/>
                </a:lnTo>
                <a:lnTo>
                  <a:pt x="2192" y="672"/>
                </a:lnTo>
                <a:lnTo>
                  <a:pt x="2191" y="672"/>
                </a:lnTo>
                <a:lnTo>
                  <a:pt x="2190" y="673"/>
                </a:lnTo>
                <a:lnTo>
                  <a:pt x="2189" y="674"/>
                </a:lnTo>
                <a:lnTo>
                  <a:pt x="2188" y="675"/>
                </a:lnTo>
                <a:lnTo>
                  <a:pt x="2187" y="676"/>
                </a:lnTo>
                <a:lnTo>
                  <a:pt x="2187" y="677"/>
                </a:lnTo>
                <a:lnTo>
                  <a:pt x="2187" y="678"/>
                </a:lnTo>
                <a:lnTo>
                  <a:pt x="2187" y="680"/>
                </a:lnTo>
                <a:lnTo>
                  <a:pt x="2188" y="681"/>
                </a:lnTo>
                <a:lnTo>
                  <a:pt x="2188" y="681"/>
                </a:lnTo>
                <a:lnTo>
                  <a:pt x="2190" y="682"/>
                </a:lnTo>
                <a:lnTo>
                  <a:pt x="2191" y="682"/>
                </a:lnTo>
                <a:lnTo>
                  <a:pt x="2192" y="683"/>
                </a:lnTo>
                <a:lnTo>
                  <a:pt x="2192" y="684"/>
                </a:lnTo>
                <a:lnTo>
                  <a:pt x="2192" y="686"/>
                </a:lnTo>
                <a:lnTo>
                  <a:pt x="2192" y="687"/>
                </a:lnTo>
                <a:lnTo>
                  <a:pt x="2191" y="687"/>
                </a:lnTo>
                <a:lnTo>
                  <a:pt x="2191" y="686"/>
                </a:lnTo>
                <a:lnTo>
                  <a:pt x="2190" y="685"/>
                </a:lnTo>
                <a:lnTo>
                  <a:pt x="2188" y="681"/>
                </a:lnTo>
                <a:lnTo>
                  <a:pt x="2187" y="680"/>
                </a:lnTo>
                <a:lnTo>
                  <a:pt x="2184" y="678"/>
                </a:lnTo>
                <a:lnTo>
                  <a:pt x="2181" y="678"/>
                </a:lnTo>
                <a:lnTo>
                  <a:pt x="2180" y="680"/>
                </a:lnTo>
                <a:lnTo>
                  <a:pt x="2179" y="681"/>
                </a:lnTo>
                <a:lnTo>
                  <a:pt x="2176" y="683"/>
                </a:lnTo>
                <a:lnTo>
                  <a:pt x="2175" y="684"/>
                </a:lnTo>
                <a:lnTo>
                  <a:pt x="2174" y="685"/>
                </a:lnTo>
                <a:lnTo>
                  <a:pt x="2172" y="685"/>
                </a:lnTo>
                <a:lnTo>
                  <a:pt x="2169" y="685"/>
                </a:lnTo>
                <a:lnTo>
                  <a:pt x="2167" y="686"/>
                </a:lnTo>
                <a:lnTo>
                  <a:pt x="2166" y="686"/>
                </a:lnTo>
                <a:lnTo>
                  <a:pt x="2164" y="687"/>
                </a:lnTo>
                <a:lnTo>
                  <a:pt x="2163" y="687"/>
                </a:lnTo>
                <a:lnTo>
                  <a:pt x="2163" y="690"/>
                </a:lnTo>
                <a:lnTo>
                  <a:pt x="2162" y="692"/>
                </a:lnTo>
                <a:lnTo>
                  <a:pt x="2162" y="693"/>
                </a:lnTo>
                <a:lnTo>
                  <a:pt x="2163" y="697"/>
                </a:lnTo>
                <a:lnTo>
                  <a:pt x="2164" y="699"/>
                </a:lnTo>
                <a:lnTo>
                  <a:pt x="2166" y="703"/>
                </a:lnTo>
                <a:lnTo>
                  <a:pt x="2165" y="704"/>
                </a:lnTo>
                <a:lnTo>
                  <a:pt x="2164" y="704"/>
                </a:lnTo>
                <a:lnTo>
                  <a:pt x="2164" y="705"/>
                </a:lnTo>
                <a:lnTo>
                  <a:pt x="2163" y="705"/>
                </a:lnTo>
                <a:lnTo>
                  <a:pt x="2161" y="705"/>
                </a:lnTo>
                <a:lnTo>
                  <a:pt x="2158" y="705"/>
                </a:lnTo>
                <a:lnTo>
                  <a:pt x="2156" y="704"/>
                </a:lnTo>
                <a:lnTo>
                  <a:pt x="2154" y="705"/>
                </a:lnTo>
                <a:lnTo>
                  <a:pt x="2153" y="705"/>
                </a:lnTo>
                <a:lnTo>
                  <a:pt x="2152" y="706"/>
                </a:lnTo>
                <a:lnTo>
                  <a:pt x="2150" y="711"/>
                </a:lnTo>
                <a:lnTo>
                  <a:pt x="2152" y="714"/>
                </a:lnTo>
                <a:lnTo>
                  <a:pt x="2153" y="715"/>
                </a:lnTo>
                <a:lnTo>
                  <a:pt x="2153" y="716"/>
                </a:lnTo>
                <a:lnTo>
                  <a:pt x="2153" y="716"/>
                </a:lnTo>
                <a:lnTo>
                  <a:pt x="2151" y="716"/>
                </a:lnTo>
                <a:lnTo>
                  <a:pt x="2149" y="715"/>
                </a:lnTo>
                <a:lnTo>
                  <a:pt x="2148" y="715"/>
                </a:lnTo>
                <a:lnTo>
                  <a:pt x="2144" y="716"/>
                </a:lnTo>
                <a:lnTo>
                  <a:pt x="2143" y="717"/>
                </a:lnTo>
                <a:lnTo>
                  <a:pt x="2142" y="718"/>
                </a:lnTo>
                <a:lnTo>
                  <a:pt x="2142" y="719"/>
                </a:lnTo>
                <a:lnTo>
                  <a:pt x="2142" y="720"/>
                </a:lnTo>
                <a:lnTo>
                  <a:pt x="2141" y="721"/>
                </a:lnTo>
                <a:lnTo>
                  <a:pt x="2140" y="722"/>
                </a:lnTo>
                <a:lnTo>
                  <a:pt x="2138" y="726"/>
                </a:lnTo>
                <a:lnTo>
                  <a:pt x="2138" y="727"/>
                </a:lnTo>
                <a:lnTo>
                  <a:pt x="2136" y="729"/>
                </a:lnTo>
                <a:lnTo>
                  <a:pt x="2136" y="730"/>
                </a:lnTo>
                <a:lnTo>
                  <a:pt x="2136" y="732"/>
                </a:lnTo>
                <a:lnTo>
                  <a:pt x="2136" y="734"/>
                </a:lnTo>
                <a:lnTo>
                  <a:pt x="2035" y="736"/>
                </a:lnTo>
                <a:lnTo>
                  <a:pt x="1970" y="736"/>
                </a:lnTo>
                <a:lnTo>
                  <a:pt x="1844" y="737"/>
                </a:lnTo>
                <a:lnTo>
                  <a:pt x="1837" y="737"/>
                </a:lnTo>
                <a:lnTo>
                  <a:pt x="1835" y="737"/>
                </a:lnTo>
                <a:lnTo>
                  <a:pt x="1833" y="737"/>
                </a:lnTo>
                <a:lnTo>
                  <a:pt x="1833" y="737"/>
                </a:lnTo>
                <a:lnTo>
                  <a:pt x="1834" y="738"/>
                </a:lnTo>
                <a:lnTo>
                  <a:pt x="1835" y="738"/>
                </a:lnTo>
                <a:lnTo>
                  <a:pt x="1835" y="739"/>
                </a:lnTo>
                <a:lnTo>
                  <a:pt x="1835" y="740"/>
                </a:lnTo>
                <a:lnTo>
                  <a:pt x="1835" y="741"/>
                </a:lnTo>
                <a:lnTo>
                  <a:pt x="1836" y="742"/>
                </a:lnTo>
                <a:lnTo>
                  <a:pt x="1837" y="742"/>
                </a:lnTo>
                <a:lnTo>
                  <a:pt x="1838" y="742"/>
                </a:lnTo>
                <a:lnTo>
                  <a:pt x="1840" y="742"/>
                </a:lnTo>
                <a:lnTo>
                  <a:pt x="1840" y="743"/>
                </a:lnTo>
                <a:lnTo>
                  <a:pt x="1841" y="744"/>
                </a:lnTo>
                <a:lnTo>
                  <a:pt x="1842" y="744"/>
                </a:lnTo>
                <a:lnTo>
                  <a:pt x="1843" y="745"/>
                </a:lnTo>
                <a:lnTo>
                  <a:pt x="1848" y="747"/>
                </a:lnTo>
                <a:lnTo>
                  <a:pt x="1851" y="750"/>
                </a:lnTo>
                <a:lnTo>
                  <a:pt x="1854" y="752"/>
                </a:lnTo>
                <a:lnTo>
                  <a:pt x="1856" y="753"/>
                </a:lnTo>
                <a:lnTo>
                  <a:pt x="1857" y="754"/>
                </a:lnTo>
                <a:lnTo>
                  <a:pt x="1857" y="756"/>
                </a:lnTo>
                <a:lnTo>
                  <a:pt x="1857" y="757"/>
                </a:lnTo>
                <a:lnTo>
                  <a:pt x="1855" y="759"/>
                </a:lnTo>
                <a:lnTo>
                  <a:pt x="1857" y="763"/>
                </a:lnTo>
                <a:lnTo>
                  <a:pt x="1860" y="766"/>
                </a:lnTo>
                <a:lnTo>
                  <a:pt x="1858" y="771"/>
                </a:lnTo>
                <a:lnTo>
                  <a:pt x="1859" y="778"/>
                </a:lnTo>
                <a:lnTo>
                  <a:pt x="1861" y="780"/>
                </a:lnTo>
                <a:lnTo>
                  <a:pt x="1863" y="781"/>
                </a:lnTo>
                <a:lnTo>
                  <a:pt x="1865" y="786"/>
                </a:lnTo>
                <a:lnTo>
                  <a:pt x="1868" y="786"/>
                </a:lnTo>
                <a:lnTo>
                  <a:pt x="1870" y="788"/>
                </a:lnTo>
                <a:lnTo>
                  <a:pt x="1874" y="788"/>
                </a:lnTo>
                <a:lnTo>
                  <a:pt x="1883" y="792"/>
                </a:lnTo>
                <a:lnTo>
                  <a:pt x="1885" y="792"/>
                </a:lnTo>
                <a:lnTo>
                  <a:pt x="1891" y="792"/>
                </a:lnTo>
                <a:lnTo>
                  <a:pt x="1896" y="793"/>
                </a:lnTo>
                <a:lnTo>
                  <a:pt x="1895" y="795"/>
                </a:lnTo>
                <a:lnTo>
                  <a:pt x="1898" y="798"/>
                </a:lnTo>
                <a:lnTo>
                  <a:pt x="1902" y="799"/>
                </a:lnTo>
                <a:lnTo>
                  <a:pt x="1905" y="802"/>
                </a:lnTo>
                <a:lnTo>
                  <a:pt x="1905" y="804"/>
                </a:lnTo>
                <a:lnTo>
                  <a:pt x="1907" y="807"/>
                </a:lnTo>
                <a:lnTo>
                  <a:pt x="1912" y="811"/>
                </a:lnTo>
                <a:lnTo>
                  <a:pt x="1913" y="818"/>
                </a:lnTo>
                <a:lnTo>
                  <a:pt x="1916" y="820"/>
                </a:lnTo>
                <a:lnTo>
                  <a:pt x="1913" y="823"/>
                </a:lnTo>
                <a:lnTo>
                  <a:pt x="1913" y="824"/>
                </a:lnTo>
                <a:lnTo>
                  <a:pt x="1915" y="825"/>
                </a:lnTo>
                <a:lnTo>
                  <a:pt x="1915" y="826"/>
                </a:lnTo>
                <a:lnTo>
                  <a:pt x="1915" y="827"/>
                </a:lnTo>
                <a:lnTo>
                  <a:pt x="1915" y="829"/>
                </a:lnTo>
                <a:lnTo>
                  <a:pt x="1915" y="830"/>
                </a:lnTo>
                <a:lnTo>
                  <a:pt x="1915" y="831"/>
                </a:lnTo>
                <a:lnTo>
                  <a:pt x="1915" y="831"/>
                </a:lnTo>
                <a:lnTo>
                  <a:pt x="1915" y="832"/>
                </a:lnTo>
                <a:lnTo>
                  <a:pt x="1915" y="833"/>
                </a:lnTo>
                <a:lnTo>
                  <a:pt x="1914" y="834"/>
                </a:lnTo>
                <a:lnTo>
                  <a:pt x="1911" y="834"/>
                </a:lnTo>
                <a:lnTo>
                  <a:pt x="1906" y="841"/>
                </a:lnTo>
                <a:lnTo>
                  <a:pt x="1900" y="845"/>
                </a:lnTo>
                <a:lnTo>
                  <a:pt x="1891" y="853"/>
                </a:lnTo>
                <a:lnTo>
                  <a:pt x="1891" y="854"/>
                </a:lnTo>
                <a:lnTo>
                  <a:pt x="1874" y="866"/>
                </a:lnTo>
                <a:lnTo>
                  <a:pt x="1870" y="874"/>
                </a:lnTo>
                <a:lnTo>
                  <a:pt x="1865" y="879"/>
                </a:lnTo>
                <a:lnTo>
                  <a:pt x="1863" y="881"/>
                </a:lnTo>
                <a:lnTo>
                  <a:pt x="1861" y="883"/>
                </a:lnTo>
                <a:lnTo>
                  <a:pt x="1855" y="893"/>
                </a:lnTo>
                <a:lnTo>
                  <a:pt x="1854" y="894"/>
                </a:lnTo>
                <a:lnTo>
                  <a:pt x="1853" y="894"/>
                </a:lnTo>
                <a:lnTo>
                  <a:pt x="1853" y="895"/>
                </a:lnTo>
                <a:lnTo>
                  <a:pt x="1851" y="898"/>
                </a:lnTo>
                <a:lnTo>
                  <a:pt x="1850" y="898"/>
                </a:lnTo>
                <a:lnTo>
                  <a:pt x="1849" y="899"/>
                </a:lnTo>
                <a:lnTo>
                  <a:pt x="1848" y="900"/>
                </a:lnTo>
                <a:lnTo>
                  <a:pt x="1847" y="902"/>
                </a:lnTo>
                <a:lnTo>
                  <a:pt x="1846" y="903"/>
                </a:lnTo>
                <a:lnTo>
                  <a:pt x="1845" y="903"/>
                </a:lnTo>
                <a:lnTo>
                  <a:pt x="1842" y="904"/>
                </a:lnTo>
                <a:lnTo>
                  <a:pt x="1841" y="904"/>
                </a:lnTo>
                <a:lnTo>
                  <a:pt x="1840" y="903"/>
                </a:lnTo>
                <a:lnTo>
                  <a:pt x="1835" y="904"/>
                </a:lnTo>
                <a:lnTo>
                  <a:pt x="1831" y="905"/>
                </a:lnTo>
                <a:lnTo>
                  <a:pt x="1823" y="910"/>
                </a:lnTo>
                <a:lnTo>
                  <a:pt x="1823" y="920"/>
                </a:lnTo>
                <a:lnTo>
                  <a:pt x="1821" y="924"/>
                </a:lnTo>
                <a:lnTo>
                  <a:pt x="1821" y="925"/>
                </a:lnTo>
                <a:lnTo>
                  <a:pt x="1820" y="925"/>
                </a:lnTo>
                <a:lnTo>
                  <a:pt x="1810" y="931"/>
                </a:lnTo>
                <a:lnTo>
                  <a:pt x="1808" y="936"/>
                </a:lnTo>
                <a:lnTo>
                  <a:pt x="1808" y="938"/>
                </a:lnTo>
                <a:lnTo>
                  <a:pt x="1804" y="948"/>
                </a:lnTo>
                <a:lnTo>
                  <a:pt x="1804" y="949"/>
                </a:lnTo>
                <a:lnTo>
                  <a:pt x="1804" y="950"/>
                </a:lnTo>
                <a:lnTo>
                  <a:pt x="1804" y="953"/>
                </a:lnTo>
                <a:lnTo>
                  <a:pt x="1801" y="957"/>
                </a:lnTo>
                <a:lnTo>
                  <a:pt x="1799" y="964"/>
                </a:lnTo>
                <a:lnTo>
                  <a:pt x="1800" y="964"/>
                </a:lnTo>
                <a:lnTo>
                  <a:pt x="1798" y="966"/>
                </a:lnTo>
                <a:lnTo>
                  <a:pt x="1797" y="971"/>
                </a:lnTo>
                <a:lnTo>
                  <a:pt x="1793" y="985"/>
                </a:lnTo>
                <a:lnTo>
                  <a:pt x="1797" y="995"/>
                </a:lnTo>
                <a:lnTo>
                  <a:pt x="1798" y="998"/>
                </a:lnTo>
                <a:lnTo>
                  <a:pt x="1800" y="999"/>
                </a:lnTo>
                <a:lnTo>
                  <a:pt x="1801" y="1000"/>
                </a:lnTo>
                <a:lnTo>
                  <a:pt x="1801" y="1001"/>
                </a:lnTo>
                <a:lnTo>
                  <a:pt x="1801" y="1003"/>
                </a:lnTo>
                <a:lnTo>
                  <a:pt x="1801" y="1005"/>
                </a:lnTo>
                <a:lnTo>
                  <a:pt x="1801" y="1010"/>
                </a:lnTo>
                <a:lnTo>
                  <a:pt x="1800" y="1010"/>
                </a:lnTo>
                <a:lnTo>
                  <a:pt x="1799" y="1010"/>
                </a:lnTo>
                <a:lnTo>
                  <a:pt x="1796" y="1011"/>
                </a:lnTo>
                <a:lnTo>
                  <a:pt x="1796" y="1011"/>
                </a:lnTo>
                <a:lnTo>
                  <a:pt x="1795" y="1011"/>
                </a:lnTo>
                <a:lnTo>
                  <a:pt x="1787" y="1012"/>
                </a:lnTo>
                <a:lnTo>
                  <a:pt x="1786" y="1012"/>
                </a:lnTo>
                <a:lnTo>
                  <a:pt x="1783" y="1013"/>
                </a:lnTo>
                <a:lnTo>
                  <a:pt x="1777" y="1016"/>
                </a:lnTo>
                <a:lnTo>
                  <a:pt x="1772" y="1019"/>
                </a:lnTo>
                <a:lnTo>
                  <a:pt x="1767" y="1021"/>
                </a:lnTo>
                <a:lnTo>
                  <a:pt x="1765" y="1019"/>
                </a:lnTo>
                <a:lnTo>
                  <a:pt x="1762" y="1020"/>
                </a:lnTo>
                <a:lnTo>
                  <a:pt x="1761" y="1016"/>
                </a:lnTo>
                <a:lnTo>
                  <a:pt x="1760" y="1017"/>
                </a:lnTo>
                <a:lnTo>
                  <a:pt x="1755" y="1022"/>
                </a:lnTo>
                <a:lnTo>
                  <a:pt x="1752" y="1025"/>
                </a:lnTo>
                <a:lnTo>
                  <a:pt x="1749" y="1028"/>
                </a:lnTo>
                <a:lnTo>
                  <a:pt x="1745" y="1029"/>
                </a:lnTo>
                <a:lnTo>
                  <a:pt x="1737" y="1031"/>
                </a:lnTo>
                <a:lnTo>
                  <a:pt x="1733" y="1029"/>
                </a:lnTo>
                <a:lnTo>
                  <a:pt x="1731" y="1029"/>
                </a:lnTo>
                <a:lnTo>
                  <a:pt x="1729" y="1028"/>
                </a:lnTo>
                <a:lnTo>
                  <a:pt x="1726" y="1029"/>
                </a:lnTo>
                <a:lnTo>
                  <a:pt x="1723" y="1030"/>
                </a:lnTo>
                <a:lnTo>
                  <a:pt x="1716" y="1036"/>
                </a:lnTo>
                <a:lnTo>
                  <a:pt x="1714" y="1037"/>
                </a:lnTo>
                <a:lnTo>
                  <a:pt x="1709" y="1036"/>
                </a:lnTo>
                <a:lnTo>
                  <a:pt x="1707" y="1036"/>
                </a:lnTo>
                <a:lnTo>
                  <a:pt x="1706" y="1037"/>
                </a:lnTo>
                <a:lnTo>
                  <a:pt x="1704" y="1037"/>
                </a:lnTo>
                <a:lnTo>
                  <a:pt x="1701" y="1038"/>
                </a:lnTo>
                <a:lnTo>
                  <a:pt x="1695" y="1040"/>
                </a:lnTo>
                <a:lnTo>
                  <a:pt x="1692" y="1042"/>
                </a:lnTo>
                <a:lnTo>
                  <a:pt x="1687" y="1045"/>
                </a:lnTo>
                <a:lnTo>
                  <a:pt x="1683" y="1047"/>
                </a:lnTo>
                <a:lnTo>
                  <a:pt x="1677" y="1049"/>
                </a:lnTo>
                <a:lnTo>
                  <a:pt x="1672" y="1051"/>
                </a:lnTo>
                <a:lnTo>
                  <a:pt x="1667" y="1054"/>
                </a:lnTo>
                <a:lnTo>
                  <a:pt x="1663" y="1056"/>
                </a:lnTo>
                <a:lnTo>
                  <a:pt x="1660" y="1057"/>
                </a:lnTo>
                <a:lnTo>
                  <a:pt x="1655" y="1062"/>
                </a:lnTo>
                <a:lnTo>
                  <a:pt x="1651" y="1063"/>
                </a:lnTo>
                <a:lnTo>
                  <a:pt x="1646" y="1066"/>
                </a:lnTo>
                <a:lnTo>
                  <a:pt x="1642" y="1070"/>
                </a:lnTo>
                <a:lnTo>
                  <a:pt x="1640" y="1073"/>
                </a:lnTo>
                <a:lnTo>
                  <a:pt x="1639" y="1074"/>
                </a:lnTo>
                <a:lnTo>
                  <a:pt x="1635" y="1075"/>
                </a:lnTo>
                <a:lnTo>
                  <a:pt x="1632" y="1075"/>
                </a:lnTo>
                <a:lnTo>
                  <a:pt x="1625" y="1077"/>
                </a:lnTo>
                <a:lnTo>
                  <a:pt x="1621" y="1076"/>
                </a:lnTo>
                <a:lnTo>
                  <a:pt x="1619" y="1075"/>
                </a:lnTo>
                <a:lnTo>
                  <a:pt x="1617" y="1075"/>
                </a:lnTo>
                <a:lnTo>
                  <a:pt x="1616" y="1076"/>
                </a:lnTo>
                <a:lnTo>
                  <a:pt x="1614" y="1074"/>
                </a:lnTo>
                <a:lnTo>
                  <a:pt x="1607" y="1076"/>
                </a:lnTo>
                <a:lnTo>
                  <a:pt x="1605" y="1075"/>
                </a:lnTo>
                <a:lnTo>
                  <a:pt x="1605" y="1088"/>
                </a:lnTo>
                <a:lnTo>
                  <a:pt x="1605" y="1107"/>
                </a:lnTo>
                <a:lnTo>
                  <a:pt x="1604" y="1122"/>
                </a:lnTo>
                <a:lnTo>
                  <a:pt x="1605" y="1136"/>
                </a:lnTo>
                <a:lnTo>
                  <a:pt x="1605" y="1137"/>
                </a:lnTo>
                <a:lnTo>
                  <a:pt x="1583" y="1138"/>
                </a:lnTo>
                <a:lnTo>
                  <a:pt x="1566" y="1138"/>
                </a:lnTo>
                <a:lnTo>
                  <a:pt x="1552" y="1138"/>
                </a:lnTo>
                <a:lnTo>
                  <a:pt x="1533" y="1120"/>
                </a:lnTo>
                <a:lnTo>
                  <a:pt x="1520" y="1108"/>
                </a:lnTo>
                <a:lnTo>
                  <a:pt x="1510" y="1097"/>
                </a:lnTo>
                <a:lnTo>
                  <a:pt x="1505" y="1102"/>
                </a:lnTo>
                <a:lnTo>
                  <a:pt x="1499" y="1107"/>
                </a:lnTo>
                <a:lnTo>
                  <a:pt x="1494" y="1106"/>
                </a:lnTo>
                <a:lnTo>
                  <a:pt x="1493" y="1106"/>
                </a:lnTo>
                <a:lnTo>
                  <a:pt x="1492" y="1106"/>
                </a:lnTo>
                <a:lnTo>
                  <a:pt x="1492" y="1107"/>
                </a:lnTo>
                <a:lnTo>
                  <a:pt x="1491" y="1107"/>
                </a:lnTo>
                <a:lnTo>
                  <a:pt x="1474" y="1122"/>
                </a:lnTo>
                <a:lnTo>
                  <a:pt x="1467" y="1128"/>
                </a:lnTo>
                <a:lnTo>
                  <a:pt x="1461" y="1133"/>
                </a:lnTo>
                <a:lnTo>
                  <a:pt x="1461" y="1134"/>
                </a:lnTo>
                <a:lnTo>
                  <a:pt x="1460" y="1135"/>
                </a:lnTo>
                <a:lnTo>
                  <a:pt x="1438" y="1137"/>
                </a:lnTo>
                <a:lnTo>
                  <a:pt x="1413" y="1141"/>
                </a:lnTo>
                <a:lnTo>
                  <a:pt x="1410" y="1141"/>
                </a:lnTo>
                <a:lnTo>
                  <a:pt x="1410" y="1139"/>
                </a:lnTo>
                <a:lnTo>
                  <a:pt x="1411" y="1132"/>
                </a:lnTo>
                <a:lnTo>
                  <a:pt x="1407" y="1125"/>
                </a:lnTo>
                <a:lnTo>
                  <a:pt x="1405" y="1126"/>
                </a:lnTo>
                <a:lnTo>
                  <a:pt x="1406" y="1125"/>
                </a:lnTo>
                <a:lnTo>
                  <a:pt x="1406" y="1125"/>
                </a:lnTo>
                <a:lnTo>
                  <a:pt x="1405" y="1125"/>
                </a:lnTo>
                <a:lnTo>
                  <a:pt x="1405" y="1126"/>
                </a:lnTo>
                <a:lnTo>
                  <a:pt x="1405" y="1127"/>
                </a:lnTo>
                <a:lnTo>
                  <a:pt x="1405" y="1128"/>
                </a:lnTo>
                <a:lnTo>
                  <a:pt x="1404" y="1130"/>
                </a:lnTo>
                <a:lnTo>
                  <a:pt x="1404" y="1130"/>
                </a:lnTo>
                <a:lnTo>
                  <a:pt x="1404" y="1131"/>
                </a:lnTo>
                <a:close/>
                <a:moveTo>
                  <a:pt x="1682" y="1045"/>
                </a:moveTo>
                <a:lnTo>
                  <a:pt x="1683" y="1045"/>
                </a:lnTo>
                <a:lnTo>
                  <a:pt x="1682" y="1045"/>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8" name="Freeform 6">
            <a:extLst>
              <a:ext uri="{FF2B5EF4-FFF2-40B4-BE49-F238E27FC236}">
                <a16:creationId xmlns:a16="http://schemas.microsoft.com/office/drawing/2014/main" id="{A1C9E12A-5AF1-49E3-B5F6-996F6AB54549}"/>
              </a:ext>
            </a:extLst>
          </p:cNvPr>
          <p:cNvSpPr>
            <a:spLocks/>
          </p:cNvSpPr>
          <p:nvPr/>
        </p:nvSpPr>
        <p:spPr bwMode="auto">
          <a:xfrm>
            <a:off x="3833814" y="3453138"/>
            <a:ext cx="1332850" cy="983301"/>
          </a:xfrm>
          <a:custGeom>
            <a:avLst/>
            <a:gdLst>
              <a:gd name="T0" fmla="*/ 255 w 877"/>
              <a:gd name="T1" fmla="*/ 12 h 647"/>
              <a:gd name="T2" fmla="*/ 275 w 877"/>
              <a:gd name="T3" fmla="*/ 16 h 647"/>
              <a:gd name="T4" fmla="*/ 287 w 877"/>
              <a:gd name="T5" fmla="*/ 17 h 647"/>
              <a:gd name="T6" fmla="*/ 332 w 877"/>
              <a:gd name="T7" fmla="*/ 19 h 647"/>
              <a:gd name="T8" fmla="*/ 398 w 877"/>
              <a:gd name="T9" fmla="*/ 15 h 647"/>
              <a:gd name="T10" fmla="*/ 449 w 877"/>
              <a:gd name="T11" fmla="*/ 25 h 647"/>
              <a:gd name="T12" fmla="*/ 497 w 877"/>
              <a:gd name="T13" fmla="*/ 51 h 647"/>
              <a:gd name="T14" fmla="*/ 547 w 877"/>
              <a:gd name="T15" fmla="*/ 62 h 647"/>
              <a:gd name="T16" fmla="*/ 606 w 877"/>
              <a:gd name="T17" fmla="*/ 84 h 647"/>
              <a:gd name="T18" fmla="*/ 645 w 877"/>
              <a:gd name="T19" fmla="*/ 128 h 647"/>
              <a:gd name="T20" fmla="*/ 662 w 877"/>
              <a:gd name="T21" fmla="*/ 178 h 647"/>
              <a:gd name="T22" fmla="*/ 679 w 877"/>
              <a:gd name="T23" fmla="*/ 225 h 647"/>
              <a:gd name="T24" fmla="*/ 706 w 877"/>
              <a:gd name="T25" fmla="*/ 230 h 647"/>
              <a:gd name="T26" fmla="*/ 753 w 877"/>
              <a:gd name="T27" fmla="*/ 262 h 647"/>
              <a:gd name="T28" fmla="*/ 790 w 877"/>
              <a:gd name="T29" fmla="*/ 311 h 647"/>
              <a:gd name="T30" fmla="*/ 819 w 877"/>
              <a:gd name="T31" fmla="*/ 356 h 647"/>
              <a:gd name="T32" fmla="*/ 835 w 877"/>
              <a:gd name="T33" fmla="*/ 425 h 647"/>
              <a:gd name="T34" fmla="*/ 874 w 877"/>
              <a:gd name="T35" fmla="*/ 444 h 647"/>
              <a:gd name="T36" fmla="*/ 855 w 877"/>
              <a:gd name="T37" fmla="*/ 459 h 647"/>
              <a:gd name="T38" fmla="*/ 837 w 877"/>
              <a:gd name="T39" fmla="*/ 480 h 647"/>
              <a:gd name="T40" fmla="*/ 818 w 877"/>
              <a:gd name="T41" fmla="*/ 492 h 647"/>
              <a:gd name="T42" fmla="*/ 799 w 877"/>
              <a:gd name="T43" fmla="*/ 507 h 647"/>
              <a:gd name="T44" fmla="*/ 776 w 877"/>
              <a:gd name="T45" fmla="*/ 520 h 647"/>
              <a:gd name="T46" fmla="*/ 751 w 877"/>
              <a:gd name="T47" fmla="*/ 526 h 647"/>
              <a:gd name="T48" fmla="*/ 740 w 877"/>
              <a:gd name="T49" fmla="*/ 538 h 647"/>
              <a:gd name="T50" fmla="*/ 726 w 877"/>
              <a:gd name="T51" fmla="*/ 554 h 647"/>
              <a:gd name="T52" fmla="*/ 715 w 877"/>
              <a:gd name="T53" fmla="*/ 574 h 647"/>
              <a:gd name="T54" fmla="*/ 717 w 877"/>
              <a:gd name="T55" fmla="*/ 596 h 647"/>
              <a:gd name="T56" fmla="*/ 713 w 877"/>
              <a:gd name="T57" fmla="*/ 620 h 647"/>
              <a:gd name="T58" fmla="*/ 688 w 877"/>
              <a:gd name="T59" fmla="*/ 620 h 647"/>
              <a:gd name="T60" fmla="*/ 673 w 877"/>
              <a:gd name="T61" fmla="*/ 616 h 647"/>
              <a:gd name="T62" fmla="*/ 648 w 877"/>
              <a:gd name="T63" fmla="*/ 629 h 647"/>
              <a:gd name="T64" fmla="*/ 608 w 877"/>
              <a:gd name="T65" fmla="*/ 629 h 647"/>
              <a:gd name="T66" fmla="*/ 573 w 877"/>
              <a:gd name="T67" fmla="*/ 630 h 647"/>
              <a:gd name="T68" fmla="*/ 537 w 877"/>
              <a:gd name="T69" fmla="*/ 626 h 647"/>
              <a:gd name="T70" fmla="*/ 504 w 877"/>
              <a:gd name="T71" fmla="*/ 636 h 647"/>
              <a:gd name="T72" fmla="*/ 470 w 877"/>
              <a:gd name="T73" fmla="*/ 641 h 647"/>
              <a:gd name="T74" fmla="*/ 427 w 877"/>
              <a:gd name="T75" fmla="*/ 634 h 647"/>
              <a:gd name="T76" fmla="*/ 429 w 877"/>
              <a:gd name="T77" fmla="*/ 604 h 647"/>
              <a:gd name="T78" fmla="*/ 391 w 877"/>
              <a:gd name="T79" fmla="*/ 553 h 647"/>
              <a:gd name="T80" fmla="*/ 353 w 877"/>
              <a:gd name="T81" fmla="*/ 552 h 647"/>
              <a:gd name="T82" fmla="*/ 322 w 877"/>
              <a:gd name="T83" fmla="*/ 562 h 647"/>
              <a:gd name="T84" fmla="*/ 305 w 877"/>
              <a:gd name="T85" fmla="*/ 581 h 647"/>
              <a:gd name="T86" fmla="*/ 287 w 877"/>
              <a:gd name="T87" fmla="*/ 604 h 647"/>
              <a:gd name="T88" fmla="*/ 268 w 877"/>
              <a:gd name="T89" fmla="*/ 608 h 647"/>
              <a:gd name="T90" fmla="*/ 261 w 877"/>
              <a:gd name="T91" fmla="*/ 632 h 647"/>
              <a:gd name="T92" fmla="*/ 237 w 877"/>
              <a:gd name="T93" fmla="*/ 643 h 647"/>
              <a:gd name="T94" fmla="*/ 230 w 877"/>
              <a:gd name="T95" fmla="*/ 609 h 647"/>
              <a:gd name="T96" fmla="*/ 214 w 877"/>
              <a:gd name="T97" fmla="*/ 583 h 647"/>
              <a:gd name="T98" fmla="*/ 2 w 877"/>
              <a:gd name="T99" fmla="*/ 527 h 647"/>
              <a:gd name="T100" fmla="*/ 70 w 877"/>
              <a:gd name="T101" fmla="*/ 366 h 647"/>
              <a:gd name="T102" fmla="*/ 112 w 877"/>
              <a:gd name="T103" fmla="*/ 337 h 647"/>
              <a:gd name="T104" fmla="*/ 116 w 877"/>
              <a:gd name="T105" fmla="*/ 296 h 647"/>
              <a:gd name="T106" fmla="*/ 96 w 877"/>
              <a:gd name="T107" fmla="*/ 268 h 647"/>
              <a:gd name="T108" fmla="*/ 34 w 877"/>
              <a:gd name="T109" fmla="*/ 186 h 647"/>
              <a:gd name="T110" fmla="*/ 47 w 877"/>
              <a:gd name="T111" fmla="*/ 149 h 647"/>
              <a:gd name="T112" fmla="*/ 75 w 877"/>
              <a:gd name="T113" fmla="*/ 130 h 647"/>
              <a:gd name="T114" fmla="*/ 105 w 877"/>
              <a:gd name="T115" fmla="*/ 111 h 647"/>
              <a:gd name="T116" fmla="*/ 106 w 877"/>
              <a:gd name="T117" fmla="*/ 88 h 647"/>
              <a:gd name="T118" fmla="*/ 108 w 877"/>
              <a:gd name="T119" fmla="*/ 51 h 647"/>
              <a:gd name="T120" fmla="*/ 152 w 877"/>
              <a:gd name="T121" fmla="*/ 40 h 647"/>
              <a:gd name="T122" fmla="*/ 208 w 877"/>
              <a:gd name="T123" fmla="*/ 27 h 647"/>
              <a:gd name="T124" fmla="*/ 233 w 877"/>
              <a:gd name="T125" fmla="*/ 13 h 6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77" h="647">
                <a:moveTo>
                  <a:pt x="259" y="1"/>
                </a:moveTo>
                <a:lnTo>
                  <a:pt x="259" y="2"/>
                </a:lnTo>
                <a:lnTo>
                  <a:pt x="259" y="3"/>
                </a:lnTo>
                <a:lnTo>
                  <a:pt x="259" y="4"/>
                </a:lnTo>
                <a:lnTo>
                  <a:pt x="259" y="5"/>
                </a:lnTo>
                <a:lnTo>
                  <a:pt x="259" y="5"/>
                </a:lnTo>
                <a:lnTo>
                  <a:pt x="259" y="6"/>
                </a:lnTo>
                <a:lnTo>
                  <a:pt x="259" y="5"/>
                </a:lnTo>
                <a:lnTo>
                  <a:pt x="260" y="5"/>
                </a:lnTo>
                <a:lnTo>
                  <a:pt x="261" y="5"/>
                </a:lnTo>
                <a:lnTo>
                  <a:pt x="262" y="4"/>
                </a:lnTo>
                <a:lnTo>
                  <a:pt x="263" y="5"/>
                </a:lnTo>
                <a:lnTo>
                  <a:pt x="264" y="5"/>
                </a:lnTo>
                <a:lnTo>
                  <a:pt x="265" y="6"/>
                </a:lnTo>
                <a:lnTo>
                  <a:pt x="265" y="8"/>
                </a:lnTo>
                <a:lnTo>
                  <a:pt x="265" y="9"/>
                </a:lnTo>
                <a:lnTo>
                  <a:pt x="265" y="10"/>
                </a:lnTo>
                <a:lnTo>
                  <a:pt x="265" y="10"/>
                </a:lnTo>
                <a:lnTo>
                  <a:pt x="265" y="11"/>
                </a:lnTo>
                <a:lnTo>
                  <a:pt x="263" y="11"/>
                </a:lnTo>
                <a:lnTo>
                  <a:pt x="262" y="11"/>
                </a:lnTo>
                <a:lnTo>
                  <a:pt x="260" y="10"/>
                </a:lnTo>
                <a:lnTo>
                  <a:pt x="260" y="11"/>
                </a:lnTo>
                <a:lnTo>
                  <a:pt x="259" y="11"/>
                </a:lnTo>
                <a:lnTo>
                  <a:pt x="258" y="11"/>
                </a:lnTo>
                <a:lnTo>
                  <a:pt x="256" y="11"/>
                </a:lnTo>
                <a:lnTo>
                  <a:pt x="256" y="11"/>
                </a:lnTo>
                <a:lnTo>
                  <a:pt x="255" y="11"/>
                </a:lnTo>
                <a:lnTo>
                  <a:pt x="254" y="11"/>
                </a:lnTo>
                <a:lnTo>
                  <a:pt x="254" y="11"/>
                </a:lnTo>
                <a:lnTo>
                  <a:pt x="254" y="11"/>
                </a:lnTo>
                <a:lnTo>
                  <a:pt x="255" y="12"/>
                </a:lnTo>
                <a:lnTo>
                  <a:pt x="256" y="12"/>
                </a:lnTo>
                <a:lnTo>
                  <a:pt x="257" y="12"/>
                </a:lnTo>
                <a:lnTo>
                  <a:pt x="258" y="13"/>
                </a:lnTo>
                <a:lnTo>
                  <a:pt x="259" y="14"/>
                </a:lnTo>
                <a:lnTo>
                  <a:pt x="259" y="14"/>
                </a:lnTo>
                <a:lnTo>
                  <a:pt x="260" y="16"/>
                </a:lnTo>
                <a:lnTo>
                  <a:pt x="262" y="16"/>
                </a:lnTo>
                <a:lnTo>
                  <a:pt x="262" y="17"/>
                </a:lnTo>
                <a:lnTo>
                  <a:pt x="262" y="19"/>
                </a:lnTo>
                <a:lnTo>
                  <a:pt x="261" y="20"/>
                </a:lnTo>
                <a:lnTo>
                  <a:pt x="260" y="21"/>
                </a:lnTo>
                <a:lnTo>
                  <a:pt x="260" y="22"/>
                </a:lnTo>
                <a:lnTo>
                  <a:pt x="260" y="22"/>
                </a:lnTo>
                <a:lnTo>
                  <a:pt x="261" y="22"/>
                </a:lnTo>
                <a:lnTo>
                  <a:pt x="262" y="22"/>
                </a:lnTo>
                <a:lnTo>
                  <a:pt x="262" y="20"/>
                </a:lnTo>
                <a:lnTo>
                  <a:pt x="263" y="20"/>
                </a:lnTo>
                <a:lnTo>
                  <a:pt x="263" y="19"/>
                </a:lnTo>
                <a:lnTo>
                  <a:pt x="264" y="18"/>
                </a:lnTo>
                <a:lnTo>
                  <a:pt x="264" y="16"/>
                </a:lnTo>
                <a:lnTo>
                  <a:pt x="265" y="15"/>
                </a:lnTo>
                <a:lnTo>
                  <a:pt x="265" y="14"/>
                </a:lnTo>
                <a:lnTo>
                  <a:pt x="265" y="13"/>
                </a:lnTo>
                <a:lnTo>
                  <a:pt x="266" y="12"/>
                </a:lnTo>
                <a:lnTo>
                  <a:pt x="267" y="12"/>
                </a:lnTo>
                <a:lnTo>
                  <a:pt x="268" y="13"/>
                </a:lnTo>
                <a:lnTo>
                  <a:pt x="269" y="14"/>
                </a:lnTo>
                <a:lnTo>
                  <a:pt x="270" y="15"/>
                </a:lnTo>
                <a:lnTo>
                  <a:pt x="271" y="15"/>
                </a:lnTo>
                <a:lnTo>
                  <a:pt x="272" y="15"/>
                </a:lnTo>
                <a:lnTo>
                  <a:pt x="274" y="15"/>
                </a:lnTo>
                <a:lnTo>
                  <a:pt x="275" y="16"/>
                </a:lnTo>
                <a:lnTo>
                  <a:pt x="275" y="17"/>
                </a:lnTo>
                <a:lnTo>
                  <a:pt x="275" y="18"/>
                </a:lnTo>
                <a:lnTo>
                  <a:pt x="273" y="19"/>
                </a:lnTo>
                <a:lnTo>
                  <a:pt x="272" y="20"/>
                </a:lnTo>
                <a:lnTo>
                  <a:pt x="271" y="20"/>
                </a:lnTo>
                <a:lnTo>
                  <a:pt x="271" y="21"/>
                </a:lnTo>
                <a:lnTo>
                  <a:pt x="271" y="22"/>
                </a:lnTo>
                <a:lnTo>
                  <a:pt x="271" y="23"/>
                </a:lnTo>
                <a:lnTo>
                  <a:pt x="270" y="23"/>
                </a:lnTo>
                <a:lnTo>
                  <a:pt x="270" y="23"/>
                </a:lnTo>
                <a:lnTo>
                  <a:pt x="269" y="24"/>
                </a:lnTo>
                <a:lnTo>
                  <a:pt x="268" y="24"/>
                </a:lnTo>
                <a:lnTo>
                  <a:pt x="268" y="25"/>
                </a:lnTo>
                <a:lnTo>
                  <a:pt x="269" y="26"/>
                </a:lnTo>
                <a:lnTo>
                  <a:pt x="270" y="27"/>
                </a:lnTo>
                <a:lnTo>
                  <a:pt x="270" y="27"/>
                </a:lnTo>
                <a:lnTo>
                  <a:pt x="271" y="27"/>
                </a:lnTo>
                <a:lnTo>
                  <a:pt x="273" y="27"/>
                </a:lnTo>
                <a:lnTo>
                  <a:pt x="273" y="27"/>
                </a:lnTo>
                <a:lnTo>
                  <a:pt x="273" y="26"/>
                </a:lnTo>
                <a:lnTo>
                  <a:pt x="274" y="25"/>
                </a:lnTo>
                <a:lnTo>
                  <a:pt x="275" y="23"/>
                </a:lnTo>
                <a:lnTo>
                  <a:pt x="275" y="22"/>
                </a:lnTo>
                <a:lnTo>
                  <a:pt x="277" y="21"/>
                </a:lnTo>
                <a:lnTo>
                  <a:pt x="278" y="20"/>
                </a:lnTo>
                <a:lnTo>
                  <a:pt x="280" y="20"/>
                </a:lnTo>
                <a:lnTo>
                  <a:pt x="282" y="19"/>
                </a:lnTo>
                <a:lnTo>
                  <a:pt x="282" y="20"/>
                </a:lnTo>
                <a:lnTo>
                  <a:pt x="283" y="20"/>
                </a:lnTo>
                <a:lnTo>
                  <a:pt x="283" y="17"/>
                </a:lnTo>
                <a:lnTo>
                  <a:pt x="286" y="17"/>
                </a:lnTo>
                <a:lnTo>
                  <a:pt x="287" y="17"/>
                </a:lnTo>
                <a:lnTo>
                  <a:pt x="288" y="17"/>
                </a:lnTo>
                <a:lnTo>
                  <a:pt x="290" y="16"/>
                </a:lnTo>
                <a:lnTo>
                  <a:pt x="290" y="15"/>
                </a:lnTo>
                <a:lnTo>
                  <a:pt x="292" y="15"/>
                </a:lnTo>
                <a:lnTo>
                  <a:pt x="293" y="15"/>
                </a:lnTo>
                <a:lnTo>
                  <a:pt x="294" y="15"/>
                </a:lnTo>
                <a:lnTo>
                  <a:pt x="297" y="14"/>
                </a:lnTo>
                <a:lnTo>
                  <a:pt x="298" y="13"/>
                </a:lnTo>
                <a:lnTo>
                  <a:pt x="299" y="12"/>
                </a:lnTo>
                <a:lnTo>
                  <a:pt x="301" y="11"/>
                </a:lnTo>
                <a:lnTo>
                  <a:pt x="303" y="11"/>
                </a:lnTo>
                <a:lnTo>
                  <a:pt x="304" y="12"/>
                </a:lnTo>
                <a:lnTo>
                  <a:pt x="305" y="12"/>
                </a:lnTo>
                <a:lnTo>
                  <a:pt x="307" y="12"/>
                </a:lnTo>
                <a:lnTo>
                  <a:pt x="309" y="11"/>
                </a:lnTo>
                <a:lnTo>
                  <a:pt x="310" y="11"/>
                </a:lnTo>
                <a:lnTo>
                  <a:pt x="312" y="11"/>
                </a:lnTo>
                <a:lnTo>
                  <a:pt x="315" y="10"/>
                </a:lnTo>
                <a:lnTo>
                  <a:pt x="317" y="10"/>
                </a:lnTo>
                <a:lnTo>
                  <a:pt x="321" y="9"/>
                </a:lnTo>
                <a:lnTo>
                  <a:pt x="321" y="11"/>
                </a:lnTo>
                <a:lnTo>
                  <a:pt x="322" y="11"/>
                </a:lnTo>
                <a:lnTo>
                  <a:pt x="323" y="11"/>
                </a:lnTo>
                <a:lnTo>
                  <a:pt x="325" y="12"/>
                </a:lnTo>
                <a:lnTo>
                  <a:pt x="326" y="12"/>
                </a:lnTo>
                <a:lnTo>
                  <a:pt x="327" y="13"/>
                </a:lnTo>
                <a:lnTo>
                  <a:pt x="328" y="14"/>
                </a:lnTo>
                <a:lnTo>
                  <a:pt x="330" y="15"/>
                </a:lnTo>
                <a:lnTo>
                  <a:pt x="331" y="16"/>
                </a:lnTo>
                <a:lnTo>
                  <a:pt x="332" y="16"/>
                </a:lnTo>
                <a:lnTo>
                  <a:pt x="332" y="17"/>
                </a:lnTo>
                <a:lnTo>
                  <a:pt x="332" y="19"/>
                </a:lnTo>
                <a:lnTo>
                  <a:pt x="333" y="20"/>
                </a:lnTo>
                <a:lnTo>
                  <a:pt x="335" y="22"/>
                </a:lnTo>
                <a:lnTo>
                  <a:pt x="336" y="22"/>
                </a:lnTo>
                <a:lnTo>
                  <a:pt x="338" y="23"/>
                </a:lnTo>
                <a:lnTo>
                  <a:pt x="340" y="24"/>
                </a:lnTo>
                <a:lnTo>
                  <a:pt x="343" y="24"/>
                </a:lnTo>
                <a:lnTo>
                  <a:pt x="345" y="24"/>
                </a:lnTo>
                <a:lnTo>
                  <a:pt x="348" y="24"/>
                </a:lnTo>
                <a:lnTo>
                  <a:pt x="350" y="23"/>
                </a:lnTo>
                <a:lnTo>
                  <a:pt x="353" y="23"/>
                </a:lnTo>
                <a:lnTo>
                  <a:pt x="355" y="23"/>
                </a:lnTo>
                <a:lnTo>
                  <a:pt x="357" y="22"/>
                </a:lnTo>
                <a:lnTo>
                  <a:pt x="360" y="22"/>
                </a:lnTo>
                <a:lnTo>
                  <a:pt x="362" y="22"/>
                </a:lnTo>
                <a:lnTo>
                  <a:pt x="365" y="22"/>
                </a:lnTo>
                <a:lnTo>
                  <a:pt x="367" y="22"/>
                </a:lnTo>
                <a:lnTo>
                  <a:pt x="370" y="22"/>
                </a:lnTo>
                <a:lnTo>
                  <a:pt x="372" y="22"/>
                </a:lnTo>
                <a:lnTo>
                  <a:pt x="374" y="22"/>
                </a:lnTo>
                <a:lnTo>
                  <a:pt x="375" y="22"/>
                </a:lnTo>
                <a:lnTo>
                  <a:pt x="377" y="23"/>
                </a:lnTo>
                <a:lnTo>
                  <a:pt x="379" y="23"/>
                </a:lnTo>
                <a:lnTo>
                  <a:pt x="382" y="23"/>
                </a:lnTo>
                <a:lnTo>
                  <a:pt x="385" y="22"/>
                </a:lnTo>
                <a:lnTo>
                  <a:pt x="387" y="22"/>
                </a:lnTo>
                <a:lnTo>
                  <a:pt x="389" y="22"/>
                </a:lnTo>
                <a:lnTo>
                  <a:pt x="391" y="21"/>
                </a:lnTo>
                <a:lnTo>
                  <a:pt x="393" y="21"/>
                </a:lnTo>
                <a:lnTo>
                  <a:pt x="394" y="19"/>
                </a:lnTo>
                <a:lnTo>
                  <a:pt x="395" y="18"/>
                </a:lnTo>
                <a:lnTo>
                  <a:pt x="397" y="16"/>
                </a:lnTo>
                <a:lnTo>
                  <a:pt x="398" y="15"/>
                </a:lnTo>
                <a:lnTo>
                  <a:pt x="399" y="13"/>
                </a:lnTo>
                <a:lnTo>
                  <a:pt x="399" y="11"/>
                </a:lnTo>
                <a:lnTo>
                  <a:pt x="400" y="10"/>
                </a:lnTo>
                <a:lnTo>
                  <a:pt x="401" y="8"/>
                </a:lnTo>
                <a:lnTo>
                  <a:pt x="403" y="6"/>
                </a:lnTo>
                <a:lnTo>
                  <a:pt x="405" y="5"/>
                </a:lnTo>
                <a:lnTo>
                  <a:pt x="406" y="5"/>
                </a:lnTo>
                <a:lnTo>
                  <a:pt x="409" y="5"/>
                </a:lnTo>
                <a:lnTo>
                  <a:pt x="411" y="5"/>
                </a:lnTo>
                <a:lnTo>
                  <a:pt x="413" y="6"/>
                </a:lnTo>
                <a:lnTo>
                  <a:pt x="416" y="6"/>
                </a:lnTo>
                <a:lnTo>
                  <a:pt x="417" y="8"/>
                </a:lnTo>
                <a:lnTo>
                  <a:pt x="419" y="9"/>
                </a:lnTo>
                <a:lnTo>
                  <a:pt x="421" y="10"/>
                </a:lnTo>
                <a:lnTo>
                  <a:pt x="422" y="11"/>
                </a:lnTo>
                <a:lnTo>
                  <a:pt x="424" y="11"/>
                </a:lnTo>
                <a:lnTo>
                  <a:pt x="427" y="12"/>
                </a:lnTo>
                <a:lnTo>
                  <a:pt x="428" y="13"/>
                </a:lnTo>
                <a:lnTo>
                  <a:pt x="430" y="14"/>
                </a:lnTo>
                <a:lnTo>
                  <a:pt x="432" y="14"/>
                </a:lnTo>
                <a:lnTo>
                  <a:pt x="433" y="15"/>
                </a:lnTo>
                <a:lnTo>
                  <a:pt x="435" y="16"/>
                </a:lnTo>
                <a:lnTo>
                  <a:pt x="437" y="17"/>
                </a:lnTo>
                <a:lnTo>
                  <a:pt x="438" y="18"/>
                </a:lnTo>
                <a:lnTo>
                  <a:pt x="440" y="19"/>
                </a:lnTo>
                <a:lnTo>
                  <a:pt x="442" y="21"/>
                </a:lnTo>
                <a:lnTo>
                  <a:pt x="444" y="22"/>
                </a:lnTo>
                <a:lnTo>
                  <a:pt x="444" y="22"/>
                </a:lnTo>
                <a:lnTo>
                  <a:pt x="447" y="23"/>
                </a:lnTo>
                <a:lnTo>
                  <a:pt x="448" y="23"/>
                </a:lnTo>
                <a:lnTo>
                  <a:pt x="449" y="25"/>
                </a:lnTo>
                <a:lnTo>
                  <a:pt x="449" y="25"/>
                </a:lnTo>
                <a:lnTo>
                  <a:pt x="450" y="26"/>
                </a:lnTo>
                <a:lnTo>
                  <a:pt x="452" y="27"/>
                </a:lnTo>
                <a:lnTo>
                  <a:pt x="453" y="29"/>
                </a:lnTo>
                <a:lnTo>
                  <a:pt x="454" y="31"/>
                </a:lnTo>
                <a:lnTo>
                  <a:pt x="454" y="33"/>
                </a:lnTo>
                <a:lnTo>
                  <a:pt x="455" y="36"/>
                </a:lnTo>
                <a:lnTo>
                  <a:pt x="454" y="36"/>
                </a:lnTo>
                <a:lnTo>
                  <a:pt x="454" y="38"/>
                </a:lnTo>
                <a:lnTo>
                  <a:pt x="454" y="40"/>
                </a:lnTo>
                <a:lnTo>
                  <a:pt x="454" y="43"/>
                </a:lnTo>
                <a:lnTo>
                  <a:pt x="454" y="45"/>
                </a:lnTo>
                <a:lnTo>
                  <a:pt x="455" y="47"/>
                </a:lnTo>
                <a:lnTo>
                  <a:pt x="456" y="49"/>
                </a:lnTo>
                <a:lnTo>
                  <a:pt x="458" y="50"/>
                </a:lnTo>
                <a:lnTo>
                  <a:pt x="460" y="50"/>
                </a:lnTo>
                <a:lnTo>
                  <a:pt x="462" y="50"/>
                </a:lnTo>
                <a:lnTo>
                  <a:pt x="465" y="50"/>
                </a:lnTo>
                <a:lnTo>
                  <a:pt x="467" y="50"/>
                </a:lnTo>
                <a:lnTo>
                  <a:pt x="469" y="50"/>
                </a:lnTo>
                <a:lnTo>
                  <a:pt x="472" y="50"/>
                </a:lnTo>
                <a:lnTo>
                  <a:pt x="473" y="49"/>
                </a:lnTo>
                <a:lnTo>
                  <a:pt x="476" y="49"/>
                </a:lnTo>
                <a:lnTo>
                  <a:pt x="477" y="48"/>
                </a:lnTo>
                <a:lnTo>
                  <a:pt x="479" y="48"/>
                </a:lnTo>
                <a:lnTo>
                  <a:pt x="482" y="48"/>
                </a:lnTo>
                <a:lnTo>
                  <a:pt x="483" y="49"/>
                </a:lnTo>
                <a:lnTo>
                  <a:pt x="486" y="50"/>
                </a:lnTo>
                <a:lnTo>
                  <a:pt x="488" y="50"/>
                </a:lnTo>
                <a:lnTo>
                  <a:pt x="490" y="50"/>
                </a:lnTo>
                <a:lnTo>
                  <a:pt x="493" y="50"/>
                </a:lnTo>
                <a:lnTo>
                  <a:pt x="495" y="50"/>
                </a:lnTo>
                <a:lnTo>
                  <a:pt x="497" y="51"/>
                </a:lnTo>
                <a:lnTo>
                  <a:pt x="500" y="51"/>
                </a:lnTo>
                <a:lnTo>
                  <a:pt x="502" y="51"/>
                </a:lnTo>
                <a:lnTo>
                  <a:pt x="505" y="51"/>
                </a:lnTo>
                <a:lnTo>
                  <a:pt x="506" y="52"/>
                </a:lnTo>
                <a:lnTo>
                  <a:pt x="508" y="53"/>
                </a:lnTo>
                <a:lnTo>
                  <a:pt x="510" y="55"/>
                </a:lnTo>
                <a:lnTo>
                  <a:pt x="511" y="56"/>
                </a:lnTo>
                <a:lnTo>
                  <a:pt x="511" y="58"/>
                </a:lnTo>
                <a:lnTo>
                  <a:pt x="511" y="61"/>
                </a:lnTo>
                <a:lnTo>
                  <a:pt x="512" y="62"/>
                </a:lnTo>
                <a:lnTo>
                  <a:pt x="513" y="64"/>
                </a:lnTo>
                <a:lnTo>
                  <a:pt x="514" y="66"/>
                </a:lnTo>
                <a:lnTo>
                  <a:pt x="515" y="67"/>
                </a:lnTo>
                <a:lnTo>
                  <a:pt x="516" y="69"/>
                </a:lnTo>
                <a:lnTo>
                  <a:pt x="517" y="71"/>
                </a:lnTo>
                <a:lnTo>
                  <a:pt x="519" y="72"/>
                </a:lnTo>
                <a:lnTo>
                  <a:pt x="521" y="72"/>
                </a:lnTo>
                <a:lnTo>
                  <a:pt x="523" y="73"/>
                </a:lnTo>
                <a:lnTo>
                  <a:pt x="526" y="73"/>
                </a:lnTo>
                <a:lnTo>
                  <a:pt x="527" y="72"/>
                </a:lnTo>
                <a:lnTo>
                  <a:pt x="528" y="71"/>
                </a:lnTo>
                <a:lnTo>
                  <a:pt x="530" y="70"/>
                </a:lnTo>
                <a:lnTo>
                  <a:pt x="532" y="68"/>
                </a:lnTo>
                <a:lnTo>
                  <a:pt x="533" y="66"/>
                </a:lnTo>
                <a:lnTo>
                  <a:pt x="533" y="65"/>
                </a:lnTo>
                <a:lnTo>
                  <a:pt x="535" y="64"/>
                </a:lnTo>
                <a:lnTo>
                  <a:pt x="536" y="62"/>
                </a:lnTo>
                <a:lnTo>
                  <a:pt x="539" y="62"/>
                </a:lnTo>
                <a:lnTo>
                  <a:pt x="540" y="61"/>
                </a:lnTo>
                <a:lnTo>
                  <a:pt x="543" y="61"/>
                </a:lnTo>
                <a:lnTo>
                  <a:pt x="545" y="61"/>
                </a:lnTo>
                <a:lnTo>
                  <a:pt x="547" y="62"/>
                </a:lnTo>
                <a:lnTo>
                  <a:pt x="549" y="64"/>
                </a:lnTo>
                <a:lnTo>
                  <a:pt x="550" y="66"/>
                </a:lnTo>
                <a:lnTo>
                  <a:pt x="550" y="67"/>
                </a:lnTo>
                <a:lnTo>
                  <a:pt x="551" y="69"/>
                </a:lnTo>
                <a:lnTo>
                  <a:pt x="553" y="71"/>
                </a:lnTo>
                <a:lnTo>
                  <a:pt x="554" y="72"/>
                </a:lnTo>
                <a:lnTo>
                  <a:pt x="555" y="72"/>
                </a:lnTo>
                <a:lnTo>
                  <a:pt x="557" y="74"/>
                </a:lnTo>
                <a:lnTo>
                  <a:pt x="560" y="74"/>
                </a:lnTo>
                <a:lnTo>
                  <a:pt x="561" y="75"/>
                </a:lnTo>
                <a:lnTo>
                  <a:pt x="564" y="75"/>
                </a:lnTo>
                <a:lnTo>
                  <a:pt x="567" y="75"/>
                </a:lnTo>
                <a:lnTo>
                  <a:pt x="569" y="75"/>
                </a:lnTo>
                <a:lnTo>
                  <a:pt x="572" y="75"/>
                </a:lnTo>
                <a:lnTo>
                  <a:pt x="574" y="74"/>
                </a:lnTo>
                <a:lnTo>
                  <a:pt x="577" y="74"/>
                </a:lnTo>
                <a:lnTo>
                  <a:pt x="579" y="74"/>
                </a:lnTo>
                <a:lnTo>
                  <a:pt x="582" y="74"/>
                </a:lnTo>
                <a:lnTo>
                  <a:pt x="584" y="74"/>
                </a:lnTo>
                <a:lnTo>
                  <a:pt x="587" y="74"/>
                </a:lnTo>
                <a:lnTo>
                  <a:pt x="589" y="74"/>
                </a:lnTo>
                <a:lnTo>
                  <a:pt x="591" y="75"/>
                </a:lnTo>
                <a:lnTo>
                  <a:pt x="594" y="75"/>
                </a:lnTo>
                <a:lnTo>
                  <a:pt x="595" y="76"/>
                </a:lnTo>
                <a:lnTo>
                  <a:pt x="597" y="77"/>
                </a:lnTo>
                <a:lnTo>
                  <a:pt x="598" y="77"/>
                </a:lnTo>
                <a:lnTo>
                  <a:pt x="600" y="77"/>
                </a:lnTo>
                <a:lnTo>
                  <a:pt x="600" y="78"/>
                </a:lnTo>
                <a:lnTo>
                  <a:pt x="602" y="80"/>
                </a:lnTo>
                <a:lnTo>
                  <a:pt x="604" y="81"/>
                </a:lnTo>
                <a:lnTo>
                  <a:pt x="605" y="83"/>
                </a:lnTo>
                <a:lnTo>
                  <a:pt x="606" y="84"/>
                </a:lnTo>
                <a:lnTo>
                  <a:pt x="607" y="85"/>
                </a:lnTo>
                <a:lnTo>
                  <a:pt x="609" y="87"/>
                </a:lnTo>
                <a:lnTo>
                  <a:pt x="611" y="88"/>
                </a:lnTo>
                <a:lnTo>
                  <a:pt x="611" y="89"/>
                </a:lnTo>
                <a:lnTo>
                  <a:pt x="612" y="90"/>
                </a:lnTo>
                <a:lnTo>
                  <a:pt x="614" y="92"/>
                </a:lnTo>
                <a:lnTo>
                  <a:pt x="616" y="94"/>
                </a:lnTo>
                <a:lnTo>
                  <a:pt x="617" y="94"/>
                </a:lnTo>
                <a:lnTo>
                  <a:pt x="618" y="95"/>
                </a:lnTo>
                <a:lnTo>
                  <a:pt x="620" y="97"/>
                </a:lnTo>
                <a:lnTo>
                  <a:pt x="622" y="98"/>
                </a:lnTo>
                <a:lnTo>
                  <a:pt x="623" y="99"/>
                </a:lnTo>
                <a:lnTo>
                  <a:pt x="623" y="99"/>
                </a:lnTo>
                <a:lnTo>
                  <a:pt x="624" y="99"/>
                </a:lnTo>
                <a:lnTo>
                  <a:pt x="626" y="101"/>
                </a:lnTo>
                <a:lnTo>
                  <a:pt x="628" y="103"/>
                </a:lnTo>
                <a:lnTo>
                  <a:pt x="629" y="104"/>
                </a:lnTo>
                <a:lnTo>
                  <a:pt x="631" y="105"/>
                </a:lnTo>
                <a:lnTo>
                  <a:pt x="633" y="106"/>
                </a:lnTo>
                <a:lnTo>
                  <a:pt x="634" y="107"/>
                </a:lnTo>
                <a:lnTo>
                  <a:pt x="635" y="109"/>
                </a:lnTo>
                <a:lnTo>
                  <a:pt x="636" y="110"/>
                </a:lnTo>
                <a:lnTo>
                  <a:pt x="638" y="111"/>
                </a:lnTo>
                <a:lnTo>
                  <a:pt x="639" y="113"/>
                </a:lnTo>
                <a:lnTo>
                  <a:pt x="639" y="116"/>
                </a:lnTo>
                <a:lnTo>
                  <a:pt x="639" y="117"/>
                </a:lnTo>
                <a:lnTo>
                  <a:pt x="640" y="119"/>
                </a:lnTo>
                <a:lnTo>
                  <a:pt x="641" y="121"/>
                </a:lnTo>
                <a:lnTo>
                  <a:pt x="642" y="123"/>
                </a:lnTo>
                <a:lnTo>
                  <a:pt x="643" y="125"/>
                </a:lnTo>
                <a:lnTo>
                  <a:pt x="644" y="127"/>
                </a:lnTo>
                <a:lnTo>
                  <a:pt x="645" y="128"/>
                </a:lnTo>
                <a:lnTo>
                  <a:pt x="645" y="130"/>
                </a:lnTo>
                <a:lnTo>
                  <a:pt x="646" y="132"/>
                </a:lnTo>
                <a:lnTo>
                  <a:pt x="647" y="133"/>
                </a:lnTo>
                <a:lnTo>
                  <a:pt x="648" y="135"/>
                </a:lnTo>
                <a:lnTo>
                  <a:pt x="649" y="137"/>
                </a:lnTo>
                <a:lnTo>
                  <a:pt x="650" y="139"/>
                </a:lnTo>
                <a:lnTo>
                  <a:pt x="650" y="141"/>
                </a:lnTo>
                <a:lnTo>
                  <a:pt x="651" y="143"/>
                </a:lnTo>
                <a:lnTo>
                  <a:pt x="653" y="144"/>
                </a:lnTo>
                <a:lnTo>
                  <a:pt x="654" y="146"/>
                </a:lnTo>
                <a:lnTo>
                  <a:pt x="655" y="147"/>
                </a:lnTo>
                <a:lnTo>
                  <a:pt x="656" y="148"/>
                </a:lnTo>
                <a:lnTo>
                  <a:pt x="656" y="149"/>
                </a:lnTo>
                <a:lnTo>
                  <a:pt x="658" y="149"/>
                </a:lnTo>
                <a:lnTo>
                  <a:pt x="660" y="150"/>
                </a:lnTo>
                <a:lnTo>
                  <a:pt x="661" y="152"/>
                </a:lnTo>
                <a:lnTo>
                  <a:pt x="662" y="153"/>
                </a:lnTo>
                <a:lnTo>
                  <a:pt x="664" y="155"/>
                </a:lnTo>
                <a:lnTo>
                  <a:pt x="665" y="155"/>
                </a:lnTo>
                <a:lnTo>
                  <a:pt x="667" y="157"/>
                </a:lnTo>
                <a:lnTo>
                  <a:pt x="667" y="158"/>
                </a:lnTo>
                <a:lnTo>
                  <a:pt x="668" y="160"/>
                </a:lnTo>
                <a:lnTo>
                  <a:pt x="669" y="162"/>
                </a:lnTo>
                <a:lnTo>
                  <a:pt x="669" y="165"/>
                </a:lnTo>
                <a:lnTo>
                  <a:pt x="669" y="167"/>
                </a:lnTo>
                <a:lnTo>
                  <a:pt x="668" y="170"/>
                </a:lnTo>
                <a:lnTo>
                  <a:pt x="668" y="172"/>
                </a:lnTo>
                <a:lnTo>
                  <a:pt x="667" y="174"/>
                </a:lnTo>
                <a:lnTo>
                  <a:pt x="667" y="176"/>
                </a:lnTo>
                <a:lnTo>
                  <a:pt x="666" y="177"/>
                </a:lnTo>
                <a:lnTo>
                  <a:pt x="664" y="178"/>
                </a:lnTo>
                <a:lnTo>
                  <a:pt x="662" y="178"/>
                </a:lnTo>
                <a:lnTo>
                  <a:pt x="660" y="180"/>
                </a:lnTo>
                <a:lnTo>
                  <a:pt x="658" y="181"/>
                </a:lnTo>
                <a:lnTo>
                  <a:pt x="657" y="182"/>
                </a:lnTo>
                <a:lnTo>
                  <a:pt x="656" y="182"/>
                </a:lnTo>
                <a:lnTo>
                  <a:pt x="656" y="183"/>
                </a:lnTo>
                <a:lnTo>
                  <a:pt x="655" y="185"/>
                </a:lnTo>
                <a:lnTo>
                  <a:pt x="654" y="187"/>
                </a:lnTo>
                <a:lnTo>
                  <a:pt x="654" y="189"/>
                </a:lnTo>
                <a:lnTo>
                  <a:pt x="654" y="192"/>
                </a:lnTo>
                <a:lnTo>
                  <a:pt x="655" y="194"/>
                </a:lnTo>
                <a:lnTo>
                  <a:pt x="656" y="196"/>
                </a:lnTo>
                <a:lnTo>
                  <a:pt x="656" y="198"/>
                </a:lnTo>
                <a:lnTo>
                  <a:pt x="656" y="199"/>
                </a:lnTo>
                <a:lnTo>
                  <a:pt x="656" y="199"/>
                </a:lnTo>
                <a:lnTo>
                  <a:pt x="657" y="201"/>
                </a:lnTo>
                <a:lnTo>
                  <a:pt x="659" y="203"/>
                </a:lnTo>
                <a:lnTo>
                  <a:pt x="660" y="205"/>
                </a:lnTo>
                <a:lnTo>
                  <a:pt x="661" y="206"/>
                </a:lnTo>
                <a:lnTo>
                  <a:pt x="662" y="208"/>
                </a:lnTo>
                <a:lnTo>
                  <a:pt x="663" y="210"/>
                </a:lnTo>
                <a:lnTo>
                  <a:pt x="664" y="210"/>
                </a:lnTo>
                <a:lnTo>
                  <a:pt x="666" y="212"/>
                </a:lnTo>
                <a:lnTo>
                  <a:pt x="667" y="213"/>
                </a:lnTo>
                <a:lnTo>
                  <a:pt x="668" y="215"/>
                </a:lnTo>
                <a:lnTo>
                  <a:pt x="670" y="216"/>
                </a:lnTo>
                <a:lnTo>
                  <a:pt x="672" y="216"/>
                </a:lnTo>
                <a:lnTo>
                  <a:pt x="673" y="217"/>
                </a:lnTo>
                <a:lnTo>
                  <a:pt x="675" y="218"/>
                </a:lnTo>
                <a:lnTo>
                  <a:pt x="676" y="220"/>
                </a:lnTo>
                <a:lnTo>
                  <a:pt x="678" y="221"/>
                </a:lnTo>
                <a:lnTo>
                  <a:pt x="678" y="222"/>
                </a:lnTo>
                <a:lnTo>
                  <a:pt x="679" y="225"/>
                </a:lnTo>
                <a:lnTo>
                  <a:pt x="680" y="227"/>
                </a:lnTo>
                <a:lnTo>
                  <a:pt x="680" y="229"/>
                </a:lnTo>
                <a:lnTo>
                  <a:pt x="681" y="231"/>
                </a:lnTo>
                <a:lnTo>
                  <a:pt x="680" y="233"/>
                </a:lnTo>
                <a:lnTo>
                  <a:pt x="680" y="236"/>
                </a:lnTo>
                <a:lnTo>
                  <a:pt x="679" y="238"/>
                </a:lnTo>
                <a:lnTo>
                  <a:pt x="679" y="240"/>
                </a:lnTo>
                <a:lnTo>
                  <a:pt x="679" y="242"/>
                </a:lnTo>
                <a:lnTo>
                  <a:pt x="680" y="244"/>
                </a:lnTo>
                <a:lnTo>
                  <a:pt x="681" y="246"/>
                </a:lnTo>
                <a:lnTo>
                  <a:pt x="682" y="247"/>
                </a:lnTo>
                <a:lnTo>
                  <a:pt x="683" y="249"/>
                </a:lnTo>
                <a:lnTo>
                  <a:pt x="684" y="250"/>
                </a:lnTo>
                <a:lnTo>
                  <a:pt x="686" y="251"/>
                </a:lnTo>
                <a:lnTo>
                  <a:pt x="688" y="252"/>
                </a:lnTo>
                <a:lnTo>
                  <a:pt x="689" y="252"/>
                </a:lnTo>
                <a:lnTo>
                  <a:pt x="691" y="251"/>
                </a:lnTo>
                <a:lnTo>
                  <a:pt x="693" y="250"/>
                </a:lnTo>
                <a:lnTo>
                  <a:pt x="695" y="249"/>
                </a:lnTo>
                <a:lnTo>
                  <a:pt x="695" y="248"/>
                </a:lnTo>
                <a:lnTo>
                  <a:pt x="697" y="246"/>
                </a:lnTo>
                <a:lnTo>
                  <a:pt x="698" y="244"/>
                </a:lnTo>
                <a:lnTo>
                  <a:pt x="699" y="243"/>
                </a:lnTo>
                <a:lnTo>
                  <a:pt x="700" y="241"/>
                </a:lnTo>
                <a:lnTo>
                  <a:pt x="701" y="239"/>
                </a:lnTo>
                <a:lnTo>
                  <a:pt x="702" y="238"/>
                </a:lnTo>
                <a:lnTo>
                  <a:pt x="702" y="236"/>
                </a:lnTo>
                <a:lnTo>
                  <a:pt x="704" y="234"/>
                </a:lnTo>
                <a:lnTo>
                  <a:pt x="705" y="233"/>
                </a:lnTo>
                <a:lnTo>
                  <a:pt x="705" y="232"/>
                </a:lnTo>
                <a:lnTo>
                  <a:pt x="706" y="231"/>
                </a:lnTo>
                <a:lnTo>
                  <a:pt x="706" y="230"/>
                </a:lnTo>
                <a:lnTo>
                  <a:pt x="707" y="230"/>
                </a:lnTo>
                <a:lnTo>
                  <a:pt x="709" y="229"/>
                </a:lnTo>
                <a:lnTo>
                  <a:pt x="711" y="228"/>
                </a:lnTo>
                <a:lnTo>
                  <a:pt x="713" y="228"/>
                </a:lnTo>
                <a:lnTo>
                  <a:pt x="716" y="228"/>
                </a:lnTo>
                <a:lnTo>
                  <a:pt x="718" y="228"/>
                </a:lnTo>
                <a:lnTo>
                  <a:pt x="721" y="229"/>
                </a:lnTo>
                <a:lnTo>
                  <a:pt x="723" y="229"/>
                </a:lnTo>
                <a:lnTo>
                  <a:pt x="725" y="230"/>
                </a:lnTo>
                <a:lnTo>
                  <a:pt x="727" y="232"/>
                </a:lnTo>
                <a:lnTo>
                  <a:pt x="728" y="232"/>
                </a:lnTo>
                <a:lnTo>
                  <a:pt x="729" y="234"/>
                </a:lnTo>
                <a:lnTo>
                  <a:pt x="730" y="236"/>
                </a:lnTo>
                <a:lnTo>
                  <a:pt x="731" y="238"/>
                </a:lnTo>
                <a:lnTo>
                  <a:pt x="732" y="238"/>
                </a:lnTo>
                <a:lnTo>
                  <a:pt x="734" y="240"/>
                </a:lnTo>
                <a:lnTo>
                  <a:pt x="734" y="242"/>
                </a:lnTo>
                <a:lnTo>
                  <a:pt x="736" y="243"/>
                </a:lnTo>
                <a:lnTo>
                  <a:pt x="738" y="244"/>
                </a:lnTo>
                <a:lnTo>
                  <a:pt x="739" y="245"/>
                </a:lnTo>
                <a:lnTo>
                  <a:pt x="740" y="247"/>
                </a:lnTo>
                <a:lnTo>
                  <a:pt x="742" y="247"/>
                </a:lnTo>
                <a:lnTo>
                  <a:pt x="743" y="249"/>
                </a:lnTo>
                <a:lnTo>
                  <a:pt x="745" y="249"/>
                </a:lnTo>
                <a:lnTo>
                  <a:pt x="745" y="251"/>
                </a:lnTo>
                <a:lnTo>
                  <a:pt x="747" y="253"/>
                </a:lnTo>
                <a:lnTo>
                  <a:pt x="748" y="254"/>
                </a:lnTo>
                <a:lnTo>
                  <a:pt x="750" y="255"/>
                </a:lnTo>
                <a:lnTo>
                  <a:pt x="751" y="257"/>
                </a:lnTo>
                <a:lnTo>
                  <a:pt x="751" y="259"/>
                </a:lnTo>
                <a:lnTo>
                  <a:pt x="752" y="260"/>
                </a:lnTo>
                <a:lnTo>
                  <a:pt x="753" y="262"/>
                </a:lnTo>
                <a:lnTo>
                  <a:pt x="754" y="265"/>
                </a:lnTo>
                <a:lnTo>
                  <a:pt x="755" y="266"/>
                </a:lnTo>
                <a:lnTo>
                  <a:pt x="756" y="268"/>
                </a:lnTo>
                <a:lnTo>
                  <a:pt x="757" y="270"/>
                </a:lnTo>
                <a:lnTo>
                  <a:pt x="757" y="271"/>
                </a:lnTo>
                <a:lnTo>
                  <a:pt x="758" y="273"/>
                </a:lnTo>
                <a:lnTo>
                  <a:pt x="760" y="275"/>
                </a:lnTo>
                <a:lnTo>
                  <a:pt x="761" y="276"/>
                </a:lnTo>
                <a:lnTo>
                  <a:pt x="762" y="277"/>
                </a:lnTo>
                <a:lnTo>
                  <a:pt x="763" y="278"/>
                </a:lnTo>
                <a:lnTo>
                  <a:pt x="765" y="279"/>
                </a:lnTo>
                <a:lnTo>
                  <a:pt x="768" y="280"/>
                </a:lnTo>
                <a:lnTo>
                  <a:pt x="769" y="281"/>
                </a:lnTo>
                <a:lnTo>
                  <a:pt x="771" y="282"/>
                </a:lnTo>
                <a:lnTo>
                  <a:pt x="773" y="282"/>
                </a:lnTo>
                <a:lnTo>
                  <a:pt x="775" y="282"/>
                </a:lnTo>
                <a:lnTo>
                  <a:pt x="779" y="286"/>
                </a:lnTo>
                <a:lnTo>
                  <a:pt x="779" y="287"/>
                </a:lnTo>
                <a:lnTo>
                  <a:pt x="780" y="288"/>
                </a:lnTo>
                <a:lnTo>
                  <a:pt x="781" y="291"/>
                </a:lnTo>
                <a:lnTo>
                  <a:pt x="780" y="293"/>
                </a:lnTo>
                <a:lnTo>
                  <a:pt x="780" y="295"/>
                </a:lnTo>
                <a:lnTo>
                  <a:pt x="780" y="298"/>
                </a:lnTo>
                <a:lnTo>
                  <a:pt x="781" y="301"/>
                </a:lnTo>
                <a:lnTo>
                  <a:pt x="781" y="303"/>
                </a:lnTo>
                <a:lnTo>
                  <a:pt x="782" y="304"/>
                </a:lnTo>
                <a:lnTo>
                  <a:pt x="784" y="306"/>
                </a:lnTo>
                <a:lnTo>
                  <a:pt x="785" y="307"/>
                </a:lnTo>
                <a:lnTo>
                  <a:pt x="787" y="308"/>
                </a:lnTo>
                <a:lnTo>
                  <a:pt x="789" y="309"/>
                </a:lnTo>
                <a:lnTo>
                  <a:pt x="790" y="310"/>
                </a:lnTo>
                <a:lnTo>
                  <a:pt x="790" y="311"/>
                </a:lnTo>
                <a:lnTo>
                  <a:pt x="790" y="314"/>
                </a:lnTo>
                <a:lnTo>
                  <a:pt x="789" y="315"/>
                </a:lnTo>
                <a:lnTo>
                  <a:pt x="788" y="318"/>
                </a:lnTo>
                <a:lnTo>
                  <a:pt x="788" y="320"/>
                </a:lnTo>
                <a:lnTo>
                  <a:pt x="787" y="321"/>
                </a:lnTo>
                <a:lnTo>
                  <a:pt x="788" y="324"/>
                </a:lnTo>
                <a:lnTo>
                  <a:pt x="789" y="326"/>
                </a:lnTo>
                <a:lnTo>
                  <a:pt x="789" y="327"/>
                </a:lnTo>
                <a:lnTo>
                  <a:pt x="790" y="327"/>
                </a:lnTo>
                <a:lnTo>
                  <a:pt x="791" y="328"/>
                </a:lnTo>
                <a:lnTo>
                  <a:pt x="793" y="328"/>
                </a:lnTo>
                <a:lnTo>
                  <a:pt x="796" y="329"/>
                </a:lnTo>
                <a:lnTo>
                  <a:pt x="797" y="330"/>
                </a:lnTo>
                <a:lnTo>
                  <a:pt x="799" y="331"/>
                </a:lnTo>
                <a:lnTo>
                  <a:pt x="800" y="332"/>
                </a:lnTo>
                <a:lnTo>
                  <a:pt x="800" y="335"/>
                </a:lnTo>
                <a:lnTo>
                  <a:pt x="800" y="338"/>
                </a:lnTo>
                <a:lnTo>
                  <a:pt x="799" y="340"/>
                </a:lnTo>
                <a:lnTo>
                  <a:pt x="799" y="343"/>
                </a:lnTo>
                <a:lnTo>
                  <a:pt x="800" y="344"/>
                </a:lnTo>
                <a:lnTo>
                  <a:pt x="801" y="345"/>
                </a:lnTo>
                <a:lnTo>
                  <a:pt x="804" y="346"/>
                </a:lnTo>
                <a:lnTo>
                  <a:pt x="807" y="346"/>
                </a:lnTo>
                <a:lnTo>
                  <a:pt x="809" y="346"/>
                </a:lnTo>
                <a:lnTo>
                  <a:pt x="812" y="346"/>
                </a:lnTo>
                <a:lnTo>
                  <a:pt x="813" y="346"/>
                </a:lnTo>
                <a:lnTo>
                  <a:pt x="816" y="347"/>
                </a:lnTo>
                <a:lnTo>
                  <a:pt x="818" y="349"/>
                </a:lnTo>
                <a:lnTo>
                  <a:pt x="818" y="350"/>
                </a:lnTo>
                <a:lnTo>
                  <a:pt x="819" y="352"/>
                </a:lnTo>
                <a:lnTo>
                  <a:pt x="819" y="354"/>
                </a:lnTo>
                <a:lnTo>
                  <a:pt x="819" y="356"/>
                </a:lnTo>
                <a:lnTo>
                  <a:pt x="820" y="359"/>
                </a:lnTo>
                <a:lnTo>
                  <a:pt x="820" y="361"/>
                </a:lnTo>
                <a:lnTo>
                  <a:pt x="820" y="364"/>
                </a:lnTo>
                <a:lnTo>
                  <a:pt x="820" y="365"/>
                </a:lnTo>
                <a:lnTo>
                  <a:pt x="821" y="368"/>
                </a:lnTo>
                <a:lnTo>
                  <a:pt x="821" y="370"/>
                </a:lnTo>
                <a:lnTo>
                  <a:pt x="822" y="372"/>
                </a:lnTo>
                <a:lnTo>
                  <a:pt x="823" y="374"/>
                </a:lnTo>
                <a:lnTo>
                  <a:pt x="824" y="376"/>
                </a:lnTo>
                <a:lnTo>
                  <a:pt x="824" y="377"/>
                </a:lnTo>
                <a:lnTo>
                  <a:pt x="826" y="379"/>
                </a:lnTo>
                <a:lnTo>
                  <a:pt x="827" y="381"/>
                </a:lnTo>
                <a:lnTo>
                  <a:pt x="828" y="382"/>
                </a:lnTo>
                <a:lnTo>
                  <a:pt x="828" y="385"/>
                </a:lnTo>
                <a:lnTo>
                  <a:pt x="829" y="387"/>
                </a:lnTo>
                <a:lnTo>
                  <a:pt x="829" y="389"/>
                </a:lnTo>
                <a:lnTo>
                  <a:pt x="829" y="391"/>
                </a:lnTo>
                <a:lnTo>
                  <a:pt x="830" y="393"/>
                </a:lnTo>
                <a:lnTo>
                  <a:pt x="830" y="396"/>
                </a:lnTo>
                <a:lnTo>
                  <a:pt x="830" y="398"/>
                </a:lnTo>
                <a:lnTo>
                  <a:pt x="830" y="400"/>
                </a:lnTo>
                <a:lnTo>
                  <a:pt x="830" y="403"/>
                </a:lnTo>
                <a:lnTo>
                  <a:pt x="831" y="405"/>
                </a:lnTo>
                <a:lnTo>
                  <a:pt x="831" y="408"/>
                </a:lnTo>
                <a:lnTo>
                  <a:pt x="831" y="410"/>
                </a:lnTo>
                <a:lnTo>
                  <a:pt x="831" y="413"/>
                </a:lnTo>
                <a:lnTo>
                  <a:pt x="831" y="415"/>
                </a:lnTo>
                <a:lnTo>
                  <a:pt x="831" y="418"/>
                </a:lnTo>
                <a:lnTo>
                  <a:pt x="832" y="420"/>
                </a:lnTo>
                <a:lnTo>
                  <a:pt x="832" y="421"/>
                </a:lnTo>
                <a:lnTo>
                  <a:pt x="833" y="424"/>
                </a:lnTo>
                <a:lnTo>
                  <a:pt x="835" y="425"/>
                </a:lnTo>
                <a:lnTo>
                  <a:pt x="835" y="427"/>
                </a:lnTo>
                <a:lnTo>
                  <a:pt x="836" y="428"/>
                </a:lnTo>
                <a:lnTo>
                  <a:pt x="838" y="430"/>
                </a:lnTo>
                <a:lnTo>
                  <a:pt x="840" y="431"/>
                </a:lnTo>
                <a:lnTo>
                  <a:pt x="841" y="432"/>
                </a:lnTo>
                <a:lnTo>
                  <a:pt x="843" y="432"/>
                </a:lnTo>
                <a:lnTo>
                  <a:pt x="844" y="432"/>
                </a:lnTo>
                <a:lnTo>
                  <a:pt x="845" y="433"/>
                </a:lnTo>
                <a:lnTo>
                  <a:pt x="846" y="434"/>
                </a:lnTo>
                <a:lnTo>
                  <a:pt x="848" y="436"/>
                </a:lnTo>
                <a:lnTo>
                  <a:pt x="849" y="437"/>
                </a:lnTo>
                <a:lnTo>
                  <a:pt x="851" y="438"/>
                </a:lnTo>
                <a:lnTo>
                  <a:pt x="852" y="440"/>
                </a:lnTo>
                <a:lnTo>
                  <a:pt x="852" y="442"/>
                </a:lnTo>
                <a:lnTo>
                  <a:pt x="854" y="443"/>
                </a:lnTo>
                <a:lnTo>
                  <a:pt x="856" y="443"/>
                </a:lnTo>
                <a:lnTo>
                  <a:pt x="859" y="443"/>
                </a:lnTo>
                <a:lnTo>
                  <a:pt x="860" y="443"/>
                </a:lnTo>
                <a:lnTo>
                  <a:pt x="861" y="443"/>
                </a:lnTo>
                <a:lnTo>
                  <a:pt x="863" y="443"/>
                </a:lnTo>
                <a:lnTo>
                  <a:pt x="865" y="442"/>
                </a:lnTo>
                <a:lnTo>
                  <a:pt x="867" y="441"/>
                </a:lnTo>
                <a:lnTo>
                  <a:pt x="868" y="440"/>
                </a:lnTo>
                <a:lnTo>
                  <a:pt x="870" y="439"/>
                </a:lnTo>
                <a:lnTo>
                  <a:pt x="873" y="439"/>
                </a:lnTo>
                <a:lnTo>
                  <a:pt x="875" y="439"/>
                </a:lnTo>
                <a:lnTo>
                  <a:pt x="872" y="441"/>
                </a:lnTo>
                <a:lnTo>
                  <a:pt x="868" y="443"/>
                </a:lnTo>
                <a:lnTo>
                  <a:pt x="862" y="446"/>
                </a:lnTo>
                <a:lnTo>
                  <a:pt x="868" y="445"/>
                </a:lnTo>
                <a:lnTo>
                  <a:pt x="872" y="445"/>
                </a:lnTo>
                <a:lnTo>
                  <a:pt x="874" y="444"/>
                </a:lnTo>
                <a:lnTo>
                  <a:pt x="875" y="444"/>
                </a:lnTo>
                <a:lnTo>
                  <a:pt x="876" y="445"/>
                </a:lnTo>
                <a:lnTo>
                  <a:pt x="877" y="445"/>
                </a:lnTo>
                <a:lnTo>
                  <a:pt x="877" y="446"/>
                </a:lnTo>
                <a:lnTo>
                  <a:pt x="876" y="447"/>
                </a:lnTo>
                <a:lnTo>
                  <a:pt x="875" y="448"/>
                </a:lnTo>
                <a:lnTo>
                  <a:pt x="873" y="448"/>
                </a:lnTo>
                <a:lnTo>
                  <a:pt x="872" y="449"/>
                </a:lnTo>
                <a:lnTo>
                  <a:pt x="870" y="451"/>
                </a:lnTo>
                <a:lnTo>
                  <a:pt x="868" y="451"/>
                </a:lnTo>
                <a:lnTo>
                  <a:pt x="868" y="451"/>
                </a:lnTo>
                <a:lnTo>
                  <a:pt x="867" y="451"/>
                </a:lnTo>
                <a:lnTo>
                  <a:pt x="866" y="451"/>
                </a:lnTo>
                <a:lnTo>
                  <a:pt x="866" y="452"/>
                </a:lnTo>
                <a:lnTo>
                  <a:pt x="865" y="452"/>
                </a:lnTo>
                <a:lnTo>
                  <a:pt x="864" y="452"/>
                </a:lnTo>
                <a:lnTo>
                  <a:pt x="863" y="453"/>
                </a:lnTo>
                <a:lnTo>
                  <a:pt x="863" y="453"/>
                </a:lnTo>
                <a:lnTo>
                  <a:pt x="863" y="454"/>
                </a:lnTo>
                <a:lnTo>
                  <a:pt x="862" y="454"/>
                </a:lnTo>
                <a:lnTo>
                  <a:pt x="861" y="454"/>
                </a:lnTo>
                <a:lnTo>
                  <a:pt x="860" y="454"/>
                </a:lnTo>
                <a:lnTo>
                  <a:pt x="860" y="455"/>
                </a:lnTo>
                <a:lnTo>
                  <a:pt x="859" y="455"/>
                </a:lnTo>
                <a:lnTo>
                  <a:pt x="858" y="456"/>
                </a:lnTo>
                <a:lnTo>
                  <a:pt x="857" y="456"/>
                </a:lnTo>
                <a:lnTo>
                  <a:pt x="857" y="457"/>
                </a:lnTo>
                <a:lnTo>
                  <a:pt x="857" y="457"/>
                </a:lnTo>
                <a:lnTo>
                  <a:pt x="857" y="458"/>
                </a:lnTo>
                <a:lnTo>
                  <a:pt x="856" y="458"/>
                </a:lnTo>
                <a:lnTo>
                  <a:pt x="856" y="459"/>
                </a:lnTo>
                <a:lnTo>
                  <a:pt x="855" y="459"/>
                </a:lnTo>
                <a:lnTo>
                  <a:pt x="855" y="459"/>
                </a:lnTo>
                <a:lnTo>
                  <a:pt x="854" y="460"/>
                </a:lnTo>
                <a:lnTo>
                  <a:pt x="853" y="460"/>
                </a:lnTo>
                <a:lnTo>
                  <a:pt x="853" y="461"/>
                </a:lnTo>
                <a:lnTo>
                  <a:pt x="852" y="461"/>
                </a:lnTo>
                <a:lnTo>
                  <a:pt x="852" y="462"/>
                </a:lnTo>
                <a:lnTo>
                  <a:pt x="852" y="462"/>
                </a:lnTo>
                <a:lnTo>
                  <a:pt x="852" y="463"/>
                </a:lnTo>
                <a:lnTo>
                  <a:pt x="851" y="463"/>
                </a:lnTo>
                <a:lnTo>
                  <a:pt x="851" y="464"/>
                </a:lnTo>
                <a:lnTo>
                  <a:pt x="850" y="465"/>
                </a:lnTo>
                <a:lnTo>
                  <a:pt x="849" y="465"/>
                </a:lnTo>
                <a:lnTo>
                  <a:pt x="848" y="466"/>
                </a:lnTo>
                <a:lnTo>
                  <a:pt x="847" y="467"/>
                </a:lnTo>
                <a:lnTo>
                  <a:pt x="847" y="468"/>
                </a:lnTo>
                <a:lnTo>
                  <a:pt x="846" y="469"/>
                </a:lnTo>
                <a:lnTo>
                  <a:pt x="846" y="470"/>
                </a:lnTo>
                <a:lnTo>
                  <a:pt x="845" y="471"/>
                </a:lnTo>
                <a:lnTo>
                  <a:pt x="844" y="471"/>
                </a:lnTo>
                <a:lnTo>
                  <a:pt x="844" y="472"/>
                </a:lnTo>
                <a:lnTo>
                  <a:pt x="843" y="473"/>
                </a:lnTo>
                <a:lnTo>
                  <a:pt x="842" y="474"/>
                </a:lnTo>
                <a:lnTo>
                  <a:pt x="842" y="475"/>
                </a:lnTo>
                <a:lnTo>
                  <a:pt x="841" y="475"/>
                </a:lnTo>
                <a:lnTo>
                  <a:pt x="841" y="476"/>
                </a:lnTo>
                <a:lnTo>
                  <a:pt x="840" y="476"/>
                </a:lnTo>
                <a:lnTo>
                  <a:pt x="840" y="476"/>
                </a:lnTo>
                <a:lnTo>
                  <a:pt x="840" y="477"/>
                </a:lnTo>
                <a:lnTo>
                  <a:pt x="839" y="477"/>
                </a:lnTo>
                <a:lnTo>
                  <a:pt x="839" y="478"/>
                </a:lnTo>
                <a:lnTo>
                  <a:pt x="838" y="479"/>
                </a:lnTo>
                <a:lnTo>
                  <a:pt x="837" y="480"/>
                </a:lnTo>
                <a:lnTo>
                  <a:pt x="837" y="481"/>
                </a:lnTo>
                <a:lnTo>
                  <a:pt x="836" y="481"/>
                </a:lnTo>
                <a:lnTo>
                  <a:pt x="836" y="482"/>
                </a:lnTo>
                <a:lnTo>
                  <a:pt x="835" y="482"/>
                </a:lnTo>
                <a:lnTo>
                  <a:pt x="835" y="482"/>
                </a:lnTo>
                <a:lnTo>
                  <a:pt x="835" y="482"/>
                </a:lnTo>
                <a:lnTo>
                  <a:pt x="835" y="483"/>
                </a:lnTo>
                <a:lnTo>
                  <a:pt x="834" y="484"/>
                </a:lnTo>
                <a:lnTo>
                  <a:pt x="833" y="484"/>
                </a:lnTo>
                <a:lnTo>
                  <a:pt x="833" y="485"/>
                </a:lnTo>
                <a:lnTo>
                  <a:pt x="832" y="485"/>
                </a:lnTo>
                <a:lnTo>
                  <a:pt x="832" y="486"/>
                </a:lnTo>
                <a:lnTo>
                  <a:pt x="831" y="486"/>
                </a:lnTo>
                <a:lnTo>
                  <a:pt x="831" y="487"/>
                </a:lnTo>
                <a:lnTo>
                  <a:pt x="830" y="487"/>
                </a:lnTo>
                <a:lnTo>
                  <a:pt x="830" y="487"/>
                </a:lnTo>
                <a:lnTo>
                  <a:pt x="829" y="487"/>
                </a:lnTo>
                <a:lnTo>
                  <a:pt x="829" y="487"/>
                </a:lnTo>
                <a:lnTo>
                  <a:pt x="828" y="487"/>
                </a:lnTo>
                <a:lnTo>
                  <a:pt x="828" y="488"/>
                </a:lnTo>
                <a:lnTo>
                  <a:pt x="827" y="488"/>
                </a:lnTo>
                <a:lnTo>
                  <a:pt x="826" y="488"/>
                </a:lnTo>
                <a:lnTo>
                  <a:pt x="825" y="488"/>
                </a:lnTo>
                <a:lnTo>
                  <a:pt x="824" y="489"/>
                </a:lnTo>
                <a:lnTo>
                  <a:pt x="824" y="489"/>
                </a:lnTo>
                <a:lnTo>
                  <a:pt x="823" y="489"/>
                </a:lnTo>
                <a:lnTo>
                  <a:pt x="822" y="490"/>
                </a:lnTo>
                <a:lnTo>
                  <a:pt x="821" y="490"/>
                </a:lnTo>
                <a:lnTo>
                  <a:pt x="820" y="491"/>
                </a:lnTo>
                <a:lnTo>
                  <a:pt x="819" y="491"/>
                </a:lnTo>
                <a:lnTo>
                  <a:pt x="818" y="492"/>
                </a:lnTo>
                <a:lnTo>
                  <a:pt x="818" y="492"/>
                </a:lnTo>
                <a:lnTo>
                  <a:pt x="818" y="493"/>
                </a:lnTo>
                <a:lnTo>
                  <a:pt x="817" y="493"/>
                </a:lnTo>
                <a:lnTo>
                  <a:pt x="817" y="493"/>
                </a:lnTo>
                <a:lnTo>
                  <a:pt x="816" y="493"/>
                </a:lnTo>
                <a:lnTo>
                  <a:pt x="815" y="493"/>
                </a:lnTo>
                <a:lnTo>
                  <a:pt x="815" y="494"/>
                </a:lnTo>
                <a:lnTo>
                  <a:pt x="814" y="494"/>
                </a:lnTo>
                <a:lnTo>
                  <a:pt x="814" y="495"/>
                </a:lnTo>
                <a:lnTo>
                  <a:pt x="813" y="495"/>
                </a:lnTo>
                <a:lnTo>
                  <a:pt x="813" y="496"/>
                </a:lnTo>
                <a:lnTo>
                  <a:pt x="812" y="496"/>
                </a:lnTo>
                <a:lnTo>
                  <a:pt x="812" y="497"/>
                </a:lnTo>
                <a:lnTo>
                  <a:pt x="811" y="498"/>
                </a:lnTo>
                <a:lnTo>
                  <a:pt x="810" y="498"/>
                </a:lnTo>
                <a:lnTo>
                  <a:pt x="810" y="498"/>
                </a:lnTo>
                <a:lnTo>
                  <a:pt x="809" y="498"/>
                </a:lnTo>
                <a:lnTo>
                  <a:pt x="809" y="499"/>
                </a:lnTo>
                <a:lnTo>
                  <a:pt x="808" y="499"/>
                </a:lnTo>
                <a:lnTo>
                  <a:pt x="807" y="500"/>
                </a:lnTo>
                <a:lnTo>
                  <a:pt x="807" y="501"/>
                </a:lnTo>
                <a:lnTo>
                  <a:pt x="806" y="502"/>
                </a:lnTo>
                <a:lnTo>
                  <a:pt x="805" y="502"/>
                </a:lnTo>
                <a:lnTo>
                  <a:pt x="805" y="503"/>
                </a:lnTo>
                <a:lnTo>
                  <a:pt x="804" y="503"/>
                </a:lnTo>
                <a:lnTo>
                  <a:pt x="803" y="504"/>
                </a:lnTo>
                <a:lnTo>
                  <a:pt x="802" y="504"/>
                </a:lnTo>
                <a:lnTo>
                  <a:pt x="801" y="504"/>
                </a:lnTo>
                <a:lnTo>
                  <a:pt x="801" y="505"/>
                </a:lnTo>
                <a:lnTo>
                  <a:pt x="801" y="505"/>
                </a:lnTo>
                <a:lnTo>
                  <a:pt x="801" y="506"/>
                </a:lnTo>
                <a:lnTo>
                  <a:pt x="800" y="506"/>
                </a:lnTo>
                <a:lnTo>
                  <a:pt x="799" y="507"/>
                </a:lnTo>
                <a:lnTo>
                  <a:pt x="798" y="508"/>
                </a:lnTo>
                <a:lnTo>
                  <a:pt x="797" y="509"/>
                </a:lnTo>
                <a:lnTo>
                  <a:pt x="796" y="509"/>
                </a:lnTo>
                <a:lnTo>
                  <a:pt x="796" y="509"/>
                </a:lnTo>
                <a:lnTo>
                  <a:pt x="796" y="510"/>
                </a:lnTo>
                <a:lnTo>
                  <a:pt x="795" y="510"/>
                </a:lnTo>
                <a:lnTo>
                  <a:pt x="794" y="511"/>
                </a:lnTo>
                <a:lnTo>
                  <a:pt x="793" y="512"/>
                </a:lnTo>
                <a:lnTo>
                  <a:pt x="792" y="512"/>
                </a:lnTo>
                <a:lnTo>
                  <a:pt x="792" y="513"/>
                </a:lnTo>
                <a:lnTo>
                  <a:pt x="791" y="513"/>
                </a:lnTo>
                <a:lnTo>
                  <a:pt x="790" y="514"/>
                </a:lnTo>
                <a:lnTo>
                  <a:pt x="790" y="515"/>
                </a:lnTo>
                <a:lnTo>
                  <a:pt x="789" y="515"/>
                </a:lnTo>
                <a:lnTo>
                  <a:pt x="788" y="516"/>
                </a:lnTo>
                <a:lnTo>
                  <a:pt x="787" y="516"/>
                </a:lnTo>
                <a:lnTo>
                  <a:pt x="787" y="517"/>
                </a:lnTo>
                <a:lnTo>
                  <a:pt x="786" y="517"/>
                </a:lnTo>
                <a:lnTo>
                  <a:pt x="785" y="517"/>
                </a:lnTo>
                <a:lnTo>
                  <a:pt x="785" y="518"/>
                </a:lnTo>
                <a:lnTo>
                  <a:pt x="784" y="518"/>
                </a:lnTo>
                <a:lnTo>
                  <a:pt x="784" y="518"/>
                </a:lnTo>
                <a:lnTo>
                  <a:pt x="783" y="518"/>
                </a:lnTo>
                <a:lnTo>
                  <a:pt x="783" y="519"/>
                </a:lnTo>
                <a:lnTo>
                  <a:pt x="782" y="519"/>
                </a:lnTo>
                <a:lnTo>
                  <a:pt x="781" y="519"/>
                </a:lnTo>
                <a:lnTo>
                  <a:pt x="780" y="519"/>
                </a:lnTo>
                <a:lnTo>
                  <a:pt x="779" y="519"/>
                </a:lnTo>
                <a:lnTo>
                  <a:pt x="779" y="520"/>
                </a:lnTo>
                <a:lnTo>
                  <a:pt x="778" y="520"/>
                </a:lnTo>
                <a:lnTo>
                  <a:pt x="777" y="520"/>
                </a:lnTo>
                <a:lnTo>
                  <a:pt x="776" y="520"/>
                </a:lnTo>
                <a:lnTo>
                  <a:pt x="775" y="520"/>
                </a:lnTo>
                <a:lnTo>
                  <a:pt x="774" y="520"/>
                </a:lnTo>
                <a:lnTo>
                  <a:pt x="773" y="520"/>
                </a:lnTo>
                <a:lnTo>
                  <a:pt x="773" y="520"/>
                </a:lnTo>
                <a:lnTo>
                  <a:pt x="772" y="520"/>
                </a:lnTo>
                <a:lnTo>
                  <a:pt x="771" y="520"/>
                </a:lnTo>
                <a:lnTo>
                  <a:pt x="770" y="520"/>
                </a:lnTo>
                <a:lnTo>
                  <a:pt x="769" y="520"/>
                </a:lnTo>
                <a:lnTo>
                  <a:pt x="768" y="520"/>
                </a:lnTo>
                <a:lnTo>
                  <a:pt x="768" y="521"/>
                </a:lnTo>
                <a:lnTo>
                  <a:pt x="768" y="521"/>
                </a:lnTo>
                <a:lnTo>
                  <a:pt x="767" y="521"/>
                </a:lnTo>
                <a:lnTo>
                  <a:pt x="766" y="521"/>
                </a:lnTo>
                <a:lnTo>
                  <a:pt x="765" y="521"/>
                </a:lnTo>
                <a:lnTo>
                  <a:pt x="764" y="522"/>
                </a:lnTo>
                <a:lnTo>
                  <a:pt x="763" y="522"/>
                </a:lnTo>
                <a:lnTo>
                  <a:pt x="762" y="522"/>
                </a:lnTo>
                <a:lnTo>
                  <a:pt x="762" y="522"/>
                </a:lnTo>
                <a:lnTo>
                  <a:pt x="761" y="523"/>
                </a:lnTo>
                <a:lnTo>
                  <a:pt x="760" y="523"/>
                </a:lnTo>
                <a:lnTo>
                  <a:pt x="759" y="523"/>
                </a:lnTo>
                <a:lnTo>
                  <a:pt x="758" y="524"/>
                </a:lnTo>
                <a:lnTo>
                  <a:pt x="757" y="524"/>
                </a:lnTo>
                <a:lnTo>
                  <a:pt x="757" y="524"/>
                </a:lnTo>
                <a:lnTo>
                  <a:pt x="756" y="524"/>
                </a:lnTo>
                <a:lnTo>
                  <a:pt x="755" y="524"/>
                </a:lnTo>
                <a:lnTo>
                  <a:pt x="755" y="525"/>
                </a:lnTo>
                <a:lnTo>
                  <a:pt x="754" y="525"/>
                </a:lnTo>
                <a:lnTo>
                  <a:pt x="753" y="525"/>
                </a:lnTo>
                <a:lnTo>
                  <a:pt x="752" y="525"/>
                </a:lnTo>
                <a:lnTo>
                  <a:pt x="751" y="526"/>
                </a:lnTo>
                <a:lnTo>
                  <a:pt x="751" y="526"/>
                </a:lnTo>
                <a:lnTo>
                  <a:pt x="750" y="526"/>
                </a:lnTo>
                <a:lnTo>
                  <a:pt x="749" y="526"/>
                </a:lnTo>
                <a:lnTo>
                  <a:pt x="749" y="527"/>
                </a:lnTo>
                <a:lnTo>
                  <a:pt x="748" y="527"/>
                </a:lnTo>
                <a:lnTo>
                  <a:pt x="747" y="527"/>
                </a:lnTo>
                <a:lnTo>
                  <a:pt x="746" y="528"/>
                </a:lnTo>
                <a:lnTo>
                  <a:pt x="745" y="528"/>
                </a:lnTo>
                <a:lnTo>
                  <a:pt x="745" y="528"/>
                </a:lnTo>
                <a:lnTo>
                  <a:pt x="745" y="529"/>
                </a:lnTo>
                <a:lnTo>
                  <a:pt x="744" y="529"/>
                </a:lnTo>
                <a:lnTo>
                  <a:pt x="743" y="529"/>
                </a:lnTo>
                <a:lnTo>
                  <a:pt x="742" y="530"/>
                </a:lnTo>
                <a:lnTo>
                  <a:pt x="741" y="530"/>
                </a:lnTo>
                <a:lnTo>
                  <a:pt x="740" y="530"/>
                </a:lnTo>
                <a:lnTo>
                  <a:pt x="740" y="530"/>
                </a:lnTo>
                <a:lnTo>
                  <a:pt x="740" y="531"/>
                </a:lnTo>
                <a:lnTo>
                  <a:pt x="739" y="531"/>
                </a:lnTo>
                <a:lnTo>
                  <a:pt x="738" y="531"/>
                </a:lnTo>
                <a:lnTo>
                  <a:pt x="737" y="531"/>
                </a:lnTo>
                <a:lnTo>
                  <a:pt x="737" y="532"/>
                </a:lnTo>
                <a:lnTo>
                  <a:pt x="736" y="532"/>
                </a:lnTo>
                <a:lnTo>
                  <a:pt x="736" y="532"/>
                </a:lnTo>
                <a:lnTo>
                  <a:pt x="737" y="533"/>
                </a:lnTo>
                <a:lnTo>
                  <a:pt x="737" y="534"/>
                </a:lnTo>
                <a:lnTo>
                  <a:pt x="738" y="534"/>
                </a:lnTo>
                <a:lnTo>
                  <a:pt x="738" y="535"/>
                </a:lnTo>
                <a:lnTo>
                  <a:pt x="739" y="535"/>
                </a:lnTo>
                <a:lnTo>
                  <a:pt x="739" y="536"/>
                </a:lnTo>
                <a:lnTo>
                  <a:pt x="740" y="536"/>
                </a:lnTo>
                <a:lnTo>
                  <a:pt x="740" y="537"/>
                </a:lnTo>
                <a:lnTo>
                  <a:pt x="740" y="537"/>
                </a:lnTo>
                <a:lnTo>
                  <a:pt x="740" y="538"/>
                </a:lnTo>
                <a:lnTo>
                  <a:pt x="740" y="539"/>
                </a:lnTo>
                <a:lnTo>
                  <a:pt x="740" y="540"/>
                </a:lnTo>
                <a:lnTo>
                  <a:pt x="739" y="541"/>
                </a:lnTo>
                <a:lnTo>
                  <a:pt x="738" y="542"/>
                </a:lnTo>
                <a:lnTo>
                  <a:pt x="737" y="542"/>
                </a:lnTo>
                <a:lnTo>
                  <a:pt x="737" y="543"/>
                </a:lnTo>
                <a:lnTo>
                  <a:pt x="736" y="543"/>
                </a:lnTo>
                <a:lnTo>
                  <a:pt x="736" y="543"/>
                </a:lnTo>
                <a:lnTo>
                  <a:pt x="735" y="543"/>
                </a:lnTo>
                <a:lnTo>
                  <a:pt x="734" y="543"/>
                </a:lnTo>
                <a:lnTo>
                  <a:pt x="734" y="544"/>
                </a:lnTo>
                <a:lnTo>
                  <a:pt x="734" y="544"/>
                </a:lnTo>
                <a:lnTo>
                  <a:pt x="734" y="545"/>
                </a:lnTo>
                <a:lnTo>
                  <a:pt x="734" y="546"/>
                </a:lnTo>
                <a:lnTo>
                  <a:pt x="733" y="546"/>
                </a:lnTo>
                <a:lnTo>
                  <a:pt x="733" y="547"/>
                </a:lnTo>
                <a:lnTo>
                  <a:pt x="732" y="547"/>
                </a:lnTo>
                <a:lnTo>
                  <a:pt x="732" y="548"/>
                </a:lnTo>
                <a:lnTo>
                  <a:pt x="731" y="548"/>
                </a:lnTo>
                <a:lnTo>
                  <a:pt x="730" y="548"/>
                </a:lnTo>
                <a:lnTo>
                  <a:pt x="730" y="549"/>
                </a:lnTo>
                <a:lnTo>
                  <a:pt x="729" y="549"/>
                </a:lnTo>
                <a:lnTo>
                  <a:pt x="729" y="550"/>
                </a:lnTo>
                <a:lnTo>
                  <a:pt x="729" y="550"/>
                </a:lnTo>
                <a:lnTo>
                  <a:pt x="729" y="551"/>
                </a:lnTo>
                <a:lnTo>
                  <a:pt x="728" y="551"/>
                </a:lnTo>
                <a:lnTo>
                  <a:pt x="728" y="552"/>
                </a:lnTo>
                <a:lnTo>
                  <a:pt x="727" y="552"/>
                </a:lnTo>
                <a:lnTo>
                  <a:pt x="727" y="553"/>
                </a:lnTo>
                <a:lnTo>
                  <a:pt x="727" y="554"/>
                </a:lnTo>
                <a:lnTo>
                  <a:pt x="726" y="554"/>
                </a:lnTo>
                <a:lnTo>
                  <a:pt x="726" y="554"/>
                </a:lnTo>
                <a:lnTo>
                  <a:pt x="726" y="555"/>
                </a:lnTo>
                <a:lnTo>
                  <a:pt x="726" y="556"/>
                </a:lnTo>
                <a:lnTo>
                  <a:pt x="726" y="557"/>
                </a:lnTo>
                <a:lnTo>
                  <a:pt x="725" y="558"/>
                </a:lnTo>
                <a:lnTo>
                  <a:pt x="725" y="559"/>
                </a:lnTo>
                <a:lnTo>
                  <a:pt x="724" y="559"/>
                </a:lnTo>
                <a:lnTo>
                  <a:pt x="724" y="560"/>
                </a:lnTo>
                <a:lnTo>
                  <a:pt x="723" y="560"/>
                </a:lnTo>
                <a:lnTo>
                  <a:pt x="723" y="561"/>
                </a:lnTo>
                <a:lnTo>
                  <a:pt x="723" y="561"/>
                </a:lnTo>
                <a:lnTo>
                  <a:pt x="723" y="562"/>
                </a:lnTo>
                <a:lnTo>
                  <a:pt x="722" y="562"/>
                </a:lnTo>
                <a:lnTo>
                  <a:pt x="722" y="563"/>
                </a:lnTo>
                <a:lnTo>
                  <a:pt x="721" y="563"/>
                </a:lnTo>
                <a:lnTo>
                  <a:pt x="721" y="564"/>
                </a:lnTo>
                <a:lnTo>
                  <a:pt x="720" y="564"/>
                </a:lnTo>
                <a:lnTo>
                  <a:pt x="720" y="565"/>
                </a:lnTo>
                <a:lnTo>
                  <a:pt x="719" y="565"/>
                </a:lnTo>
                <a:lnTo>
                  <a:pt x="719" y="565"/>
                </a:lnTo>
                <a:lnTo>
                  <a:pt x="718" y="565"/>
                </a:lnTo>
                <a:lnTo>
                  <a:pt x="718" y="566"/>
                </a:lnTo>
                <a:lnTo>
                  <a:pt x="717" y="567"/>
                </a:lnTo>
                <a:lnTo>
                  <a:pt x="717" y="568"/>
                </a:lnTo>
                <a:lnTo>
                  <a:pt x="717" y="569"/>
                </a:lnTo>
                <a:lnTo>
                  <a:pt x="717" y="570"/>
                </a:lnTo>
                <a:lnTo>
                  <a:pt x="717" y="570"/>
                </a:lnTo>
                <a:lnTo>
                  <a:pt x="717" y="570"/>
                </a:lnTo>
                <a:lnTo>
                  <a:pt x="717" y="571"/>
                </a:lnTo>
                <a:lnTo>
                  <a:pt x="716" y="572"/>
                </a:lnTo>
                <a:lnTo>
                  <a:pt x="716" y="573"/>
                </a:lnTo>
                <a:lnTo>
                  <a:pt x="715" y="573"/>
                </a:lnTo>
                <a:lnTo>
                  <a:pt x="715" y="574"/>
                </a:lnTo>
                <a:lnTo>
                  <a:pt x="715" y="575"/>
                </a:lnTo>
                <a:lnTo>
                  <a:pt x="714" y="575"/>
                </a:lnTo>
                <a:lnTo>
                  <a:pt x="714" y="576"/>
                </a:lnTo>
                <a:lnTo>
                  <a:pt x="713" y="576"/>
                </a:lnTo>
                <a:lnTo>
                  <a:pt x="713" y="576"/>
                </a:lnTo>
                <a:lnTo>
                  <a:pt x="713" y="577"/>
                </a:lnTo>
                <a:lnTo>
                  <a:pt x="713" y="578"/>
                </a:lnTo>
                <a:lnTo>
                  <a:pt x="713" y="579"/>
                </a:lnTo>
                <a:lnTo>
                  <a:pt x="713" y="580"/>
                </a:lnTo>
                <a:lnTo>
                  <a:pt x="713" y="581"/>
                </a:lnTo>
                <a:lnTo>
                  <a:pt x="713" y="581"/>
                </a:lnTo>
                <a:lnTo>
                  <a:pt x="713" y="582"/>
                </a:lnTo>
                <a:lnTo>
                  <a:pt x="714" y="582"/>
                </a:lnTo>
                <a:lnTo>
                  <a:pt x="714" y="583"/>
                </a:lnTo>
                <a:lnTo>
                  <a:pt x="714" y="584"/>
                </a:lnTo>
                <a:lnTo>
                  <a:pt x="714" y="585"/>
                </a:lnTo>
                <a:lnTo>
                  <a:pt x="714" y="586"/>
                </a:lnTo>
                <a:lnTo>
                  <a:pt x="715" y="586"/>
                </a:lnTo>
                <a:lnTo>
                  <a:pt x="715" y="587"/>
                </a:lnTo>
                <a:lnTo>
                  <a:pt x="715" y="587"/>
                </a:lnTo>
                <a:lnTo>
                  <a:pt x="715" y="588"/>
                </a:lnTo>
                <a:lnTo>
                  <a:pt x="716" y="588"/>
                </a:lnTo>
                <a:lnTo>
                  <a:pt x="716" y="589"/>
                </a:lnTo>
                <a:lnTo>
                  <a:pt x="716" y="590"/>
                </a:lnTo>
                <a:lnTo>
                  <a:pt x="716" y="591"/>
                </a:lnTo>
                <a:lnTo>
                  <a:pt x="717" y="591"/>
                </a:lnTo>
                <a:lnTo>
                  <a:pt x="717" y="592"/>
                </a:lnTo>
                <a:lnTo>
                  <a:pt x="717" y="592"/>
                </a:lnTo>
                <a:lnTo>
                  <a:pt x="717" y="593"/>
                </a:lnTo>
                <a:lnTo>
                  <a:pt x="717" y="594"/>
                </a:lnTo>
                <a:lnTo>
                  <a:pt x="717" y="595"/>
                </a:lnTo>
                <a:lnTo>
                  <a:pt x="717" y="596"/>
                </a:lnTo>
                <a:lnTo>
                  <a:pt x="717" y="597"/>
                </a:lnTo>
                <a:lnTo>
                  <a:pt x="717" y="598"/>
                </a:lnTo>
                <a:lnTo>
                  <a:pt x="717" y="598"/>
                </a:lnTo>
                <a:lnTo>
                  <a:pt x="717" y="599"/>
                </a:lnTo>
                <a:lnTo>
                  <a:pt x="717" y="600"/>
                </a:lnTo>
                <a:lnTo>
                  <a:pt x="717" y="601"/>
                </a:lnTo>
                <a:lnTo>
                  <a:pt x="717" y="602"/>
                </a:lnTo>
                <a:lnTo>
                  <a:pt x="717" y="603"/>
                </a:lnTo>
                <a:lnTo>
                  <a:pt x="717" y="604"/>
                </a:lnTo>
                <a:lnTo>
                  <a:pt x="717" y="604"/>
                </a:lnTo>
                <a:lnTo>
                  <a:pt x="717" y="605"/>
                </a:lnTo>
                <a:lnTo>
                  <a:pt x="717" y="606"/>
                </a:lnTo>
                <a:lnTo>
                  <a:pt x="716" y="607"/>
                </a:lnTo>
                <a:lnTo>
                  <a:pt x="716" y="608"/>
                </a:lnTo>
                <a:lnTo>
                  <a:pt x="716" y="609"/>
                </a:lnTo>
                <a:lnTo>
                  <a:pt x="716" y="609"/>
                </a:lnTo>
                <a:lnTo>
                  <a:pt x="716" y="610"/>
                </a:lnTo>
                <a:lnTo>
                  <a:pt x="715" y="610"/>
                </a:lnTo>
                <a:lnTo>
                  <a:pt x="715" y="611"/>
                </a:lnTo>
                <a:lnTo>
                  <a:pt x="715" y="612"/>
                </a:lnTo>
                <a:lnTo>
                  <a:pt x="715" y="613"/>
                </a:lnTo>
                <a:lnTo>
                  <a:pt x="715" y="614"/>
                </a:lnTo>
                <a:lnTo>
                  <a:pt x="715" y="615"/>
                </a:lnTo>
                <a:lnTo>
                  <a:pt x="715" y="615"/>
                </a:lnTo>
                <a:lnTo>
                  <a:pt x="715" y="616"/>
                </a:lnTo>
                <a:lnTo>
                  <a:pt x="715" y="617"/>
                </a:lnTo>
                <a:lnTo>
                  <a:pt x="715" y="618"/>
                </a:lnTo>
                <a:lnTo>
                  <a:pt x="715" y="619"/>
                </a:lnTo>
                <a:lnTo>
                  <a:pt x="715" y="620"/>
                </a:lnTo>
                <a:lnTo>
                  <a:pt x="714" y="620"/>
                </a:lnTo>
                <a:lnTo>
                  <a:pt x="714" y="620"/>
                </a:lnTo>
                <a:lnTo>
                  <a:pt x="713" y="620"/>
                </a:lnTo>
                <a:lnTo>
                  <a:pt x="712" y="620"/>
                </a:lnTo>
                <a:lnTo>
                  <a:pt x="712" y="620"/>
                </a:lnTo>
                <a:lnTo>
                  <a:pt x="712" y="620"/>
                </a:lnTo>
                <a:lnTo>
                  <a:pt x="711" y="620"/>
                </a:lnTo>
                <a:lnTo>
                  <a:pt x="710" y="620"/>
                </a:lnTo>
                <a:lnTo>
                  <a:pt x="709" y="620"/>
                </a:lnTo>
                <a:lnTo>
                  <a:pt x="708" y="620"/>
                </a:lnTo>
                <a:lnTo>
                  <a:pt x="708" y="620"/>
                </a:lnTo>
                <a:lnTo>
                  <a:pt x="707" y="620"/>
                </a:lnTo>
                <a:lnTo>
                  <a:pt x="706" y="620"/>
                </a:lnTo>
                <a:lnTo>
                  <a:pt x="706" y="620"/>
                </a:lnTo>
                <a:lnTo>
                  <a:pt x="705" y="620"/>
                </a:lnTo>
                <a:lnTo>
                  <a:pt x="704" y="620"/>
                </a:lnTo>
                <a:lnTo>
                  <a:pt x="703" y="620"/>
                </a:lnTo>
                <a:lnTo>
                  <a:pt x="702" y="620"/>
                </a:lnTo>
                <a:lnTo>
                  <a:pt x="701" y="620"/>
                </a:lnTo>
                <a:lnTo>
                  <a:pt x="701" y="620"/>
                </a:lnTo>
                <a:lnTo>
                  <a:pt x="700" y="620"/>
                </a:lnTo>
                <a:lnTo>
                  <a:pt x="699" y="620"/>
                </a:lnTo>
                <a:lnTo>
                  <a:pt x="698" y="620"/>
                </a:lnTo>
                <a:lnTo>
                  <a:pt x="697" y="620"/>
                </a:lnTo>
                <a:lnTo>
                  <a:pt x="696" y="620"/>
                </a:lnTo>
                <a:lnTo>
                  <a:pt x="695" y="620"/>
                </a:lnTo>
                <a:lnTo>
                  <a:pt x="695" y="620"/>
                </a:lnTo>
                <a:lnTo>
                  <a:pt x="694" y="620"/>
                </a:lnTo>
                <a:lnTo>
                  <a:pt x="693" y="620"/>
                </a:lnTo>
                <a:lnTo>
                  <a:pt x="692" y="620"/>
                </a:lnTo>
                <a:lnTo>
                  <a:pt x="691" y="620"/>
                </a:lnTo>
                <a:lnTo>
                  <a:pt x="690" y="620"/>
                </a:lnTo>
                <a:lnTo>
                  <a:pt x="689" y="620"/>
                </a:lnTo>
                <a:lnTo>
                  <a:pt x="689" y="620"/>
                </a:lnTo>
                <a:lnTo>
                  <a:pt x="688" y="620"/>
                </a:lnTo>
                <a:lnTo>
                  <a:pt x="687" y="620"/>
                </a:lnTo>
                <a:lnTo>
                  <a:pt x="685" y="620"/>
                </a:lnTo>
                <a:lnTo>
                  <a:pt x="684" y="620"/>
                </a:lnTo>
                <a:lnTo>
                  <a:pt x="684" y="620"/>
                </a:lnTo>
                <a:lnTo>
                  <a:pt x="683" y="620"/>
                </a:lnTo>
                <a:lnTo>
                  <a:pt x="682" y="619"/>
                </a:lnTo>
                <a:lnTo>
                  <a:pt x="681" y="619"/>
                </a:lnTo>
                <a:lnTo>
                  <a:pt x="680" y="619"/>
                </a:lnTo>
                <a:lnTo>
                  <a:pt x="679" y="619"/>
                </a:lnTo>
                <a:lnTo>
                  <a:pt x="678" y="619"/>
                </a:lnTo>
                <a:lnTo>
                  <a:pt x="678" y="620"/>
                </a:lnTo>
                <a:lnTo>
                  <a:pt x="678" y="620"/>
                </a:lnTo>
                <a:lnTo>
                  <a:pt x="678" y="620"/>
                </a:lnTo>
                <a:lnTo>
                  <a:pt x="677" y="620"/>
                </a:lnTo>
                <a:lnTo>
                  <a:pt x="677" y="621"/>
                </a:lnTo>
                <a:lnTo>
                  <a:pt x="676" y="621"/>
                </a:lnTo>
                <a:lnTo>
                  <a:pt x="676" y="622"/>
                </a:lnTo>
                <a:lnTo>
                  <a:pt x="675" y="622"/>
                </a:lnTo>
                <a:lnTo>
                  <a:pt x="675" y="623"/>
                </a:lnTo>
                <a:lnTo>
                  <a:pt x="674" y="623"/>
                </a:lnTo>
                <a:lnTo>
                  <a:pt x="674" y="624"/>
                </a:lnTo>
                <a:lnTo>
                  <a:pt x="673" y="625"/>
                </a:lnTo>
                <a:lnTo>
                  <a:pt x="673" y="624"/>
                </a:lnTo>
                <a:lnTo>
                  <a:pt x="673" y="623"/>
                </a:lnTo>
                <a:lnTo>
                  <a:pt x="673" y="622"/>
                </a:lnTo>
                <a:lnTo>
                  <a:pt x="673" y="621"/>
                </a:lnTo>
                <a:lnTo>
                  <a:pt x="673" y="620"/>
                </a:lnTo>
                <a:lnTo>
                  <a:pt x="673" y="620"/>
                </a:lnTo>
                <a:lnTo>
                  <a:pt x="673" y="619"/>
                </a:lnTo>
                <a:lnTo>
                  <a:pt x="673" y="618"/>
                </a:lnTo>
                <a:lnTo>
                  <a:pt x="673" y="617"/>
                </a:lnTo>
                <a:lnTo>
                  <a:pt x="673" y="616"/>
                </a:lnTo>
                <a:lnTo>
                  <a:pt x="673" y="615"/>
                </a:lnTo>
                <a:lnTo>
                  <a:pt x="673" y="615"/>
                </a:lnTo>
                <a:lnTo>
                  <a:pt x="673" y="614"/>
                </a:lnTo>
                <a:lnTo>
                  <a:pt x="673" y="613"/>
                </a:lnTo>
                <a:lnTo>
                  <a:pt x="673" y="612"/>
                </a:lnTo>
                <a:lnTo>
                  <a:pt x="673" y="611"/>
                </a:lnTo>
                <a:lnTo>
                  <a:pt x="673" y="610"/>
                </a:lnTo>
                <a:lnTo>
                  <a:pt x="673" y="609"/>
                </a:lnTo>
                <a:lnTo>
                  <a:pt x="673" y="609"/>
                </a:lnTo>
                <a:lnTo>
                  <a:pt x="673" y="608"/>
                </a:lnTo>
                <a:lnTo>
                  <a:pt x="672" y="608"/>
                </a:lnTo>
                <a:lnTo>
                  <a:pt x="673" y="622"/>
                </a:lnTo>
                <a:lnTo>
                  <a:pt x="672" y="622"/>
                </a:lnTo>
                <a:lnTo>
                  <a:pt x="671" y="623"/>
                </a:lnTo>
                <a:lnTo>
                  <a:pt x="670" y="623"/>
                </a:lnTo>
                <a:lnTo>
                  <a:pt x="669" y="623"/>
                </a:lnTo>
                <a:lnTo>
                  <a:pt x="667" y="623"/>
                </a:lnTo>
                <a:lnTo>
                  <a:pt x="667" y="624"/>
                </a:lnTo>
                <a:lnTo>
                  <a:pt x="664" y="624"/>
                </a:lnTo>
                <a:lnTo>
                  <a:pt x="663" y="625"/>
                </a:lnTo>
                <a:lnTo>
                  <a:pt x="662" y="625"/>
                </a:lnTo>
                <a:lnTo>
                  <a:pt x="660" y="626"/>
                </a:lnTo>
                <a:lnTo>
                  <a:pt x="659" y="626"/>
                </a:lnTo>
                <a:lnTo>
                  <a:pt x="658" y="627"/>
                </a:lnTo>
                <a:lnTo>
                  <a:pt x="657" y="628"/>
                </a:lnTo>
                <a:lnTo>
                  <a:pt x="656" y="629"/>
                </a:lnTo>
                <a:lnTo>
                  <a:pt x="656" y="629"/>
                </a:lnTo>
                <a:lnTo>
                  <a:pt x="654" y="629"/>
                </a:lnTo>
                <a:lnTo>
                  <a:pt x="653" y="629"/>
                </a:lnTo>
                <a:lnTo>
                  <a:pt x="651" y="630"/>
                </a:lnTo>
                <a:lnTo>
                  <a:pt x="650" y="630"/>
                </a:lnTo>
                <a:lnTo>
                  <a:pt x="648" y="629"/>
                </a:lnTo>
                <a:lnTo>
                  <a:pt x="647" y="628"/>
                </a:lnTo>
                <a:lnTo>
                  <a:pt x="646" y="628"/>
                </a:lnTo>
                <a:lnTo>
                  <a:pt x="645" y="628"/>
                </a:lnTo>
                <a:lnTo>
                  <a:pt x="645" y="629"/>
                </a:lnTo>
                <a:lnTo>
                  <a:pt x="644" y="629"/>
                </a:lnTo>
                <a:lnTo>
                  <a:pt x="642" y="629"/>
                </a:lnTo>
                <a:lnTo>
                  <a:pt x="641" y="629"/>
                </a:lnTo>
                <a:lnTo>
                  <a:pt x="639" y="629"/>
                </a:lnTo>
                <a:lnTo>
                  <a:pt x="639" y="629"/>
                </a:lnTo>
                <a:lnTo>
                  <a:pt x="638" y="630"/>
                </a:lnTo>
                <a:lnTo>
                  <a:pt x="637" y="630"/>
                </a:lnTo>
                <a:lnTo>
                  <a:pt x="634" y="630"/>
                </a:lnTo>
                <a:lnTo>
                  <a:pt x="633" y="630"/>
                </a:lnTo>
                <a:lnTo>
                  <a:pt x="632" y="630"/>
                </a:lnTo>
                <a:lnTo>
                  <a:pt x="631" y="629"/>
                </a:lnTo>
                <a:lnTo>
                  <a:pt x="629" y="629"/>
                </a:lnTo>
                <a:lnTo>
                  <a:pt x="628" y="629"/>
                </a:lnTo>
                <a:lnTo>
                  <a:pt x="627" y="630"/>
                </a:lnTo>
                <a:lnTo>
                  <a:pt x="626" y="630"/>
                </a:lnTo>
                <a:lnTo>
                  <a:pt x="625" y="631"/>
                </a:lnTo>
                <a:lnTo>
                  <a:pt x="623" y="631"/>
                </a:lnTo>
                <a:lnTo>
                  <a:pt x="622" y="631"/>
                </a:lnTo>
                <a:lnTo>
                  <a:pt x="621" y="631"/>
                </a:lnTo>
                <a:lnTo>
                  <a:pt x="619" y="631"/>
                </a:lnTo>
                <a:lnTo>
                  <a:pt x="617" y="630"/>
                </a:lnTo>
                <a:lnTo>
                  <a:pt x="616" y="629"/>
                </a:lnTo>
                <a:lnTo>
                  <a:pt x="614" y="629"/>
                </a:lnTo>
                <a:lnTo>
                  <a:pt x="613" y="629"/>
                </a:lnTo>
                <a:lnTo>
                  <a:pt x="611" y="629"/>
                </a:lnTo>
                <a:lnTo>
                  <a:pt x="611" y="629"/>
                </a:lnTo>
                <a:lnTo>
                  <a:pt x="609" y="629"/>
                </a:lnTo>
                <a:lnTo>
                  <a:pt x="608" y="629"/>
                </a:lnTo>
                <a:lnTo>
                  <a:pt x="606" y="629"/>
                </a:lnTo>
                <a:lnTo>
                  <a:pt x="606" y="628"/>
                </a:lnTo>
                <a:lnTo>
                  <a:pt x="605" y="628"/>
                </a:lnTo>
                <a:lnTo>
                  <a:pt x="603" y="628"/>
                </a:lnTo>
                <a:lnTo>
                  <a:pt x="601" y="628"/>
                </a:lnTo>
                <a:lnTo>
                  <a:pt x="600" y="628"/>
                </a:lnTo>
                <a:lnTo>
                  <a:pt x="600" y="628"/>
                </a:lnTo>
                <a:lnTo>
                  <a:pt x="599" y="627"/>
                </a:lnTo>
                <a:lnTo>
                  <a:pt x="597" y="627"/>
                </a:lnTo>
                <a:lnTo>
                  <a:pt x="596" y="627"/>
                </a:lnTo>
                <a:lnTo>
                  <a:pt x="594" y="627"/>
                </a:lnTo>
                <a:lnTo>
                  <a:pt x="594" y="626"/>
                </a:lnTo>
                <a:lnTo>
                  <a:pt x="593" y="626"/>
                </a:lnTo>
                <a:lnTo>
                  <a:pt x="592" y="625"/>
                </a:lnTo>
                <a:lnTo>
                  <a:pt x="591" y="625"/>
                </a:lnTo>
                <a:lnTo>
                  <a:pt x="590" y="625"/>
                </a:lnTo>
                <a:lnTo>
                  <a:pt x="589" y="625"/>
                </a:lnTo>
                <a:lnTo>
                  <a:pt x="589" y="625"/>
                </a:lnTo>
                <a:lnTo>
                  <a:pt x="588" y="626"/>
                </a:lnTo>
                <a:lnTo>
                  <a:pt x="587" y="626"/>
                </a:lnTo>
                <a:lnTo>
                  <a:pt x="586" y="626"/>
                </a:lnTo>
                <a:lnTo>
                  <a:pt x="585" y="626"/>
                </a:lnTo>
                <a:lnTo>
                  <a:pt x="584" y="627"/>
                </a:lnTo>
                <a:lnTo>
                  <a:pt x="583" y="627"/>
                </a:lnTo>
                <a:lnTo>
                  <a:pt x="581" y="628"/>
                </a:lnTo>
                <a:lnTo>
                  <a:pt x="580" y="629"/>
                </a:lnTo>
                <a:lnTo>
                  <a:pt x="579" y="629"/>
                </a:lnTo>
                <a:lnTo>
                  <a:pt x="578" y="629"/>
                </a:lnTo>
                <a:lnTo>
                  <a:pt x="577" y="630"/>
                </a:lnTo>
                <a:lnTo>
                  <a:pt x="575" y="630"/>
                </a:lnTo>
                <a:lnTo>
                  <a:pt x="574" y="630"/>
                </a:lnTo>
                <a:lnTo>
                  <a:pt x="573" y="630"/>
                </a:lnTo>
                <a:lnTo>
                  <a:pt x="572" y="629"/>
                </a:lnTo>
                <a:lnTo>
                  <a:pt x="571" y="628"/>
                </a:lnTo>
                <a:lnTo>
                  <a:pt x="570" y="628"/>
                </a:lnTo>
                <a:lnTo>
                  <a:pt x="568" y="627"/>
                </a:lnTo>
                <a:lnTo>
                  <a:pt x="567" y="627"/>
                </a:lnTo>
                <a:lnTo>
                  <a:pt x="566" y="627"/>
                </a:lnTo>
                <a:lnTo>
                  <a:pt x="565" y="626"/>
                </a:lnTo>
                <a:lnTo>
                  <a:pt x="564" y="626"/>
                </a:lnTo>
                <a:lnTo>
                  <a:pt x="562" y="626"/>
                </a:lnTo>
                <a:lnTo>
                  <a:pt x="561" y="626"/>
                </a:lnTo>
                <a:lnTo>
                  <a:pt x="560" y="626"/>
                </a:lnTo>
                <a:lnTo>
                  <a:pt x="559" y="626"/>
                </a:lnTo>
                <a:lnTo>
                  <a:pt x="558" y="626"/>
                </a:lnTo>
                <a:lnTo>
                  <a:pt x="557" y="626"/>
                </a:lnTo>
                <a:lnTo>
                  <a:pt x="556" y="626"/>
                </a:lnTo>
                <a:lnTo>
                  <a:pt x="555" y="626"/>
                </a:lnTo>
                <a:lnTo>
                  <a:pt x="554" y="625"/>
                </a:lnTo>
                <a:lnTo>
                  <a:pt x="553" y="625"/>
                </a:lnTo>
                <a:lnTo>
                  <a:pt x="552" y="625"/>
                </a:lnTo>
                <a:lnTo>
                  <a:pt x="550" y="624"/>
                </a:lnTo>
                <a:lnTo>
                  <a:pt x="550" y="624"/>
                </a:lnTo>
                <a:lnTo>
                  <a:pt x="549" y="624"/>
                </a:lnTo>
                <a:lnTo>
                  <a:pt x="547" y="624"/>
                </a:lnTo>
                <a:lnTo>
                  <a:pt x="546" y="624"/>
                </a:lnTo>
                <a:lnTo>
                  <a:pt x="545" y="624"/>
                </a:lnTo>
                <a:lnTo>
                  <a:pt x="544" y="624"/>
                </a:lnTo>
                <a:lnTo>
                  <a:pt x="544" y="625"/>
                </a:lnTo>
                <a:lnTo>
                  <a:pt x="543" y="625"/>
                </a:lnTo>
                <a:lnTo>
                  <a:pt x="541" y="625"/>
                </a:lnTo>
                <a:lnTo>
                  <a:pt x="539" y="625"/>
                </a:lnTo>
                <a:lnTo>
                  <a:pt x="538" y="626"/>
                </a:lnTo>
                <a:lnTo>
                  <a:pt x="537" y="626"/>
                </a:lnTo>
                <a:lnTo>
                  <a:pt x="536" y="626"/>
                </a:lnTo>
                <a:lnTo>
                  <a:pt x="534" y="626"/>
                </a:lnTo>
                <a:lnTo>
                  <a:pt x="533" y="626"/>
                </a:lnTo>
                <a:lnTo>
                  <a:pt x="532" y="627"/>
                </a:lnTo>
                <a:lnTo>
                  <a:pt x="532" y="628"/>
                </a:lnTo>
                <a:lnTo>
                  <a:pt x="532" y="629"/>
                </a:lnTo>
                <a:lnTo>
                  <a:pt x="531" y="630"/>
                </a:lnTo>
                <a:lnTo>
                  <a:pt x="530" y="631"/>
                </a:lnTo>
                <a:lnTo>
                  <a:pt x="530" y="632"/>
                </a:lnTo>
                <a:lnTo>
                  <a:pt x="529" y="632"/>
                </a:lnTo>
                <a:lnTo>
                  <a:pt x="528" y="633"/>
                </a:lnTo>
                <a:lnTo>
                  <a:pt x="527" y="634"/>
                </a:lnTo>
                <a:lnTo>
                  <a:pt x="526" y="634"/>
                </a:lnTo>
                <a:lnTo>
                  <a:pt x="524" y="634"/>
                </a:lnTo>
                <a:lnTo>
                  <a:pt x="523" y="635"/>
                </a:lnTo>
                <a:lnTo>
                  <a:pt x="522" y="635"/>
                </a:lnTo>
                <a:lnTo>
                  <a:pt x="521" y="636"/>
                </a:lnTo>
                <a:lnTo>
                  <a:pt x="520" y="636"/>
                </a:lnTo>
                <a:lnTo>
                  <a:pt x="518" y="636"/>
                </a:lnTo>
                <a:lnTo>
                  <a:pt x="517" y="636"/>
                </a:lnTo>
                <a:lnTo>
                  <a:pt x="516" y="636"/>
                </a:lnTo>
                <a:lnTo>
                  <a:pt x="515" y="636"/>
                </a:lnTo>
                <a:lnTo>
                  <a:pt x="514" y="637"/>
                </a:lnTo>
                <a:lnTo>
                  <a:pt x="513" y="636"/>
                </a:lnTo>
                <a:lnTo>
                  <a:pt x="512" y="636"/>
                </a:lnTo>
                <a:lnTo>
                  <a:pt x="511" y="636"/>
                </a:lnTo>
                <a:lnTo>
                  <a:pt x="511" y="635"/>
                </a:lnTo>
                <a:lnTo>
                  <a:pt x="509" y="635"/>
                </a:lnTo>
                <a:lnTo>
                  <a:pt x="507" y="635"/>
                </a:lnTo>
                <a:lnTo>
                  <a:pt x="506" y="636"/>
                </a:lnTo>
                <a:lnTo>
                  <a:pt x="505" y="636"/>
                </a:lnTo>
                <a:lnTo>
                  <a:pt x="504" y="636"/>
                </a:lnTo>
                <a:lnTo>
                  <a:pt x="503" y="636"/>
                </a:lnTo>
                <a:lnTo>
                  <a:pt x="501" y="636"/>
                </a:lnTo>
                <a:lnTo>
                  <a:pt x="500" y="636"/>
                </a:lnTo>
                <a:lnTo>
                  <a:pt x="500" y="636"/>
                </a:lnTo>
                <a:lnTo>
                  <a:pt x="499" y="637"/>
                </a:lnTo>
                <a:lnTo>
                  <a:pt x="498" y="637"/>
                </a:lnTo>
                <a:lnTo>
                  <a:pt x="497" y="637"/>
                </a:lnTo>
                <a:lnTo>
                  <a:pt x="496" y="638"/>
                </a:lnTo>
                <a:lnTo>
                  <a:pt x="495" y="639"/>
                </a:lnTo>
                <a:lnTo>
                  <a:pt x="494" y="639"/>
                </a:lnTo>
                <a:lnTo>
                  <a:pt x="493" y="640"/>
                </a:lnTo>
                <a:lnTo>
                  <a:pt x="492" y="640"/>
                </a:lnTo>
                <a:lnTo>
                  <a:pt x="490" y="640"/>
                </a:lnTo>
                <a:lnTo>
                  <a:pt x="489" y="640"/>
                </a:lnTo>
                <a:lnTo>
                  <a:pt x="488" y="639"/>
                </a:lnTo>
                <a:lnTo>
                  <a:pt x="487" y="638"/>
                </a:lnTo>
                <a:lnTo>
                  <a:pt x="486" y="638"/>
                </a:lnTo>
                <a:lnTo>
                  <a:pt x="485" y="638"/>
                </a:lnTo>
                <a:lnTo>
                  <a:pt x="483" y="639"/>
                </a:lnTo>
                <a:lnTo>
                  <a:pt x="483" y="639"/>
                </a:lnTo>
                <a:lnTo>
                  <a:pt x="482" y="640"/>
                </a:lnTo>
                <a:lnTo>
                  <a:pt x="480" y="640"/>
                </a:lnTo>
                <a:lnTo>
                  <a:pt x="479" y="639"/>
                </a:lnTo>
                <a:lnTo>
                  <a:pt x="478" y="640"/>
                </a:lnTo>
                <a:lnTo>
                  <a:pt x="477" y="640"/>
                </a:lnTo>
                <a:lnTo>
                  <a:pt x="477" y="641"/>
                </a:lnTo>
                <a:lnTo>
                  <a:pt x="476" y="641"/>
                </a:lnTo>
                <a:lnTo>
                  <a:pt x="474" y="642"/>
                </a:lnTo>
                <a:lnTo>
                  <a:pt x="472" y="642"/>
                </a:lnTo>
                <a:lnTo>
                  <a:pt x="472" y="642"/>
                </a:lnTo>
                <a:lnTo>
                  <a:pt x="471" y="642"/>
                </a:lnTo>
                <a:lnTo>
                  <a:pt x="470" y="641"/>
                </a:lnTo>
                <a:lnTo>
                  <a:pt x="468" y="641"/>
                </a:lnTo>
                <a:lnTo>
                  <a:pt x="467" y="641"/>
                </a:lnTo>
                <a:lnTo>
                  <a:pt x="466" y="640"/>
                </a:lnTo>
                <a:lnTo>
                  <a:pt x="466" y="640"/>
                </a:lnTo>
                <a:lnTo>
                  <a:pt x="465" y="640"/>
                </a:lnTo>
                <a:lnTo>
                  <a:pt x="463" y="640"/>
                </a:lnTo>
                <a:lnTo>
                  <a:pt x="461" y="640"/>
                </a:lnTo>
                <a:lnTo>
                  <a:pt x="460" y="639"/>
                </a:lnTo>
                <a:lnTo>
                  <a:pt x="459" y="639"/>
                </a:lnTo>
                <a:lnTo>
                  <a:pt x="458" y="639"/>
                </a:lnTo>
                <a:lnTo>
                  <a:pt x="456" y="640"/>
                </a:lnTo>
                <a:lnTo>
                  <a:pt x="455" y="640"/>
                </a:lnTo>
                <a:lnTo>
                  <a:pt x="455" y="641"/>
                </a:lnTo>
                <a:lnTo>
                  <a:pt x="455" y="642"/>
                </a:lnTo>
                <a:lnTo>
                  <a:pt x="454" y="642"/>
                </a:lnTo>
                <a:lnTo>
                  <a:pt x="453" y="643"/>
                </a:lnTo>
                <a:lnTo>
                  <a:pt x="452" y="643"/>
                </a:lnTo>
                <a:lnTo>
                  <a:pt x="450" y="644"/>
                </a:lnTo>
                <a:lnTo>
                  <a:pt x="449" y="643"/>
                </a:lnTo>
                <a:lnTo>
                  <a:pt x="448" y="644"/>
                </a:lnTo>
                <a:lnTo>
                  <a:pt x="447" y="644"/>
                </a:lnTo>
                <a:lnTo>
                  <a:pt x="447" y="645"/>
                </a:lnTo>
                <a:lnTo>
                  <a:pt x="446" y="646"/>
                </a:lnTo>
                <a:lnTo>
                  <a:pt x="446" y="647"/>
                </a:lnTo>
                <a:lnTo>
                  <a:pt x="445" y="647"/>
                </a:lnTo>
                <a:lnTo>
                  <a:pt x="428" y="644"/>
                </a:lnTo>
                <a:lnTo>
                  <a:pt x="428" y="643"/>
                </a:lnTo>
                <a:lnTo>
                  <a:pt x="428" y="642"/>
                </a:lnTo>
                <a:lnTo>
                  <a:pt x="427" y="641"/>
                </a:lnTo>
                <a:lnTo>
                  <a:pt x="427" y="639"/>
                </a:lnTo>
                <a:lnTo>
                  <a:pt x="426" y="637"/>
                </a:lnTo>
                <a:lnTo>
                  <a:pt x="427" y="634"/>
                </a:lnTo>
                <a:lnTo>
                  <a:pt x="427" y="633"/>
                </a:lnTo>
                <a:lnTo>
                  <a:pt x="427" y="631"/>
                </a:lnTo>
                <a:lnTo>
                  <a:pt x="426" y="632"/>
                </a:lnTo>
                <a:lnTo>
                  <a:pt x="425" y="632"/>
                </a:lnTo>
                <a:lnTo>
                  <a:pt x="424" y="631"/>
                </a:lnTo>
                <a:lnTo>
                  <a:pt x="422" y="630"/>
                </a:lnTo>
                <a:lnTo>
                  <a:pt x="422" y="628"/>
                </a:lnTo>
                <a:lnTo>
                  <a:pt x="422" y="626"/>
                </a:lnTo>
                <a:lnTo>
                  <a:pt x="422" y="626"/>
                </a:lnTo>
                <a:lnTo>
                  <a:pt x="421" y="625"/>
                </a:lnTo>
                <a:lnTo>
                  <a:pt x="421" y="624"/>
                </a:lnTo>
                <a:lnTo>
                  <a:pt x="421" y="622"/>
                </a:lnTo>
                <a:lnTo>
                  <a:pt x="421" y="621"/>
                </a:lnTo>
                <a:lnTo>
                  <a:pt x="421" y="620"/>
                </a:lnTo>
                <a:lnTo>
                  <a:pt x="421" y="619"/>
                </a:lnTo>
                <a:lnTo>
                  <a:pt x="420" y="618"/>
                </a:lnTo>
                <a:lnTo>
                  <a:pt x="419" y="616"/>
                </a:lnTo>
                <a:lnTo>
                  <a:pt x="419" y="615"/>
                </a:lnTo>
                <a:lnTo>
                  <a:pt x="419" y="615"/>
                </a:lnTo>
                <a:lnTo>
                  <a:pt x="420" y="613"/>
                </a:lnTo>
                <a:lnTo>
                  <a:pt x="421" y="613"/>
                </a:lnTo>
                <a:lnTo>
                  <a:pt x="423" y="612"/>
                </a:lnTo>
                <a:lnTo>
                  <a:pt x="424" y="611"/>
                </a:lnTo>
                <a:lnTo>
                  <a:pt x="425" y="611"/>
                </a:lnTo>
                <a:lnTo>
                  <a:pt x="426" y="611"/>
                </a:lnTo>
                <a:lnTo>
                  <a:pt x="427" y="610"/>
                </a:lnTo>
                <a:lnTo>
                  <a:pt x="428" y="609"/>
                </a:lnTo>
                <a:lnTo>
                  <a:pt x="428" y="609"/>
                </a:lnTo>
                <a:lnTo>
                  <a:pt x="429" y="608"/>
                </a:lnTo>
                <a:lnTo>
                  <a:pt x="429" y="607"/>
                </a:lnTo>
                <a:lnTo>
                  <a:pt x="429" y="605"/>
                </a:lnTo>
                <a:lnTo>
                  <a:pt x="429" y="604"/>
                </a:lnTo>
                <a:lnTo>
                  <a:pt x="430" y="603"/>
                </a:lnTo>
                <a:lnTo>
                  <a:pt x="432" y="602"/>
                </a:lnTo>
                <a:lnTo>
                  <a:pt x="432" y="601"/>
                </a:lnTo>
                <a:lnTo>
                  <a:pt x="433" y="600"/>
                </a:lnTo>
                <a:lnTo>
                  <a:pt x="434" y="599"/>
                </a:lnTo>
                <a:lnTo>
                  <a:pt x="434" y="598"/>
                </a:lnTo>
                <a:lnTo>
                  <a:pt x="435" y="597"/>
                </a:lnTo>
                <a:lnTo>
                  <a:pt x="436" y="596"/>
                </a:lnTo>
                <a:lnTo>
                  <a:pt x="436" y="595"/>
                </a:lnTo>
                <a:lnTo>
                  <a:pt x="437" y="594"/>
                </a:lnTo>
                <a:lnTo>
                  <a:pt x="437" y="593"/>
                </a:lnTo>
                <a:lnTo>
                  <a:pt x="438" y="592"/>
                </a:lnTo>
                <a:lnTo>
                  <a:pt x="438" y="592"/>
                </a:lnTo>
                <a:lnTo>
                  <a:pt x="438" y="591"/>
                </a:lnTo>
                <a:lnTo>
                  <a:pt x="439" y="591"/>
                </a:lnTo>
                <a:lnTo>
                  <a:pt x="402" y="538"/>
                </a:lnTo>
                <a:lnTo>
                  <a:pt x="401" y="539"/>
                </a:lnTo>
                <a:lnTo>
                  <a:pt x="399" y="540"/>
                </a:lnTo>
                <a:lnTo>
                  <a:pt x="399" y="541"/>
                </a:lnTo>
                <a:lnTo>
                  <a:pt x="399" y="542"/>
                </a:lnTo>
                <a:lnTo>
                  <a:pt x="399" y="543"/>
                </a:lnTo>
                <a:lnTo>
                  <a:pt x="398" y="543"/>
                </a:lnTo>
                <a:lnTo>
                  <a:pt x="397" y="544"/>
                </a:lnTo>
                <a:lnTo>
                  <a:pt x="396" y="545"/>
                </a:lnTo>
                <a:lnTo>
                  <a:pt x="395" y="546"/>
                </a:lnTo>
                <a:lnTo>
                  <a:pt x="395" y="547"/>
                </a:lnTo>
                <a:lnTo>
                  <a:pt x="395" y="548"/>
                </a:lnTo>
                <a:lnTo>
                  <a:pt x="394" y="549"/>
                </a:lnTo>
                <a:lnTo>
                  <a:pt x="394" y="550"/>
                </a:lnTo>
                <a:lnTo>
                  <a:pt x="393" y="551"/>
                </a:lnTo>
                <a:lnTo>
                  <a:pt x="392" y="552"/>
                </a:lnTo>
                <a:lnTo>
                  <a:pt x="391" y="553"/>
                </a:lnTo>
                <a:lnTo>
                  <a:pt x="389" y="554"/>
                </a:lnTo>
                <a:lnTo>
                  <a:pt x="388" y="554"/>
                </a:lnTo>
                <a:lnTo>
                  <a:pt x="388" y="554"/>
                </a:lnTo>
                <a:lnTo>
                  <a:pt x="386" y="554"/>
                </a:lnTo>
                <a:lnTo>
                  <a:pt x="385" y="554"/>
                </a:lnTo>
                <a:lnTo>
                  <a:pt x="384" y="554"/>
                </a:lnTo>
                <a:lnTo>
                  <a:pt x="382" y="555"/>
                </a:lnTo>
                <a:lnTo>
                  <a:pt x="382" y="555"/>
                </a:lnTo>
                <a:lnTo>
                  <a:pt x="380" y="555"/>
                </a:lnTo>
                <a:lnTo>
                  <a:pt x="379" y="556"/>
                </a:lnTo>
                <a:lnTo>
                  <a:pt x="378" y="556"/>
                </a:lnTo>
                <a:lnTo>
                  <a:pt x="377" y="555"/>
                </a:lnTo>
                <a:lnTo>
                  <a:pt x="376" y="555"/>
                </a:lnTo>
                <a:lnTo>
                  <a:pt x="375" y="555"/>
                </a:lnTo>
                <a:lnTo>
                  <a:pt x="373" y="555"/>
                </a:lnTo>
                <a:lnTo>
                  <a:pt x="372" y="555"/>
                </a:lnTo>
                <a:lnTo>
                  <a:pt x="371" y="555"/>
                </a:lnTo>
                <a:lnTo>
                  <a:pt x="371" y="555"/>
                </a:lnTo>
                <a:lnTo>
                  <a:pt x="369" y="555"/>
                </a:lnTo>
                <a:lnTo>
                  <a:pt x="368" y="555"/>
                </a:lnTo>
                <a:lnTo>
                  <a:pt x="365" y="554"/>
                </a:lnTo>
                <a:lnTo>
                  <a:pt x="365" y="554"/>
                </a:lnTo>
                <a:lnTo>
                  <a:pt x="363" y="554"/>
                </a:lnTo>
                <a:lnTo>
                  <a:pt x="362" y="554"/>
                </a:lnTo>
                <a:lnTo>
                  <a:pt x="360" y="554"/>
                </a:lnTo>
                <a:lnTo>
                  <a:pt x="359" y="554"/>
                </a:lnTo>
                <a:lnTo>
                  <a:pt x="358" y="555"/>
                </a:lnTo>
                <a:lnTo>
                  <a:pt x="357" y="554"/>
                </a:lnTo>
                <a:lnTo>
                  <a:pt x="355" y="554"/>
                </a:lnTo>
                <a:lnTo>
                  <a:pt x="355" y="553"/>
                </a:lnTo>
                <a:lnTo>
                  <a:pt x="354" y="552"/>
                </a:lnTo>
                <a:lnTo>
                  <a:pt x="353" y="552"/>
                </a:lnTo>
                <a:lnTo>
                  <a:pt x="352" y="552"/>
                </a:lnTo>
                <a:lnTo>
                  <a:pt x="350" y="551"/>
                </a:lnTo>
                <a:lnTo>
                  <a:pt x="349" y="550"/>
                </a:lnTo>
                <a:lnTo>
                  <a:pt x="348" y="550"/>
                </a:lnTo>
                <a:lnTo>
                  <a:pt x="346" y="548"/>
                </a:lnTo>
                <a:lnTo>
                  <a:pt x="345" y="548"/>
                </a:lnTo>
                <a:lnTo>
                  <a:pt x="344" y="548"/>
                </a:lnTo>
                <a:lnTo>
                  <a:pt x="343" y="547"/>
                </a:lnTo>
                <a:lnTo>
                  <a:pt x="343" y="545"/>
                </a:lnTo>
                <a:lnTo>
                  <a:pt x="341" y="544"/>
                </a:lnTo>
                <a:lnTo>
                  <a:pt x="337" y="541"/>
                </a:lnTo>
                <a:lnTo>
                  <a:pt x="335" y="540"/>
                </a:lnTo>
                <a:lnTo>
                  <a:pt x="334" y="540"/>
                </a:lnTo>
                <a:lnTo>
                  <a:pt x="332" y="539"/>
                </a:lnTo>
                <a:lnTo>
                  <a:pt x="332" y="538"/>
                </a:lnTo>
                <a:lnTo>
                  <a:pt x="330" y="539"/>
                </a:lnTo>
                <a:lnTo>
                  <a:pt x="330" y="540"/>
                </a:lnTo>
                <a:lnTo>
                  <a:pt x="329" y="540"/>
                </a:lnTo>
                <a:lnTo>
                  <a:pt x="328" y="541"/>
                </a:lnTo>
                <a:lnTo>
                  <a:pt x="327" y="542"/>
                </a:lnTo>
                <a:lnTo>
                  <a:pt x="326" y="543"/>
                </a:lnTo>
                <a:lnTo>
                  <a:pt x="320" y="549"/>
                </a:lnTo>
                <a:lnTo>
                  <a:pt x="321" y="550"/>
                </a:lnTo>
                <a:lnTo>
                  <a:pt x="321" y="551"/>
                </a:lnTo>
                <a:lnTo>
                  <a:pt x="322" y="553"/>
                </a:lnTo>
                <a:lnTo>
                  <a:pt x="322" y="554"/>
                </a:lnTo>
                <a:lnTo>
                  <a:pt x="323" y="555"/>
                </a:lnTo>
                <a:lnTo>
                  <a:pt x="323" y="557"/>
                </a:lnTo>
                <a:lnTo>
                  <a:pt x="324" y="559"/>
                </a:lnTo>
                <a:lnTo>
                  <a:pt x="323" y="560"/>
                </a:lnTo>
                <a:lnTo>
                  <a:pt x="323" y="561"/>
                </a:lnTo>
                <a:lnTo>
                  <a:pt x="322" y="562"/>
                </a:lnTo>
                <a:lnTo>
                  <a:pt x="321" y="563"/>
                </a:lnTo>
                <a:lnTo>
                  <a:pt x="321" y="563"/>
                </a:lnTo>
                <a:lnTo>
                  <a:pt x="320" y="563"/>
                </a:lnTo>
                <a:lnTo>
                  <a:pt x="319" y="563"/>
                </a:lnTo>
                <a:lnTo>
                  <a:pt x="318" y="563"/>
                </a:lnTo>
                <a:lnTo>
                  <a:pt x="317" y="563"/>
                </a:lnTo>
                <a:lnTo>
                  <a:pt x="315" y="563"/>
                </a:lnTo>
                <a:lnTo>
                  <a:pt x="315" y="562"/>
                </a:lnTo>
                <a:lnTo>
                  <a:pt x="314" y="561"/>
                </a:lnTo>
                <a:lnTo>
                  <a:pt x="313" y="560"/>
                </a:lnTo>
                <a:lnTo>
                  <a:pt x="312" y="560"/>
                </a:lnTo>
                <a:lnTo>
                  <a:pt x="311" y="561"/>
                </a:lnTo>
                <a:lnTo>
                  <a:pt x="312" y="562"/>
                </a:lnTo>
                <a:lnTo>
                  <a:pt x="312" y="563"/>
                </a:lnTo>
                <a:lnTo>
                  <a:pt x="312" y="564"/>
                </a:lnTo>
                <a:lnTo>
                  <a:pt x="312" y="566"/>
                </a:lnTo>
                <a:lnTo>
                  <a:pt x="313" y="568"/>
                </a:lnTo>
                <a:lnTo>
                  <a:pt x="313" y="569"/>
                </a:lnTo>
                <a:lnTo>
                  <a:pt x="313" y="570"/>
                </a:lnTo>
                <a:lnTo>
                  <a:pt x="312" y="571"/>
                </a:lnTo>
                <a:lnTo>
                  <a:pt x="312" y="572"/>
                </a:lnTo>
                <a:lnTo>
                  <a:pt x="311" y="573"/>
                </a:lnTo>
                <a:lnTo>
                  <a:pt x="311" y="575"/>
                </a:lnTo>
                <a:lnTo>
                  <a:pt x="311" y="576"/>
                </a:lnTo>
                <a:lnTo>
                  <a:pt x="310" y="576"/>
                </a:lnTo>
                <a:lnTo>
                  <a:pt x="310" y="577"/>
                </a:lnTo>
                <a:lnTo>
                  <a:pt x="309" y="577"/>
                </a:lnTo>
                <a:lnTo>
                  <a:pt x="308" y="578"/>
                </a:lnTo>
                <a:lnTo>
                  <a:pt x="308" y="579"/>
                </a:lnTo>
                <a:lnTo>
                  <a:pt x="307" y="580"/>
                </a:lnTo>
                <a:lnTo>
                  <a:pt x="306" y="580"/>
                </a:lnTo>
                <a:lnTo>
                  <a:pt x="305" y="581"/>
                </a:lnTo>
                <a:lnTo>
                  <a:pt x="304" y="581"/>
                </a:lnTo>
                <a:lnTo>
                  <a:pt x="304" y="582"/>
                </a:lnTo>
                <a:lnTo>
                  <a:pt x="303" y="583"/>
                </a:lnTo>
                <a:lnTo>
                  <a:pt x="302" y="584"/>
                </a:lnTo>
                <a:lnTo>
                  <a:pt x="301" y="585"/>
                </a:lnTo>
                <a:lnTo>
                  <a:pt x="301" y="587"/>
                </a:lnTo>
                <a:lnTo>
                  <a:pt x="301" y="587"/>
                </a:lnTo>
                <a:lnTo>
                  <a:pt x="300" y="588"/>
                </a:lnTo>
                <a:lnTo>
                  <a:pt x="300" y="590"/>
                </a:lnTo>
                <a:lnTo>
                  <a:pt x="300" y="591"/>
                </a:lnTo>
                <a:lnTo>
                  <a:pt x="298" y="592"/>
                </a:lnTo>
                <a:lnTo>
                  <a:pt x="298" y="592"/>
                </a:lnTo>
                <a:lnTo>
                  <a:pt x="297" y="593"/>
                </a:lnTo>
                <a:lnTo>
                  <a:pt x="296" y="595"/>
                </a:lnTo>
                <a:lnTo>
                  <a:pt x="296" y="596"/>
                </a:lnTo>
                <a:lnTo>
                  <a:pt x="296" y="598"/>
                </a:lnTo>
                <a:lnTo>
                  <a:pt x="296" y="598"/>
                </a:lnTo>
                <a:lnTo>
                  <a:pt x="296" y="599"/>
                </a:lnTo>
                <a:lnTo>
                  <a:pt x="295" y="600"/>
                </a:lnTo>
                <a:lnTo>
                  <a:pt x="295" y="602"/>
                </a:lnTo>
                <a:lnTo>
                  <a:pt x="295" y="603"/>
                </a:lnTo>
                <a:lnTo>
                  <a:pt x="295" y="604"/>
                </a:lnTo>
                <a:lnTo>
                  <a:pt x="295" y="605"/>
                </a:lnTo>
                <a:lnTo>
                  <a:pt x="295" y="607"/>
                </a:lnTo>
                <a:lnTo>
                  <a:pt x="294" y="608"/>
                </a:lnTo>
                <a:lnTo>
                  <a:pt x="293" y="608"/>
                </a:lnTo>
                <a:lnTo>
                  <a:pt x="291" y="608"/>
                </a:lnTo>
                <a:lnTo>
                  <a:pt x="289" y="607"/>
                </a:lnTo>
                <a:lnTo>
                  <a:pt x="288" y="607"/>
                </a:lnTo>
                <a:lnTo>
                  <a:pt x="287" y="606"/>
                </a:lnTo>
                <a:lnTo>
                  <a:pt x="287" y="605"/>
                </a:lnTo>
                <a:lnTo>
                  <a:pt x="287" y="604"/>
                </a:lnTo>
                <a:lnTo>
                  <a:pt x="286" y="603"/>
                </a:lnTo>
                <a:lnTo>
                  <a:pt x="286" y="602"/>
                </a:lnTo>
                <a:lnTo>
                  <a:pt x="287" y="601"/>
                </a:lnTo>
                <a:lnTo>
                  <a:pt x="286" y="600"/>
                </a:lnTo>
                <a:lnTo>
                  <a:pt x="285" y="600"/>
                </a:lnTo>
                <a:lnTo>
                  <a:pt x="284" y="600"/>
                </a:lnTo>
                <a:lnTo>
                  <a:pt x="283" y="599"/>
                </a:lnTo>
                <a:lnTo>
                  <a:pt x="282" y="598"/>
                </a:lnTo>
                <a:lnTo>
                  <a:pt x="282" y="598"/>
                </a:lnTo>
                <a:lnTo>
                  <a:pt x="282" y="598"/>
                </a:lnTo>
                <a:lnTo>
                  <a:pt x="281" y="598"/>
                </a:lnTo>
                <a:lnTo>
                  <a:pt x="280" y="597"/>
                </a:lnTo>
                <a:lnTo>
                  <a:pt x="279" y="596"/>
                </a:lnTo>
                <a:lnTo>
                  <a:pt x="278" y="596"/>
                </a:lnTo>
                <a:lnTo>
                  <a:pt x="276" y="595"/>
                </a:lnTo>
                <a:lnTo>
                  <a:pt x="276" y="595"/>
                </a:lnTo>
                <a:lnTo>
                  <a:pt x="275" y="595"/>
                </a:lnTo>
                <a:lnTo>
                  <a:pt x="274" y="595"/>
                </a:lnTo>
                <a:lnTo>
                  <a:pt x="272" y="596"/>
                </a:lnTo>
                <a:lnTo>
                  <a:pt x="271" y="596"/>
                </a:lnTo>
                <a:lnTo>
                  <a:pt x="270" y="596"/>
                </a:lnTo>
                <a:lnTo>
                  <a:pt x="269" y="597"/>
                </a:lnTo>
                <a:lnTo>
                  <a:pt x="269" y="598"/>
                </a:lnTo>
                <a:lnTo>
                  <a:pt x="267" y="599"/>
                </a:lnTo>
                <a:lnTo>
                  <a:pt x="266" y="601"/>
                </a:lnTo>
                <a:lnTo>
                  <a:pt x="266" y="602"/>
                </a:lnTo>
                <a:lnTo>
                  <a:pt x="266" y="603"/>
                </a:lnTo>
                <a:lnTo>
                  <a:pt x="266" y="604"/>
                </a:lnTo>
                <a:lnTo>
                  <a:pt x="266" y="604"/>
                </a:lnTo>
                <a:lnTo>
                  <a:pt x="266" y="605"/>
                </a:lnTo>
                <a:lnTo>
                  <a:pt x="267" y="607"/>
                </a:lnTo>
                <a:lnTo>
                  <a:pt x="268" y="608"/>
                </a:lnTo>
                <a:lnTo>
                  <a:pt x="268" y="609"/>
                </a:lnTo>
                <a:lnTo>
                  <a:pt x="268" y="610"/>
                </a:lnTo>
                <a:lnTo>
                  <a:pt x="268" y="611"/>
                </a:lnTo>
                <a:lnTo>
                  <a:pt x="268" y="612"/>
                </a:lnTo>
                <a:lnTo>
                  <a:pt x="267" y="613"/>
                </a:lnTo>
                <a:lnTo>
                  <a:pt x="267" y="614"/>
                </a:lnTo>
                <a:lnTo>
                  <a:pt x="268" y="615"/>
                </a:lnTo>
                <a:lnTo>
                  <a:pt x="268" y="616"/>
                </a:lnTo>
                <a:lnTo>
                  <a:pt x="269" y="617"/>
                </a:lnTo>
                <a:lnTo>
                  <a:pt x="270" y="618"/>
                </a:lnTo>
                <a:lnTo>
                  <a:pt x="270" y="619"/>
                </a:lnTo>
                <a:lnTo>
                  <a:pt x="270" y="620"/>
                </a:lnTo>
                <a:lnTo>
                  <a:pt x="271" y="620"/>
                </a:lnTo>
                <a:lnTo>
                  <a:pt x="271" y="621"/>
                </a:lnTo>
                <a:lnTo>
                  <a:pt x="271" y="622"/>
                </a:lnTo>
                <a:lnTo>
                  <a:pt x="271" y="624"/>
                </a:lnTo>
                <a:lnTo>
                  <a:pt x="270" y="626"/>
                </a:lnTo>
                <a:lnTo>
                  <a:pt x="270" y="626"/>
                </a:lnTo>
                <a:lnTo>
                  <a:pt x="270" y="626"/>
                </a:lnTo>
                <a:lnTo>
                  <a:pt x="268" y="627"/>
                </a:lnTo>
                <a:lnTo>
                  <a:pt x="267" y="627"/>
                </a:lnTo>
                <a:lnTo>
                  <a:pt x="266" y="626"/>
                </a:lnTo>
                <a:lnTo>
                  <a:pt x="265" y="626"/>
                </a:lnTo>
                <a:lnTo>
                  <a:pt x="265" y="628"/>
                </a:lnTo>
                <a:lnTo>
                  <a:pt x="265" y="629"/>
                </a:lnTo>
                <a:lnTo>
                  <a:pt x="264" y="630"/>
                </a:lnTo>
                <a:lnTo>
                  <a:pt x="263" y="630"/>
                </a:lnTo>
                <a:lnTo>
                  <a:pt x="262" y="631"/>
                </a:lnTo>
                <a:lnTo>
                  <a:pt x="261" y="630"/>
                </a:lnTo>
                <a:lnTo>
                  <a:pt x="260" y="631"/>
                </a:lnTo>
                <a:lnTo>
                  <a:pt x="261" y="631"/>
                </a:lnTo>
                <a:lnTo>
                  <a:pt x="261" y="632"/>
                </a:lnTo>
                <a:lnTo>
                  <a:pt x="261" y="633"/>
                </a:lnTo>
                <a:lnTo>
                  <a:pt x="261" y="634"/>
                </a:lnTo>
                <a:lnTo>
                  <a:pt x="260" y="635"/>
                </a:lnTo>
                <a:lnTo>
                  <a:pt x="259" y="635"/>
                </a:lnTo>
                <a:lnTo>
                  <a:pt x="258" y="634"/>
                </a:lnTo>
                <a:lnTo>
                  <a:pt x="257" y="633"/>
                </a:lnTo>
                <a:lnTo>
                  <a:pt x="255" y="634"/>
                </a:lnTo>
                <a:lnTo>
                  <a:pt x="254" y="635"/>
                </a:lnTo>
                <a:lnTo>
                  <a:pt x="254" y="634"/>
                </a:lnTo>
                <a:lnTo>
                  <a:pt x="252" y="634"/>
                </a:lnTo>
                <a:lnTo>
                  <a:pt x="251" y="634"/>
                </a:lnTo>
                <a:lnTo>
                  <a:pt x="250" y="634"/>
                </a:lnTo>
                <a:lnTo>
                  <a:pt x="249" y="634"/>
                </a:lnTo>
                <a:lnTo>
                  <a:pt x="248" y="635"/>
                </a:lnTo>
                <a:lnTo>
                  <a:pt x="248" y="636"/>
                </a:lnTo>
                <a:lnTo>
                  <a:pt x="247" y="636"/>
                </a:lnTo>
                <a:lnTo>
                  <a:pt x="246" y="636"/>
                </a:lnTo>
                <a:lnTo>
                  <a:pt x="245" y="637"/>
                </a:lnTo>
                <a:lnTo>
                  <a:pt x="245" y="638"/>
                </a:lnTo>
                <a:lnTo>
                  <a:pt x="246" y="639"/>
                </a:lnTo>
                <a:lnTo>
                  <a:pt x="246" y="640"/>
                </a:lnTo>
                <a:lnTo>
                  <a:pt x="247" y="641"/>
                </a:lnTo>
                <a:lnTo>
                  <a:pt x="247" y="642"/>
                </a:lnTo>
                <a:lnTo>
                  <a:pt x="246" y="643"/>
                </a:lnTo>
                <a:lnTo>
                  <a:pt x="244" y="643"/>
                </a:lnTo>
                <a:lnTo>
                  <a:pt x="243" y="643"/>
                </a:lnTo>
                <a:lnTo>
                  <a:pt x="242" y="643"/>
                </a:lnTo>
                <a:lnTo>
                  <a:pt x="241" y="643"/>
                </a:lnTo>
                <a:lnTo>
                  <a:pt x="240" y="644"/>
                </a:lnTo>
                <a:lnTo>
                  <a:pt x="239" y="644"/>
                </a:lnTo>
                <a:lnTo>
                  <a:pt x="237" y="644"/>
                </a:lnTo>
                <a:lnTo>
                  <a:pt x="237" y="643"/>
                </a:lnTo>
                <a:lnTo>
                  <a:pt x="236" y="642"/>
                </a:lnTo>
                <a:lnTo>
                  <a:pt x="235" y="641"/>
                </a:lnTo>
                <a:lnTo>
                  <a:pt x="234" y="640"/>
                </a:lnTo>
                <a:lnTo>
                  <a:pt x="233" y="638"/>
                </a:lnTo>
                <a:lnTo>
                  <a:pt x="232" y="637"/>
                </a:lnTo>
                <a:lnTo>
                  <a:pt x="231" y="635"/>
                </a:lnTo>
                <a:lnTo>
                  <a:pt x="231" y="634"/>
                </a:lnTo>
                <a:lnTo>
                  <a:pt x="230" y="633"/>
                </a:lnTo>
                <a:lnTo>
                  <a:pt x="229" y="632"/>
                </a:lnTo>
                <a:lnTo>
                  <a:pt x="228" y="631"/>
                </a:lnTo>
                <a:lnTo>
                  <a:pt x="228" y="631"/>
                </a:lnTo>
                <a:lnTo>
                  <a:pt x="227" y="630"/>
                </a:lnTo>
                <a:lnTo>
                  <a:pt x="226" y="628"/>
                </a:lnTo>
                <a:lnTo>
                  <a:pt x="226" y="627"/>
                </a:lnTo>
                <a:lnTo>
                  <a:pt x="226" y="626"/>
                </a:lnTo>
                <a:lnTo>
                  <a:pt x="226" y="626"/>
                </a:lnTo>
                <a:lnTo>
                  <a:pt x="227" y="625"/>
                </a:lnTo>
                <a:lnTo>
                  <a:pt x="227" y="624"/>
                </a:lnTo>
                <a:lnTo>
                  <a:pt x="228" y="623"/>
                </a:lnTo>
                <a:lnTo>
                  <a:pt x="228" y="622"/>
                </a:lnTo>
                <a:lnTo>
                  <a:pt x="228" y="621"/>
                </a:lnTo>
                <a:lnTo>
                  <a:pt x="228" y="620"/>
                </a:lnTo>
                <a:lnTo>
                  <a:pt x="228" y="620"/>
                </a:lnTo>
                <a:lnTo>
                  <a:pt x="227" y="619"/>
                </a:lnTo>
                <a:lnTo>
                  <a:pt x="227" y="617"/>
                </a:lnTo>
                <a:lnTo>
                  <a:pt x="227" y="615"/>
                </a:lnTo>
                <a:lnTo>
                  <a:pt x="227" y="615"/>
                </a:lnTo>
                <a:lnTo>
                  <a:pt x="227" y="614"/>
                </a:lnTo>
                <a:lnTo>
                  <a:pt x="227" y="612"/>
                </a:lnTo>
                <a:lnTo>
                  <a:pt x="228" y="612"/>
                </a:lnTo>
                <a:lnTo>
                  <a:pt x="229" y="609"/>
                </a:lnTo>
                <a:lnTo>
                  <a:pt x="230" y="609"/>
                </a:lnTo>
                <a:lnTo>
                  <a:pt x="229" y="609"/>
                </a:lnTo>
                <a:lnTo>
                  <a:pt x="228" y="608"/>
                </a:lnTo>
                <a:lnTo>
                  <a:pt x="227" y="608"/>
                </a:lnTo>
                <a:lnTo>
                  <a:pt x="226" y="607"/>
                </a:lnTo>
                <a:lnTo>
                  <a:pt x="226" y="606"/>
                </a:lnTo>
                <a:lnTo>
                  <a:pt x="227" y="605"/>
                </a:lnTo>
                <a:lnTo>
                  <a:pt x="227" y="604"/>
                </a:lnTo>
                <a:lnTo>
                  <a:pt x="226" y="603"/>
                </a:lnTo>
                <a:lnTo>
                  <a:pt x="226" y="603"/>
                </a:lnTo>
                <a:lnTo>
                  <a:pt x="224" y="603"/>
                </a:lnTo>
                <a:lnTo>
                  <a:pt x="223" y="603"/>
                </a:lnTo>
                <a:lnTo>
                  <a:pt x="221" y="602"/>
                </a:lnTo>
                <a:lnTo>
                  <a:pt x="220" y="602"/>
                </a:lnTo>
                <a:lnTo>
                  <a:pt x="220" y="601"/>
                </a:lnTo>
                <a:lnTo>
                  <a:pt x="219" y="601"/>
                </a:lnTo>
                <a:lnTo>
                  <a:pt x="218" y="600"/>
                </a:lnTo>
                <a:lnTo>
                  <a:pt x="218" y="599"/>
                </a:lnTo>
                <a:lnTo>
                  <a:pt x="218" y="598"/>
                </a:lnTo>
                <a:lnTo>
                  <a:pt x="217" y="597"/>
                </a:lnTo>
                <a:lnTo>
                  <a:pt x="217" y="596"/>
                </a:lnTo>
                <a:lnTo>
                  <a:pt x="217" y="595"/>
                </a:lnTo>
                <a:lnTo>
                  <a:pt x="217" y="594"/>
                </a:lnTo>
                <a:lnTo>
                  <a:pt x="217" y="593"/>
                </a:lnTo>
                <a:lnTo>
                  <a:pt x="217" y="592"/>
                </a:lnTo>
                <a:lnTo>
                  <a:pt x="216" y="591"/>
                </a:lnTo>
                <a:lnTo>
                  <a:pt x="215" y="590"/>
                </a:lnTo>
                <a:lnTo>
                  <a:pt x="215" y="589"/>
                </a:lnTo>
                <a:lnTo>
                  <a:pt x="215" y="587"/>
                </a:lnTo>
                <a:lnTo>
                  <a:pt x="214" y="587"/>
                </a:lnTo>
                <a:lnTo>
                  <a:pt x="214" y="586"/>
                </a:lnTo>
                <a:lnTo>
                  <a:pt x="214" y="584"/>
                </a:lnTo>
                <a:lnTo>
                  <a:pt x="214" y="583"/>
                </a:lnTo>
                <a:lnTo>
                  <a:pt x="214" y="582"/>
                </a:lnTo>
                <a:lnTo>
                  <a:pt x="215" y="581"/>
                </a:lnTo>
                <a:lnTo>
                  <a:pt x="215" y="580"/>
                </a:lnTo>
                <a:lnTo>
                  <a:pt x="215" y="579"/>
                </a:lnTo>
                <a:lnTo>
                  <a:pt x="215" y="578"/>
                </a:lnTo>
                <a:lnTo>
                  <a:pt x="216" y="577"/>
                </a:lnTo>
                <a:lnTo>
                  <a:pt x="216" y="576"/>
                </a:lnTo>
                <a:lnTo>
                  <a:pt x="216" y="576"/>
                </a:lnTo>
                <a:lnTo>
                  <a:pt x="216" y="575"/>
                </a:lnTo>
                <a:lnTo>
                  <a:pt x="216" y="573"/>
                </a:lnTo>
                <a:lnTo>
                  <a:pt x="215" y="572"/>
                </a:lnTo>
                <a:lnTo>
                  <a:pt x="215" y="571"/>
                </a:lnTo>
                <a:lnTo>
                  <a:pt x="214" y="570"/>
                </a:lnTo>
                <a:lnTo>
                  <a:pt x="214" y="570"/>
                </a:lnTo>
                <a:lnTo>
                  <a:pt x="213" y="569"/>
                </a:lnTo>
                <a:lnTo>
                  <a:pt x="214" y="567"/>
                </a:lnTo>
                <a:lnTo>
                  <a:pt x="159" y="566"/>
                </a:lnTo>
                <a:lnTo>
                  <a:pt x="114" y="566"/>
                </a:lnTo>
                <a:lnTo>
                  <a:pt x="25" y="565"/>
                </a:lnTo>
                <a:lnTo>
                  <a:pt x="25" y="565"/>
                </a:lnTo>
                <a:lnTo>
                  <a:pt x="24" y="565"/>
                </a:lnTo>
                <a:lnTo>
                  <a:pt x="23" y="565"/>
                </a:lnTo>
                <a:lnTo>
                  <a:pt x="20" y="566"/>
                </a:lnTo>
                <a:lnTo>
                  <a:pt x="19" y="565"/>
                </a:lnTo>
                <a:lnTo>
                  <a:pt x="13" y="561"/>
                </a:lnTo>
                <a:lnTo>
                  <a:pt x="10" y="560"/>
                </a:lnTo>
                <a:lnTo>
                  <a:pt x="2" y="554"/>
                </a:lnTo>
                <a:lnTo>
                  <a:pt x="2" y="551"/>
                </a:lnTo>
                <a:lnTo>
                  <a:pt x="2" y="549"/>
                </a:lnTo>
                <a:lnTo>
                  <a:pt x="0" y="545"/>
                </a:lnTo>
                <a:lnTo>
                  <a:pt x="1" y="537"/>
                </a:lnTo>
                <a:lnTo>
                  <a:pt x="2" y="527"/>
                </a:lnTo>
                <a:lnTo>
                  <a:pt x="1" y="525"/>
                </a:lnTo>
                <a:lnTo>
                  <a:pt x="2" y="520"/>
                </a:lnTo>
                <a:lnTo>
                  <a:pt x="2" y="518"/>
                </a:lnTo>
                <a:lnTo>
                  <a:pt x="4" y="515"/>
                </a:lnTo>
                <a:lnTo>
                  <a:pt x="6" y="512"/>
                </a:lnTo>
                <a:lnTo>
                  <a:pt x="10" y="504"/>
                </a:lnTo>
                <a:lnTo>
                  <a:pt x="14" y="496"/>
                </a:lnTo>
                <a:lnTo>
                  <a:pt x="19" y="493"/>
                </a:lnTo>
                <a:lnTo>
                  <a:pt x="25" y="482"/>
                </a:lnTo>
                <a:lnTo>
                  <a:pt x="24" y="482"/>
                </a:lnTo>
                <a:lnTo>
                  <a:pt x="24" y="477"/>
                </a:lnTo>
                <a:lnTo>
                  <a:pt x="25" y="476"/>
                </a:lnTo>
                <a:lnTo>
                  <a:pt x="25" y="474"/>
                </a:lnTo>
                <a:lnTo>
                  <a:pt x="25" y="471"/>
                </a:lnTo>
                <a:lnTo>
                  <a:pt x="26" y="469"/>
                </a:lnTo>
                <a:lnTo>
                  <a:pt x="27" y="466"/>
                </a:lnTo>
                <a:lnTo>
                  <a:pt x="29" y="463"/>
                </a:lnTo>
                <a:lnTo>
                  <a:pt x="30" y="462"/>
                </a:lnTo>
                <a:lnTo>
                  <a:pt x="31" y="460"/>
                </a:lnTo>
                <a:lnTo>
                  <a:pt x="36" y="459"/>
                </a:lnTo>
                <a:lnTo>
                  <a:pt x="36" y="458"/>
                </a:lnTo>
                <a:lnTo>
                  <a:pt x="36" y="455"/>
                </a:lnTo>
                <a:lnTo>
                  <a:pt x="45" y="423"/>
                </a:lnTo>
                <a:lnTo>
                  <a:pt x="47" y="421"/>
                </a:lnTo>
                <a:lnTo>
                  <a:pt x="54" y="414"/>
                </a:lnTo>
                <a:lnTo>
                  <a:pt x="64" y="404"/>
                </a:lnTo>
                <a:lnTo>
                  <a:pt x="69" y="397"/>
                </a:lnTo>
                <a:lnTo>
                  <a:pt x="69" y="396"/>
                </a:lnTo>
                <a:lnTo>
                  <a:pt x="69" y="392"/>
                </a:lnTo>
                <a:lnTo>
                  <a:pt x="70" y="380"/>
                </a:lnTo>
                <a:lnTo>
                  <a:pt x="70" y="375"/>
                </a:lnTo>
                <a:lnTo>
                  <a:pt x="70" y="366"/>
                </a:lnTo>
                <a:lnTo>
                  <a:pt x="72" y="365"/>
                </a:lnTo>
                <a:lnTo>
                  <a:pt x="74" y="364"/>
                </a:lnTo>
                <a:lnTo>
                  <a:pt x="76" y="362"/>
                </a:lnTo>
                <a:lnTo>
                  <a:pt x="77" y="361"/>
                </a:lnTo>
                <a:lnTo>
                  <a:pt x="79" y="360"/>
                </a:lnTo>
                <a:lnTo>
                  <a:pt x="80" y="360"/>
                </a:lnTo>
                <a:lnTo>
                  <a:pt x="82" y="359"/>
                </a:lnTo>
                <a:lnTo>
                  <a:pt x="83" y="358"/>
                </a:lnTo>
                <a:lnTo>
                  <a:pt x="84" y="356"/>
                </a:lnTo>
                <a:lnTo>
                  <a:pt x="84" y="355"/>
                </a:lnTo>
                <a:lnTo>
                  <a:pt x="86" y="353"/>
                </a:lnTo>
                <a:lnTo>
                  <a:pt x="86" y="352"/>
                </a:lnTo>
                <a:lnTo>
                  <a:pt x="87" y="351"/>
                </a:lnTo>
                <a:lnTo>
                  <a:pt x="88" y="350"/>
                </a:lnTo>
                <a:lnTo>
                  <a:pt x="90" y="349"/>
                </a:lnTo>
                <a:lnTo>
                  <a:pt x="92" y="347"/>
                </a:lnTo>
                <a:lnTo>
                  <a:pt x="92" y="346"/>
                </a:lnTo>
                <a:lnTo>
                  <a:pt x="94" y="345"/>
                </a:lnTo>
                <a:lnTo>
                  <a:pt x="96" y="344"/>
                </a:lnTo>
                <a:lnTo>
                  <a:pt x="97" y="343"/>
                </a:lnTo>
                <a:lnTo>
                  <a:pt x="97" y="343"/>
                </a:lnTo>
                <a:lnTo>
                  <a:pt x="99" y="343"/>
                </a:lnTo>
                <a:lnTo>
                  <a:pt x="101" y="343"/>
                </a:lnTo>
                <a:lnTo>
                  <a:pt x="103" y="343"/>
                </a:lnTo>
                <a:lnTo>
                  <a:pt x="104" y="343"/>
                </a:lnTo>
                <a:lnTo>
                  <a:pt x="105" y="343"/>
                </a:lnTo>
                <a:lnTo>
                  <a:pt x="107" y="342"/>
                </a:lnTo>
                <a:lnTo>
                  <a:pt x="108" y="341"/>
                </a:lnTo>
                <a:lnTo>
                  <a:pt x="110" y="340"/>
                </a:lnTo>
                <a:lnTo>
                  <a:pt x="111" y="339"/>
                </a:lnTo>
                <a:lnTo>
                  <a:pt x="111" y="338"/>
                </a:lnTo>
                <a:lnTo>
                  <a:pt x="112" y="337"/>
                </a:lnTo>
                <a:lnTo>
                  <a:pt x="112" y="336"/>
                </a:lnTo>
                <a:lnTo>
                  <a:pt x="113" y="333"/>
                </a:lnTo>
                <a:lnTo>
                  <a:pt x="113" y="332"/>
                </a:lnTo>
                <a:lnTo>
                  <a:pt x="114" y="330"/>
                </a:lnTo>
                <a:lnTo>
                  <a:pt x="113" y="329"/>
                </a:lnTo>
                <a:lnTo>
                  <a:pt x="114" y="327"/>
                </a:lnTo>
                <a:lnTo>
                  <a:pt x="114" y="326"/>
                </a:lnTo>
                <a:lnTo>
                  <a:pt x="114" y="325"/>
                </a:lnTo>
                <a:lnTo>
                  <a:pt x="114" y="324"/>
                </a:lnTo>
                <a:lnTo>
                  <a:pt x="114" y="323"/>
                </a:lnTo>
                <a:lnTo>
                  <a:pt x="114" y="321"/>
                </a:lnTo>
                <a:lnTo>
                  <a:pt x="114" y="319"/>
                </a:lnTo>
                <a:lnTo>
                  <a:pt x="114" y="318"/>
                </a:lnTo>
                <a:lnTo>
                  <a:pt x="115" y="316"/>
                </a:lnTo>
                <a:lnTo>
                  <a:pt x="115" y="315"/>
                </a:lnTo>
                <a:lnTo>
                  <a:pt x="115" y="315"/>
                </a:lnTo>
                <a:lnTo>
                  <a:pt x="114" y="314"/>
                </a:lnTo>
                <a:lnTo>
                  <a:pt x="114" y="312"/>
                </a:lnTo>
                <a:lnTo>
                  <a:pt x="114" y="310"/>
                </a:lnTo>
                <a:lnTo>
                  <a:pt x="114" y="310"/>
                </a:lnTo>
                <a:lnTo>
                  <a:pt x="115" y="309"/>
                </a:lnTo>
                <a:lnTo>
                  <a:pt x="116" y="308"/>
                </a:lnTo>
                <a:lnTo>
                  <a:pt x="116" y="306"/>
                </a:lnTo>
                <a:lnTo>
                  <a:pt x="117" y="305"/>
                </a:lnTo>
                <a:lnTo>
                  <a:pt x="117" y="304"/>
                </a:lnTo>
                <a:lnTo>
                  <a:pt x="117" y="303"/>
                </a:lnTo>
                <a:lnTo>
                  <a:pt x="116" y="302"/>
                </a:lnTo>
                <a:lnTo>
                  <a:pt x="116" y="301"/>
                </a:lnTo>
                <a:lnTo>
                  <a:pt x="116" y="299"/>
                </a:lnTo>
                <a:lnTo>
                  <a:pt x="115" y="299"/>
                </a:lnTo>
                <a:lnTo>
                  <a:pt x="115" y="298"/>
                </a:lnTo>
                <a:lnTo>
                  <a:pt x="116" y="296"/>
                </a:lnTo>
                <a:lnTo>
                  <a:pt x="117" y="295"/>
                </a:lnTo>
                <a:lnTo>
                  <a:pt x="118" y="294"/>
                </a:lnTo>
                <a:lnTo>
                  <a:pt x="119" y="293"/>
                </a:lnTo>
                <a:lnTo>
                  <a:pt x="120" y="293"/>
                </a:lnTo>
                <a:lnTo>
                  <a:pt x="121" y="293"/>
                </a:lnTo>
                <a:lnTo>
                  <a:pt x="123" y="292"/>
                </a:lnTo>
                <a:lnTo>
                  <a:pt x="124" y="291"/>
                </a:lnTo>
                <a:lnTo>
                  <a:pt x="125" y="290"/>
                </a:lnTo>
                <a:lnTo>
                  <a:pt x="125" y="288"/>
                </a:lnTo>
                <a:lnTo>
                  <a:pt x="126" y="287"/>
                </a:lnTo>
                <a:lnTo>
                  <a:pt x="126" y="285"/>
                </a:lnTo>
                <a:lnTo>
                  <a:pt x="127" y="282"/>
                </a:lnTo>
                <a:lnTo>
                  <a:pt x="126" y="282"/>
                </a:lnTo>
                <a:lnTo>
                  <a:pt x="125" y="282"/>
                </a:lnTo>
                <a:lnTo>
                  <a:pt x="124" y="282"/>
                </a:lnTo>
                <a:lnTo>
                  <a:pt x="122" y="282"/>
                </a:lnTo>
                <a:lnTo>
                  <a:pt x="121" y="282"/>
                </a:lnTo>
                <a:lnTo>
                  <a:pt x="120" y="283"/>
                </a:lnTo>
                <a:lnTo>
                  <a:pt x="119" y="283"/>
                </a:lnTo>
                <a:lnTo>
                  <a:pt x="118" y="283"/>
                </a:lnTo>
                <a:lnTo>
                  <a:pt x="116" y="283"/>
                </a:lnTo>
                <a:lnTo>
                  <a:pt x="115" y="283"/>
                </a:lnTo>
                <a:lnTo>
                  <a:pt x="115" y="284"/>
                </a:lnTo>
                <a:lnTo>
                  <a:pt x="114" y="285"/>
                </a:lnTo>
                <a:lnTo>
                  <a:pt x="115" y="283"/>
                </a:lnTo>
                <a:lnTo>
                  <a:pt x="120" y="266"/>
                </a:lnTo>
                <a:lnTo>
                  <a:pt x="120" y="261"/>
                </a:lnTo>
                <a:lnTo>
                  <a:pt x="115" y="261"/>
                </a:lnTo>
                <a:lnTo>
                  <a:pt x="111" y="264"/>
                </a:lnTo>
                <a:lnTo>
                  <a:pt x="106" y="266"/>
                </a:lnTo>
                <a:lnTo>
                  <a:pt x="100" y="269"/>
                </a:lnTo>
                <a:lnTo>
                  <a:pt x="96" y="268"/>
                </a:lnTo>
                <a:lnTo>
                  <a:pt x="93" y="266"/>
                </a:lnTo>
                <a:lnTo>
                  <a:pt x="85" y="255"/>
                </a:lnTo>
                <a:lnTo>
                  <a:pt x="78" y="249"/>
                </a:lnTo>
                <a:lnTo>
                  <a:pt x="69" y="249"/>
                </a:lnTo>
                <a:lnTo>
                  <a:pt x="64" y="248"/>
                </a:lnTo>
                <a:lnTo>
                  <a:pt x="58" y="245"/>
                </a:lnTo>
                <a:lnTo>
                  <a:pt x="49" y="239"/>
                </a:lnTo>
                <a:lnTo>
                  <a:pt x="45" y="236"/>
                </a:lnTo>
                <a:lnTo>
                  <a:pt x="46" y="234"/>
                </a:lnTo>
                <a:lnTo>
                  <a:pt x="46" y="233"/>
                </a:lnTo>
                <a:lnTo>
                  <a:pt x="46" y="232"/>
                </a:lnTo>
                <a:lnTo>
                  <a:pt x="47" y="231"/>
                </a:lnTo>
                <a:lnTo>
                  <a:pt x="47" y="230"/>
                </a:lnTo>
                <a:lnTo>
                  <a:pt x="47" y="229"/>
                </a:lnTo>
                <a:lnTo>
                  <a:pt x="48" y="228"/>
                </a:lnTo>
                <a:lnTo>
                  <a:pt x="48" y="227"/>
                </a:lnTo>
                <a:lnTo>
                  <a:pt x="48" y="226"/>
                </a:lnTo>
                <a:lnTo>
                  <a:pt x="49" y="225"/>
                </a:lnTo>
                <a:lnTo>
                  <a:pt x="50" y="223"/>
                </a:lnTo>
                <a:lnTo>
                  <a:pt x="50" y="222"/>
                </a:lnTo>
                <a:lnTo>
                  <a:pt x="49" y="221"/>
                </a:lnTo>
                <a:lnTo>
                  <a:pt x="48" y="220"/>
                </a:lnTo>
                <a:lnTo>
                  <a:pt x="47" y="219"/>
                </a:lnTo>
                <a:lnTo>
                  <a:pt x="46" y="218"/>
                </a:lnTo>
                <a:lnTo>
                  <a:pt x="46" y="217"/>
                </a:lnTo>
                <a:lnTo>
                  <a:pt x="44" y="216"/>
                </a:lnTo>
                <a:lnTo>
                  <a:pt x="43" y="214"/>
                </a:lnTo>
                <a:lnTo>
                  <a:pt x="45" y="207"/>
                </a:lnTo>
                <a:lnTo>
                  <a:pt x="45" y="201"/>
                </a:lnTo>
                <a:lnTo>
                  <a:pt x="43" y="194"/>
                </a:lnTo>
                <a:lnTo>
                  <a:pt x="40" y="190"/>
                </a:lnTo>
                <a:lnTo>
                  <a:pt x="34" y="186"/>
                </a:lnTo>
                <a:lnTo>
                  <a:pt x="31" y="182"/>
                </a:lnTo>
                <a:lnTo>
                  <a:pt x="31" y="180"/>
                </a:lnTo>
                <a:lnTo>
                  <a:pt x="30" y="179"/>
                </a:lnTo>
                <a:lnTo>
                  <a:pt x="30" y="177"/>
                </a:lnTo>
                <a:lnTo>
                  <a:pt x="30" y="177"/>
                </a:lnTo>
                <a:lnTo>
                  <a:pt x="30" y="175"/>
                </a:lnTo>
                <a:lnTo>
                  <a:pt x="30" y="173"/>
                </a:lnTo>
                <a:lnTo>
                  <a:pt x="31" y="172"/>
                </a:lnTo>
                <a:lnTo>
                  <a:pt x="31" y="171"/>
                </a:lnTo>
                <a:lnTo>
                  <a:pt x="32" y="170"/>
                </a:lnTo>
                <a:lnTo>
                  <a:pt x="32" y="169"/>
                </a:lnTo>
                <a:lnTo>
                  <a:pt x="31" y="168"/>
                </a:lnTo>
                <a:lnTo>
                  <a:pt x="32" y="166"/>
                </a:lnTo>
                <a:lnTo>
                  <a:pt x="32" y="166"/>
                </a:lnTo>
                <a:lnTo>
                  <a:pt x="33" y="165"/>
                </a:lnTo>
                <a:lnTo>
                  <a:pt x="34" y="164"/>
                </a:lnTo>
                <a:lnTo>
                  <a:pt x="35" y="162"/>
                </a:lnTo>
                <a:lnTo>
                  <a:pt x="36" y="161"/>
                </a:lnTo>
                <a:lnTo>
                  <a:pt x="36" y="160"/>
                </a:lnTo>
                <a:lnTo>
                  <a:pt x="36" y="158"/>
                </a:lnTo>
                <a:lnTo>
                  <a:pt x="36" y="157"/>
                </a:lnTo>
                <a:lnTo>
                  <a:pt x="36" y="155"/>
                </a:lnTo>
                <a:lnTo>
                  <a:pt x="37" y="154"/>
                </a:lnTo>
                <a:lnTo>
                  <a:pt x="38" y="152"/>
                </a:lnTo>
                <a:lnTo>
                  <a:pt x="39" y="152"/>
                </a:lnTo>
                <a:lnTo>
                  <a:pt x="40" y="151"/>
                </a:lnTo>
                <a:lnTo>
                  <a:pt x="41" y="151"/>
                </a:lnTo>
                <a:lnTo>
                  <a:pt x="42" y="151"/>
                </a:lnTo>
                <a:lnTo>
                  <a:pt x="44" y="150"/>
                </a:lnTo>
                <a:lnTo>
                  <a:pt x="46" y="149"/>
                </a:lnTo>
                <a:lnTo>
                  <a:pt x="47" y="149"/>
                </a:lnTo>
                <a:lnTo>
                  <a:pt x="47" y="149"/>
                </a:lnTo>
                <a:lnTo>
                  <a:pt x="48" y="149"/>
                </a:lnTo>
                <a:lnTo>
                  <a:pt x="50" y="149"/>
                </a:lnTo>
                <a:lnTo>
                  <a:pt x="51" y="149"/>
                </a:lnTo>
                <a:lnTo>
                  <a:pt x="52" y="149"/>
                </a:lnTo>
                <a:lnTo>
                  <a:pt x="53" y="149"/>
                </a:lnTo>
                <a:lnTo>
                  <a:pt x="54" y="150"/>
                </a:lnTo>
                <a:lnTo>
                  <a:pt x="56" y="150"/>
                </a:lnTo>
                <a:lnTo>
                  <a:pt x="57" y="150"/>
                </a:lnTo>
                <a:lnTo>
                  <a:pt x="58" y="149"/>
                </a:lnTo>
                <a:lnTo>
                  <a:pt x="58" y="149"/>
                </a:lnTo>
                <a:lnTo>
                  <a:pt x="60" y="149"/>
                </a:lnTo>
                <a:lnTo>
                  <a:pt x="64" y="147"/>
                </a:lnTo>
                <a:lnTo>
                  <a:pt x="65" y="146"/>
                </a:lnTo>
                <a:lnTo>
                  <a:pt x="66" y="145"/>
                </a:lnTo>
                <a:lnTo>
                  <a:pt x="67" y="144"/>
                </a:lnTo>
                <a:lnTo>
                  <a:pt x="68" y="144"/>
                </a:lnTo>
                <a:lnTo>
                  <a:pt x="68" y="143"/>
                </a:lnTo>
                <a:lnTo>
                  <a:pt x="68" y="142"/>
                </a:lnTo>
                <a:lnTo>
                  <a:pt x="68" y="141"/>
                </a:lnTo>
                <a:lnTo>
                  <a:pt x="69" y="140"/>
                </a:lnTo>
                <a:lnTo>
                  <a:pt x="68" y="138"/>
                </a:lnTo>
                <a:lnTo>
                  <a:pt x="68" y="138"/>
                </a:lnTo>
                <a:lnTo>
                  <a:pt x="69" y="137"/>
                </a:lnTo>
                <a:lnTo>
                  <a:pt x="69" y="136"/>
                </a:lnTo>
                <a:lnTo>
                  <a:pt x="69" y="134"/>
                </a:lnTo>
                <a:lnTo>
                  <a:pt x="69" y="133"/>
                </a:lnTo>
                <a:lnTo>
                  <a:pt x="70" y="133"/>
                </a:lnTo>
                <a:lnTo>
                  <a:pt x="71" y="133"/>
                </a:lnTo>
                <a:lnTo>
                  <a:pt x="72" y="132"/>
                </a:lnTo>
                <a:lnTo>
                  <a:pt x="73" y="131"/>
                </a:lnTo>
                <a:lnTo>
                  <a:pt x="74" y="130"/>
                </a:lnTo>
                <a:lnTo>
                  <a:pt x="75" y="130"/>
                </a:lnTo>
                <a:lnTo>
                  <a:pt x="75" y="129"/>
                </a:lnTo>
                <a:lnTo>
                  <a:pt x="75" y="128"/>
                </a:lnTo>
                <a:lnTo>
                  <a:pt x="76" y="127"/>
                </a:lnTo>
                <a:lnTo>
                  <a:pt x="77" y="127"/>
                </a:lnTo>
                <a:lnTo>
                  <a:pt x="78" y="126"/>
                </a:lnTo>
                <a:lnTo>
                  <a:pt x="79" y="125"/>
                </a:lnTo>
                <a:lnTo>
                  <a:pt x="80" y="124"/>
                </a:lnTo>
                <a:lnTo>
                  <a:pt x="80" y="123"/>
                </a:lnTo>
                <a:lnTo>
                  <a:pt x="80" y="122"/>
                </a:lnTo>
                <a:lnTo>
                  <a:pt x="81" y="122"/>
                </a:lnTo>
                <a:lnTo>
                  <a:pt x="83" y="122"/>
                </a:lnTo>
                <a:lnTo>
                  <a:pt x="84" y="121"/>
                </a:lnTo>
                <a:lnTo>
                  <a:pt x="85" y="121"/>
                </a:lnTo>
                <a:lnTo>
                  <a:pt x="86" y="121"/>
                </a:lnTo>
                <a:lnTo>
                  <a:pt x="86" y="120"/>
                </a:lnTo>
                <a:lnTo>
                  <a:pt x="87" y="119"/>
                </a:lnTo>
                <a:lnTo>
                  <a:pt x="88" y="118"/>
                </a:lnTo>
                <a:lnTo>
                  <a:pt x="90" y="117"/>
                </a:lnTo>
                <a:lnTo>
                  <a:pt x="91" y="116"/>
                </a:lnTo>
                <a:lnTo>
                  <a:pt x="92" y="116"/>
                </a:lnTo>
                <a:lnTo>
                  <a:pt x="92" y="116"/>
                </a:lnTo>
                <a:lnTo>
                  <a:pt x="93" y="115"/>
                </a:lnTo>
                <a:lnTo>
                  <a:pt x="94" y="115"/>
                </a:lnTo>
                <a:lnTo>
                  <a:pt x="95" y="115"/>
                </a:lnTo>
                <a:lnTo>
                  <a:pt x="96" y="114"/>
                </a:lnTo>
                <a:lnTo>
                  <a:pt x="97" y="113"/>
                </a:lnTo>
                <a:lnTo>
                  <a:pt x="97" y="112"/>
                </a:lnTo>
                <a:lnTo>
                  <a:pt x="99" y="112"/>
                </a:lnTo>
                <a:lnTo>
                  <a:pt x="100" y="112"/>
                </a:lnTo>
                <a:lnTo>
                  <a:pt x="102" y="112"/>
                </a:lnTo>
                <a:lnTo>
                  <a:pt x="103" y="112"/>
                </a:lnTo>
                <a:lnTo>
                  <a:pt x="105" y="111"/>
                </a:lnTo>
                <a:lnTo>
                  <a:pt x="106" y="110"/>
                </a:lnTo>
                <a:lnTo>
                  <a:pt x="108" y="110"/>
                </a:lnTo>
                <a:lnTo>
                  <a:pt x="108" y="110"/>
                </a:lnTo>
                <a:lnTo>
                  <a:pt x="110" y="110"/>
                </a:lnTo>
                <a:lnTo>
                  <a:pt x="112" y="110"/>
                </a:lnTo>
                <a:lnTo>
                  <a:pt x="113" y="110"/>
                </a:lnTo>
                <a:lnTo>
                  <a:pt x="114" y="110"/>
                </a:lnTo>
                <a:lnTo>
                  <a:pt x="115" y="110"/>
                </a:lnTo>
                <a:lnTo>
                  <a:pt x="117" y="110"/>
                </a:lnTo>
                <a:lnTo>
                  <a:pt x="118" y="110"/>
                </a:lnTo>
                <a:lnTo>
                  <a:pt x="119" y="109"/>
                </a:lnTo>
                <a:lnTo>
                  <a:pt x="117" y="109"/>
                </a:lnTo>
                <a:lnTo>
                  <a:pt x="117" y="107"/>
                </a:lnTo>
                <a:lnTo>
                  <a:pt x="116" y="106"/>
                </a:lnTo>
                <a:lnTo>
                  <a:pt x="115" y="105"/>
                </a:lnTo>
                <a:lnTo>
                  <a:pt x="114" y="104"/>
                </a:lnTo>
                <a:lnTo>
                  <a:pt x="114" y="104"/>
                </a:lnTo>
                <a:lnTo>
                  <a:pt x="113" y="103"/>
                </a:lnTo>
                <a:lnTo>
                  <a:pt x="113" y="102"/>
                </a:lnTo>
                <a:lnTo>
                  <a:pt x="112" y="101"/>
                </a:lnTo>
                <a:lnTo>
                  <a:pt x="111" y="100"/>
                </a:lnTo>
                <a:lnTo>
                  <a:pt x="109" y="99"/>
                </a:lnTo>
                <a:lnTo>
                  <a:pt x="108" y="99"/>
                </a:lnTo>
                <a:lnTo>
                  <a:pt x="108" y="97"/>
                </a:lnTo>
                <a:lnTo>
                  <a:pt x="108" y="96"/>
                </a:lnTo>
                <a:lnTo>
                  <a:pt x="107" y="95"/>
                </a:lnTo>
                <a:lnTo>
                  <a:pt x="107" y="94"/>
                </a:lnTo>
                <a:lnTo>
                  <a:pt x="107" y="93"/>
                </a:lnTo>
                <a:lnTo>
                  <a:pt x="107" y="91"/>
                </a:lnTo>
                <a:lnTo>
                  <a:pt x="106" y="90"/>
                </a:lnTo>
                <a:lnTo>
                  <a:pt x="106" y="89"/>
                </a:lnTo>
                <a:lnTo>
                  <a:pt x="106" y="88"/>
                </a:lnTo>
                <a:lnTo>
                  <a:pt x="106" y="88"/>
                </a:lnTo>
                <a:lnTo>
                  <a:pt x="106" y="87"/>
                </a:lnTo>
                <a:lnTo>
                  <a:pt x="106" y="86"/>
                </a:lnTo>
                <a:lnTo>
                  <a:pt x="108" y="84"/>
                </a:lnTo>
                <a:lnTo>
                  <a:pt x="108" y="83"/>
                </a:lnTo>
                <a:lnTo>
                  <a:pt x="108" y="80"/>
                </a:lnTo>
                <a:lnTo>
                  <a:pt x="107" y="77"/>
                </a:lnTo>
                <a:lnTo>
                  <a:pt x="108" y="77"/>
                </a:lnTo>
                <a:lnTo>
                  <a:pt x="108" y="76"/>
                </a:lnTo>
                <a:lnTo>
                  <a:pt x="109" y="74"/>
                </a:lnTo>
                <a:lnTo>
                  <a:pt x="110" y="73"/>
                </a:lnTo>
                <a:lnTo>
                  <a:pt x="111" y="73"/>
                </a:lnTo>
                <a:lnTo>
                  <a:pt x="112" y="72"/>
                </a:lnTo>
                <a:lnTo>
                  <a:pt x="112" y="72"/>
                </a:lnTo>
                <a:lnTo>
                  <a:pt x="112" y="70"/>
                </a:lnTo>
                <a:lnTo>
                  <a:pt x="113" y="69"/>
                </a:lnTo>
                <a:lnTo>
                  <a:pt x="114" y="68"/>
                </a:lnTo>
                <a:lnTo>
                  <a:pt x="114" y="66"/>
                </a:lnTo>
                <a:lnTo>
                  <a:pt x="113" y="66"/>
                </a:lnTo>
                <a:lnTo>
                  <a:pt x="112" y="65"/>
                </a:lnTo>
                <a:lnTo>
                  <a:pt x="112" y="64"/>
                </a:lnTo>
                <a:lnTo>
                  <a:pt x="112" y="62"/>
                </a:lnTo>
                <a:lnTo>
                  <a:pt x="112" y="61"/>
                </a:lnTo>
                <a:lnTo>
                  <a:pt x="111" y="61"/>
                </a:lnTo>
                <a:lnTo>
                  <a:pt x="111" y="59"/>
                </a:lnTo>
                <a:lnTo>
                  <a:pt x="110" y="57"/>
                </a:lnTo>
                <a:lnTo>
                  <a:pt x="109" y="57"/>
                </a:lnTo>
                <a:lnTo>
                  <a:pt x="109" y="56"/>
                </a:lnTo>
                <a:lnTo>
                  <a:pt x="109" y="55"/>
                </a:lnTo>
                <a:lnTo>
                  <a:pt x="109" y="54"/>
                </a:lnTo>
                <a:lnTo>
                  <a:pt x="108" y="53"/>
                </a:lnTo>
                <a:lnTo>
                  <a:pt x="108" y="51"/>
                </a:lnTo>
                <a:lnTo>
                  <a:pt x="108" y="50"/>
                </a:lnTo>
                <a:lnTo>
                  <a:pt x="108" y="49"/>
                </a:lnTo>
                <a:lnTo>
                  <a:pt x="107" y="47"/>
                </a:lnTo>
                <a:lnTo>
                  <a:pt x="106" y="45"/>
                </a:lnTo>
                <a:lnTo>
                  <a:pt x="107" y="44"/>
                </a:lnTo>
                <a:lnTo>
                  <a:pt x="106" y="37"/>
                </a:lnTo>
                <a:lnTo>
                  <a:pt x="106" y="35"/>
                </a:lnTo>
                <a:lnTo>
                  <a:pt x="108" y="35"/>
                </a:lnTo>
                <a:lnTo>
                  <a:pt x="109" y="36"/>
                </a:lnTo>
                <a:lnTo>
                  <a:pt x="112" y="37"/>
                </a:lnTo>
                <a:lnTo>
                  <a:pt x="114" y="37"/>
                </a:lnTo>
                <a:lnTo>
                  <a:pt x="115" y="38"/>
                </a:lnTo>
                <a:lnTo>
                  <a:pt x="118" y="38"/>
                </a:lnTo>
                <a:lnTo>
                  <a:pt x="119" y="38"/>
                </a:lnTo>
                <a:lnTo>
                  <a:pt x="120" y="38"/>
                </a:lnTo>
                <a:lnTo>
                  <a:pt x="122" y="39"/>
                </a:lnTo>
                <a:lnTo>
                  <a:pt x="124" y="39"/>
                </a:lnTo>
                <a:lnTo>
                  <a:pt x="126" y="40"/>
                </a:lnTo>
                <a:lnTo>
                  <a:pt x="128" y="40"/>
                </a:lnTo>
                <a:lnTo>
                  <a:pt x="130" y="40"/>
                </a:lnTo>
                <a:lnTo>
                  <a:pt x="131" y="40"/>
                </a:lnTo>
                <a:lnTo>
                  <a:pt x="131" y="40"/>
                </a:lnTo>
                <a:lnTo>
                  <a:pt x="133" y="40"/>
                </a:lnTo>
                <a:lnTo>
                  <a:pt x="134" y="40"/>
                </a:lnTo>
                <a:lnTo>
                  <a:pt x="136" y="40"/>
                </a:lnTo>
                <a:lnTo>
                  <a:pt x="138" y="40"/>
                </a:lnTo>
                <a:lnTo>
                  <a:pt x="140" y="40"/>
                </a:lnTo>
                <a:lnTo>
                  <a:pt x="142" y="40"/>
                </a:lnTo>
                <a:lnTo>
                  <a:pt x="147" y="39"/>
                </a:lnTo>
                <a:lnTo>
                  <a:pt x="149" y="39"/>
                </a:lnTo>
                <a:lnTo>
                  <a:pt x="150" y="40"/>
                </a:lnTo>
                <a:lnTo>
                  <a:pt x="152" y="40"/>
                </a:lnTo>
                <a:lnTo>
                  <a:pt x="153" y="40"/>
                </a:lnTo>
                <a:lnTo>
                  <a:pt x="155" y="40"/>
                </a:lnTo>
                <a:lnTo>
                  <a:pt x="156" y="40"/>
                </a:lnTo>
                <a:lnTo>
                  <a:pt x="159" y="40"/>
                </a:lnTo>
                <a:lnTo>
                  <a:pt x="160" y="41"/>
                </a:lnTo>
                <a:lnTo>
                  <a:pt x="163" y="41"/>
                </a:lnTo>
                <a:lnTo>
                  <a:pt x="164" y="41"/>
                </a:lnTo>
                <a:lnTo>
                  <a:pt x="165" y="42"/>
                </a:lnTo>
                <a:lnTo>
                  <a:pt x="166" y="42"/>
                </a:lnTo>
                <a:lnTo>
                  <a:pt x="168" y="42"/>
                </a:lnTo>
                <a:lnTo>
                  <a:pt x="170" y="42"/>
                </a:lnTo>
                <a:lnTo>
                  <a:pt x="175" y="43"/>
                </a:lnTo>
                <a:lnTo>
                  <a:pt x="176" y="43"/>
                </a:lnTo>
                <a:lnTo>
                  <a:pt x="178" y="43"/>
                </a:lnTo>
                <a:lnTo>
                  <a:pt x="180" y="44"/>
                </a:lnTo>
                <a:lnTo>
                  <a:pt x="183" y="44"/>
                </a:lnTo>
                <a:lnTo>
                  <a:pt x="185" y="44"/>
                </a:lnTo>
                <a:lnTo>
                  <a:pt x="186" y="45"/>
                </a:lnTo>
                <a:lnTo>
                  <a:pt x="187" y="45"/>
                </a:lnTo>
                <a:lnTo>
                  <a:pt x="189" y="46"/>
                </a:lnTo>
                <a:lnTo>
                  <a:pt x="191" y="47"/>
                </a:lnTo>
                <a:lnTo>
                  <a:pt x="192" y="49"/>
                </a:lnTo>
                <a:lnTo>
                  <a:pt x="193" y="49"/>
                </a:lnTo>
                <a:lnTo>
                  <a:pt x="195" y="50"/>
                </a:lnTo>
                <a:lnTo>
                  <a:pt x="195" y="49"/>
                </a:lnTo>
                <a:lnTo>
                  <a:pt x="196" y="47"/>
                </a:lnTo>
                <a:lnTo>
                  <a:pt x="196" y="45"/>
                </a:lnTo>
                <a:lnTo>
                  <a:pt x="201" y="34"/>
                </a:lnTo>
                <a:lnTo>
                  <a:pt x="203" y="31"/>
                </a:lnTo>
                <a:lnTo>
                  <a:pt x="206" y="27"/>
                </a:lnTo>
                <a:lnTo>
                  <a:pt x="207" y="28"/>
                </a:lnTo>
                <a:lnTo>
                  <a:pt x="208" y="27"/>
                </a:lnTo>
                <a:lnTo>
                  <a:pt x="209" y="27"/>
                </a:lnTo>
                <a:lnTo>
                  <a:pt x="209" y="27"/>
                </a:lnTo>
                <a:lnTo>
                  <a:pt x="210" y="27"/>
                </a:lnTo>
                <a:lnTo>
                  <a:pt x="211" y="27"/>
                </a:lnTo>
                <a:lnTo>
                  <a:pt x="212" y="27"/>
                </a:lnTo>
                <a:lnTo>
                  <a:pt x="214" y="28"/>
                </a:lnTo>
                <a:lnTo>
                  <a:pt x="215" y="29"/>
                </a:lnTo>
                <a:lnTo>
                  <a:pt x="217" y="29"/>
                </a:lnTo>
                <a:lnTo>
                  <a:pt x="218" y="28"/>
                </a:lnTo>
                <a:lnTo>
                  <a:pt x="219" y="27"/>
                </a:lnTo>
                <a:lnTo>
                  <a:pt x="219" y="27"/>
                </a:lnTo>
                <a:lnTo>
                  <a:pt x="219" y="26"/>
                </a:lnTo>
                <a:lnTo>
                  <a:pt x="220" y="24"/>
                </a:lnTo>
                <a:lnTo>
                  <a:pt x="220" y="23"/>
                </a:lnTo>
                <a:lnTo>
                  <a:pt x="220" y="22"/>
                </a:lnTo>
                <a:lnTo>
                  <a:pt x="220" y="22"/>
                </a:lnTo>
                <a:lnTo>
                  <a:pt x="220" y="21"/>
                </a:lnTo>
                <a:lnTo>
                  <a:pt x="220" y="19"/>
                </a:lnTo>
                <a:lnTo>
                  <a:pt x="221" y="18"/>
                </a:lnTo>
                <a:lnTo>
                  <a:pt x="222" y="18"/>
                </a:lnTo>
                <a:lnTo>
                  <a:pt x="223" y="17"/>
                </a:lnTo>
                <a:lnTo>
                  <a:pt x="224" y="16"/>
                </a:lnTo>
                <a:lnTo>
                  <a:pt x="226" y="16"/>
                </a:lnTo>
                <a:lnTo>
                  <a:pt x="226" y="16"/>
                </a:lnTo>
                <a:lnTo>
                  <a:pt x="227" y="17"/>
                </a:lnTo>
                <a:lnTo>
                  <a:pt x="228" y="17"/>
                </a:lnTo>
                <a:lnTo>
                  <a:pt x="229" y="17"/>
                </a:lnTo>
                <a:lnTo>
                  <a:pt x="230" y="16"/>
                </a:lnTo>
                <a:lnTo>
                  <a:pt x="231" y="16"/>
                </a:lnTo>
                <a:lnTo>
                  <a:pt x="231" y="15"/>
                </a:lnTo>
                <a:lnTo>
                  <a:pt x="232" y="14"/>
                </a:lnTo>
                <a:lnTo>
                  <a:pt x="233" y="13"/>
                </a:lnTo>
                <a:lnTo>
                  <a:pt x="234" y="12"/>
                </a:lnTo>
                <a:lnTo>
                  <a:pt x="235" y="11"/>
                </a:lnTo>
                <a:lnTo>
                  <a:pt x="236" y="11"/>
                </a:lnTo>
                <a:lnTo>
                  <a:pt x="237" y="11"/>
                </a:lnTo>
                <a:lnTo>
                  <a:pt x="237" y="10"/>
                </a:lnTo>
                <a:lnTo>
                  <a:pt x="239" y="9"/>
                </a:lnTo>
                <a:lnTo>
                  <a:pt x="241" y="9"/>
                </a:lnTo>
                <a:lnTo>
                  <a:pt x="242" y="8"/>
                </a:lnTo>
                <a:lnTo>
                  <a:pt x="242" y="7"/>
                </a:lnTo>
                <a:lnTo>
                  <a:pt x="244" y="5"/>
                </a:lnTo>
                <a:lnTo>
                  <a:pt x="246" y="5"/>
                </a:lnTo>
                <a:lnTo>
                  <a:pt x="247" y="5"/>
                </a:lnTo>
                <a:lnTo>
                  <a:pt x="248" y="5"/>
                </a:lnTo>
                <a:lnTo>
                  <a:pt x="248" y="5"/>
                </a:lnTo>
                <a:lnTo>
                  <a:pt x="249" y="6"/>
                </a:lnTo>
                <a:lnTo>
                  <a:pt x="249" y="7"/>
                </a:lnTo>
                <a:lnTo>
                  <a:pt x="250" y="6"/>
                </a:lnTo>
                <a:lnTo>
                  <a:pt x="250" y="5"/>
                </a:lnTo>
                <a:lnTo>
                  <a:pt x="250" y="5"/>
                </a:lnTo>
                <a:lnTo>
                  <a:pt x="252" y="3"/>
                </a:lnTo>
                <a:lnTo>
                  <a:pt x="253" y="1"/>
                </a:lnTo>
                <a:lnTo>
                  <a:pt x="254" y="0"/>
                </a:lnTo>
                <a:lnTo>
                  <a:pt x="255" y="0"/>
                </a:lnTo>
                <a:lnTo>
                  <a:pt x="256" y="1"/>
                </a:lnTo>
                <a:lnTo>
                  <a:pt x="256" y="0"/>
                </a:lnTo>
                <a:lnTo>
                  <a:pt x="257" y="0"/>
                </a:lnTo>
                <a:lnTo>
                  <a:pt x="258" y="0"/>
                </a:lnTo>
                <a:lnTo>
                  <a:pt x="259" y="1"/>
                </a:lnTo>
                <a:close/>
              </a:path>
            </a:pathLst>
          </a:custGeom>
          <a:solidFill>
            <a:schemeClr val="accent5">
              <a:lumMod val="60000"/>
              <a:lumOff val="4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9" name="Freeform 7">
            <a:extLst>
              <a:ext uri="{FF2B5EF4-FFF2-40B4-BE49-F238E27FC236}">
                <a16:creationId xmlns:a16="http://schemas.microsoft.com/office/drawing/2014/main" id="{842D91C6-A67B-4AAD-ACA9-69F7325E3616}"/>
              </a:ext>
            </a:extLst>
          </p:cNvPr>
          <p:cNvSpPr>
            <a:spLocks/>
          </p:cNvSpPr>
          <p:nvPr/>
        </p:nvSpPr>
        <p:spPr bwMode="auto">
          <a:xfrm>
            <a:off x="5701629" y="3064073"/>
            <a:ext cx="2066908" cy="1981800"/>
          </a:xfrm>
          <a:custGeom>
            <a:avLst/>
            <a:gdLst>
              <a:gd name="T0" fmla="*/ 1272 w 1360"/>
              <a:gd name="T1" fmla="*/ 157 h 1304"/>
              <a:gd name="T2" fmla="*/ 1310 w 1360"/>
              <a:gd name="T3" fmla="*/ 294 h 1304"/>
              <a:gd name="T4" fmla="*/ 1297 w 1360"/>
              <a:gd name="T5" fmla="*/ 366 h 1304"/>
              <a:gd name="T6" fmla="*/ 1165 w 1360"/>
              <a:gd name="T7" fmla="*/ 403 h 1304"/>
              <a:gd name="T8" fmla="*/ 1159 w 1360"/>
              <a:gd name="T9" fmla="*/ 533 h 1304"/>
              <a:gd name="T10" fmla="*/ 1127 w 1360"/>
              <a:gd name="T11" fmla="*/ 655 h 1304"/>
              <a:gd name="T12" fmla="*/ 1045 w 1360"/>
              <a:gd name="T13" fmla="*/ 765 h 1304"/>
              <a:gd name="T14" fmla="*/ 1079 w 1360"/>
              <a:gd name="T15" fmla="*/ 849 h 1304"/>
              <a:gd name="T16" fmla="*/ 1162 w 1360"/>
              <a:gd name="T17" fmla="*/ 949 h 1304"/>
              <a:gd name="T18" fmla="*/ 1202 w 1360"/>
              <a:gd name="T19" fmla="*/ 946 h 1304"/>
              <a:gd name="T20" fmla="*/ 947 w 1360"/>
              <a:gd name="T21" fmla="*/ 1035 h 1304"/>
              <a:gd name="T22" fmla="*/ 835 w 1360"/>
              <a:gd name="T23" fmla="*/ 1063 h 1304"/>
              <a:gd name="T24" fmla="*/ 764 w 1360"/>
              <a:gd name="T25" fmla="*/ 1088 h 1304"/>
              <a:gd name="T26" fmla="*/ 690 w 1360"/>
              <a:gd name="T27" fmla="*/ 1114 h 1304"/>
              <a:gd name="T28" fmla="*/ 619 w 1360"/>
              <a:gd name="T29" fmla="*/ 1138 h 1304"/>
              <a:gd name="T30" fmla="*/ 554 w 1360"/>
              <a:gd name="T31" fmla="*/ 1170 h 1304"/>
              <a:gd name="T32" fmla="*/ 475 w 1360"/>
              <a:gd name="T33" fmla="*/ 1189 h 1304"/>
              <a:gd name="T34" fmla="*/ 394 w 1360"/>
              <a:gd name="T35" fmla="*/ 1205 h 1304"/>
              <a:gd name="T36" fmla="*/ 318 w 1360"/>
              <a:gd name="T37" fmla="*/ 1224 h 1304"/>
              <a:gd name="T38" fmla="*/ 86 w 1360"/>
              <a:gd name="T39" fmla="*/ 1304 h 1304"/>
              <a:gd name="T40" fmla="*/ 83 w 1360"/>
              <a:gd name="T41" fmla="*/ 1252 h 1304"/>
              <a:gd name="T42" fmla="*/ 55 w 1360"/>
              <a:gd name="T43" fmla="*/ 1218 h 1304"/>
              <a:gd name="T44" fmla="*/ 26 w 1360"/>
              <a:gd name="T45" fmla="*/ 1195 h 1304"/>
              <a:gd name="T46" fmla="*/ 8 w 1360"/>
              <a:gd name="T47" fmla="*/ 1124 h 1304"/>
              <a:gd name="T48" fmla="*/ 118 w 1360"/>
              <a:gd name="T49" fmla="*/ 1001 h 1304"/>
              <a:gd name="T50" fmla="*/ 64 w 1360"/>
              <a:gd name="T51" fmla="*/ 923 h 1304"/>
              <a:gd name="T52" fmla="*/ 351 w 1360"/>
              <a:gd name="T53" fmla="*/ 883 h 1304"/>
              <a:gd name="T54" fmla="*/ 394 w 1360"/>
              <a:gd name="T55" fmla="*/ 847 h 1304"/>
              <a:gd name="T56" fmla="*/ 412 w 1360"/>
              <a:gd name="T57" fmla="*/ 836 h 1304"/>
              <a:gd name="T58" fmla="*/ 432 w 1360"/>
              <a:gd name="T59" fmla="*/ 790 h 1304"/>
              <a:gd name="T60" fmla="*/ 472 w 1360"/>
              <a:gd name="T61" fmla="*/ 768 h 1304"/>
              <a:gd name="T62" fmla="*/ 503 w 1360"/>
              <a:gd name="T63" fmla="*/ 730 h 1304"/>
              <a:gd name="T64" fmla="*/ 547 w 1360"/>
              <a:gd name="T65" fmla="*/ 716 h 1304"/>
              <a:gd name="T66" fmla="*/ 592 w 1360"/>
              <a:gd name="T67" fmla="*/ 696 h 1304"/>
              <a:gd name="T68" fmla="*/ 616 w 1360"/>
              <a:gd name="T69" fmla="*/ 685 h 1304"/>
              <a:gd name="T70" fmla="*/ 630 w 1360"/>
              <a:gd name="T71" fmla="*/ 660 h 1304"/>
              <a:gd name="T72" fmla="*/ 640 w 1360"/>
              <a:gd name="T73" fmla="*/ 630 h 1304"/>
              <a:gd name="T74" fmla="*/ 662 w 1360"/>
              <a:gd name="T75" fmla="*/ 601 h 1304"/>
              <a:gd name="T76" fmla="*/ 679 w 1360"/>
              <a:gd name="T77" fmla="*/ 588 h 1304"/>
              <a:gd name="T78" fmla="*/ 715 w 1360"/>
              <a:gd name="T79" fmla="*/ 563 h 1304"/>
              <a:gd name="T80" fmla="*/ 734 w 1360"/>
              <a:gd name="T81" fmla="*/ 554 h 1304"/>
              <a:gd name="T82" fmla="*/ 731 w 1360"/>
              <a:gd name="T83" fmla="*/ 522 h 1304"/>
              <a:gd name="T84" fmla="*/ 757 w 1360"/>
              <a:gd name="T85" fmla="*/ 510 h 1304"/>
              <a:gd name="T86" fmla="*/ 771 w 1360"/>
              <a:gd name="T87" fmla="*/ 496 h 1304"/>
              <a:gd name="T88" fmla="*/ 779 w 1360"/>
              <a:gd name="T89" fmla="*/ 477 h 1304"/>
              <a:gd name="T90" fmla="*/ 794 w 1360"/>
              <a:gd name="T91" fmla="*/ 454 h 1304"/>
              <a:gd name="T92" fmla="*/ 802 w 1360"/>
              <a:gd name="T93" fmla="*/ 427 h 1304"/>
              <a:gd name="T94" fmla="*/ 805 w 1360"/>
              <a:gd name="T95" fmla="*/ 400 h 1304"/>
              <a:gd name="T96" fmla="*/ 817 w 1360"/>
              <a:gd name="T97" fmla="*/ 368 h 1304"/>
              <a:gd name="T98" fmla="*/ 816 w 1360"/>
              <a:gd name="T99" fmla="*/ 340 h 1304"/>
              <a:gd name="T100" fmla="*/ 829 w 1360"/>
              <a:gd name="T101" fmla="*/ 313 h 1304"/>
              <a:gd name="T102" fmla="*/ 842 w 1360"/>
              <a:gd name="T103" fmla="*/ 289 h 1304"/>
              <a:gd name="T104" fmla="*/ 863 w 1360"/>
              <a:gd name="T105" fmla="*/ 272 h 1304"/>
              <a:gd name="T106" fmla="*/ 880 w 1360"/>
              <a:gd name="T107" fmla="*/ 240 h 1304"/>
              <a:gd name="T108" fmla="*/ 872 w 1360"/>
              <a:gd name="T109" fmla="*/ 214 h 1304"/>
              <a:gd name="T110" fmla="*/ 897 w 1360"/>
              <a:gd name="T111" fmla="*/ 189 h 1304"/>
              <a:gd name="T112" fmla="*/ 928 w 1360"/>
              <a:gd name="T113" fmla="*/ 200 h 1304"/>
              <a:gd name="T114" fmla="*/ 964 w 1360"/>
              <a:gd name="T115" fmla="*/ 210 h 1304"/>
              <a:gd name="T116" fmla="*/ 995 w 1360"/>
              <a:gd name="T117" fmla="*/ 229 h 1304"/>
              <a:gd name="T118" fmla="*/ 1030 w 1360"/>
              <a:gd name="T119" fmla="*/ 217 h 1304"/>
              <a:gd name="T120" fmla="*/ 1056 w 1360"/>
              <a:gd name="T121" fmla="*/ 232 h 1304"/>
              <a:gd name="T122" fmla="*/ 1091 w 1360"/>
              <a:gd name="T123" fmla="*/ 224 h 1304"/>
              <a:gd name="T124" fmla="*/ 1126 w 1360"/>
              <a:gd name="T125" fmla="*/ 207 h 13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60" h="1304">
                <a:moveTo>
                  <a:pt x="1267" y="3"/>
                </a:moveTo>
                <a:lnTo>
                  <a:pt x="1271" y="6"/>
                </a:lnTo>
                <a:lnTo>
                  <a:pt x="1273" y="10"/>
                </a:lnTo>
                <a:lnTo>
                  <a:pt x="1275" y="14"/>
                </a:lnTo>
                <a:lnTo>
                  <a:pt x="1276" y="18"/>
                </a:lnTo>
                <a:lnTo>
                  <a:pt x="1276" y="22"/>
                </a:lnTo>
                <a:lnTo>
                  <a:pt x="1276" y="26"/>
                </a:lnTo>
                <a:lnTo>
                  <a:pt x="1276" y="30"/>
                </a:lnTo>
                <a:lnTo>
                  <a:pt x="1275" y="34"/>
                </a:lnTo>
                <a:lnTo>
                  <a:pt x="1275" y="35"/>
                </a:lnTo>
                <a:lnTo>
                  <a:pt x="1275" y="40"/>
                </a:lnTo>
                <a:lnTo>
                  <a:pt x="1275" y="45"/>
                </a:lnTo>
                <a:lnTo>
                  <a:pt x="1275" y="49"/>
                </a:lnTo>
                <a:lnTo>
                  <a:pt x="1275" y="53"/>
                </a:lnTo>
                <a:lnTo>
                  <a:pt x="1276" y="57"/>
                </a:lnTo>
                <a:lnTo>
                  <a:pt x="1277" y="62"/>
                </a:lnTo>
                <a:lnTo>
                  <a:pt x="1277" y="67"/>
                </a:lnTo>
                <a:lnTo>
                  <a:pt x="1277" y="70"/>
                </a:lnTo>
                <a:lnTo>
                  <a:pt x="1277" y="74"/>
                </a:lnTo>
                <a:lnTo>
                  <a:pt x="1277" y="78"/>
                </a:lnTo>
                <a:lnTo>
                  <a:pt x="1277" y="84"/>
                </a:lnTo>
                <a:lnTo>
                  <a:pt x="1277" y="90"/>
                </a:lnTo>
                <a:lnTo>
                  <a:pt x="1275" y="96"/>
                </a:lnTo>
                <a:lnTo>
                  <a:pt x="1271" y="101"/>
                </a:lnTo>
                <a:lnTo>
                  <a:pt x="1271" y="104"/>
                </a:lnTo>
                <a:lnTo>
                  <a:pt x="1271" y="109"/>
                </a:lnTo>
                <a:lnTo>
                  <a:pt x="1272" y="113"/>
                </a:lnTo>
                <a:lnTo>
                  <a:pt x="1276" y="117"/>
                </a:lnTo>
                <a:lnTo>
                  <a:pt x="1278" y="121"/>
                </a:lnTo>
                <a:lnTo>
                  <a:pt x="1278" y="125"/>
                </a:lnTo>
                <a:lnTo>
                  <a:pt x="1277" y="129"/>
                </a:lnTo>
                <a:lnTo>
                  <a:pt x="1276" y="133"/>
                </a:lnTo>
                <a:lnTo>
                  <a:pt x="1274" y="136"/>
                </a:lnTo>
                <a:lnTo>
                  <a:pt x="1273" y="140"/>
                </a:lnTo>
                <a:lnTo>
                  <a:pt x="1273" y="145"/>
                </a:lnTo>
                <a:lnTo>
                  <a:pt x="1273" y="148"/>
                </a:lnTo>
                <a:lnTo>
                  <a:pt x="1272" y="153"/>
                </a:lnTo>
                <a:lnTo>
                  <a:pt x="1272" y="157"/>
                </a:lnTo>
                <a:lnTo>
                  <a:pt x="1272" y="161"/>
                </a:lnTo>
                <a:lnTo>
                  <a:pt x="1271" y="164"/>
                </a:lnTo>
                <a:lnTo>
                  <a:pt x="1271" y="165"/>
                </a:lnTo>
                <a:lnTo>
                  <a:pt x="1268" y="171"/>
                </a:lnTo>
                <a:lnTo>
                  <a:pt x="1265" y="175"/>
                </a:lnTo>
                <a:lnTo>
                  <a:pt x="1262" y="178"/>
                </a:lnTo>
                <a:lnTo>
                  <a:pt x="1260" y="183"/>
                </a:lnTo>
                <a:lnTo>
                  <a:pt x="1258" y="187"/>
                </a:lnTo>
                <a:lnTo>
                  <a:pt x="1256" y="191"/>
                </a:lnTo>
                <a:lnTo>
                  <a:pt x="1257" y="195"/>
                </a:lnTo>
                <a:lnTo>
                  <a:pt x="1257" y="199"/>
                </a:lnTo>
                <a:lnTo>
                  <a:pt x="1256" y="203"/>
                </a:lnTo>
                <a:lnTo>
                  <a:pt x="1255" y="206"/>
                </a:lnTo>
                <a:lnTo>
                  <a:pt x="1254" y="211"/>
                </a:lnTo>
                <a:lnTo>
                  <a:pt x="1254" y="214"/>
                </a:lnTo>
                <a:lnTo>
                  <a:pt x="1255" y="219"/>
                </a:lnTo>
                <a:lnTo>
                  <a:pt x="1260" y="223"/>
                </a:lnTo>
                <a:lnTo>
                  <a:pt x="1262" y="227"/>
                </a:lnTo>
                <a:lnTo>
                  <a:pt x="1265" y="231"/>
                </a:lnTo>
                <a:lnTo>
                  <a:pt x="1270" y="234"/>
                </a:lnTo>
                <a:lnTo>
                  <a:pt x="1273" y="239"/>
                </a:lnTo>
                <a:lnTo>
                  <a:pt x="1276" y="242"/>
                </a:lnTo>
                <a:lnTo>
                  <a:pt x="1277" y="246"/>
                </a:lnTo>
                <a:lnTo>
                  <a:pt x="1277" y="250"/>
                </a:lnTo>
                <a:lnTo>
                  <a:pt x="1277" y="255"/>
                </a:lnTo>
                <a:lnTo>
                  <a:pt x="1277" y="258"/>
                </a:lnTo>
                <a:lnTo>
                  <a:pt x="1279" y="262"/>
                </a:lnTo>
                <a:lnTo>
                  <a:pt x="1282" y="267"/>
                </a:lnTo>
                <a:lnTo>
                  <a:pt x="1285" y="271"/>
                </a:lnTo>
                <a:lnTo>
                  <a:pt x="1285" y="274"/>
                </a:lnTo>
                <a:lnTo>
                  <a:pt x="1285" y="278"/>
                </a:lnTo>
                <a:lnTo>
                  <a:pt x="1287" y="283"/>
                </a:lnTo>
                <a:lnTo>
                  <a:pt x="1290" y="287"/>
                </a:lnTo>
                <a:lnTo>
                  <a:pt x="1294" y="291"/>
                </a:lnTo>
                <a:lnTo>
                  <a:pt x="1299" y="294"/>
                </a:lnTo>
                <a:lnTo>
                  <a:pt x="1302" y="294"/>
                </a:lnTo>
                <a:lnTo>
                  <a:pt x="1306" y="295"/>
                </a:lnTo>
                <a:lnTo>
                  <a:pt x="1310" y="294"/>
                </a:lnTo>
                <a:lnTo>
                  <a:pt x="1314" y="294"/>
                </a:lnTo>
                <a:lnTo>
                  <a:pt x="1318" y="293"/>
                </a:lnTo>
                <a:lnTo>
                  <a:pt x="1323" y="290"/>
                </a:lnTo>
                <a:lnTo>
                  <a:pt x="1327" y="288"/>
                </a:lnTo>
                <a:lnTo>
                  <a:pt x="1332" y="285"/>
                </a:lnTo>
                <a:lnTo>
                  <a:pt x="1336" y="283"/>
                </a:lnTo>
                <a:lnTo>
                  <a:pt x="1340" y="284"/>
                </a:lnTo>
                <a:lnTo>
                  <a:pt x="1343" y="288"/>
                </a:lnTo>
                <a:lnTo>
                  <a:pt x="1343" y="289"/>
                </a:lnTo>
                <a:lnTo>
                  <a:pt x="1346" y="291"/>
                </a:lnTo>
                <a:lnTo>
                  <a:pt x="1350" y="291"/>
                </a:lnTo>
                <a:lnTo>
                  <a:pt x="1355" y="289"/>
                </a:lnTo>
                <a:lnTo>
                  <a:pt x="1360" y="289"/>
                </a:lnTo>
                <a:lnTo>
                  <a:pt x="1360" y="294"/>
                </a:lnTo>
                <a:lnTo>
                  <a:pt x="1360" y="297"/>
                </a:lnTo>
                <a:lnTo>
                  <a:pt x="1360" y="301"/>
                </a:lnTo>
                <a:lnTo>
                  <a:pt x="1357" y="306"/>
                </a:lnTo>
                <a:lnTo>
                  <a:pt x="1354" y="309"/>
                </a:lnTo>
                <a:lnTo>
                  <a:pt x="1349" y="310"/>
                </a:lnTo>
                <a:lnTo>
                  <a:pt x="1344" y="311"/>
                </a:lnTo>
                <a:lnTo>
                  <a:pt x="1344" y="316"/>
                </a:lnTo>
                <a:lnTo>
                  <a:pt x="1343" y="319"/>
                </a:lnTo>
                <a:lnTo>
                  <a:pt x="1338" y="319"/>
                </a:lnTo>
                <a:lnTo>
                  <a:pt x="1333" y="322"/>
                </a:lnTo>
                <a:lnTo>
                  <a:pt x="1334" y="327"/>
                </a:lnTo>
                <a:lnTo>
                  <a:pt x="1335" y="330"/>
                </a:lnTo>
                <a:lnTo>
                  <a:pt x="1334" y="334"/>
                </a:lnTo>
                <a:lnTo>
                  <a:pt x="1330" y="338"/>
                </a:lnTo>
                <a:lnTo>
                  <a:pt x="1326" y="339"/>
                </a:lnTo>
                <a:lnTo>
                  <a:pt x="1321" y="340"/>
                </a:lnTo>
                <a:lnTo>
                  <a:pt x="1316" y="344"/>
                </a:lnTo>
                <a:lnTo>
                  <a:pt x="1315" y="347"/>
                </a:lnTo>
                <a:lnTo>
                  <a:pt x="1313" y="350"/>
                </a:lnTo>
                <a:lnTo>
                  <a:pt x="1308" y="355"/>
                </a:lnTo>
                <a:lnTo>
                  <a:pt x="1307" y="355"/>
                </a:lnTo>
                <a:lnTo>
                  <a:pt x="1304" y="358"/>
                </a:lnTo>
                <a:lnTo>
                  <a:pt x="1300" y="361"/>
                </a:lnTo>
                <a:lnTo>
                  <a:pt x="1297" y="366"/>
                </a:lnTo>
                <a:lnTo>
                  <a:pt x="1293" y="370"/>
                </a:lnTo>
                <a:lnTo>
                  <a:pt x="1288" y="372"/>
                </a:lnTo>
                <a:lnTo>
                  <a:pt x="1284" y="369"/>
                </a:lnTo>
                <a:lnTo>
                  <a:pt x="1281" y="365"/>
                </a:lnTo>
                <a:lnTo>
                  <a:pt x="1277" y="363"/>
                </a:lnTo>
                <a:lnTo>
                  <a:pt x="1272" y="364"/>
                </a:lnTo>
                <a:lnTo>
                  <a:pt x="1266" y="364"/>
                </a:lnTo>
                <a:lnTo>
                  <a:pt x="1263" y="365"/>
                </a:lnTo>
                <a:lnTo>
                  <a:pt x="1259" y="366"/>
                </a:lnTo>
                <a:lnTo>
                  <a:pt x="1254" y="368"/>
                </a:lnTo>
                <a:lnTo>
                  <a:pt x="1250" y="372"/>
                </a:lnTo>
                <a:lnTo>
                  <a:pt x="1250" y="376"/>
                </a:lnTo>
                <a:lnTo>
                  <a:pt x="1249" y="379"/>
                </a:lnTo>
                <a:lnTo>
                  <a:pt x="1245" y="383"/>
                </a:lnTo>
                <a:lnTo>
                  <a:pt x="1242" y="389"/>
                </a:lnTo>
                <a:lnTo>
                  <a:pt x="1237" y="389"/>
                </a:lnTo>
                <a:lnTo>
                  <a:pt x="1234" y="388"/>
                </a:lnTo>
                <a:lnTo>
                  <a:pt x="1230" y="390"/>
                </a:lnTo>
                <a:lnTo>
                  <a:pt x="1230" y="394"/>
                </a:lnTo>
                <a:lnTo>
                  <a:pt x="1229" y="398"/>
                </a:lnTo>
                <a:lnTo>
                  <a:pt x="1225" y="401"/>
                </a:lnTo>
                <a:lnTo>
                  <a:pt x="1221" y="400"/>
                </a:lnTo>
                <a:lnTo>
                  <a:pt x="1220" y="397"/>
                </a:lnTo>
                <a:lnTo>
                  <a:pt x="1215" y="391"/>
                </a:lnTo>
                <a:lnTo>
                  <a:pt x="1212" y="388"/>
                </a:lnTo>
                <a:lnTo>
                  <a:pt x="1209" y="387"/>
                </a:lnTo>
                <a:lnTo>
                  <a:pt x="1204" y="386"/>
                </a:lnTo>
                <a:lnTo>
                  <a:pt x="1199" y="389"/>
                </a:lnTo>
                <a:lnTo>
                  <a:pt x="1196" y="392"/>
                </a:lnTo>
                <a:lnTo>
                  <a:pt x="1192" y="394"/>
                </a:lnTo>
                <a:lnTo>
                  <a:pt x="1187" y="394"/>
                </a:lnTo>
                <a:lnTo>
                  <a:pt x="1186" y="390"/>
                </a:lnTo>
                <a:lnTo>
                  <a:pt x="1183" y="387"/>
                </a:lnTo>
                <a:lnTo>
                  <a:pt x="1180" y="387"/>
                </a:lnTo>
                <a:lnTo>
                  <a:pt x="1176" y="389"/>
                </a:lnTo>
                <a:lnTo>
                  <a:pt x="1169" y="395"/>
                </a:lnTo>
                <a:lnTo>
                  <a:pt x="1167" y="399"/>
                </a:lnTo>
                <a:lnTo>
                  <a:pt x="1165" y="403"/>
                </a:lnTo>
                <a:lnTo>
                  <a:pt x="1164" y="406"/>
                </a:lnTo>
                <a:lnTo>
                  <a:pt x="1162" y="410"/>
                </a:lnTo>
                <a:lnTo>
                  <a:pt x="1160" y="414"/>
                </a:lnTo>
                <a:lnTo>
                  <a:pt x="1159" y="418"/>
                </a:lnTo>
                <a:lnTo>
                  <a:pt x="1157" y="422"/>
                </a:lnTo>
                <a:lnTo>
                  <a:pt x="1155" y="426"/>
                </a:lnTo>
                <a:lnTo>
                  <a:pt x="1154" y="429"/>
                </a:lnTo>
                <a:lnTo>
                  <a:pt x="1151" y="432"/>
                </a:lnTo>
                <a:lnTo>
                  <a:pt x="1148" y="435"/>
                </a:lnTo>
                <a:lnTo>
                  <a:pt x="1146" y="438"/>
                </a:lnTo>
                <a:lnTo>
                  <a:pt x="1144" y="442"/>
                </a:lnTo>
                <a:lnTo>
                  <a:pt x="1142" y="444"/>
                </a:lnTo>
                <a:lnTo>
                  <a:pt x="1139" y="448"/>
                </a:lnTo>
                <a:lnTo>
                  <a:pt x="1137" y="451"/>
                </a:lnTo>
                <a:lnTo>
                  <a:pt x="1136" y="455"/>
                </a:lnTo>
                <a:lnTo>
                  <a:pt x="1136" y="458"/>
                </a:lnTo>
                <a:lnTo>
                  <a:pt x="1136" y="462"/>
                </a:lnTo>
                <a:lnTo>
                  <a:pt x="1137" y="467"/>
                </a:lnTo>
                <a:lnTo>
                  <a:pt x="1137" y="472"/>
                </a:lnTo>
                <a:lnTo>
                  <a:pt x="1137" y="476"/>
                </a:lnTo>
                <a:lnTo>
                  <a:pt x="1137" y="481"/>
                </a:lnTo>
                <a:lnTo>
                  <a:pt x="1137" y="485"/>
                </a:lnTo>
                <a:lnTo>
                  <a:pt x="1138" y="489"/>
                </a:lnTo>
                <a:lnTo>
                  <a:pt x="1141" y="492"/>
                </a:lnTo>
                <a:lnTo>
                  <a:pt x="1145" y="494"/>
                </a:lnTo>
                <a:lnTo>
                  <a:pt x="1149" y="496"/>
                </a:lnTo>
                <a:lnTo>
                  <a:pt x="1151" y="496"/>
                </a:lnTo>
                <a:lnTo>
                  <a:pt x="1153" y="497"/>
                </a:lnTo>
                <a:lnTo>
                  <a:pt x="1157" y="499"/>
                </a:lnTo>
                <a:lnTo>
                  <a:pt x="1161" y="501"/>
                </a:lnTo>
                <a:lnTo>
                  <a:pt x="1163" y="504"/>
                </a:lnTo>
                <a:lnTo>
                  <a:pt x="1164" y="508"/>
                </a:lnTo>
                <a:lnTo>
                  <a:pt x="1165" y="512"/>
                </a:lnTo>
                <a:lnTo>
                  <a:pt x="1165" y="515"/>
                </a:lnTo>
                <a:lnTo>
                  <a:pt x="1163" y="520"/>
                </a:lnTo>
                <a:lnTo>
                  <a:pt x="1162" y="524"/>
                </a:lnTo>
                <a:lnTo>
                  <a:pt x="1160" y="528"/>
                </a:lnTo>
                <a:lnTo>
                  <a:pt x="1159" y="533"/>
                </a:lnTo>
                <a:lnTo>
                  <a:pt x="1157" y="536"/>
                </a:lnTo>
                <a:lnTo>
                  <a:pt x="1155" y="539"/>
                </a:lnTo>
                <a:lnTo>
                  <a:pt x="1154" y="544"/>
                </a:lnTo>
                <a:lnTo>
                  <a:pt x="1153" y="547"/>
                </a:lnTo>
                <a:lnTo>
                  <a:pt x="1152" y="548"/>
                </a:lnTo>
                <a:lnTo>
                  <a:pt x="1151" y="551"/>
                </a:lnTo>
                <a:lnTo>
                  <a:pt x="1151" y="552"/>
                </a:lnTo>
                <a:lnTo>
                  <a:pt x="1149" y="556"/>
                </a:lnTo>
                <a:lnTo>
                  <a:pt x="1148" y="560"/>
                </a:lnTo>
                <a:lnTo>
                  <a:pt x="1148" y="566"/>
                </a:lnTo>
                <a:lnTo>
                  <a:pt x="1149" y="570"/>
                </a:lnTo>
                <a:lnTo>
                  <a:pt x="1148" y="574"/>
                </a:lnTo>
                <a:lnTo>
                  <a:pt x="1147" y="578"/>
                </a:lnTo>
                <a:lnTo>
                  <a:pt x="1146" y="581"/>
                </a:lnTo>
                <a:lnTo>
                  <a:pt x="1146" y="583"/>
                </a:lnTo>
                <a:lnTo>
                  <a:pt x="1146" y="588"/>
                </a:lnTo>
                <a:lnTo>
                  <a:pt x="1146" y="593"/>
                </a:lnTo>
                <a:lnTo>
                  <a:pt x="1145" y="598"/>
                </a:lnTo>
                <a:lnTo>
                  <a:pt x="1146" y="603"/>
                </a:lnTo>
                <a:lnTo>
                  <a:pt x="1148" y="606"/>
                </a:lnTo>
                <a:lnTo>
                  <a:pt x="1150" y="610"/>
                </a:lnTo>
                <a:lnTo>
                  <a:pt x="1151" y="611"/>
                </a:lnTo>
                <a:lnTo>
                  <a:pt x="1152" y="612"/>
                </a:lnTo>
                <a:lnTo>
                  <a:pt x="1154" y="616"/>
                </a:lnTo>
                <a:lnTo>
                  <a:pt x="1156" y="618"/>
                </a:lnTo>
                <a:lnTo>
                  <a:pt x="1159" y="621"/>
                </a:lnTo>
                <a:lnTo>
                  <a:pt x="1157" y="626"/>
                </a:lnTo>
                <a:lnTo>
                  <a:pt x="1155" y="629"/>
                </a:lnTo>
                <a:lnTo>
                  <a:pt x="1154" y="627"/>
                </a:lnTo>
                <a:lnTo>
                  <a:pt x="1151" y="628"/>
                </a:lnTo>
                <a:lnTo>
                  <a:pt x="1150" y="629"/>
                </a:lnTo>
                <a:lnTo>
                  <a:pt x="1147" y="632"/>
                </a:lnTo>
                <a:lnTo>
                  <a:pt x="1142" y="634"/>
                </a:lnTo>
                <a:lnTo>
                  <a:pt x="1139" y="638"/>
                </a:lnTo>
                <a:lnTo>
                  <a:pt x="1138" y="643"/>
                </a:lnTo>
                <a:lnTo>
                  <a:pt x="1135" y="647"/>
                </a:lnTo>
                <a:lnTo>
                  <a:pt x="1128" y="650"/>
                </a:lnTo>
                <a:lnTo>
                  <a:pt x="1127" y="655"/>
                </a:lnTo>
                <a:lnTo>
                  <a:pt x="1126" y="660"/>
                </a:lnTo>
                <a:lnTo>
                  <a:pt x="1126" y="663"/>
                </a:lnTo>
                <a:lnTo>
                  <a:pt x="1126" y="667"/>
                </a:lnTo>
                <a:lnTo>
                  <a:pt x="1124" y="671"/>
                </a:lnTo>
                <a:lnTo>
                  <a:pt x="1122" y="677"/>
                </a:lnTo>
                <a:lnTo>
                  <a:pt x="1120" y="681"/>
                </a:lnTo>
                <a:lnTo>
                  <a:pt x="1120" y="682"/>
                </a:lnTo>
                <a:lnTo>
                  <a:pt x="1120" y="685"/>
                </a:lnTo>
                <a:lnTo>
                  <a:pt x="1120" y="689"/>
                </a:lnTo>
                <a:lnTo>
                  <a:pt x="1120" y="693"/>
                </a:lnTo>
                <a:lnTo>
                  <a:pt x="1119" y="698"/>
                </a:lnTo>
                <a:lnTo>
                  <a:pt x="1115" y="703"/>
                </a:lnTo>
                <a:lnTo>
                  <a:pt x="1113" y="707"/>
                </a:lnTo>
                <a:lnTo>
                  <a:pt x="1111" y="711"/>
                </a:lnTo>
                <a:lnTo>
                  <a:pt x="1109" y="715"/>
                </a:lnTo>
                <a:lnTo>
                  <a:pt x="1105" y="719"/>
                </a:lnTo>
                <a:lnTo>
                  <a:pt x="1101" y="721"/>
                </a:lnTo>
                <a:lnTo>
                  <a:pt x="1098" y="721"/>
                </a:lnTo>
                <a:lnTo>
                  <a:pt x="1093" y="721"/>
                </a:lnTo>
                <a:lnTo>
                  <a:pt x="1089" y="725"/>
                </a:lnTo>
                <a:lnTo>
                  <a:pt x="1088" y="729"/>
                </a:lnTo>
                <a:lnTo>
                  <a:pt x="1088" y="733"/>
                </a:lnTo>
                <a:lnTo>
                  <a:pt x="1088" y="737"/>
                </a:lnTo>
                <a:lnTo>
                  <a:pt x="1088" y="738"/>
                </a:lnTo>
                <a:lnTo>
                  <a:pt x="1088" y="741"/>
                </a:lnTo>
                <a:lnTo>
                  <a:pt x="1088" y="745"/>
                </a:lnTo>
                <a:lnTo>
                  <a:pt x="1087" y="749"/>
                </a:lnTo>
                <a:lnTo>
                  <a:pt x="1083" y="753"/>
                </a:lnTo>
                <a:lnTo>
                  <a:pt x="1076" y="754"/>
                </a:lnTo>
                <a:lnTo>
                  <a:pt x="1072" y="754"/>
                </a:lnTo>
                <a:lnTo>
                  <a:pt x="1068" y="754"/>
                </a:lnTo>
                <a:lnTo>
                  <a:pt x="1063" y="754"/>
                </a:lnTo>
                <a:lnTo>
                  <a:pt x="1059" y="754"/>
                </a:lnTo>
                <a:lnTo>
                  <a:pt x="1058" y="759"/>
                </a:lnTo>
                <a:lnTo>
                  <a:pt x="1057" y="762"/>
                </a:lnTo>
                <a:lnTo>
                  <a:pt x="1053" y="766"/>
                </a:lnTo>
                <a:lnTo>
                  <a:pt x="1049" y="767"/>
                </a:lnTo>
                <a:lnTo>
                  <a:pt x="1045" y="765"/>
                </a:lnTo>
                <a:lnTo>
                  <a:pt x="1041" y="763"/>
                </a:lnTo>
                <a:lnTo>
                  <a:pt x="1036" y="761"/>
                </a:lnTo>
                <a:lnTo>
                  <a:pt x="1032" y="763"/>
                </a:lnTo>
                <a:lnTo>
                  <a:pt x="1031" y="766"/>
                </a:lnTo>
                <a:lnTo>
                  <a:pt x="1031" y="771"/>
                </a:lnTo>
                <a:lnTo>
                  <a:pt x="1030" y="774"/>
                </a:lnTo>
                <a:lnTo>
                  <a:pt x="1028" y="778"/>
                </a:lnTo>
                <a:lnTo>
                  <a:pt x="1028" y="782"/>
                </a:lnTo>
                <a:lnTo>
                  <a:pt x="1032" y="785"/>
                </a:lnTo>
                <a:lnTo>
                  <a:pt x="1036" y="786"/>
                </a:lnTo>
                <a:lnTo>
                  <a:pt x="1040" y="788"/>
                </a:lnTo>
                <a:lnTo>
                  <a:pt x="1044" y="789"/>
                </a:lnTo>
                <a:lnTo>
                  <a:pt x="1049" y="790"/>
                </a:lnTo>
                <a:lnTo>
                  <a:pt x="1053" y="791"/>
                </a:lnTo>
                <a:lnTo>
                  <a:pt x="1057" y="792"/>
                </a:lnTo>
                <a:lnTo>
                  <a:pt x="1061" y="791"/>
                </a:lnTo>
                <a:lnTo>
                  <a:pt x="1065" y="790"/>
                </a:lnTo>
                <a:lnTo>
                  <a:pt x="1069" y="792"/>
                </a:lnTo>
                <a:lnTo>
                  <a:pt x="1071" y="795"/>
                </a:lnTo>
                <a:lnTo>
                  <a:pt x="1074" y="800"/>
                </a:lnTo>
                <a:lnTo>
                  <a:pt x="1075" y="804"/>
                </a:lnTo>
                <a:lnTo>
                  <a:pt x="1077" y="808"/>
                </a:lnTo>
                <a:lnTo>
                  <a:pt x="1081" y="810"/>
                </a:lnTo>
                <a:lnTo>
                  <a:pt x="1086" y="814"/>
                </a:lnTo>
                <a:lnTo>
                  <a:pt x="1087" y="818"/>
                </a:lnTo>
                <a:lnTo>
                  <a:pt x="1083" y="822"/>
                </a:lnTo>
                <a:lnTo>
                  <a:pt x="1078" y="823"/>
                </a:lnTo>
                <a:lnTo>
                  <a:pt x="1074" y="826"/>
                </a:lnTo>
                <a:lnTo>
                  <a:pt x="1071" y="829"/>
                </a:lnTo>
                <a:lnTo>
                  <a:pt x="1070" y="829"/>
                </a:lnTo>
                <a:lnTo>
                  <a:pt x="1066" y="831"/>
                </a:lnTo>
                <a:lnTo>
                  <a:pt x="1064" y="835"/>
                </a:lnTo>
                <a:lnTo>
                  <a:pt x="1064" y="839"/>
                </a:lnTo>
                <a:lnTo>
                  <a:pt x="1068" y="843"/>
                </a:lnTo>
                <a:lnTo>
                  <a:pt x="1072" y="844"/>
                </a:lnTo>
                <a:lnTo>
                  <a:pt x="1074" y="848"/>
                </a:lnTo>
                <a:lnTo>
                  <a:pt x="1077" y="850"/>
                </a:lnTo>
                <a:lnTo>
                  <a:pt x="1079" y="849"/>
                </a:lnTo>
                <a:lnTo>
                  <a:pt x="1081" y="846"/>
                </a:lnTo>
                <a:lnTo>
                  <a:pt x="1086" y="847"/>
                </a:lnTo>
                <a:lnTo>
                  <a:pt x="1089" y="848"/>
                </a:lnTo>
                <a:lnTo>
                  <a:pt x="1093" y="851"/>
                </a:lnTo>
                <a:lnTo>
                  <a:pt x="1097" y="853"/>
                </a:lnTo>
                <a:lnTo>
                  <a:pt x="1101" y="854"/>
                </a:lnTo>
                <a:lnTo>
                  <a:pt x="1104" y="855"/>
                </a:lnTo>
                <a:lnTo>
                  <a:pt x="1109" y="859"/>
                </a:lnTo>
                <a:lnTo>
                  <a:pt x="1112" y="860"/>
                </a:lnTo>
                <a:lnTo>
                  <a:pt x="1114" y="865"/>
                </a:lnTo>
                <a:lnTo>
                  <a:pt x="1115" y="869"/>
                </a:lnTo>
                <a:lnTo>
                  <a:pt x="1119" y="873"/>
                </a:lnTo>
                <a:lnTo>
                  <a:pt x="1123" y="875"/>
                </a:lnTo>
                <a:lnTo>
                  <a:pt x="1126" y="878"/>
                </a:lnTo>
                <a:lnTo>
                  <a:pt x="1131" y="882"/>
                </a:lnTo>
                <a:lnTo>
                  <a:pt x="1133" y="887"/>
                </a:lnTo>
                <a:lnTo>
                  <a:pt x="1133" y="890"/>
                </a:lnTo>
                <a:lnTo>
                  <a:pt x="1133" y="894"/>
                </a:lnTo>
                <a:lnTo>
                  <a:pt x="1132" y="898"/>
                </a:lnTo>
                <a:lnTo>
                  <a:pt x="1136" y="903"/>
                </a:lnTo>
                <a:lnTo>
                  <a:pt x="1139" y="904"/>
                </a:lnTo>
                <a:lnTo>
                  <a:pt x="1143" y="903"/>
                </a:lnTo>
                <a:lnTo>
                  <a:pt x="1147" y="904"/>
                </a:lnTo>
                <a:lnTo>
                  <a:pt x="1151" y="907"/>
                </a:lnTo>
                <a:lnTo>
                  <a:pt x="1150" y="911"/>
                </a:lnTo>
                <a:lnTo>
                  <a:pt x="1148" y="915"/>
                </a:lnTo>
                <a:lnTo>
                  <a:pt x="1147" y="920"/>
                </a:lnTo>
                <a:lnTo>
                  <a:pt x="1146" y="924"/>
                </a:lnTo>
                <a:lnTo>
                  <a:pt x="1147" y="928"/>
                </a:lnTo>
                <a:lnTo>
                  <a:pt x="1147" y="929"/>
                </a:lnTo>
                <a:lnTo>
                  <a:pt x="1148" y="932"/>
                </a:lnTo>
                <a:lnTo>
                  <a:pt x="1149" y="936"/>
                </a:lnTo>
                <a:lnTo>
                  <a:pt x="1149" y="937"/>
                </a:lnTo>
                <a:lnTo>
                  <a:pt x="1151" y="939"/>
                </a:lnTo>
                <a:lnTo>
                  <a:pt x="1153" y="942"/>
                </a:lnTo>
                <a:lnTo>
                  <a:pt x="1155" y="944"/>
                </a:lnTo>
                <a:lnTo>
                  <a:pt x="1159" y="947"/>
                </a:lnTo>
                <a:lnTo>
                  <a:pt x="1162" y="949"/>
                </a:lnTo>
                <a:lnTo>
                  <a:pt x="1166" y="949"/>
                </a:lnTo>
                <a:lnTo>
                  <a:pt x="1170" y="947"/>
                </a:lnTo>
                <a:lnTo>
                  <a:pt x="1171" y="943"/>
                </a:lnTo>
                <a:lnTo>
                  <a:pt x="1173" y="939"/>
                </a:lnTo>
                <a:lnTo>
                  <a:pt x="1174" y="935"/>
                </a:lnTo>
                <a:lnTo>
                  <a:pt x="1176" y="931"/>
                </a:lnTo>
                <a:lnTo>
                  <a:pt x="1176" y="929"/>
                </a:lnTo>
                <a:lnTo>
                  <a:pt x="1177" y="927"/>
                </a:lnTo>
                <a:lnTo>
                  <a:pt x="1179" y="924"/>
                </a:lnTo>
                <a:lnTo>
                  <a:pt x="1183" y="920"/>
                </a:lnTo>
                <a:lnTo>
                  <a:pt x="1187" y="918"/>
                </a:lnTo>
                <a:lnTo>
                  <a:pt x="1190" y="917"/>
                </a:lnTo>
                <a:lnTo>
                  <a:pt x="1195" y="917"/>
                </a:lnTo>
                <a:lnTo>
                  <a:pt x="1199" y="915"/>
                </a:lnTo>
                <a:lnTo>
                  <a:pt x="1203" y="915"/>
                </a:lnTo>
                <a:lnTo>
                  <a:pt x="1206" y="911"/>
                </a:lnTo>
                <a:lnTo>
                  <a:pt x="1206" y="909"/>
                </a:lnTo>
                <a:lnTo>
                  <a:pt x="1207" y="904"/>
                </a:lnTo>
                <a:lnTo>
                  <a:pt x="1209" y="902"/>
                </a:lnTo>
                <a:lnTo>
                  <a:pt x="1210" y="901"/>
                </a:lnTo>
                <a:lnTo>
                  <a:pt x="1212" y="900"/>
                </a:lnTo>
                <a:lnTo>
                  <a:pt x="1213" y="899"/>
                </a:lnTo>
                <a:lnTo>
                  <a:pt x="1215" y="901"/>
                </a:lnTo>
                <a:lnTo>
                  <a:pt x="1218" y="904"/>
                </a:lnTo>
                <a:lnTo>
                  <a:pt x="1219" y="909"/>
                </a:lnTo>
                <a:lnTo>
                  <a:pt x="1221" y="912"/>
                </a:lnTo>
                <a:lnTo>
                  <a:pt x="1222" y="915"/>
                </a:lnTo>
                <a:lnTo>
                  <a:pt x="1224" y="919"/>
                </a:lnTo>
                <a:lnTo>
                  <a:pt x="1226" y="922"/>
                </a:lnTo>
                <a:lnTo>
                  <a:pt x="1227" y="926"/>
                </a:lnTo>
                <a:lnTo>
                  <a:pt x="1230" y="929"/>
                </a:lnTo>
                <a:lnTo>
                  <a:pt x="1232" y="932"/>
                </a:lnTo>
                <a:lnTo>
                  <a:pt x="1236" y="934"/>
                </a:lnTo>
                <a:lnTo>
                  <a:pt x="1230" y="937"/>
                </a:lnTo>
                <a:lnTo>
                  <a:pt x="1223" y="939"/>
                </a:lnTo>
                <a:lnTo>
                  <a:pt x="1215" y="941"/>
                </a:lnTo>
                <a:lnTo>
                  <a:pt x="1209" y="943"/>
                </a:lnTo>
                <a:lnTo>
                  <a:pt x="1202" y="946"/>
                </a:lnTo>
                <a:lnTo>
                  <a:pt x="1194" y="948"/>
                </a:lnTo>
                <a:lnTo>
                  <a:pt x="1187" y="951"/>
                </a:lnTo>
                <a:lnTo>
                  <a:pt x="1180" y="954"/>
                </a:lnTo>
                <a:lnTo>
                  <a:pt x="1173" y="956"/>
                </a:lnTo>
                <a:lnTo>
                  <a:pt x="1166" y="959"/>
                </a:lnTo>
                <a:lnTo>
                  <a:pt x="1159" y="961"/>
                </a:lnTo>
                <a:lnTo>
                  <a:pt x="1152" y="964"/>
                </a:lnTo>
                <a:lnTo>
                  <a:pt x="1151" y="964"/>
                </a:lnTo>
                <a:lnTo>
                  <a:pt x="1145" y="966"/>
                </a:lnTo>
                <a:lnTo>
                  <a:pt x="1137" y="968"/>
                </a:lnTo>
                <a:lnTo>
                  <a:pt x="1131" y="970"/>
                </a:lnTo>
                <a:lnTo>
                  <a:pt x="1124" y="973"/>
                </a:lnTo>
                <a:lnTo>
                  <a:pt x="1116" y="976"/>
                </a:lnTo>
                <a:lnTo>
                  <a:pt x="1109" y="978"/>
                </a:lnTo>
                <a:lnTo>
                  <a:pt x="1103" y="981"/>
                </a:lnTo>
                <a:lnTo>
                  <a:pt x="1095" y="983"/>
                </a:lnTo>
                <a:lnTo>
                  <a:pt x="1088" y="986"/>
                </a:lnTo>
                <a:lnTo>
                  <a:pt x="1081" y="988"/>
                </a:lnTo>
                <a:lnTo>
                  <a:pt x="1074" y="991"/>
                </a:lnTo>
                <a:lnTo>
                  <a:pt x="1067" y="993"/>
                </a:lnTo>
                <a:lnTo>
                  <a:pt x="1059" y="996"/>
                </a:lnTo>
                <a:lnTo>
                  <a:pt x="1053" y="998"/>
                </a:lnTo>
                <a:lnTo>
                  <a:pt x="1046" y="1000"/>
                </a:lnTo>
                <a:lnTo>
                  <a:pt x="1038" y="1003"/>
                </a:lnTo>
                <a:lnTo>
                  <a:pt x="1031" y="1005"/>
                </a:lnTo>
                <a:lnTo>
                  <a:pt x="1025" y="1008"/>
                </a:lnTo>
                <a:lnTo>
                  <a:pt x="1017" y="1010"/>
                </a:lnTo>
                <a:lnTo>
                  <a:pt x="1010" y="1013"/>
                </a:lnTo>
                <a:lnTo>
                  <a:pt x="1003" y="1015"/>
                </a:lnTo>
                <a:lnTo>
                  <a:pt x="996" y="1018"/>
                </a:lnTo>
                <a:lnTo>
                  <a:pt x="989" y="1020"/>
                </a:lnTo>
                <a:lnTo>
                  <a:pt x="982" y="1022"/>
                </a:lnTo>
                <a:lnTo>
                  <a:pt x="975" y="1025"/>
                </a:lnTo>
                <a:lnTo>
                  <a:pt x="968" y="1027"/>
                </a:lnTo>
                <a:lnTo>
                  <a:pt x="960" y="1030"/>
                </a:lnTo>
                <a:lnTo>
                  <a:pt x="959" y="1031"/>
                </a:lnTo>
                <a:lnTo>
                  <a:pt x="953" y="1032"/>
                </a:lnTo>
                <a:lnTo>
                  <a:pt x="947" y="1035"/>
                </a:lnTo>
                <a:lnTo>
                  <a:pt x="939" y="1037"/>
                </a:lnTo>
                <a:lnTo>
                  <a:pt x="932" y="1040"/>
                </a:lnTo>
                <a:lnTo>
                  <a:pt x="925" y="1042"/>
                </a:lnTo>
                <a:lnTo>
                  <a:pt x="918" y="1044"/>
                </a:lnTo>
                <a:lnTo>
                  <a:pt x="911" y="1047"/>
                </a:lnTo>
                <a:lnTo>
                  <a:pt x="901" y="1050"/>
                </a:lnTo>
                <a:lnTo>
                  <a:pt x="899" y="1050"/>
                </a:lnTo>
                <a:lnTo>
                  <a:pt x="897" y="1051"/>
                </a:lnTo>
                <a:lnTo>
                  <a:pt x="896" y="1052"/>
                </a:lnTo>
                <a:lnTo>
                  <a:pt x="893" y="1052"/>
                </a:lnTo>
                <a:lnTo>
                  <a:pt x="891" y="1052"/>
                </a:lnTo>
                <a:lnTo>
                  <a:pt x="891" y="1052"/>
                </a:lnTo>
                <a:lnTo>
                  <a:pt x="889" y="1053"/>
                </a:lnTo>
                <a:lnTo>
                  <a:pt x="886" y="1053"/>
                </a:lnTo>
                <a:lnTo>
                  <a:pt x="885" y="1053"/>
                </a:lnTo>
                <a:lnTo>
                  <a:pt x="882" y="1053"/>
                </a:lnTo>
                <a:lnTo>
                  <a:pt x="880" y="1054"/>
                </a:lnTo>
                <a:lnTo>
                  <a:pt x="878" y="1055"/>
                </a:lnTo>
                <a:lnTo>
                  <a:pt x="876" y="1055"/>
                </a:lnTo>
                <a:lnTo>
                  <a:pt x="874" y="1056"/>
                </a:lnTo>
                <a:lnTo>
                  <a:pt x="872" y="1056"/>
                </a:lnTo>
                <a:lnTo>
                  <a:pt x="869" y="1057"/>
                </a:lnTo>
                <a:lnTo>
                  <a:pt x="868" y="1057"/>
                </a:lnTo>
                <a:lnTo>
                  <a:pt x="866" y="1058"/>
                </a:lnTo>
                <a:lnTo>
                  <a:pt x="863" y="1058"/>
                </a:lnTo>
                <a:lnTo>
                  <a:pt x="862" y="1059"/>
                </a:lnTo>
                <a:lnTo>
                  <a:pt x="859" y="1059"/>
                </a:lnTo>
                <a:lnTo>
                  <a:pt x="857" y="1059"/>
                </a:lnTo>
                <a:lnTo>
                  <a:pt x="855" y="1059"/>
                </a:lnTo>
                <a:lnTo>
                  <a:pt x="853" y="1060"/>
                </a:lnTo>
                <a:lnTo>
                  <a:pt x="851" y="1060"/>
                </a:lnTo>
                <a:lnTo>
                  <a:pt x="848" y="1061"/>
                </a:lnTo>
                <a:lnTo>
                  <a:pt x="846" y="1061"/>
                </a:lnTo>
                <a:lnTo>
                  <a:pt x="844" y="1061"/>
                </a:lnTo>
                <a:lnTo>
                  <a:pt x="841" y="1062"/>
                </a:lnTo>
                <a:lnTo>
                  <a:pt x="840" y="1062"/>
                </a:lnTo>
                <a:lnTo>
                  <a:pt x="837" y="1063"/>
                </a:lnTo>
                <a:lnTo>
                  <a:pt x="835" y="1063"/>
                </a:lnTo>
                <a:lnTo>
                  <a:pt x="833" y="1063"/>
                </a:lnTo>
                <a:lnTo>
                  <a:pt x="831" y="1064"/>
                </a:lnTo>
                <a:lnTo>
                  <a:pt x="829" y="1064"/>
                </a:lnTo>
                <a:lnTo>
                  <a:pt x="827" y="1065"/>
                </a:lnTo>
                <a:lnTo>
                  <a:pt x="824" y="1065"/>
                </a:lnTo>
                <a:lnTo>
                  <a:pt x="823" y="1065"/>
                </a:lnTo>
                <a:lnTo>
                  <a:pt x="820" y="1066"/>
                </a:lnTo>
                <a:lnTo>
                  <a:pt x="818" y="1066"/>
                </a:lnTo>
                <a:lnTo>
                  <a:pt x="816" y="1067"/>
                </a:lnTo>
                <a:lnTo>
                  <a:pt x="814" y="1068"/>
                </a:lnTo>
                <a:lnTo>
                  <a:pt x="813" y="1069"/>
                </a:lnTo>
                <a:lnTo>
                  <a:pt x="811" y="1070"/>
                </a:lnTo>
                <a:lnTo>
                  <a:pt x="809" y="1070"/>
                </a:lnTo>
                <a:lnTo>
                  <a:pt x="807" y="1071"/>
                </a:lnTo>
                <a:lnTo>
                  <a:pt x="806" y="1072"/>
                </a:lnTo>
                <a:lnTo>
                  <a:pt x="804" y="1073"/>
                </a:lnTo>
                <a:lnTo>
                  <a:pt x="802" y="1075"/>
                </a:lnTo>
                <a:lnTo>
                  <a:pt x="801" y="1076"/>
                </a:lnTo>
                <a:lnTo>
                  <a:pt x="800" y="1076"/>
                </a:lnTo>
                <a:lnTo>
                  <a:pt x="798" y="1077"/>
                </a:lnTo>
                <a:lnTo>
                  <a:pt x="796" y="1078"/>
                </a:lnTo>
                <a:lnTo>
                  <a:pt x="794" y="1079"/>
                </a:lnTo>
                <a:lnTo>
                  <a:pt x="792" y="1080"/>
                </a:lnTo>
                <a:lnTo>
                  <a:pt x="790" y="1081"/>
                </a:lnTo>
                <a:lnTo>
                  <a:pt x="789" y="1082"/>
                </a:lnTo>
                <a:lnTo>
                  <a:pt x="787" y="1083"/>
                </a:lnTo>
                <a:lnTo>
                  <a:pt x="785" y="1083"/>
                </a:lnTo>
                <a:lnTo>
                  <a:pt x="783" y="1084"/>
                </a:lnTo>
                <a:lnTo>
                  <a:pt x="781" y="1084"/>
                </a:lnTo>
                <a:lnTo>
                  <a:pt x="779" y="1085"/>
                </a:lnTo>
                <a:lnTo>
                  <a:pt x="776" y="1085"/>
                </a:lnTo>
                <a:lnTo>
                  <a:pt x="774" y="1086"/>
                </a:lnTo>
                <a:lnTo>
                  <a:pt x="773" y="1087"/>
                </a:lnTo>
                <a:lnTo>
                  <a:pt x="770" y="1087"/>
                </a:lnTo>
                <a:lnTo>
                  <a:pt x="768" y="1087"/>
                </a:lnTo>
                <a:lnTo>
                  <a:pt x="768" y="1087"/>
                </a:lnTo>
                <a:lnTo>
                  <a:pt x="766" y="1087"/>
                </a:lnTo>
                <a:lnTo>
                  <a:pt x="764" y="1088"/>
                </a:lnTo>
                <a:lnTo>
                  <a:pt x="762" y="1089"/>
                </a:lnTo>
                <a:lnTo>
                  <a:pt x="760" y="1089"/>
                </a:lnTo>
                <a:lnTo>
                  <a:pt x="757" y="1090"/>
                </a:lnTo>
                <a:lnTo>
                  <a:pt x="756" y="1090"/>
                </a:lnTo>
                <a:lnTo>
                  <a:pt x="753" y="1090"/>
                </a:lnTo>
                <a:lnTo>
                  <a:pt x="751" y="1091"/>
                </a:lnTo>
                <a:lnTo>
                  <a:pt x="749" y="1091"/>
                </a:lnTo>
                <a:lnTo>
                  <a:pt x="747" y="1092"/>
                </a:lnTo>
                <a:lnTo>
                  <a:pt x="746" y="1092"/>
                </a:lnTo>
                <a:lnTo>
                  <a:pt x="743" y="1093"/>
                </a:lnTo>
                <a:lnTo>
                  <a:pt x="741" y="1093"/>
                </a:lnTo>
                <a:lnTo>
                  <a:pt x="739" y="1094"/>
                </a:lnTo>
                <a:lnTo>
                  <a:pt x="737" y="1095"/>
                </a:lnTo>
                <a:lnTo>
                  <a:pt x="735" y="1096"/>
                </a:lnTo>
                <a:lnTo>
                  <a:pt x="734" y="1097"/>
                </a:lnTo>
                <a:lnTo>
                  <a:pt x="732" y="1098"/>
                </a:lnTo>
                <a:lnTo>
                  <a:pt x="729" y="1098"/>
                </a:lnTo>
                <a:lnTo>
                  <a:pt x="729" y="1099"/>
                </a:lnTo>
                <a:lnTo>
                  <a:pt x="727" y="1100"/>
                </a:lnTo>
                <a:lnTo>
                  <a:pt x="725" y="1101"/>
                </a:lnTo>
                <a:lnTo>
                  <a:pt x="723" y="1102"/>
                </a:lnTo>
                <a:lnTo>
                  <a:pt x="722" y="1103"/>
                </a:lnTo>
                <a:lnTo>
                  <a:pt x="720" y="1104"/>
                </a:lnTo>
                <a:lnTo>
                  <a:pt x="718" y="1105"/>
                </a:lnTo>
                <a:lnTo>
                  <a:pt x="717" y="1106"/>
                </a:lnTo>
                <a:lnTo>
                  <a:pt x="715" y="1107"/>
                </a:lnTo>
                <a:lnTo>
                  <a:pt x="712" y="1107"/>
                </a:lnTo>
                <a:lnTo>
                  <a:pt x="711" y="1108"/>
                </a:lnTo>
                <a:lnTo>
                  <a:pt x="709" y="1109"/>
                </a:lnTo>
                <a:lnTo>
                  <a:pt x="707" y="1109"/>
                </a:lnTo>
                <a:lnTo>
                  <a:pt x="705" y="1110"/>
                </a:lnTo>
                <a:lnTo>
                  <a:pt x="703" y="1110"/>
                </a:lnTo>
                <a:lnTo>
                  <a:pt x="701" y="1111"/>
                </a:lnTo>
                <a:lnTo>
                  <a:pt x="699" y="1112"/>
                </a:lnTo>
                <a:lnTo>
                  <a:pt x="697" y="1112"/>
                </a:lnTo>
                <a:lnTo>
                  <a:pt x="695" y="1113"/>
                </a:lnTo>
                <a:lnTo>
                  <a:pt x="693" y="1114"/>
                </a:lnTo>
                <a:lnTo>
                  <a:pt x="690" y="1114"/>
                </a:lnTo>
                <a:lnTo>
                  <a:pt x="689" y="1114"/>
                </a:lnTo>
                <a:lnTo>
                  <a:pt x="686" y="1114"/>
                </a:lnTo>
                <a:lnTo>
                  <a:pt x="684" y="1115"/>
                </a:lnTo>
                <a:lnTo>
                  <a:pt x="683" y="1115"/>
                </a:lnTo>
                <a:lnTo>
                  <a:pt x="680" y="1116"/>
                </a:lnTo>
                <a:lnTo>
                  <a:pt x="679" y="1116"/>
                </a:lnTo>
                <a:lnTo>
                  <a:pt x="676" y="1117"/>
                </a:lnTo>
                <a:lnTo>
                  <a:pt x="673" y="1117"/>
                </a:lnTo>
                <a:lnTo>
                  <a:pt x="672" y="1118"/>
                </a:lnTo>
                <a:lnTo>
                  <a:pt x="669" y="1118"/>
                </a:lnTo>
                <a:lnTo>
                  <a:pt x="667" y="1118"/>
                </a:lnTo>
                <a:lnTo>
                  <a:pt x="665" y="1119"/>
                </a:lnTo>
                <a:lnTo>
                  <a:pt x="662" y="1119"/>
                </a:lnTo>
                <a:lnTo>
                  <a:pt x="661" y="1120"/>
                </a:lnTo>
                <a:lnTo>
                  <a:pt x="658" y="1120"/>
                </a:lnTo>
                <a:lnTo>
                  <a:pt x="656" y="1120"/>
                </a:lnTo>
                <a:lnTo>
                  <a:pt x="656" y="1120"/>
                </a:lnTo>
                <a:lnTo>
                  <a:pt x="655" y="1121"/>
                </a:lnTo>
                <a:lnTo>
                  <a:pt x="652" y="1121"/>
                </a:lnTo>
                <a:lnTo>
                  <a:pt x="651" y="1122"/>
                </a:lnTo>
                <a:lnTo>
                  <a:pt x="649" y="1123"/>
                </a:lnTo>
                <a:lnTo>
                  <a:pt x="647" y="1124"/>
                </a:lnTo>
                <a:lnTo>
                  <a:pt x="645" y="1125"/>
                </a:lnTo>
                <a:lnTo>
                  <a:pt x="644" y="1126"/>
                </a:lnTo>
                <a:lnTo>
                  <a:pt x="642" y="1127"/>
                </a:lnTo>
                <a:lnTo>
                  <a:pt x="640" y="1128"/>
                </a:lnTo>
                <a:lnTo>
                  <a:pt x="639" y="1129"/>
                </a:lnTo>
                <a:lnTo>
                  <a:pt x="637" y="1130"/>
                </a:lnTo>
                <a:lnTo>
                  <a:pt x="635" y="1131"/>
                </a:lnTo>
                <a:lnTo>
                  <a:pt x="634" y="1131"/>
                </a:lnTo>
                <a:lnTo>
                  <a:pt x="632" y="1132"/>
                </a:lnTo>
                <a:lnTo>
                  <a:pt x="630" y="1134"/>
                </a:lnTo>
                <a:lnTo>
                  <a:pt x="628" y="1134"/>
                </a:lnTo>
                <a:lnTo>
                  <a:pt x="627" y="1135"/>
                </a:lnTo>
                <a:lnTo>
                  <a:pt x="625" y="1136"/>
                </a:lnTo>
                <a:lnTo>
                  <a:pt x="623" y="1137"/>
                </a:lnTo>
                <a:lnTo>
                  <a:pt x="621" y="1137"/>
                </a:lnTo>
                <a:lnTo>
                  <a:pt x="619" y="1138"/>
                </a:lnTo>
                <a:lnTo>
                  <a:pt x="617" y="1139"/>
                </a:lnTo>
                <a:lnTo>
                  <a:pt x="616" y="1140"/>
                </a:lnTo>
                <a:lnTo>
                  <a:pt x="614" y="1141"/>
                </a:lnTo>
                <a:lnTo>
                  <a:pt x="612" y="1142"/>
                </a:lnTo>
                <a:lnTo>
                  <a:pt x="611" y="1143"/>
                </a:lnTo>
                <a:lnTo>
                  <a:pt x="609" y="1144"/>
                </a:lnTo>
                <a:lnTo>
                  <a:pt x="607" y="1145"/>
                </a:lnTo>
                <a:lnTo>
                  <a:pt x="606" y="1146"/>
                </a:lnTo>
                <a:lnTo>
                  <a:pt x="604" y="1147"/>
                </a:lnTo>
                <a:lnTo>
                  <a:pt x="602" y="1148"/>
                </a:lnTo>
                <a:lnTo>
                  <a:pt x="600" y="1148"/>
                </a:lnTo>
                <a:lnTo>
                  <a:pt x="599" y="1149"/>
                </a:lnTo>
                <a:lnTo>
                  <a:pt x="596" y="1150"/>
                </a:lnTo>
                <a:lnTo>
                  <a:pt x="595" y="1151"/>
                </a:lnTo>
                <a:lnTo>
                  <a:pt x="593" y="1152"/>
                </a:lnTo>
                <a:lnTo>
                  <a:pt x="592" y="1153"/>
                </a:lnTo>
                <a:lnTo>
                  <a:pt x="590" y="1153"/>
                </a:lnTo>
                <a:lnTo>
                  <a:pt x="589" y="1155"/>
                </a:lnTo>
                <a:lnTo>
                  <a:pt x="587" y="1156"/>
                </a:lnTo>
                <a:lnTo>
                  <a:pt x="586" y="1158"/>
                </a:lnTo>
                <a:lnTo>
                  <a:pt x="584" y="1159"/>
                </a:lnTo>
                <a:lnTo>
                  <a:pt x="583" y="1159"/>
                </a:lnTo>
                <a:lnTo>
                  <a:pt x="581" y="1161"/>
                </a:lnTo>
                <a:lnTo>
                  <a:pt x="579" y="1162"/>
                </a:lnTo>
                <a:lnTo>
                  <a:pt x="578" y="1163"/>
                </a:lnTo>
                <a:lnTo>
                  <a:pt x="577" y="1164"/>
                </a:lnTo>
                <a:lnTo>
                  <a:pt x="576" y="1164"/>
                </a:lnTo>
                <a:lnTo>
                  <a:pt x="574" y="1164"/>
                </a:lnTo>
                <a:lnTo>
                  <a:pt x="572" y="1165"/>
                </a:lnTo>
                <a:lnTo>
                  <a:pt x="571" y="1166"/>
                </a:lnTo>
                <a:lnTo>
                  <a:pt x="568" y="1166"/>
                </a:lnTo>
                <a:lnTo>
                  <a:pt x="567" y="1167"/>
                </a:lnTo>
                <a:lnTo>
                  <a:pt x="564" y="1168"/>
                </a:lnTo>
                <a:lnTo>
                  <a:pt x="562" y="1168"/>
                </a:lnTo>
                <a:lnTo>
                  <a:pt x="560" y="1169"/>
                </a:lnTo>
                <a:lnTo>
                  <a:pt x="558" y="1169"/>
                </a:lnTo>
                <a:lnTo>
                  <a:pt x="556" y="1170"/>
                </a:lnTo>
                <a:lnTo>
                  <a:pt x="554" y="1170"/>
                </a:lnTo>
                <a:lnTo>
                  <a:pt x="551" y="1170"/>
                </a:lnTo>
                <a:lnTo>
                  <a:pt x="550" y="1171"/>
                </a:lnTo>
                <a:lnTo>
                  <a:pt x="548" y="1171"/>
                </a:lnTo>
                <a:lnTo>
                  <a:pt x="545" y="1172"/>
                </a:lnTo>
                <a:lnTo>
                  <a:pt x="544" y="1172"/>
                </a:lnTo>
                <a:lnTo>
                  <a:pt x="541" y="1173"/>
                </a:lnTo>
                <a:lnTo>
                  <a:pt x="539" y="1174"/>
                </a:lnTo>
                <a:lnTo>
                  <a:pt x="537" y="1174"/>
                </a:lnTo>
                <a:lnTo>
                  <a:pt x="535" y="1175"/>
                </a:lnTo>
                <a:lnTo>
                  <a:pt x="533" y="1175"/>
                </a:lnTo>
                <a:lnTo>
                  <a:pt x="531" y="1175"/>
                </a:lnTo>
                <a:lnTo>
                  <a:pt x="529" y="1176"/>
                </a:lnTo>
                <a:lnTo>
                  <a:pt x="527" y="1176"/>
                </a:lnTo>
                <a:lnTo>
                  <a:pt x="525" y="1177"/>
                </a:lnTo>
                <a:lnTo>
                  <a:pt x="522" y="1178"/>
                </a:lnTo>
                <a:lnTo>
                  <a:pt x="521" y="1179"/>
                </a:lnTo>
                <a:lnTo>
                  <a:pt x="518" y="1179"/>
                </a:lnTo>
                <a:lnTo>
                  <a:pt x="517" y="1180"/>
                </a:lnTo>
                <a:lnTo>
                  <a:pt x="515" y="1180"/>
                </a:lnTo>
                <a:lnTo>
                  <a:pt x="512" y="1181"/>
                </a:lnTo>
                <a:lnTo>
                  <a:pt x="511" y="1181"/>
                </a:lnTo>
                <a:lnTo>
                  <a:pt x="509" y="1181"/>
                </a:lnTo>
                <a:lnTo>
                  <a:pt x="506" y="1182"/>
                </a:lnTo>
                <a:lnTo>
                  <a:pt x="505" y="1183"/>
                </a:lnTo>
                <a:lnTo>
                  <a:pt x="502" y="1183"/>
                </a:lnTo>
                <a:lnTo>
                  <a:pt x="500" y="1184"/>
                </a:lnTo>
                <a:lnTo>
                  <a:pt x="499" y="1185"/>
                </a:lnTo>
                <a:lnTo>
                  <a:pt x="496" y="1185"/>
                </a:lnTo>
                <a:lnTo>
                  <a:pt x="494" y="1186"/>
                </a:lnTo>
                <a:lnTo>
                  <a:pt x="492" y="1186"/>
                </a:lnTo>
                <a:lnTo>
                  <a:pt x="490" y="1186"/>
                </a:lnTo>
                <a:lnTo>
                  <a:pt x="488" y="1186"/>
                </a:lnTo>
                <a:lnTo>
                  <a:pt x="486" y="1187"/>
                </a:lnTo>
                <a:lnTo>
                  <a:pt x="483" y="1187"/>
                </a:lnTo>
                <a:lnTo>
                  <a:pt x="482" y="1188"/>
                </a:lnTo>
                <a:lnTo>
                  <a:pt x="479" y="1189"/>
                </a:lnTo>
                <a:lnTo>
                  <a:pt x="477" y="1189"/>
                </a:lnTo>
                <a:lnTo>
                  <a:pt x="475" y="1189"/>
                </a:lnTo>
                <a:lnTo>
                  <a:pt x="473" y="1190"/>
                </a:lnTo>
                <a:lnTo>
                  <a:pt x="471" y="1190"/>
                </a:lnTo>
                <a:lnTo>
                  <a:pt x="469" y="1191"/>
                </a:lnTo>
                <a:lnTo>
                  <a:pt x="466" y="1191"/>
                </a:lnTo>
                <a:lnTo>
                  <a:pt x="464" y="1191"/>
                </a:lnTo>
                <a:lnTo>
                  <a:pt x="462" y="1192"/>
                </a:lnTo>
                <a:lnTo>
                  <a:pt x="460" y="1192"/>
                </a:lnTo>
                <a:lnTo>
                  <a:pt x="458" y="1192"/>
                </a:lnTo>
                <a:lnTo>
                  <a:pt x="455" y="1192"/>
                </a:lnTo>
                <a:lnTo>
                  <a:pt x="454" y="1193"/>
                </a:lnTo>
                <a:lnTo>
                  <a:pt x="452" y="1194"/>
                </a:lnTo>
                <a:lnTo>
                  <a:pt x="450" y="1194"/>
                </a:lnTo>
                <a:lnTo>
                  <a:pt x="448" y="1195"/>
                </a:lnTo>
                <a:lnTo>
                  <a:pt x="445" y="1196"/>
                </a:lnTo>
                <a:lnTo>
                  <a:pt x="444" y="1196"/>
                </a:lnTo>
                <a:lnTo>
                  <a:pt x="442" y="1197"/>
                </a:lnTo>
                <a:lnTo>
                  <a:pt x="439" y="1197"/>
                </a:lnTo>
                <a:lnTo>
                  <a:pt x="438" y="1197"/>
                </a:lnTo>
                <a:lnTo>
                  <a:pt x="435" y="1198"/>
                </a:lnTo>
                <a:lnTo>
                  <a:pt x="433" y="1199"/>
                </a:lnTo>
                <a:lnTo>
                  <a:pt x="431" y="1199"/>
                </a:lnTo>
                <a:lnTo>
                  <a:pt x="429" y="1200"/>
                </a:lnTo>
                <a:lnTo>
                  <a:pt x="427" y="1200"/>
                </a:lnTo>
                <a:lnTo>
                  <a:pt x="425" y="1200"/>
                </a:lnTo>
                <a:lnTo>
                  <a:pt x="423" y="1201"/>
                </a:lnTo>
                <a:lnTo>
                  <a:pt x="421" y="1201"/>
                </a:lnTo>
                <a:lnTo>
                  <a:pt x="419" y="1202"/>
                </a:lnTo>
                <a:lnTo>
                  <a:pt x="416" y="1202"/>
                </a:lnTo>
                <a:lnTo>
                  <a:pt x="414" y="1202"/>
                </a:lnTo>
                <a:lnTo>
                  <a:pt x="411" y="1202"/>
                </a:lnTo>
                <a:lnTo>
                  <a:pt x="410" y="1203"/>
                </a:lnTo>
                <a:lnTo>
                  <a:pt x="407" y="1203"/>
                </a:lnTo>
                <a:lnTo>
                  <a:pt x="405" y="1203"/>
                </a:lnTo>
                <a:lnTo>
                  <a:pt x="402" y="1203"/>
                </a:lnTo>
                <a:lnTo>
                  <a:pt x="400" y="1203"/>
                </a:lnTo>
                <a:lnTo>
                  <a:pt x="399" y="1204"/>
                </a:lnTo>
                <a:lnTo>
                  <a:pt x="396" y="1205"/>
                </a:lnTo>
                <a:lnTo>
                  <a:pt x="394" y="1205"/>
                </a:lnTo>
                <a:lnTo>
                  <a:pt x="393" y="1206"/>
                </a:lnTo>
                <a:lnTo>
                  <a:pt x="390" y="1207"/>
                </a:lnTo>
                <a:lnTo>
                  <a:pt x="388" y="1207"/>
                </a:lnTo>
                <a:lnTo>
                  <a:pt x="387" y="1208"/>
                </a:lnTo>
                <a:lnTo>
                  <a:pt x="385" y="1208"/>
                </a:lnTo>
                <a:lnTo>
                  <a:pt x="384" y="1209"/>
                </a:lnTo>
                <a:lnTo>
                  <a:pt x="382" y="1209"/>
                </a:lnTo>
                <a:lnTo>
                  <a:pt x="380" y="1209"/>
                </a:lnTo>
                <a:lnTo>
                  <a:pt x="378" y="1210"/>
                </a:lnTo>
                <a:lnTo>
                  <a:pt x="377" y="1211"/>
                </a:lnTo>
                <a:lnTo>
                  <a:pt x="375" y="1211"/>
                </a:lnTo>
                <a:lnTo>
                  <a:pt x="372" y="1212"/>
                </a:lnTo>
                <a:lnTo>
                  <a:pt x="371" y="1213"/>
                </a:lnTo>
                <a:lnTo>
                  <a:pt x="368" y="1213"/>
                </a:lnTo>
                <a:lnTo>
                  <a:pt x="366" y="1214"/>
                </a:lnTo>
                <a:lnTo>
                  <a:pt x="364" y="1214"/>
                </a:lnTo>
                <a:lnTo>
                  <a:pt x="362" y="1214"/>
                </a:lnTo>
                <a:lnTo>
                  <a:pt x="360" y="1214"/>
                </a:lnTo>
                <a:lnTo>
                  <a:pt x="358" y="1215"/>
                </a:lnTo>
                <a:lnTo>
                  <a:pt x="355" y="1215"/>
                </a:lnTo>
                <a:lnTo>
                  <a:pt x="354" y="1215"/>
                </a:lnTo>
                <a:lnTo>
                  <a:pt x="351" y="1216"/>
                </a:lnTo>
                <a:lnTo>
                  <a:pt x="349" y="1216"/>
                </a:lnTo>
                <a:lnTo>
                  <a:pt x="347" y="1217"/>
                </a:lnTo>
                <a:lnTo>
                  <a:pt x="344" y="1217"/>
                </a:lnTo>
                <a:lnTo>
                  <a:pt x="343" y="1217"/>
                </a:lnTo>
                <a:lnTo>
                  <a:pt x="340" y="1218"/>
                </a:lnTo>
                <a:lnTo>
                  <a:pt x="338" y="1218"/>
                </a:lnTo>
                <a:lnTo>
                  <a:pt x="336" y="1219"/>
                </a:lnTo>
                <a:lnTo>
                  <a:pt x="333" y="1219"/>
                </a:lnTo>
                <a:lnTo>
                  <a:pt x="332" y="1220"/>
                </a:lnTo>
                <a:lnTo>
                  <a:pt x="330" y="1220"/>
                </a:lnTo>
                <a:lnTo>
                  <a:pt x="327" y="1220"/>
                </a:lnTo>
                <a:lnTo>
                  <a:pt x="326" y="1221"/>
                </a:lnTo>
                <a:lnTo>
                  <a:pt x="324" y="1222"/>
                </a:lnTo>
                <a:lnTo>
                  <a:pt x="321" y="1222"/>
                </a:lnTo>
                <a:lnTo>
                  <a:pt x="320" y="1223"/>
                </a:lnTo>
                <a:lnTo>
                  <a:pt x="318" y="1224"/>
                </a:lnTo>
                <a:lnTo>
                  <a:pt x="316" y="1225"/>
                </a:lnTo>
                <a:lnTo>
                  <a:pt x="315" y="1225"/>
                </a:lnTo>
                <a:lnTo>
                  <a:pt x="312" y="1226"/>
                </a:lnTo>
                <a:lnTo>
                  <a:pt x="311" y="1226"/>
                </a:lnTo>
                <a:lnTo>
                  <a:pt x="304" y="1229"/>
                </a:lnTo>
                <a:lnTo>
                  <a:pt x="297" y="1231"/>
                </a:lnTo>
                <a:lnTo>
                  <a:pt x="290" y="1234"/>
                </a:lnTo>
                <a:lnTo>
                  <a:pt x="282" y="1236"/>
                </a:lnTo>
                <a:lnTo>
                  <a:pt x="276" y="1239"/>
                </a:lnTo>
                <a:lnTo>
                  <a:pt x="269" y="1242"/>
                </a:lnTo>
                <a:lnTo>
                  <a:pt x="261" y="1244"/>
                </a:lnTo>
                <a:lnTo>
                  <a:pt x="254" y="1247"/>
                </a:lnTo>
                <a:lnTo>
                  <a:pt x="247" y="1249"/>
                </a:lnTo>
                <a:lnTo>
                  <a:pt x="240" y="1252"/>
                </a:lnTo>
                <a:lnTo>
                  <a:pt x="232" y="1254"/>
                </a:lnTo>
                <a:lnTo>
                  <a:pt x="226" y="1257"/>
                </a:lnTo>
                <a:lnTo>
                  <a:pt x="218" y="1259"/>
                </a:lnTo>
                <a:lnTo>
                  <a:pt x="211" y="1262"/>
                </a:lnTo>
                <a:lnTo>
                  <a:pt x="204" y="1264"/>
                </a:lnTo>
                <a:lnTo>
                  <a:pt x="197" y="1267"/>
                </a:lnTo>
                <a:lnTo>
                  <a:pt x="195" y="1268"/>
                </a:lnTo>
                <a:lnTo>
                  <a:pt x="193" y="1269"/>
                </a:lnTo>
                <a:lnTo>
                  <a:pt x="187" y="1271"/>
                </a:lnTo>
                <a:lnTo>
                  <a:pt x="181" y="1275"/>
                </a:lnTo>
                <a:lnTo>
                  <a:pt x="173" y="1279"/>
                </a:lnTo>
                <a:lnTo>
                  <a:pt x="166" y="1282"/>
                </a:lnTo>
                <a:lnTo>
                  <a:pt x="159" y="1286"/>
                </a:lnTo>
                <a:lnTo>
                  <a:pt x="151" y="1290"/>
                </a:lnTo>
                <a:lnTo>
                  <a:pt x="144" y="1294"/>
                </a:lnTo>
                <a:lnTo>
                  <a:pt x="137" y="1297"/>
                </a:lnTo>
                <a:lnTo>
                  <a:pt x="133" y="1299"/>
                </a:lnTo>
                <a:lnTo>
                  <a:pt x="126" y="1300"/>
                </a:lnTo>
                <a:lnTo>
                  <a:pt x="120" y="1301"/>
                </a:lnTo>
                <a:lnTo>
                  <a:pt x="113" y="1302"/>
                </a:lnTo>
                <a:lnTo>
                  <a:pt x="106" y="1302"/>
                </a:lnTo>
                <a:lnTo>
                  <a:pt x="98" y="1303"/>
                </a:lnTo>
                <a:lnTo>
                  <a:pt x="92" y="1303"/>
                </a:lnTo>
                <a:lnTo>
                  <a:pt x="86" y="1304"/>
                </a:lnTo>
                <a:lnTo>
                  <a:pt x="83" y="1295"/>
                </a:lnTo>
                <a:lnTo>
                  <a:pt x="83" y="1293"/>
                </a:lnTo>
                <a:lnTo>
                  <a:pt x="82" y="1292"/>
                </a:lnTo>
                <a:lnTo>
                  <a:pt x="82" y="1292"/>
                </a:lnTo>
                <a:lnTo>
                  <a:pt x="82" y="1291"/>
                </a:lnTo>
                <a:lnTo>
                  <a:pt x="82" y="1290"/>
                </a:lnTo>
                <a:lnTo>
                  <a:pt x="82" y="1288"/>
                </a:lnTo>
                <a:lnTo>
                  <a:pt x="81" y="1287"/>
                </a:lnTo>
                <a:lnTo>
                  <a:pt x="81" y="1286"/>
                </a:lnTo>
                <a:lnTo>
                  <a:pt x="81" y="1285"/>
                </a:lnTo>
                <a:lnTo>
                  <a:pt x="81" y="1284"/>
                </a:lnTo>
                <a:lnTo>
                  <a:pt x="81" y="1282"/>
                </a:lnTo>
                <a:lnTo>
                  <a:pt x="81" y="1281"/>
                </a:lnTo>
                <a:lnTo>
                  <a:pt x="81" y="1280"/>
                </a:lnTo>
                <a:lnTo>
                  <a:pt x="83" y="1278"/>
                </a:lnTo>
                <a:lnTo>
                  <a:pt x="83" y="1277"/>
                </a:lnTo>
                <a:lnTo>
                  <a:pt x="83" y="1275"/>
                </a:lnTo>
                <a:lnTo>
                  <a:pt x="83" y="1275"/>
                </a:lnTo>
                <a:lnTo>
                  <a:pt x="83" y="1274"/>
                </a:lnTo>
                <a:lnTo>
                  <a:pt x="82" y="1272"/>
                </a:lnTo>
                <a:lnTo>
                  <a:pt x="82" y="1271"/>
                </a:lnTo>
                <a:lnTo>
                  <a:pt x="82" y="1270"/>
                </a:lnTo>
                <a:lnTo>
                  <a:pt x="82" y="1269"/>
                </a:lnTo>
                <a:lnTo>
                  <a:pt x="82" y="1268"/>
                </a:lnTo>
                <a:lnTo>
                  <a:pt x="83" y="1267"/>
                </a:lnTo>
                <a:lnTo>
                  <a:pt x="83" y="1266"/>
                </a:lnTo>
                <a:lnTo>
                  <a:pt x="84" y="1265"/>
                </a:lnTo>
                <a:lnTo>
                  <a:pt x="84" y="1264"/>
                </a:lnTo>
                <a:lnTo>
                  <a:pt x="84" y="1263"/>
                </a:lnTo>
                <a:lnTo>
                  <a:pt x="83" y="1262"/>
                </a:lnTo>
                <a:lnTo>
                  <a:pt x="83" y="1260"/>
                </a:lnTo>
                <a:lnTo>
                  <a:pt x="82" y="1258"/>
                </a:lnTo>
                <a:lnTo>
                  <a:pt x="82" y="1257"/>
                </a:lnTo>
                <a:lnTo>
                  <a:pt x="83" y="1257"/>
                </a:lnTo>
                <a:lnTo>
                  <a:pt x="83" y="1255"/>
                </a:lnTo>
                <a:lnTo>
                  <a:pt x="83" y="1254"/>
                </a:lnTo>
                <a:lnTo>
                  <a:pt x="83" y="1253"/>
                </a:lnTo>
                <a:lnTo>
                  <a:pt x="83" y="1252"/>
                </a:lnTo>
                <a:lnTo>
                  <a:pt x="83" y="1251"/>
                </a:lnTo>
                <a:lnTo>
                  <a:pt x="83" y="1250"/>
                </a:lnTo>
                <a:lnTo>
                  <a:pt x="82" y="1249"/>
                </a:lnTo>
                <a:lnTo>
                  <a:pt x="81" y="1248"/>
                </a:lnTo>
                <a:lnTo>
                  <a:pt x="81" y="1247"/>
                </a:lnTo>
                <a:lnTo>
                  <a:pt x="81" y="1247"/>
                </a:lnTo>
                <a:lnTo>
                  <a:pt x="81" y="1246"/>
                </a:lnTo>
                <a:lnTo>
                  <a:pt x="81" y="1244"/>
                </a:lnTo>
                <a:lnTo>
                  <a:pt x="80" y="1243"/>
                </a:lnTo>
                <a:lnTo>
                  <a:pt x="80" y="1242"/>
                </a:lnTo>
                <a:lnTo>
                  <a:pt x="79" y="1242"/>
                </a:lnTo>
                <a:lnTo>
                  <a:pt x="78" y="1242"/>
                </a:lnTo>
                <a:lnTo>
                  <a:pt x="77" y="1242"/>
                </a:lnTo>
                <a:lnTo>
                  <a:pt x="75" y="1241"/>
                </a:lnTo>
                <a:lnTo>
                  <a:pt x="75" y="1239"/>
                </a:lnTo>
                <a:lnTo>
                  <a:pt x="75" y="1238"/>
                </a:lnTo>
                <a:lnTo>
                  <a:pt x="75" y="1237"/>
                </a:lnTo>
                <a:lnTo>
                  <a:pt x="75" y="1236"/>
                </a:lnTo>
                <a:lnTo>
                  <a:pt x="75" y="1236"/>
                </a:lnTo>
                <a:lnTo>
                  <a:pt x="74" y="1235"/>
                </a:lnTo>
                <a:lnTo>
                  <a:pt x="73" y="1234"/>
                </a:lnTo>
                <a:lnTo>
                  <a:pt x="72" y="1233"/>
                </a:lnTo>
                <a:lnTo>
                  <a:pt x="72" y="1232"/>
                </a:lnTo>
                <a:lnTo>
                  <a:pt x="70" y="1231"/>
                </a:lnTo>
                <a:lnTo>
                  <a:pt x="67" y="1229"/>
                </a:lnTo>
                <a:lnTo>
                  <a:pt x="66" y="1228"/>
                </a:lnTo>
                <a:lnTo>
                  <a:pt x="65" y="1228"/>
                </a:lnTo>
                <a:lnTo>
                  <a:pt x="64" y="1227"/>
                </a:lnTo>
                <a:lnTo>
                  <a:pt x="64" y="1226"/>
                </a:lnTo>
                <a:lnTo>
                  <a:pt x="63" y="1225"/>
                </a:lnTo>
                <a:lnTo>
                  <a:pt x="62" y="1225"/>
                </a:lnTo>
                <a:lnTo>
                  <a:pt x="60" y="1224"/>
                </a:lnTo>
                <a:lnTo>
                  <a:pt x="59" y="1223"/>
                </a:lnTo>
                <a:lnTo>
                  <a:pt x="58" y="1222"/>
                </a:lnTo>
                <a:lnTo>
                  <a:pt x="58" y="1221"/>
                </a:lnTo>
                <a:lnTo>
                  <a:pt x="57" y="1220"/>
                </a:lnTo>
                <a:lnTo>
                  <a:pt x="56" y="1219"/>
                </a:lnTo>
                <a:lnTo>
                  <a:pt x="55" y="1218"/>
                </a:lnTo>
                <a:lnTo>
                  <a:pt x="54" y="1218"/>
                </a:lnTo>
                <a:lnTo>
                  <a:pt x="53" y="1217"/>
                </a:lnTo>
                <a:lnTo>
                  <a:pt x="53" y="1216"/>
                </a:lnTo>
                <a:lnTo>
                  <a:pt x="53" y="1215"/>
                </a:lnTo>
                <a:lnTo>
                  <a:pt x="52" y="1214"/>
                </a:lnTo>
                <a:lnTo>
                  <a:pt x="52" y="1214"/>
                </a:lnTo>
                <a:lnTo>
                  <a:pt x="51" y="1213"/>
                </a:lnTo>
                <a:lnTo>
                  <a:pt x="50" y="1212"/>
                </a:lnTo>
                <a:lnTo>
                  <a:pt x="50" y="1211"/>
                </a:lnTo>
                <a:lnTo>
                  <a:pt x="49" y="1210"/>
                </a:lnTo>
                <a:lnTo>
                  <a:pt x="48" y="1209"/>
                </a:lnTo>
                <a:lnTo>
                  <a:pt x="48" y="1209"/>
                </a:lnTo>
                <a:lnTo>
                  <a:pt x="47" y="1208"/>
                </a:lnTo>
                <a:lnTo>
                  <a:pt x="47" y="1207"/>
                </a:lnTo>
                <a:lnTo>
                  <a:pt x="46" y="1206"/>
                </a:lnTo>
                <a:lnTo>
                  <a:pt x="44" y="1206"/>
                </a:lnTo>
                <a:lnTo>
                  <a:pt x="43" y="1205"/>
                </a:lnTo>
                <a:lnTo>
                  <a:pt x="42" y="1204"/>
                </a:lnTo>
                <a:lnTo>
                  <a:pt x="42" y="1203"/>
                </a:lnTo>
                <a:lnTo>
                  <a:pt x="42" y="1203"/>
                </a:lnTo>
                <a:lnTo>
                  <a:pt x="41" y="1203"/>
                </a:lnTo>
                <a:lnTo>
                  <a:pt x="41" y="1202"/>
                </a:lnTo>
                <a:lnTo>
                  <a:pt x="40" y="1200"/>
                </a:lnTo>
                <a:lnTo>
                  <a:pt x="39" y="1199"/>
                </a:lnTo>
                <a:lnTo>
                  <a:pt x="38" y="1198"/>
                </a:lnTo>
                <a:lnTo>
                  <a:pt x="37" y="1198"/>
                </a:lnTo>
                <a:lnTo>
                  <a:pt x="36" y="1198"/>
                </a:lnTo>
                <a:lnTo>
                  <a:pt x="35" y="1199"/>
                </a:lnTo>
                <a:lnTo>
                  <a:pt x="34" y="1198"/>
                </a:lnTo>
                <a:lnTo>
                  <a:pt x="33" y="1197"/>
                </a:lnTo>
                <a:lnTo>
                  <a:pt x="32" y="1197"/>
                </a:lnTo>
                <a:lnTo>
                  <a:pt x="31" y="1196"/>
                </a:lnTo>
                <a:lnTo>
                  <a:pt x="30" y="1196"/>
                </a:lnTo>
                <a:lnTo>
                  <a:pt x="30" y="1196"/>
                </a:lnTo>
                <a:lnTo>
                  <a:pt x="29" y="1196"/>
                </a:lnTo>
                <a:lnTo>
                  <a:pt x="28" y="1197"/>
                </a:lnTo>
                <a:lnTo>
                  <a:pt x="27" y="1197"/>
                </a:lnTo>
                <a:lnTo>
                  <a:pt x="26" y="1195"/>
                </a:lnTo>
                <a:lnTo>
                  <a:pt x="25" y="1194"/>
                </a:lnTo>
                <a:lnTo>
                  <a:pt x="26" y="1193"/>
                </a:lnTo>
                <a:lnTo>
                  <a:pt x="27" y="1192"/>
                </a:lnTo>
                <a:lnTo>
                  <a:pt x="27" y="1191"/>
                </a:lnTo>
                <a:lnTo>
                  <a:pt x="27" y="1190"/>
                </a:lnTo>
                <a:lnTo>
                  <a:pt x="26" y="1188"/>
                </a:lnTo>
                <a:lnTo>
                  <a:pt x="25" y="1186"/>
                </a:lnTo>
                <a:lnTo>
                  <a:pt x="25" y="1186"/>
                </a:lnTo>
                <a:lnTo>
                  <a:pt x="24" y="1185"/>
                </a:lnTo>
                <a:lnTo>
                  <a:pt x="23" y="1184"/>
                </a:lnTo>
                <a:lnTo>
                  <a:pt x="22" y="1184"/>
                </a:lnTo>
                <a:lnTo>
                  <a:pt x="21" y="1183"/>
                </a:lnTo>
                <a:lnTo>
                  <a:pt x="20" y="1183"/>
                </a:lnTo>
                <a:lnTo>
                  <a:pt x="19" y="1183"/>
                </a:lnTo>
                <a:lnTo>
                  <a:pt x="18" y="1183"/>
                </a:lnTo>
                <a:lnTo>
                  <a:pt x="17" y="1183"/>
                </a:lnTo>
                <a:lnTo>
                  <a:pt x="16" y="1182"/>
                </a:lnTo>
                <a:lnTo>
                  <a:pt x="15" y="1182"/>
                </a:lnTo>
                <a:lnTo>
                  <a:pt x="14" y="1181"/>
                </a:lnTo>
                <a:lnTo>
                  <a:pt x="13" y="1181"/>
                </a:lnTo>
                <a:lnTo>
                  <a:pt x="12" y="1180"/>
                </a:lnTo>
                <a:lnTo>
                  <a:pt x="10" y="1179"/>
                </a:lnTo>
                <a:lnTo>
                  <a:pt x="8" y="1179"/>
                </a:lnTo>
                <a:lnTo>
                  <a:pt x="8" y="1178"/>
                </a:lnTo>
                <a:lnTo>
                  <a:pt x="8" y="1177"/>
                </a:lnTo>
                <a:lnTo>
                  <a:pt x="8" y="1172"/>
                </a:lnTo>
                <a:lnTo>
                  <a:pt x="8" y="1170"/>
                </a:lnTo>
                <a:lnTo>
                  <a:pt x="8" y="1168"/>
                </a:lnTo>
                <a:lnTo>
                  <a:pt x="8" y="1167"/>
                </a:lnTo>
                <a:lnTo>
                  <a:pt x="7" y="1166"/>
                </a:lnTo>
                <a:lnTo>
                  <a:pt x="5" y="1165"/>
                </a:lnTo>
                <a:lnTo>
                  <a:pt x="4" y="1162"/>
                </a:lnTo>
                <a:lnTo>
                  <a:pt x="0" y="1152"/>
                </a:lnTo>
                <a:lnTo>
                  <a:pt x="4" y="1138"/>
                </a:lnTo>
                <a:lnTo>
                  <a:pt x="5" y="1133"/>
                </a:lnTo>
                <a:lnTo>
                  <a:pt x="7" y="1131"/>
                </a:lnTo>
                <a:lnTo>
                  <a:pt x="6" y="1131"/>
                </a:lnTo>
                <a:lnTo>
                  <a:pt x="8" y="1124"/>
                </a:lnTo>
                <a:lnTo>
                  <a:pt x="11" y="1120"/>
                </a:lnTo>
                <a:lnTo>
                  <a:pt x="11" y="1117"/>
                </a:lnTo>
                <a:lnTo>
                  <a:pt x="11" y="1116"/>
                </a:lnTo>
                <a:lnTo>
                  <a:pt x="11" y="1115"/>
                </a:lnTo>
                <a:lnTo>
                  <a:pt x="15" y="1105"/>
                </a:lnTo>
                <a:lnTo>
                  <a:pt x="15" y="1103"/>
                </a:lnTo>
                <a:lnTo>
                  <a:pt x="17" y="1098"/>
                </a:lnTo>
                <a:lnTo>
                  <a:pt x="27" y="1092"/>
                </a:lnTo>
                <a:lnTo>
                  <a:pt x="28" y="1092"/>
                </a:lnTo>
                <a:lnTo>
                  <a:pt x="28" y="1091"/>
                </a:lnTo>
                <a:lnTo>
                  <a:pt x="30" y="1087"/>
                </a:lnTo>
                <a:lnTo>
                  <a:pt x="30" y="1077"/>
                </a:lnTo>
                <a:lnTo>
                  <a:pt x="38" y="1072"/>
                </a:lnTo>
                <a:lnTo>
                  <a:pt x="42" y="1071"/>
                </a:lnTo>
                <a:lnTo>
                  <a:pt x="47" y="1070"/>
                </a:lnTo>
                <a:lnTo>
                  <a:pt x="48" y="1071"/>
                </a:lnTo>
                <a:lnTo>
                  <a:pt x="49" y="1071"/>
                </a:lnTo>
                <a:lnTo>
                  <a:pt x="52" y="1070"/>
                </a:lnTo>
                <a:lnTo>
                  <a:pt x="53" y="1070"/>
                </a:lnTo>
                <a:lnTo>
                  <a:pt x="54" y="1069"/>
                </a:lnTo>
                <a:lnTo>
                  <a:pt x="55" y="1067"/>
                </a:lnTo>
                <a:lnTo>
                  <a:pt x="56" y="1066"/>
                </a:lnTo>
                <a:lnTo>
                  <a:pt x="57" y="1065"/>
                </a:lnTo>
                <a:lnTo>
                  <a:pt x="58" y="1065"/>
                </a:lnTo>
                <a:lnTo>
                  <a:pt x="60" y="1062"/>
                </a:lnTo>
                <a:lnTo>
                  <a:pt x="60" y="1061"/>
                </a:lnTo>
                <a:lnTo>
                  <a:pt x="61" y="1061"/>
                </a:lnTo>
                <a:lnTo>
                  <a:pt x="62" y="1060"/>
                </a:lnTo>
                <a:lnTo>
                  <a:pt x="68" y="1050"/>
                </a:lnTo>
                <a:lnTo>
                  <a:pt x="70" y="1048"/>
                </a:lnTo>
                <a:lnTo>
                  <a:pt x="72" y="1046"/>
                </a:lnTo>
                <a:lnTo>
                  <a:pt x="77" y="1041"/>
                </a:lnTo>
                <a:lnTo>
                  <a:pt x="81" y="1033"/>
                </a:lnTo>
                <a:lnTo>
                  <a:pt x="98" y="1021"/>
                </a:lnTo>
                <a:lnTo>
                  <a:pt x="98" y="1020"/>
                </a:lnTo>
                <a:lnTo>
                  <a:pt x="107" y="1012"/>
                </a:lnTo>
                <a:lnTo>
                  <a:pt x="113" y="1008"/>
                </a:lnTo>
                <a:lnTo>
                  <a:pt x="118" y="1001"/>
                </a:lnTo>
                <a:lnTo>
                  <a:pt x="121" y="1001"/>
                </a:lnTo>
                <a:lnTo>
                  <a:pt x="122" y="1000"/>
                </a:lnTo>
                <a:lnTo>
                  <a:pt x="122" y="999"/>
                </a:lnTo>
                <a:lnTo>
                  <a:pt x="122" y="998"/>
                </a:lnTo>
                <a:lnTo>
                  <a:pt x="122" y="998"/>
                </a:lnTo>
                <a:lnTo>
                  <a:pt x="122" y="997"/>
                </a:lnTo>
                <a:lnTo>
                  <a:pt x="122" y="996"/>
                </a:lnTo>
                <a:lnTo>
                  <a:pt x="122" y="994"/>
                </a:lnTo>
                <a:lnTo>
                  <a:pt x="122" y="993"/>
                </a:lnTo>
                <a:lnTo>
                  <a:pt x="122" y="992"/>
                </a:lnTo>
                <a:lnTo>
                  <a:pt x="120" y="991"/>
                </a:lnTo>
                <a:lnTo>
                  <a:pt x="120" y="990"/>
                </a:lnTo>
                <a:lnTo>
                  <a:pt x="123" y="987"/>
                </a:lnTo>
                <a:lnTo>
                  <a:pt x="120" y="985"/>
                </a:lnTo>
                <a:lnTo>
                  <a:pt x="119" y="978"/>
                </a:lnTo>
                <a:lnTo>
                  <a:pt x="114" y="974"/>
                </a:lnTo>
                <a:lnTo>
                  <a:pt x="112" y="971"/>
                </a:lnTo>
                <a:lnTo>
                  <a:pt x="112" y="969"/>
                </a:lnTo>
                <a:lnTo>
                  <a:pt x="109" y="966"/>
                </a:lnTo>
                <a:lnTo>
                  <a:pt x="105" y="965"/>
                </a:lnTo>
                <a:lnTo>
                  <a:pt x="102" y="962"/>
                </a:lnTo>
                <a:lnTo>
                  <a:pt x="103" y="960"/>
                </a:lnTo>
                <a:lnTo>
                  <a:pt x="98" y="959"/>
                </a:lnTo>
                <a:lnTo>
                  <a:pt x="92" y="959"/>
                </a:lnTo>
                <a:lnTo>
                  <a:pt x="90" y="959"/>
                </a:lnTo>
                <a:lnTo>
                  <a:pt x="81" y="955"/>
                </a:lnTo>
                <a:lnTo>
                  <a:pt x="77" y="955"/>
                </a:lnTo>
                <a:lnTo>
                  <a:pt x="75" y="953"/>
                </a:lnTo>
                <a:lnTo>
                  <a:pt x="72" y="953"/>
                </a:lnTo>
                <a:lnTo>
                  <a:pt x="70" y="948"/>
                </a:lnTo>
                <a:lnTo>
                  <a:pt x="68" y="947"/>
                </a:lnTo>
                <a:lnTo>
                  <a:pt x="66" y="945"/>
                </a:lnTo>
                <a:lnTo>
                  <a:pt x="65" y="938"/>
                </a:lnTo>
                <a:lnTo>
                  <a:pt x="67" y="933"/>
                </a:lnTo>
                <a:lnTo>
                  <a:pt x="64" y="930"/>
                </a:lnTo>
                <a:lnTo>
                  <a:pt x="62" y="926"/>
                </a:lnTo>
                <a:lnTo>
                  <a:pt x="64" y="924"/>
                </a:lnTo>
                <a:lnTo>
                  <a:pt x="64" y="923"/>
                </a:lnTo>
                <a:lnTo>
                  <a:pt x="64" y="921"/>
                </a:lnTo>
                <a:lnTo>
                  <a:pt x="63" y="920"/>
                </a:lnTo>
                <a:lnTo>
                  <a:pt x="61" y="919"/>
                </a:lnTo>
                <a:lnTo>
                  <a:pt x="58" y="917"/>
                </a:lnTo>
                <a:lnTo>
                  <a:pt x="55" y="914"/>
                </a:lnTo>
                <a:lnTo>
                  <a:pt x="50" y="912"/>
                </a:lnTo>
                <a:lnTo>
                  <a:pt x="49" y="911"/>
                </a:lnTo>
                <a:lnTo>
                  <a:pt x="48" y="911"/>
                </a:lnTo>
                <a:lnTo>
                  <a:pt x="47" y="910"/>
                </a:lnTo>
                <a:lnTo>
                  <a:pt x="47" y="909"/>
                </a:lnTo>
                <a:lnTo>
                  <a:pt x="45" y="909"/>
                </a:lnTo>
                <a:lnTo>
                  <a:pt x="44" y="909"/>
                </a:lnTo>
                <a:lnTo>
                  <a:pt x="43" y="909"/>
                </a:lnTo>
                <a:lnTo>
                  <a:pt x="42" y="908"/>
                </a:lnTo>
                <a:lnTo>
                  <a:pt x="42" y="907"/>
                </a:lnTo>
                <a:lnTo>
                  <a:pt x="42" y="906"/>
                </a:lnTo>
                <a:lnTo>
                  <a:pt x="42" y="905"/>
                </a:lnTo>
                <a:lnTo>
                  <a:pt x="41" y="905"/>
                </a:lnTo>
                <a:lnTo>
                  <a:pt x="40" y="904"/>
                </a:lnTo>
                <a:lnTo>
                  <a:pt x="40" y="904"/>
                </a:lnTo>
                <a:lnTo>
                  <a:pt x="42" y="904"/>
                </a:lnTo>
                <a:lnTo>
                  <a:pt x="44" y="904"/>
                </a:lnTo>
                <a:lnTo>
                  <a:pt x="51" y="904"/>
                </a:lnTo>
                <a:lnTo>
                  <a:pt x="177" y="903"/>
                </a:lnTo>
                <a:lnTo>
                  <a:pt x="242" y="903"/>
                </a:lnTo>
                <a:lnTo>
                  <a:pt x="343" y="901"/>
                </a:lnTo>
                <a:lnTo>
                  <a:pt x="343" y="899"/>
                </a:lnTo>
                <a:lnTo>
                  <a:pt x="343" y="897"/>
                </a:lnTo>
                <a:lnTo>
                  <a:pt x="343" y="896"/>
                </a:lnTo>
                <a:lnTo>
                  <a:pt x="345" y="894"/>
                </a:lnTo>
                <a:lnTo>
                  <a:pt x="345" y="893"/>
                </a:lnTo>
                <a:lnTo>
                  <a:pt x="347" y="889"/>
                </a:lnTo>
                <a:lnTo>
                  <a:pt x="348" y="888"/>
                </a:lnTo>
                <a:lnTo>
                  <a:pt x="349" y="887"/>
                </a:lnTo>
                <a:lnTo>
                  <a:pt x="349" y="886"/>
                </a:lnTo>
                <a:lnTo>
                  <a:pt x="349" y="885"/>
                </a:lnTo>
                <a:lnTo>
                  <a:pt x="350" y="884"/>
                </a:lnTo>
                <a:lnTo>
                  <a:pt x="351" y="883"/>
                </a:lnTo>
                <a:lnTo>
                  <a:pt x="355" y="882"/>
                </a:lnTo>
                <a:lnTo>
                  <a:pt x="356" y="882"/>
                </a:lnTo>
                <a:lnTo>
                  <a:pt x="358" y="883"/>
                </a:lnTo>
                <a:lnTo>
                  <a:pt x="360" y="883"/>
                </a:lnTo>
                <a:lnTo>
                  <a:pt x="360" y="883"/>
                </a:lnTo>
                <a:lnTo>
                  <a:pt x="360" y="882"/>
                </a:lnTo>
                <a:lnTo>
                  <a:pt x="359" y="881"/>
                </a:lnTo>
                <a:lnTo>
                  <a:pt x="357" y="878"/>
                </a:lnTo>
                <a:lnTo>
                  <a:pt x="359" y="873"/>
                </a:lnTo>
                <a:lnTo>
                  <a:pt x="360" y="872"/>
                </a:lnTo>
                <a:lnTo>
                  <a:pt x="361" y="872"/>
                </a:lnTo>
                <a:lnTo>
                  <a:pt x="363" y="871"/>
                </a:lnTo>
                <a:lnTo>
                  <a:pt x="365" y="872"/>
                </a:lnTo>
                <a:lnTo>
                  <a:pt x="368" y="872"/>
                </a:lnTo>
                <a:lnTo>
                  <a:pt x="370" y="872"/>
                </a:lnTo>
                <a:lnTo>
                  <a:pt x="371" y="872"/>
                </a:lnTo>
                <a:lnTo>
                  <a:pt x="371" y="871"/>
                </a:lnTo>
                <a:lnTo>
                  <a:pt x="372" y="871"/>
                </a:lnTo>
                <a:lnTo>
                  <a:pt x="373" y="870"/>
                </a:lnTo>
                <a:lnTo>
                  <a:pt x="371" y="866"/>
                </a:lnTo>
                <a:lnTo>
                  <a:pt x="370" y="864"/>
                </a:lnTo>
                <a:lnTo>
                  <a:pt x="369" y="860"/>
                </a:lnTo>
                <a:lnTo>
                  <a:pt x="369" y="859"/>
                </a:lnTo>
                <a:lnTo>
                  <a:pt x="370" y="857"/>
                </a:lnTo>
                <a:lnTo>
                  <a:pt x="370" y="854"/>
                </a:lnTo>
                <a:lnTo>
                  <a:pt x="371" y="854"/>
                </a:lnTo>
                <a:lnTo>
                  <a:pt x="373" y="853"/>
                </a:lnTo>
                <a:lnTo>
                  <a:pt x="374" y="853"/>
                </a:lnTo>
                <a:lnTo>
                  <a:pt x="376" y="852"/>
                </a:lnTo>
                <a:lnTo>
                  <a:pt x="379" y="852"/>
                </a:lnTo>
                <a:lnTo>
                  <a:pt x="381" y="852"/>
                </a:lnTo>
                <a:lnTo>
                  <a:pt x="382" y="851"/>
                </a:lnTo>
                <a:lnTo>
                  <a:pt x="383" y="850"/>
                </a:lnTo>
                <a:lnTo>
                  <a:pt x="386" y="848"/>
                </a:lnTo>
                <a:lnTo>
                  <a:pt x="387" y="847"/>
                </a:lnTo>
                <a:lnTo>
                  <a:pt x="388" y="845"/>
                </a:lnTo>
                <a:lnTo>
                  <a:pt x="391" y="845"/>
                </a:lnTo>
                <a:lnTo>
                  <a:pt x="394" y="847"/>
                </a:lnTo>
                <a:lnTo>
                  <a:pt x="395" y="848"/>
                </a:lnTo>
                <a:lnTo>
                  <a:pt x="397" y="852"/>
                </a:lnTo>
                <a:lnTo>
                  <a:pt x="398" y="853"/>
                </a:lnTo>
                <a:lnTo>
                  <a:pt x="397" y="854"/>
                </a:lnTo>
                <a:lnTo>
                  <a:pt x="398" y="854"/>
                </a:lnTo>
                <a:lnTo>
                  <a:pt x="399" y="854"/>
                </a:lnTo>
                <a:lnTo>
                  <a:pt x="399" y="853"/>
                </a:lnTo>
                <a:lnTo>
                  <a:pt x="399" y="851"/>
                </a:lnTo>
                <a:lnTo>
                  <a:pt x="399" y="850"/>
                </a:lnTo>
                <a:lnTo>
                  <a:pt x="398" y="849"/>
                </a:lnTo>
                <a:lnTo>
                  <a:pt x="397" y="849"/>
                </a:lnTo>
                <a:lnTo>
                  <a:pt x="395" y="848"/>
                </a:lnTo>
                <a:lnTo>
                  <a:pt x="395" y="848"/>
                </a:lnTo>
                <a:lnTo>
                  <a:pt x="394" y="847"/>
                </a:lnTo>
                <a:lnTo>
                  <a:pt x="394" y="845"/>
                </a:lnTo>
                <a:lnTo>
                  <a:pt x="394" y="844"/>
                </a:lnTo>
                <a:lnTo>
                  <a:pt x="394" y="843"/>
                </a:lnTo>
                <a:lnTo>
                  <a:pt x="395" y="842"/>
                </a:lnTo>
                <a:lnTo>
                  <a:pt x="396" y="841"/>
                </a:lnTo>
                <a:lnTo>
                  <a:pt x="397" y="840"/>
                </a:lnTo>
                <a:lnTo>
                  <a:pt x="398" y="839"/>
                </a:lnTo>
                <a:lnTo>
                  <a:pt x="399" y="839"/>
                </a:lnTo>
                <a:lnTo>
                  <a:pt x="401" y="839"/>
                </a:lnTo>
                <a:lnTo>
                  <a:pt x="404" y="839"/>
                </a:lnTo>
                <a:lnTo>
                  <a:pt x="404" y="841"/>
                </a:lnTo>
                <a:lnTo>
                  <a:pt x="405" y="842"/>
                </a:lnTo>
                <a:lnTo>
                  <a:pt x="405" y="843"/>
                </a:lnTo>
                <a:lnTo>
                  <a:pt x="407" y="843"/>
                </a:lnTo>
                <a:lnTo>
                  <a:pt x="409" y="843"/>
                </a:lnTo>
                <a:lnTo>
                  <a:pt x="410" y="843"/>
                </a:lnTo>
                <a:lnTo>
                  <a:pt x="411" y="843"/>
                </a:lnTo>
                <a:lnTo>
                  <a:pt x="413" y="842"/>
                </a:lnTo>
                <a:lnTo>
                  <a:pt x="414" y="840"/>
                </a:lnTo>
                <a:lnTo>
                  <a:pt x="414" y="839"/>
                </a:lnTo>
                <a:lnTo>
                  <a:pt x="414" y="838"/>
                </a:lnTo>
                <a:lnTo>
                  <a:pt x="413" y="837"/>
                </a:lnTo>
                <a:lnTo>
                  <a:pt x="412" y="837"/>
                </a:lnTo>
                <a:lnTo>
                  <a:pt x="412" y="836"/>
                </a:lnTo>
                <a:lnTo>
                  <a:pt x="411" y="835"/>
                </a:lnTo>
                <a:lnTo>
                  <a:pt x="411" y="833"/>
                </a:lnTo>
                <a:lnTo>
                  <a:pt x="411" y="831"/>
                </a:lnTo>
                <a:lnTo>
                  <a:pt x="411" y="830"/>
                </a:lnTo>
                <a:lnTo>
                  <a:pt x="411" y="829"/>
                </a:lnTo>
                <a:lnTo>
                  <a:pt x="412" y="828"/>
                </a:lnTo>
                <a:lnTo>
                  <a:pt x="414" y="827"/>
                </a:lnTo>
                <a:lnTo>
                  <a:pt x="415" y="826"/>
                </a:lnTo>
                <a:lnTo>
                  <a:pt x="416" y="826"/>
                </a:lnTo>
                <a:lnTo>
                  <a:pt x="418" y="826"/>
                </a:lnTo>
                <a:lnTo>
                  <a:pt x="421" y="824"/>
                </a:lnTo>
                <a:lnTo>
                  <a:pt x="423" y="823"/>
                </a:lnTo>
                <a:lnTo>
                  <a:pt x="426" y="821"/>
                </a:lnTo>
                <a:lnTo>
                  <a:pt x="427" y="821"/>
                </a:lnTo>
                <a:lnTo>
                  <a:pt x="428" y="821"/>
                </a:lnTo>
                <a:lnTo>
                  <a:pt x="429" y="820"/>
                </a:lnTo>
                <a:lnTo>
                  <a:pt x="430" y="819"/>
                </a:lnTo>
                <a:lnTo>
                  <a:pt x="430" y="817"/>
                </a:lnTo>
                <a:lnTo>
                  <a:pt x="430" y="816"/>
                </a:lnTo>
                <a:lnTo>
                  <a:pt x="431" y="815"/>
                </a:lnTo>
                <a:lnTo>
                  <a:pt x="431" y="815"/>
                </a:lnTo>
                <a:lnTo>
                  <a:pt x="432" y="814"/>
                </a:lnTo>
                <a:lnTo>
                  <a:pt x="433" y="813"/>
                </a:lnTo>
                <a:lnTo>
                  <a:pt x="434" y="812"/>
                </a:lnTo>
                <a:lnTo>
                  <a:pt x="436" y="811"/>
                </a:lnTo>
                <a:lnTo>
                  <a:pt x="436" y="810"/>
                </a:lnTo>
                <a:lnTo>
                  <a:pt x="435" y="809"/>
                </a:lnTo>
                <a:lnTo>
                  <a:pt x="434" y="808"/>
                </a:lnTo>
                <a:lnTo>
                  <a:pt x="433" y="807"/>
                </a:lnTo>
                <a:lnTo>
                  <a:pt x="433" y="806"/>
                </a:lnTo>
                <a:lnTo>
                  <a:pt x="431" y="804"/>
                </a:lnTo>
                <a:lnTo>
                  <a:pt x="431" y="802"/>
                </a:lnTo>
                <a:lnTo>
                  <a:pt x="430" y="799"/>
                </a:lnTo>
                <a:lnTo>
                  <a:pt x="430" y="799"/>
                </a:lnTo>
                <a:lnTo>
                  <a:pt x="430" y="796"/>
                </a:lnTo>
                <a:lnTo>
                  <a:pt x="432" y="793"/>
                </a:lnTo>
                <a:lnTo>
                  <a:pt x="432" y="792"/>
                </a:lnTo>
                <a:lnTo>
                  <a:pt x="432" y="790"/>
                </a:lnTo>
                <a:lnTo>
                  <a:pt x="432" y="788"/>
                </a:lnTo>
                <a:lnTo>
                  <a:pt x="432" y="787"/>
                </a:lnTo>
                <a:lnTo>
                  <a:pt x="433" y="787"/>
                </a:lnTo>
                <a:lnTo>
                  <a:pt x="434" y="787"/>
                </a:lnTo>
                <a:lnTo>
                  <a:pt x="436" y="786"/>
                </a:lnTo>
                <a:lnTo>
                  <a:pt x="436" y="785"/>
                </a:lnTo>
                <a:lnTo>
                  <a:pt x="437" y="784"/>
                </a:lnTo>
                <a:lnTo>
                  <a:pt x="437" y="782"/>
                </a:lnTo>
                <a:lnTo>
                  <a:pt x="438" y="781"/>
                </a:lnTo>
                <a:lnTo>
                  <a:pt x="438" y="780"/>
                </a:lnTo>
                <a:lnTo>
                  <a:pt x="439" y="779"/>
                </a:lnTo>
                <a:lnTo>
                  <a:pt x="440" y="778"/>
                </a:lnTo>
                <a:lnTo>
                  <a:pt x="442" y="778"/>
                </a:lnTo>
                <a:lnTo>
                  <a:pt x="444" y="777"/>
                </a:lnTo>
                <a:lnTo>
                  <a:pt x="444" y="776"/>
                </a:lnTo>
                <a:lnTo>
                  <a:pt x="445" y="776"/>
                </a:lnTo>
                <a:lnTo>
                  <a:pt x="447" y="775"/>
                </a:lnTo>
                <a:lnTo>
                  <a:pt x="449" y="775"/>
                </a:lnTo>
                <a:lnTo>
                  <a:pt x="450" y="773"/>
                </a:lnTo>
                <a:lnTo>
                  <a:pt x="451" y="772"/>
                </a:lnTo>
                <a:lnTo>
                  <a:pt x="454" y="771"/>
                </a:lnTo>
                <a:lnTo>
                  <a:pt x="455" y="770"/>
                </a:lnTo>
                <a:lnTo>
                  <a:pt x="457" y="769"/>
                </a:lnTo>
                <a:lnTo>
                  <a:pt x="458" y="769"/>
                </a:lnTo>
                <a:lnTo>
                  <a:pt x="460" y="768"/>
                </a:lnTo>
                <a:lnTo>
                  <a:pt x="461" y="768"/>
                </a:lnTo>
                <a:lnTo>
                  <a:pt x="462" y="768"/>
                </a:lnTo>
                <a:lnTo>
                  <a:pt x="463" y="769"/>
                </a:lnTo>
                <a:lnTo>
                  <a:pt x="464" y="771"/>
                </a:lnTo>
                <a:lnTo>
                  <a:pt x="466" y="771"/>
                </a:lnTo>
                <a:lnTo>
                  <a:pt x="466" y="772"/>
                </a:lnTo>
                <a:lnTo>
                  <a:pt x="466" y="773"/>
                </a:lnTo>
                <a:lnTo>
                  <a:pt x="467" y="773"/>
                </a:lnTo>
                <a:lnTo>
                  <a:pt x="469" y="771"/>
                </a:lnTo>
                <a:lnTo>
                  <a:pt x="470" y="771"/>
                </a:lnTo>
                <a:lnTo>
                  <a:pt x="471" y="771"/>
                </a:lnTo>
                <a:lnTo>
                  <a:pt x="472" y="770"/>
                </a:lnTo>
                <a:lnTo>
                  <a:pt x="472" y="768"/>
                </a:lnTo>
                <a:lnTo>
                  <a:pt x="472" y="767"/>
                </a:lnTo>
                <a:lnTo>
                  <a:pt x="473" y="766"/>
                </a:lnTo>
                <a:lnTo>
                  <a:pt x="474" y="765"/>
                </a:lnTo>
                <a:lnTo>
                  <a:pt x="475" y="765"/>
                </a:lnTo>
                <a:lnTo>
                  <a:pt x="476" y="764"/>
                </a:lnTo>
                <a:lnTo>
                  <a:pt x="477" y="763"/>
                </a:lnTo>
                <a:lnTo>
                  <a:pt x="477" y="761"/>
                </a:lnTo>
                <a:lnTo>
                  <a:pt x="477" y="760"/>
                </a:lnTo>
                <a:lnTo>
                  <a:pt x="477" y="758"/>
                </a:lnTo>
                <a:lnTo>
                  <a:pt x="478" y="757"/>
                </a:lnTo>
                <a:lnTo>
                  <a:pt x="478" y="755"/>
                </a:lnTo>
                <a:lnTo>
                  <a:pt x="478" y="754"/>
                </a:lnTo>
                <a:lnTo>
                  <a:pt x="478" y="754"/>
                </a:lnTo>
                <a:lnTo>
                  <a:pt x="478" y="753"/>
                </a:lnTo>
                <a:lnTo>
                  <a:pt x="479" y="751"/>
                </a:lnTo>
                <a:lnTo>
                  <a:pt x="480" y="751"/>
                </a:lnTo>
                <a:lnTo>
                  <a:pt x="481" y="751"/>
                </a:lnTo>
                <a:lnTo>
                  <a:pt x="483" y="750"/>
                </a:lnTo>
                <a:lnTo>
                  <a:pt x="483" y="749"/>
                </a:lnTo>
                <a:lnTo>
                  <a:pt x="485" y="747"/>
                </a:lnTo>
                <a:lnTo>
                  <a:pt x="486" y="745"/>
                </a:lnTo>
                <a:lnTo>
                  <a:pt x="487" y="743"/>
                </a:lnTo>
                <a:lnTo>
                  <a:pt x="489" y="742"/>
                </a:lnTo>
                <a:lnTo>
                  <a:pt x="489" y="741"/>
                </a:lnTo>
                <a:lnTo>
                  <a:pt x="491" y="740"/>
                </a:lnTo>
                <a:lnTo>
                  <a:pt x="493" y="740"/>
                </a:lnTo>
                <a:lnTo>
                  <a:pt x="494" y="740"/>
                </a:lnTo>
                <a:lnTo>
                  <a:pt x="495" y="741"/>
                </a:lnTo>
                <a:lnTo>
                  <a:pt x="496" y="741"/>
                </a:lnTo>
                <a:lnTo>
                  <a:pt x="498" y="741"/>
                </a:lnTo>
                <a:lnTo>
                  <a:pt x="499" y="741"/>
                </a:lnTo>
                <a:lnTo>
                  <a:pt x="500" y="741"/>
                </a:lnTo>
                <a:lnTo>
                  <a:pt x="501" y="739"/>
                </a:lnTo>
                <a:lnTo>
                  <a:pt x="501" y="738"/>
                </a:lnTo>
                <a:lnTo>
                  <a:pt x="501" y="736"/>
                </a:lnTo>
                <a:lnTo>
                  <a:pt x="502" y="734"/>
                </a:lnTo>
                <a:lnTo>
                  <a:pt x="503" y="732"/>
                </a:lnTo>
                <a:lnTo>
                  <a:pt x="503" y="730"/>
                </a:lnTo>
                <a:lnTo>
                  <a:pt x="504" y="729"/>
                </a:lnTo>
                <a:lnTo>
                  <a:pt x="505" y="727"/>
                </a:lnTo>
                <a:lnTo>
                  <a:pt x="505" y="727"/>
                </a:lnTo>
                <a:lnTo>
                  <a:pt x="507" y="725"/>
                </a:lnTo>
                <a:lnTo>
                  <a:pt x="508" y="724"/>
                </a:lnTo>
                <a:lnTo>
                  <a:pt x="511" y="722"/>
                </a:lnTo>
                <a:lnTo>
                  <a:pt x="513" y="721"/>
                </a:lnTo>
                <a:lnTo>
                  <a:pt x="514" y="721"/>
                </a:lnTo>
                <a:lnTo>
                  <a:pt x="517" y="721"/>
                </a:lnTo>
                <a:lnTo>
                  <a:pt x="517" y="722"/>
                </a:lnTo>
                <a:lnTo>
                  <a:pt x="520" y="722"/>
                </a:lnTo>
                <a:lnTo>
                  <a:pt x="521" y="722"/>
                </a:lnTo>
                <a:lnTo>
                  <a:pt x="522" y="722"/>
                </a:lnTo>
                <a:lnTo>
                  <a:pt x="525" y="722"/>
                </a:lnTo>
                <a:lnTo>
                  <a:pt x="526" y="721"/>
                </a:lnTo>
                <a:lnTo>
                  <a:pt x="527" y="721"/>
                </a:lnTo>
                <a:lnTo>
                  <a:pt x="528" y="720"/>
                </a:lnTo>
                <a:lnTo>
                  <a:pt x="528" y="719"/>
                </a:lnTo>
                <a:lnTo>
                  <a:pt x="528" y="717"/>
                </a:lnTo>
                <a:lnTo>
                  <a:pt x="529" y="715"/>
                </a:lnTo>
                <a:lnTo>
                  <a:pt x="531" y="715"/>
                </a:lnTo>
                <a:lnTo>
                  <a:pt x="532" y="715"/>
                </a:lnTo>
                <a:lnTo>
                  <a:pt x="533" y="715"/>
                </a:lnTo>
                <a:lnTo>
                  <a:pt x="535" y="715"/>
                </a:lnTo>
                <a:lnTo>
                  <a:pt x="536" y="715"/>
                </a:lnTo>
                <a:lnTo>
                  <a:pt x="536" y="715"/>
                </a:lnTo>
                <a:lnTo>
                  <a:pt x="536" y="716"/>
                </a:lnTo>
                <a:lnTo>
                  <a:pt x="538" y="717"/>
                </a:lnTo>
                <a:lnTo>
                  <a:pt x="539" y="718"/>
                </a:lnTo>
                <a:lnTo>
                  <a:pt x="539" y="718"/>
                </a:lnTo>
                <a:lnTo>
                  <a:pt x="539" y="720"/>
                </a:lnTo>
                <a:lnTo>
                  <a:pt x="541" y="719"/>
                </a:lnTo>
                <a:lnTo>
                  <a:pt x="542" y="719"/>
                </a:lnTo>
                <a:lnTo>
                  <a:pt x="543" y="719"/>
                </a:lnTo>
                <a:lnTo>
                  <a:pt x="545" y="719"/>
                </a:lnTo>
                <a:lnTo>
                  <a:pt x="545" y="717"/>
                </a:lnTo>
                <a:lnTo>
                  <a:pt x="546" y="717"/>
                </a:lnTo>
                <a:lnTo>
                  <a:pt x="547" y="716"/>
                </a:lnTo>
                <a:lnTo>
                  <a:pt x="548" y="715"/>
                </a:lnTo>
                <a:lnTo>
                  <a:pt x="549" y="712"/>
                </a:lnTo>
                <a:lnTo>
                  <a:pt x="549" y="710"/>
                </a:lnTo>
                <a:lnTo>
                  <a:pt x="549" y="709"/>
                </a:lnTo>
                <a:lnTo>
                  <a:pt x="550" y="707"/>
                </a:lnTo>
                <a:lnTo>
                  <a:pt x="551" y="706"/>
                </a:lnTo>
                <a:lnTo>
                  <a:pt x="552" y="705"/>
                </a:lnTo>
                <a:lnTo>
                  <a:pt x="554" y="704"/>
                </a:lnTo>
                <a:lnTo>
                  <a:pt x="556" y="704"/>
                </a:lnTo>
                <a:lnTo>
                  <a:pt x="557" y="703"/>
                </a:lnTo>
                <a:lnTo>
                  <a:pt x="560" y="702"/>
                </a:lnTo>
                <a:lnTo>
                  <a:pt x="561" y="701"/>
                </a:lnTo>
                <a:lnTo>
                  <a:pt x="563" y="702"/>
                </a:lnTo>
                <a:lnTo>
                  <a:pt x="563" y="703"/>
                </a:lnTo>
                <a:lnTo>
                  <a:pt x="565" y="704"/>
                </a:lnTo>
                <a:lnTo>
                  <a:pt x="567" y="705"/>
                </a:lnTo>
                <a:lnTo>
                  <a:pt x="568" y="705"/>
                </a:lnTo>
                <a:lnTo>
                  <a:pt x="569" y="705"/>
                </a:lnTo>
                <a:lnTo>
                  <a:pt x="571" y="706"/>
                </a:lnTo>
                <a:lnTo>
                  <a:pt x="572" y="706"/>
                </a:lnTo>
                <a:lnTo>
                  <a:pt x="574" y="706"/>
                </a:lnTo>
                <a:lnTo>
                  <a:pt x="576" y="706"/>
                </a:lnTo>
                <a:lnTo>
                  <a:pt x="578" y="706"/>
                </a:lnTo>
                <a:lnTo>
                  <a:pt x="579" y="707"/>
                </a:lnTo>
                <a:lnTo>
                  <a:pt x="580" y="706"/>
                </a:lnTo>
                <a:lnTo>
                  <a:pt x="585" y="705"/>
                </a:lnTo>
                <a:lnTo>
                  <a:pt x="589" y="705"/>
                </a:lnTo>
                <a:lnTo>
                  <a:pt x="592" y="705"/>
                </a:lnTo>
                <a:lnTo>
                  <a:pt x="592" y="704"/>
                </a:lnTo>
                <a:lnTo>
                  <a:pt x="592" y="704"/>
                </a:lnTo>
                <a:lnTo>
                  <a:pt x="593" y="703"/>
                </a:lnTo>
                <a:lnTo>
                  <a:pt x="594" y="701"/>
                </a:lnTo>
                <a:lnTo>
                  <a:pt x="594" y="700"/>
                </a:lnTo>
                <a:lnTo>
                  <a:pt x="594" y="699"/>
                </a:lnTo>
                <a:lnTo>
                  <a:pt x="594" y="698"/>
                </a:lnTo>
                <a:lnTo>
                  <a:pt x="593" y="697"/>
                </a:lnTo>
                <a:lnTo>
                  <a:pt x="592" y="697"/>
                </a:lnTo>
                <a:lnTo>
                  <a:pt x="592" y="696"/>
                </a:lnTo>
                <a:lnTo>
                  <a:pt x="592" y="695"/>
                </a:lnTo>
                <a:lnTo>
                  <a:pt x="594" y="694"/>
                </a:lnTo>
                <a:lnTo>
                  <a:pt x="595" y="695"/>
                </a:lnTo>
                <a:lnTo>
                  <a:pt x="595" y="696"/>
                </a:lnTo>
                <a:lnTo>
                  <a:pt x="596" y="697"/>
                </a:lnTo>
                <a:lnTo>
                  <a:pt x="596" y="698"/>
                </a:lnTo>
                <a:lnTo>
                  <a:pt x="596" y="699"/>
                </a:lnTo>
                <a:lnTo>
                  <a:pt x="597" y="699"/>
                </a:lnTo>
                <a:lnTo>
                  <a:pt x="598" y="699"/>
                </a:lnTo>
                <a:lnTo>
                  <a:pt x="600" y="697"/>
                </a:lnTo>
                <a:lnTo>
                  <a:pt x="600" y="696"/>
                </a:lnTo>
                <a:lnTo>
                  <a:pt x="602" y="696"/>
                </a:lnTo>
                <a:lnTo>
                  <a:pt x="603" y="695"/>
                </a:lnTo>
                <a:lnTo>
                  <a:pt x="604" y="694"/>
                </a:lnTo>
                <a:lnTo>
                  <a:pt x="604" y="693"/>
                </a:lnTo>
                <a:lnTo>
                  <a:pt x="604" y="692"/>
                </a:lnTo>
                <a:lnTo>
                  <a:pt x="604" y="691"/>
                </a:lnTo>
                <a:lnTo>
                  <a:pt x="605" y="690"/>
                </a:lnTo>
                <a:lnTo>
                  <a:pt x="606" y="689"/>
                </a:lnTo>
                <a:lnTo>
                  <a:pt x="606" y="689"/>
                </a:lnTo>
                <a:lnTo>
                  <a:pt x="607" y="688"/>
                </a:lnTo>
                <a:lnTo>
                  <a:pt x="608" y="688"/>
                </a:lnTo>
                <a:lnTo>
                  <a:pt x="609" y="688"/>
                </a:lnTo>
                <a:lnTo>
                  <a:pt x="611" y="688"/>
                </a:lnTo>
                <a:lnTo>
                  <a:pt x="612" y="688"/>
                </a:lnTo>
                <a:lnTo>
                  <a:pt x="612" y="688"/>
                </a:lnTo>
                <a:lnTo>
                  <a:pt x="613" y="688"/>
                </a:lnTo>
                <a:lnTo>
                  <a:pt x="614" y="688"/>
                </a:lnTo>
                <a:lnTo>
                  <a:pt x="616" y="688"/>
                </a:lnTo>
                <a:lnTo>
                  <a:pt x="617" y="688"/>
                </a:lnTo>
                <a:lnTo>
                  <a:pt x="618" y="688"/>
                </a:lnTo>
                <a:lnTo>
                  <a:pt x="620" y="688"/>
                </a:lnTo>
                <a:lnTo>
                  <a:pt x="619" y="688"/>
                </a:lnTo>
                <a:lnTo>
                  <a:pt x="618" y="688"/>
                </a:lnTo>
                <a:lnTo>
                  <a:pt x="617" y="687"/>
                </a:lnTo>
                <a:lnTo>
                  <a:pt x="617" y="687"/>
                </a:lnTo>
                <a:lnTo>
                  <a:pt x="616" y="686"/>
                </a:lnTo>
                <a:lnTo>
                  <a:pt x="616" y="685"/>
                </a:lnTo>
                <a:lnTo>
                  <a:pt x="616" y="684"/>
                </a:lnTo>
                <a:lnTo>
                  <a:pt x="617" y="683"/>
                </a:lnTo>
                <a:lnTo>
                  <a:pt x="617" y="682"/>
                </a:lnTo>
                <a:lnTo>
                  <a:pt x="618" y="682"/>
                </a:lnTo>
                <a:lnTo>
                  <a:pt x="619" y="682"/>
                </a:lnTo>
                <a:lnTo>
                  <a:pt x="620" y="682"/>
                </a:lnTo>
                <a:lnTo>
                  <a:pt x="622" y="681"/>
                </a:lnTo>
                <a:lnTo>
                  <a:pt x="623" y="680"/>
                </a:lnTo>
                <a:lnTo>
                  <a:pt x="624" y="679"/>
                </a:lnTo>
                <a:lnTo>
                  <a:pt x="626" y="679"/>
                </a:lnTo>
                <a:lnTo>
                  <a:pt x="628" y="678"/>
                </a:lnTo>
                <a:lnTo>
                  <a:pt x="628" y="678"/>
                </a:lnTo>
                <a:lnTo>
                  <a:pt x="628" y="677"/>
                </a:lnTo>
                <a:lnTo>
                  <a:pt x="628" y="676"/>
                </a:lnTo>
                <a:lnTo>
                  <a:pt x="627" y="675"/>
                </a:lnTo>
                <a:lnTo>
                  <a:pt x="627" y="673"/>
                </a:lnTo>
                <a:lnTo>
                  <a:pt x="626" y="672"/>
                </a:lnTo>
                <a:lnTo>
                  <a:pt x="626" y="671"/>
                </a:lnTo>
                <a:lnTo>
                  <a:pt x="626" y="670"/>
                </a:lnTo>
                <a:lnTo>
                  <a:pt x="626" y="669"/>
                </a:lnTo>
                <a:lnTo>
                  <a:pt x="627" y="667"/>
                </a:lnTo>
                <a:lnTo>
                  <a:pt x="628" y="667"/>
                </a:lnTo>
                <a:lnTo>
                  <a:pt x="629" y="667"/>
                </a:lnTo>
                <a:lnTo>
                  <a:pt x="631" y="666"/>
                </a:lnTo>
                <a:lnTo>
                  <a:pt x="632" y="666"/>
                </a:lnTo>
                <a:lnTo>
                  <a:pt x="633" y="666"/>
                </a:lnTo>
                <a:lnTo>
                  <a:pt x="634" y="667"/>
                </a:lnTo>
                <a:lnTo>
                  <a:pt x="635" y="666"/>
                </a:lnTo>
                <a:lnTo>
                  <a:pt x="636" y="666"/>
                </a:lnTo>
                <a:lnTo>
                  <a:pt x="636" y="664"/>
                </a:lnTo>
                <a:lnTo>
                  <a:pt x="635" y="664"/>
                </a:lnTo>
                <a:lnTo>
                  <a:pt x="634" y="663"/>
                </a:lnTo>
                <a:lnTo>
                  <a:pt x="634" y="661"/>
                </a:lnTo>
                <a:lnTo>
                  <a:pt x="634" y="660"/>
                </a:lnTo>
                <a:lnTo>
                  <a:pt x="633" y="660"/>
                </a:lnTo>
                <a:lnTo>
                  <a:pt x="632" y="660"/>
                </a:lnTo>
                <a:lnTo>
                  <a:pt x="631" y="660"/>
                </a:lnTo>
                <a:lnTo>
                  <a:pt x="630" y="660"/>
                </a:lnTo>
                <a:lnTo>
                  <a:pt x="629" y="659"/>
                </a:lnTo>
                <a:lnTo>
                  <a:pt x="628" y="658"/>
                </a:lnTo>
                <a:lnTo>
                  <a:pt x="628" y="657"/>
                </a:lnTo>
                <a:lnTo>
                  <a:pt x="628" y="655"/>
                </a:lnTo>
                <a:lnTo>
                  <a:pt x="629" y="655"/>
                </a:lnTo>
                <a:lnTo>
                  <a:pt x="630" y="654"/>
                </a:lnTo>
                <a:lnTo>
                  <a:pt x="632" y="654"/>
                </a:lnTo>
                <a:lnTo>
                  <a:pt x="633" y="654"/>
                </a:lnTo>
                <a:lnTo>
                  <a:pt x="634" y="654"/>
                </a:lnTo>
                <a:lnTo>
                  <a:pt x="634" y="654"/>
                </a:lnTo>
                <a:lnTo>
                  <a:pt x="635" y="653"/>
                </a:lnTo>
                <a:lnTo>
                  <a:pt x="635" y="652"/>
                </a:lnTo>
                <a:lnTo>
                  <a:pt x="635" y="651"/>
                </a:lnTo>
                <a:lnTo>
                  <a:pt x="635" y="649"/>
                </a:lnTo>
                <a:lnTo>
                  <a:pt x="634" y="649"/>
                </a:lnTo>
                <a:lnTo>
                  <a:pt x="634" y="646"/>
                </a:lnTo>
                <a:lnTo>
                  <a:pt x="633" y="645"/>
                </a:lnTo>
                <a:lnTo>
                  <a:pt x="632" y="643"/>
                </a:lnTo>
                <a:lnTo>
                  <a:pt x="632" y="643"/>
                </a:lnTo>
                <a:lnTo>
                  <a:pt x="631" y="641"/>
                </a:lnTo>
                <a:lnTo>
                  <a:pt x="631" y="640"/>
                </a:lnTo>
                <a:lnTo>
                  <a:pt x="631" y="639"/>
                </a:lnTo>
                <a:lnTo>
                  <a:pt x="631" y="638"/>
                </a:lnTo>
                <a:lnTo>
                  <a:pt x="631" y="637"/>
                </a:lnTo>
                <a:lnTo>
                  <a:pt x="631" y="636"/>
                </a:lnTo>
                <a:lnTo>
                  <a:pt x="632" y="635"/>
                </a:lnTo>
                <a:lnTo>
                  <a:pt x="632" y="633"/>
                </a:lnTo>
                <a:lnTo>
                  <a:pt x="633" y="633"/>
                </a:lnTo>
                <a:lnTo>
                  <a:pt x="633" y="632"/>
                </a:lnTo>
                <a:lnTo>
                  <a:pt x="633" y="632"/>
                </a:lnTo>
                <a:lnTo>
                  <a:pt x="633" y="630"/>
                </a:lnTo>
                <a:lnTo>
                  <a:pt x="634" y="630"/>
                </a:lnTo>
                <a:lnTo>
                  <a:pt x="634" y="631"/>
                </a:lnTo>
                <a:lnTo>
                  <a:pt x="635" y="631"/>
                </a:lnTo>
                <a:lnTo>
                  <a:pt x="637" y="631"/>
                </a:lnTo>
                <a:lnTo>
                  <a:pt x="638" y="631"/>
                </a:lnTo>
                <a:lnTo>
                  <a:pt x="639" y="630"/>
                </a:lnTo>
                <a:lnTo>
                  <a:pt x="640" y="630"/>
                </a:lnTo>
                <a:lnTo>
                  <a:pt x="640" y="629"/>
                </a:lnTo>
                <a:lnTo>
                  <a:pt x="640" y="628"/>
                </a:lnTo>
                <a:lnTo>
                  <a:pt x="641" y="627"/>
                </a:lnTo>
                <a:lnTo>
                  <a:pt x="642" y="627"/>
                </a:lnTo>
                <a:lnTo>
                  <a:pt x="643" y="626"/>
                </a:lnTo>
                <a:lnTo>
                  <a:pt x="644" y="625"/>
                </a:lnTo>
                <a:lnTo>
                  <a:pt x="645" y="624"/>
                </a:lnTo>
                <a:lnTo>
                  <a:pt x="645" y="624"/>
                </a:lnTo>
                <a:lnTo>
                  <a:pt x="646" y="623"/>
                </a:lnTo>
                <a:lnTo>
                  <a:pt x="647" y="622"/>
                </a:lnTo>
                <a:lnTo>
                  <a:pt x="648" y="622"/>
                </a:lnTo>
                <a:lnTo>
                  <a:pt x="651" y="622"/>
                </a:lnTo>
                <a:lnTo>
                  <a:pt x="651" y="622"/>
                </a:lnTo>
                <a:lnTo>
                  <a:pt x="652" y="621"/>
                </a:lnTo>
                <a:lnTo>
                  <a:pt x="653" y="621"/>
                </a:lnTo>
                <a:lnTo>
                  <a:pt x="654" y="620"/>
                </a:lnTo>
                <a:lnTo>
                  <a:pt x="655" y="619"/>
                </a:lnTo>
                <a:lnTo>
                  <a:pt x="656" y="618"/>
                </a:lnTo>
                <a:lnTo>
                  <a:pt x="656" y="618"/>
                </a:lnTo>
                <a:lnTo>
                  <a:pt x="657" y="617"/>
                </a:lnTo>
                <a:lnTo>
                  <a:pt x="658" y="616"/>
                </a:lnTo>
                <a:lnTo>
                  <a:pt x="658" y="616"/>
                </a:lnTo>
                <a:lnTo>
                  <a:pt x="657" y="615"/>
                </a:lnTo>
                <a:lnTo>
                  <a:pt x="656" y="614"/>
                </a:lnTo>
                <a:lnTo>
                  <a:pt x="656" y="613"/>
                </a:lnTo>
                <a:lnTo>
                  <a:pt x="656" y="612"/>
                </a:lnTo>
                <a:lnTo>
                  <a:pt x="656" y="611"/>
                </a:lnTo>
                <a:lnTo>
                  <a:pt x="657" y="610"/>
                </a:lnTo>
                <a:lnTo>
                  <a:pt x="657" y="610"/>
                </a:lnTo>
                <a:lnTo>
                  <a:pt x="660" y="608"/>
                </a:lnTo>
                <a:lnTo>
                  <a:pt x="662" y="607"/>
                </a:lnTo>
                <a:lnTo>
                  <a:pt x="663" y="606"/>
                </a:lnTo>
                <a:lnTo>
                  <a:pt x="664" y="605"/>
                </a:lnTo>
                <a:lnTo>
                  <a:pt x="665" y="605"/>
                </a:lnTo>
                <a:lnTo>
                  <a:pt x="664" y="605"/>
                </a:lnTo>
                <a:lnTo>
                  <a:pt x="664" y="604"/>
                </a:lnTo>
                <a:lnTo>
                  <a:pt x="662" y="602"/>
                </a:lnTo>
                <a:lnTo>
                  <a:pt x="662" y="601"/>
                </a:lnTo>
                <a:lnTo>
                  <a:pt x="663" y="599"/>
                </a:lnTo>
                <a:lnTo>
                  <a:pt x="663" y="599"/>
                </a:lnTo>
                <a:lnTo>
                  <a:pt x="664" y="598"/>
                </a:lnTo>
                <a:lnTo>
                  <a:pt x="663" y="597"/>
                </a:lnTo>
                <a:lnTo>
                  <a:pt x="662" y="595"/>
                </a:lnTo>
                <a:lnTo>
                  <a:pt x="662" y="594"/>
                </a:lnTo>
                <a:lnTo>
                  <a:pt x="662" y="593"/>
                </a:lnTo>
                <a:lnTo>
                  <a:pt x="662" y="592"/>
                </a:lnTo>
                <a:lnTo>
                  <a:pt x="662" y="591"/>
                </a:lnTo>
                <a:lnTo>
                  <a:pt x="663" y="591"/>
                </a:lnTo>
                <a:lnTo>
                  <a:pt x="665" y="590"/>
                </a:lnTo>
                <a:lnTo>
                  <a:pt x="666" y="589"/>
                </a:lnTo>
                <a:lnTo>
                  <a:pt x="667" y="589"/>
                </a:lnTo>
                <a:lnTo>
                  <a:pt x="669" y="589"/>
                </a:lnTo>
                <a:lnTo>
                  <a:pt x="670" y="589"/>
                </a:lnTo>
                <a:lnTo>
                  <a:pt x="671" y="588"/>
                </a:lnTo>
                <a:lnTo>
                  <a:pt x="671" y="587"/>
                </a:lnTo>
                <a:lnTo>
                  <a:pt x="671" y="586"/>
                </a:lnTo>
                <a:lnTo>
                  <a:pt x="669" y="585"/>
                </a:lnTo>
                <a:lnTo>
                  <a:pt x="668" y="584"/>
                </a:lnTo>
                <a:lnTo>
                  <a:pt x="667" y="583"/>
                </a:lnTo>
                <a:lnTo>
                  <a:pt x="667" y="582"/>
                </a:lnTo>
                <a:lnTo>
                  <a:pt x="667" y="581"/>
                </a:lnTo>
                <a:lnTo>
                  <a:pt x="668" y="580"/>
                </a:lnTo>
                <a:lnTo>
                  <a:pt x="669" y="580"/>
                </a:lnTo>
                <a:lnTo>
                  <a:pt x="670" y="579"/>
                </a:lnTo>
                <a:lnTo>
                  <a:pt x="672" y="579"/>
                </a:lnTo>
                <a:lnTo>
                  <a:pt x="673" y="580"/>
                </a:lnTo>
                <a:lnTo>
                  <a:pt x="673" y="580"/>
                </a:lnTo>
                <a:lnTo>
                  <a:pt x="674" y="581"/>
                </a:lnTo>
                <a:lnTo>
                  <a:pt x="675" y="583"/>
                </a:lnTo>
                <a:lnTo>
                  <a:pt x="675" y="584"/>
                </a:lnTo>
                <a:lnTo>
                  <a:pt x="676" y="585"/>
                </a:lnTo>
                <a:lnTo>
                  <a:pt x="676" y="587"/>
                </a:lnTo>
                <a:lnTo>
                  <a:pt x="676" y="588"/>
                </a:lnTo>
                <a:lnTo>
                  <a:pt x="678" y="589"/>
                </a:lnTo>
                <a:lnTo>
                  <a:pt x="678" y="588"/>
                </a:lnTo>
                <a:lnTo>
                  <a:pt x="679" y="588"/>
                </a:lnTo>
                <a:lnTo>
                  <a:pt x="679" y="587"/>
                </a:lnTo>
                <a:lnTo>
                  <a:pt x="679" y="586"/>
                </a:lnTo>
                <a:lnTo>
                  <a:pt x="679" y="585"/>
                </a:lnTo>
                <a:lnTo>
                  <a:pt x="680" y="584"/>
                </a:lnTo>
                <a:lnTo>
                  <a:pt x="681" y="583"/>
                </a:lnTo>
                <a:lnTo>
                  <a:pt x="683" y="583"/>
                </a:lnTo>
                <a:lnTo>
                  <a:pt x="684" y="583"/>
                </a:lnTo>
                <a:lnTo>
                  <a:pt x="684" y="583"/>
                </a:lnTo>
                <a:lnTo>
                  <a:pt x="685" y="583"/>
                </a:lnTo>
                <a:lnTo>
                  <a:pt x="694" y="584"/>
                </a:lnTo>
                <a:lnTo>
                  <a:pt x="694" y="574"/>
                </a:lnTo>
                <a:lnTo>
                  <a:pt x="693" y="573"/>
                </a:lnTo>
                <a:lnTo>
                  <a:pt x="694" y="572"/>
                </a:lnTo>
                <a:lnTo>
                  <a:pt x="695" y="571"/>
                </a:lnTo>
                <a:lnTo>
                  <a:pt x="695" y="571"/>
                </a:lnTo>
                <a:lnTo>
                  <a:pt x="697" y="571"/>
                </a:lnTo>
                <a:lnTo>
                  <a:pt x="698" y="571"/>
                </a:lnTo>
                <a:lnTo>
                  <a:pt x="699" y="572"/>
                </a:lnTo>
                <a:lnTo>
                  <a:pt x="700" y="573"/>
                </a:lnTo>
                <a:lnTo>
                  <a:pt x="701" y="573"/>
                </a:lnTo>
                <a:lnTo>
                  <a:pt x="703" y="574"/>
                </a:lnTo>
                <a:lnTo>
                  <a:pt x="704" y="574"/>
                </a:lnTo>
                <a:lnTo>
                  <a:pt x="705" y="573"/>
                </a:lnTo>
                <a:lnTo>
                  <a:pt x="706" y="572"/>
                </a:lnTo>
                <a:lnTo>
                  <a:pt x="707" y="571"/>
                </a:lnTo>
                <a:lnTo>
                  <a:pt x="707" y="571"/>
                </a:lnTo>
                <a:lnTo>
                  <a:pt x="707" y="569"/>
                </a:lnTo>
                <a:lnTo>
                  <a:pt x="707" y="569"/>
                </a:lnTo>
                <a:lnTo>
                  <a:pt x="707" y="568"/>
                </a:lnTo>
                <a:lnTo>
                  <a:pt x="708" y="567"/>
                </a:lnTo>
                <a:lnTo>
                  <a:pt x="709" y="566"/>
                </a:lnTo>
                <a:lnTo>
                  <a:pt x="710" y="566"/>
                </a:lnTo>
                <a:lnTo>
                  <a:pt x="711" y="566"/>
                </a:lnTo>
                <a:lnTo>
                  <a:pt x="712" y="566"/>
                </a:lnTo>
                <a:lnTo>
                  <a:pt x="713" y="565"/>
                </a:lnTo>
                <a:lnTo>
                  <a:pt x="714" y="565"/>
                </a:lnTo>
                <a:lnTo>
                  <a:pt x="714" y="564"/>
                </a:lnTo>
                <a:lnTo>
                  <a:pt x="715" y="563"/>
                </a:lnTo>
                <a:lnTo>
                  <a:pt x="715" y="562"/>
                </a:lnTo>
                <a:lnTo>
                  <a:pt x="714" y="560"/>
                </a:lnTo>
                <a:lnTo>
                  <a:pt x="713" y="560"/>
                </a:lnTo>
                <a:lnTo>
                  <a:pt x="713" y="559"/>
                </a:lnTo>
                <a:lnTo>
                  <a:pt x="713" y="558"/>
                </a:lnTo>
                <a:lnTo>
                  <a:pt x="714" y="556"/>
                </a:lnTo>
                <a:lnTo>
                  <a:pt x="715" y="556"/>
                </a:lnTo>
                <a:lnTo>
                  <a:pt x="716" y="555"/>
                </a:lnTo>
                <a:lnTo>
                  <a:pt x="716" y="556"/>
                </a:lnTo>
                <a:lnTo>
                  <a:pt x="716" y="557"/>
                </a:lnTo>
                <a:lnTo>
                  <a:pt x="716" y="559"/>
                </a:lnTo>
                <a:lnTo>
                  <a:pt x="716" y="560"/>
                </a:lnTo>
                <a:lnTo>
                  <a:pt x="716" y="560"/>
                </a:lnTo>
                <a:lnTo>
                  <a:pt x="718" y="561"/>
                </a:lnTo>
                <a:lnTo>
                  <a:pt x="718" y="561"/>
                </a:lnTo>
                <a:lnTo>
                  <a:pt x="719" y="561"/>
                </a:lnTo>
                <a:lnTo>
                  <a:pt x="720" y="561"/>
                </a:lnTo>
                <a:lnTo>
                  <a:pt x="721" y="560"/>
                </a:lnTo>
                <a:lnTo>
                  <a:pt x="721" y="560"/>
                </a:lnTo>
                <a:lnTo>
                  <a:pt x="722" y="559"/>
                </a:lnTo>
                <a:lnTo>
                  <a:pt x="722" y="558"/>
                </a:lnTo>
                <a:lnTo>
                  <a:pt x="723" y="557"/>
                </a:lnTo>
                <a:lnTo>
                  <a:pt x="722" y="556"/>
                </a:lnTo>
                <a:lnTo>
                  <a:pt x="722" y="555"/>
                </a:lnTo>
                <a:lnTo>
                  <a:pt x="723" y="555"/>
                </a:lnTo>
                <a:lnTo>
                  <a:pt x="723" y="554"/>
                </a:lnTo>
                <a:lnTo>
                  <a:pt x="724" y="554"/>
                </a:lnTo>
                <a:lnTo>
                  <a:pt x="725" y="554"/>
                </a:lnTo>
                <a:lnTo>
                  <a:pt x="726" y="554"/>
                </a:lnTo>
                <a:lnTo>
                  <a:pt x="727" y="554"/>
                </a:lnTo>
                <a:lnTo>
                  <a:pt x="729" y="554"/>
                </a:lnTo>
                <a:lnTo>
                  <a:pt x="729" y="555"/>
                </a:lnTo>
                <a:lnTo>
                  <a:pt x="730" y="555"/>
                </a:lnTo>
                <a:lnTo>
                  <a:pt x="731" y="555"/>
                </a:lnTo>
                <a:lnTo>
                  <a:pt x="732" y="556"/>
                </a:lnTo>
                <a:lnTo>
                  <a:pt x="733" y="555"/>
                </a:lnTo>
                <a:lnTo>
                  <a:pt x="734" y="555"/>
                </a:lnTo>
                <a:lnTo>
                  <a:pt x="734" y="554"/>
                </a:lnTo>
                <a:lnTo>
                  <a:pt x="733" y="552"/>
                </a:lnTo>
                <a:lnTo>
                  <a:pt x="733" y="551"/>
                </a:lnTo>
                <a:lnTo>
                  <a:pt x="734" y="551"/>
                </a:lnTo>
                <a:lnTo>
                  <a:pt x="733" y="549"/>
                </a:lnTo>
                <a:lnTo>
                  <a:pt x="732" y="549"/>
                </a:lnTo>
                <a:lnTo>
                  <a:pt x="731" y="549"/>
                </a:lnTo>
                <a:lnTo>
                  <a:pt x="730" y="549"/>
                </a:lnTo>
                <a:lnTo>
                  <a:pt x="729" y="549"/>
                </a:lnTo>
                <a:lnTo>
                  <a:pt x="728" y="549"/>
                </a:lnTo>
                <a:lnTo>
                  <a:pt x="728" y="548"/>
                </a:lnTo>
                <a:lnTo>
                  <a:pt x="728" y="547"/>
                </a:lnTo>
                <a:lnTo>
                  <a:pt x="729" y="545"/>
                </a:lnTo>
                <a:lnTo>
                  <a:pt x="729" y="544"/>
                </a:lnTo>
                <a:lnTo>
                  <a:pt x="729" y="544"/>
                </a:lnTo>
                <a:lnTo>
                  <a:pt x="729" y="543"/>
                </a:lnTo>
                <a:lnTo>
                  <a:pt x="729" y="542"/>
                </a:lnTo>
                <a:lnTo>
                  <a:pt x="728" y="541"/>
                </a:lnTo>
                <a:lnTo>
                  <a:pt x="727" y="540"/>
                </a:lnTo>
                <a:lnTo>
                  <a:pt x="726" y="539"/>
                </a:lnTo>
                <a:lnTo>
                  <a:pt x="725" y="538"/>
                </a:lnTo>
                <a:lnTo>
                  <a:pt x="725" y="538"/>
                </a:lnTo>
                <a:lnTo>
                  <a:pt x="725" y="537"/>
                </a:lnTo>
                <a:lnTo>
                  <a:pt x="725" y="536"/>
                </a:lnTo>
                <a:lnTo>
                  <a:pt x="726" y="535"/>
                </a:lnTo>
                <a:lnTo>
                  <a:pt x="727" y="534"/>
                </a:lnTo>
                <a:lnTo>
                  <a:pt x="729" y="533"/>
                </a:lnTo>
                <a:lnTo>
                  <a:pt x="729" y="533"/>
                </a:lnTo>
                <a:lnTo>
                  <a:pt x="730" y="533"/>
                </a:lnTo>
                <a:lnTo>
                  <a:pt x="731" y="532"/>
                </a:lnTo>
                <a:lnTo>
                  <a:pt x="732" y="531"/>
                </a:lnTo>
                <a:lnTo>
                  <a:pt x="732" y="530"/>
                </a:lnTo>
                <a:lnTo>
                  <a:pt x="731" y="528"/>
                </a:lnTo>
                <a:lnTo>
                  <a:pt x="730" y="527"/>
                </a:lnTo>
                <a:lnTo>
                  <a:pt x="730" y="526"/>
                </a:lnTo>
                <a:lnTo>
                  <a:pt x="730" y="525"/>
                </a:lnTo>
                <a:lnTo>
                  <a:pt x="730" y="524"/>
                </a:lnTo>
                <a:lnTo>
                  <a:pt x="730" y="523"/>
                </a:lnTo>
                <a:lnTo>
                  <a:pt x="731" y="522"/>
                </a:lnTo>
                <a:lnTo>
                  <a:pt x="731" y="522"/>
                </a:lnTo>
                <a:lnTo>
                  <a:pt x="730" y="520"/>
                </a:lnTo>
                <a:lnTo>
                  <a:pt x="730" y="519"/>
                </a:lnTo>
                <a:lnTo>
                  <a:pt x="731" y="517"/>
                </a:lnTo>
                <a:lnTo>
                  <a:pt x="731" y="516"/>
                </a:lnTo>
                <a:lnTo>
                  <a:pt x="732" y="516"/>
                </a:lnTo>
                <a:lnTo>
                  <a:pt x="734" y="516"/>
                </a:lnTo>
                <a:lnTo>
                  <a:pt x="735" y="516"/>
                </a:lnTo>
                <a:lnTo>
                  <a:pt x="735" y="518"/>
                </a:lnTo>
                <a:lnTo>
                  <a:pt x="735" y="518"/>
                </a:lnTo>
                <a:lnTo>
                  <a:pt x="736" y="519"/>
                </a:lnTo>
                <a:lnTo>
                  <a:pt x="737" y="519"/>
                </a:lnTo>
                <a:lnTo>
                  <a:pt x="738" y="516"/>
                </a:lnTo>
                <a:lnTo>
                  <a:pt x="738" y="516"/>
                </a:lnTo>
                <a:lnTo>
                  <a:pt x="738" y="515"/>
                </a:lnTo>
                <a:lnTo>
                  <a:pt x="738" y="513"/>
                </a:lnTo>
                <a:lnTo>
                  <a:pt x="738" y="511"/>
                </a:lnTo>
                <a:lnTo>
                  <a:pt x="739" y="510"/>
                </a:lnTo>
                <a:lnTo>
                  <a:pt x="739" y="510"/>
                </a:lnTo>
                <a:lnTo>
                  <a:pt x="740" y="510"/>
                </a:lnTo>
                <a:lnTo>
                  <a:pt x="741" y="510"/>
                </a:lnTo>
                <a:lnTo>
                  <a:pt x="742" y="511"/>
                </a:lnTo>
                <a:lnTo>
                  <a:pt x="742" y="512"/>
                </a:lnTo>
                <a:lnTo>
                  <a:pt x="743" y="513"/>
                </a:lnTo>
                <a:lnTo>
                  <a:pt x="744" y="513"/>
                </a:lnTo>
                <a:lnTo>
                  <a:pt x="745" y="513"/>
                </a:lnTo>
                <a:lnTo>
                  <a:pt x="745" y="512"/>
                </a:lnTo>
                <a:lnTo>
                  <a:pt x="746" y="510"/>
                </a:lnTo>
                <a:lnTo>
                  <a:pt x="745" y="510"/>
                </a:lnTo>
                <a:lnTo>
                  <a:pt x="746" y="509"/>
                </a:lnTo>
                <a:lnTo>
                  <a:pt x="747" y="508"/>
                </a:lnTo>
                <a:lnTo>
                  <a:pt x="748" y="508"/>
                </a:lnTo>
                <a:lnTo>
                  <a:pt x="750" y="507"/>
                </a:lnTo>
                <a:lnTo>
                  <a:pt x="751" y="508"/>
                </a:lnTo>
                <a:lnTo>
                  <a:pt x="752" y="508"/>
                </a:lnTo>
                <a:lnTo>
                  <a:pt x="754" y="507"/>
                </a:lnTo>
                <a:lnTo>
                  <a:pt x="756" y="510"/>
                </a:lnTo>
                <a:lnTo>
                  <a:pt x="757" y="510"/>
                </a:lnTo>
                <a:lnTo>
                  <a:pt x="757" y="508"/>
                </a:lnTo>
                <a:lnTo>
                  <a:pt x="757" y="507"/>
                </a:lnTo>
                <a:lnTo>
                  <a:pt x="757" y="506"/>
                </a:lnTo>
                <a:lnTo>
                  <a:pt x="757" y="505"/>
                </a:lnTo>
                <a:lnTo>
                  <a:pt x="757" y="505"/>
                </a:lnTo>
                <a:lnTo>
                  <a:pt x="758" y="505"/>
                </a:lnTo>
                <a:lnTo>
                  <a:pt x="758" y="504"/>
                </a:lnTo>
                <a:lnTo>
                  <a:pt x="758" y="503"/>
                </a:lnTo>
                <a:lnTo>
                  <a:pt x="757" y="502"/>
                </a:lnTo>
                <a:lnTo>
                  <a:pt x="757" y="500"/>
                </a:lnTo>
                <a:lnTo>
                  <a:pt x="757" y="499"/>
                </a:lnTo>
                <a:lnTo>
                  <a:pt x="758" y="499"/>
                </a:lnTo>
                <a:lnTo>
                  <a:pt x="759" y="499"/>
                </a:lnTo>
                <a:lnTo>
                  <a:pt x="760" y="499"/>
                </a:lnTo>
                <a:lnTo>
                  <a:pt x="762" y="499"/>
                </a:lnTo>
                <a:lnTo>
                  <a:pt x="762" y="500"/>
                </a:lnTo>
                <a:lnTo>
                  <a:pt x="762" y="501"/>
                </a:lnTo>
                <a:lnTo>
                  <a:pt x="762" y="503"/>
                </a:lnTo>
                <a:lnTo>
                  <a:pt x="763" y="503"/>
                </a:lnTo>
                <a:lnTo>
                  <a:pt x="763" y="504"/>
                </a:lnTo>
                <a:lnTo>
                  <a:pt x="764" y="505"/>
                </a:lnTo>
                <a:lnTo>
                  <a:pt x="765" y="504"/>
                </a:lnTo>
                <a:lnTo>
                  <a:pt x="764" y="503"/>
                </a:lnTo>
                <a:lnTo>
                  <a:pt x="763" y="502"/>
                </a:lnTo>
                <a:lnTo>
                  <a:pt x="763" y="501"/>
                </a:lnTo>
                <a:lnTo>
                  <a:pt x="763" y="500"/>
                </a:lnTo>
                <a:lnTo>
                  <a:pt x="763" y="499"/>
                </a:lnTo>
                <a:lnTo>
                  <a:pt x="764" y="498"/>
                </a:lnTo>
                <a:lnTo>
                  <a:pt x="765" y="498"/>
                </a:lnTo>
                <a:lnTo>
                  <a:pt x="766" y="498"/>
                </a:lnTo>
                <a:lnTo>
                  <a:pt x="767" y="498"/>
                </a:lnTo>
                <a:lnTo>
                  <a:pt x="768" y="499"/>
                </a:lnTo>
                <a:lnTo>
                  <a:pt x="768" y="499"/>
                </a:lnTo>
                <a:lnTo>
                  <a:pt x="769" y="499"/>
                </a:lnTo>
                <a:lnTo>
                  <a:pt x="770" y="499"/>
                </a:lnTo>
                <a:lnTo>
                  <a:pt x="771" y="498"/>
                </a:lnTo>
                <a:lnTo>
                  <a:pt x="771" y="497"/>
                </a:lnTo>
                <a:lnTo>
                  <a:pt x="771" y="496"/>
                </a:lnTo>
                <a:lnTo>
                  <a:pt x="771" y="495"/>
                </a:lnTo>
                <a:lnTo>
                  <a:pt x="771" y="494"/>
                </a:lnTo>
                <a:lnTo>
                  <a:pt x="770" y="494"/>
                </a:lnTo>
                <a:lnTo>
                  <a:pt x="769" y="494"/>
                </a:lnTo>
                <a:lnTo>
                  <a:pt x="768" y="494"/>
                </a:lnTo>
                <a:lnTo>
                  <a:pt x="768" y="493"/>
                </a:lnTo>
                <a:lnTo>
                  <a:pt x="767" y="492"/>
                </a:lnTo>
                <a:lnTo>
                  <a:pt x="766" y="491"/>
                </a:lnTo>
                <a:lnTo>
                  <a:pt x="766" y="490"/>
                </a:lnTo>
                <a:lnTo>
                  <a:pt x="766" y="489"/>
                </a:lnTo>
                <a:lnTo>
                  <a:pt x="766" y="488"/>
                </a:lnTo>
                <a:lnTo>
                  <a:pt x="767" y="487"/>
                </a:lnTo>
                <a:lnTo>
                  <a:pt x="767" y="486"/>
                </a:lnTo>
                <a:lnTo>
                  <a:pt x="768" y="486"/>
                </a:lnTo>
                <a:lnTo>
                  <a:pt x="768" y="485"/>
                </a:lnTo>
                <a:lnTo>
                  <a:pt x="769" y="486"/>
                </a:lnTo>
                <a:lnTo>
                  <a:pt x="769" y="487"/>
                </a:lnTo>
                <a:lnTo>
                  <a:pt x="770" y="488"/>
                </a:lnTo>
                <a:lnTo>
                  <a:pt x="770" y="488"/>
                </a:lnTo>
                <a:lnTo>
                  <a:pt x="771" y="488"/>
                </a:lnTo>
                <a:lnTo>
                  <a:pt x="771" y="487"/>
                </a:lnTo>
                <a:lnTo>
                  <a:pt x="771" y="486"/>
                </a:lnTo>
                <a:lnTo>
                  <a:pt x="771" y="485"/>
                </a:lnTo>
                <a:lnTo>
                  <a:pt x="772" y="484"/>
                </a:lnTo>
                <a:lnTo>
                  <a:pt x="772" y="483"/>
                </a:lnTo>
                <a:lnTo>
                  <a:pt x="772" y="483"/>
                </a:lnTo>
                <a:lnTo>
                  <a:pt x="772" y="482"/>
                </a:lnTo>
                <a:lnTo>
                  <a:pt x="772" y="481"/>
                </a:lnTo>
                <a:lnTo>
                  <a:pt x="773" y="481"/>
                </a:lnTo>
                <a:lnTo>
                  <a:pt x="774" y="481"/>
                </a:lnTo>
                <a:lnTo>
                  <a:pt x="774" y="481"/>
                </a:lnTo>
                <a:lnTo>
                  <a:pt x="775" y="481"/>
                </a:lnTo>
                <a:lnTo>
                  <a:pt x="776" y="480"/>
                </a:lnTo>
                <a:lnTo>
                  <a:pt x="776" y="479"/>
                </a:lnTo>
                <a:lnTo>
                  <a:pt x="777" y="478"/>
                </a:lnTo>
                <a:lnTo>
                  <a:pt x="778" y="478"/>
                </a:lnTo>
                <a:lnTo>
                  <a:pt x="779" y="477"/>
                </a:lnTo>
                <a:lnTo>
                  <a:pt x="779" y="477"/>
                </a:lnTo>
                <a:lnTo>
                  <a:pt x="779" y="476"/>
                </a:lnTo>
                <a:lnTo>
                  <a:pt x="778" y="475"/>
                </a:lnTo>
                <a:lnTo>
                  <a:pt x="778" y="473"/>
                </a:lnTo>
                <a:lnTo>
                  <a:pt x="779" y="473"/>
                </a:lnTo>
                <a:lnTo>
                  <a:pt x="779" y="472"/>
                </a:lnTo>
                <a:lnTo>
                  <a:pt x="780" y="472"/>
                </a:lnTo>
                <a:lnTo>
                  <a:pt x="781" y="471"/>
                </a:lnTo>
                <a:lnTo>
                  <a:pt x="782" y="470"/>
                </a:lnTo>
                <a:lnTo>
                  <a:pt x="782" y="469"/>
                </a:lnTo>
                <a:lnTo>
                  <a:pt x="782" y="468"/>
                </a:lnTo>
                <a:lnTo>
                  <a:pt x="782" y="467"/>
                </a:lnTo>
                <a:lnTo>
                  <a:pt x="782" y="466"/>
                </a:lnTo>
                <a:lnTo>
                  <a:pt x="783" y="466"/>
                </a:lnTo>
                <a:lnTo>
                  <a:pt x="783" y="465"/>
                </a:lnTo>
                <a:lnTo>
                  <a:pt x="784" y="464"/>
                </a:lnTo>
                <a:lnTo>
                  <a:pt x="785" y="464"/>
                </a:lnTo>
                <a:lnTo>
                  <a:pt x="785" y="463"/>
                </a:lnTo>
                <a:lnTo>
                  <a:pt x="786" y="464"/>
                </a:lnTo>
                <a:lnTo>
                  <a:pt x="787" y="465"/>
                </a:lnTo>
                <a:lnTo>
                  <a:pt x="787" y="466"/>
                </a:lnTo>
                <a:lnTo>
                  <a:pt x="788" y="466"/>
                </a:lnTo>
                <a:lnTo>
                  <a:pt x="790" y="466"/>
                </a:lnTo>
                <a:lnTo>
                  <a:pt x="789" y="465"/>
                </a:lnTo>
                <a:lnTo>
                  <a:pt x="788" y="464"/>
                </a:lnTo>
                <a:lnTo>
                  <a:pt x="788" y="463"/>
                </a:lnTo>
                <a:lnTo>
                  <a:pt x="788" y="462"/>
                </a:lnTo>
                <a:lnTo>
                  <a:pt x="788" y="461"/>
                </a:lnTo>
                <a:lnTo>
                  <a:pt x="789" y="461"/>
                </a:lnTo>
                <a:lnTo>
                  <a:pt x="789" y="460"/>
                </a:lnTo>
                <a:lnTo>
                  <a:pt x="790" y="460"/>
                </a:lnTo>
                <a:lnTo>
                  <a:pt x="790" y="459"/>
                </a:lnTo>
                <a:lnTo>
                  <a:pt x="791" y="459"/>
                </a:lnTo>
                <a:lnTo>
                  <a:pt x="791" y="458"/>
                </a:lnTo>
                <a:lnTo>
                  <a:pt x="792" y="457"/>
                </a:lnTo>
                <a:lnTo>
                  <a:pt x="793" y="456"/>
                </a:lnTo>
                <a:lnTo>
                  <a:pt x="793" y="455"/>
                </a:lnTo>
                <a:lnTo>
                  <a:pt x="794" y="455"/>
                </a:lnTo>
                <a:lnTo>
                  <a:pt x="794" y="454"/>
                </a:lnTo>
                <a:lnTo>
                  <a:pt x="793" y="453"/>
                </a:lnTo>
                <a:lnTo>
                  <a:pt x="792" y="452"/>
                </a:lnTo>
                <a:lnTo>
                  <a:pt x="792" y="451"/>
                </a:lnTo>
                <a:lnTo>
                  <a:pt x="791" y="450"/>
                </a:lnTo>
                <a:lnTo>
                  <a:pt x="791" y="450"/>
                </a:lnTo>
                <a:lnTo>
                  <a:pt x="791" y="449"/>
                </a:lnTo>
                <a:lnTo>
                  <a:pt x="791" y="448"/>
                </a:lnTo>
                <a:lnTo>
                  <a:pt x="790" y="447"/>
                </a:lnTo>
                <a:lnTo>
                  <a:pt x="790" y="446"/>
                </a:lnTo>
                <a:lnTo>
                  <a:pt x="790" y="445"/>
                </a:lnTo>
                <a:lnTo>
                  <a:pt x="790" y="444"/>
                </a:lnTo>
                <a:lnTo>
                  <a:pt x="790" y="444"/>
                </a:lnTo>
                <a:lnTo>
                  <a:pt x="790" y="444"/>
                </a:lnTo>
                <a:lnTo>
                  <a:pt x="792" y="444"/>
                </a:lnTo>
                <a:lnTo>
                  <a:pt x="793" y="444"/>
                </a:lnTo>
                <a:lnTo>
                  <a:pt x="794" y="444"/>
                </a:lnTo>
                <a:lnTo>
                  <a:pt x="795" y="444"/>
                </a:lnTo>
                <a:lnTo>
                  <a:pt x="796" y="444"/>
                </a:lnTo>
                <a:lnTo>
                  <a:pt x="796" y="444"/>
                </a:lnTo>
                <a:lnTo>
                  <a:pt x="796" y="443"/>
                </a:lnTo>
                <a:lnTo>
                  <a:pt x="798" y="443"/>
                </a:lnTo>
                <a:lnTo>
                  <a:pt x="799" y="442"/>
                </a:lnTo>
                <a:lnTo>
                  <a:pt x="799" y="441"/>
                </a:lnTo>
                <a:lnTo>
                  <a:pt x="799" y="440"/>
                </a:lnTo>
                <a:lnTo>
                  <a:pt x="798" y="439"/>
                </a:lnTo>
                <a:lnTo>
                  <a:pt x="798" y="438"/>
                </a:lnTo>
                <a:lnTo>
                  <a:pt x="799" y="437"/>
                </a:lnTo>
                <a:lnTo>
                  <a:pt x="800" y="436"/>
                </a:lnTo>
                <a:lnTo>
                  <a:pt x="800" y="435"/>
                </a:lnTo>
                <a:lnTo>
                  <a:pt x="800" y="433"/>
                </a:lnTo>
                <a:lnTo>
                  <a:pt x="800" y="433"/>
                </a:lnTo>
                <a:lnTo>
                  <a:pt x="800" y="432"/>
                </a:lnTo>
                <a:lnTo>
                  <a:pt x="800" y="431"/>
                </a:lnTo>
                <a:lnTo>
                  <a:pt x="800" y="430"/>
                </a:lnTo>
                <a:lnTo>
                  <a:pt x="800" y="428"/>
                </a:lnTo>
                <a:lnTo>
                  <a:pt x="801" y="428"/>
                </a:lnTo>
                <a:lnTo>
                  <a:pt x="802" y="427"/>
                </a:lnTo>
                <a:lnTo>
                  <a:pt x="802" y="427"/>
                </a:lnTo>
                <a:lnTo>
                  <a:pt x="802" y="427"/>
                </a:lnTo>
                <a:lnTo>
                  <a:pt x="803" y="426"/>
                </a:lnTo>
                <a:lnTo>
                  <a:pt x="804" y="425"/>
                </a:lnTo>
                <a:lnTo>
                  <a:pt x="803" y="424"/>
                </a:lnTo>
                <a:lnTo>
                  <a:pt x="802" y="424"/>
                </a:lnTo>
                <a:lnTo>
                  <a:pt x="802" y="424"/>
                </a:lnTo>
                <a:lnTo>
                  <a:pt x="801" y="424"/>
                </a:lnTo>
                <a:lnTo>
                  <a:pt x="800" y="424"/>
                </a:lnTo>
                <a:lnTo>
                  <a:pt x="798" y="424"/>
                </a:lnTo>
                <a:lnTo>
                  <a:pt x="797" y="423"/>
                </a:lnTo>
                <a:lnTo>
                  <a:pt x="796" y="422"/>
                </a:lnTo>
                <a:lnTo>
                  <a:pt x="796" y="422"/>
                </a:lnTo>
                <a:lnTo>
                  <a:pt x="796" y="421"/>
                </a:lnTo>
                <a:lnTo>
                  <a:pt x="796" y="420"/>
                </a:lnTo>
                <a:lnTo>
                  <a:pt x="796" y="419"/>
                </a:lnTo>
                <a:lnTo>
                  <a:pt x="796" y="418"/>
                </a:lnTo>
                <a:lnTo>
                  <a:pt x="797" y="417"/>
                </a:lnTo>
                <a:lnTo>
                  <a:pt x="798" y="416"/>
                </a:lnTo>
                <a:lnTo>
                  <a:pt x="799" y="416"/>
                </a:lnTo>
                <a:lnTo>
                  <a:pt x="800" y="416"/>
                </a:lnTo>
                <a:lnTo>
                  <a:pt x="800" y="415"/>
                </a:lnTo>
                <a:lnTo>
                  <a:pt x="801" y="414"/>
                </a:lnTo>
                <a:lnTo>
                  <a:pt x="802" y="414"/>
                </a:lnTo>
                <a:lnTo>
                  <a:pt x="802" y="413"/>
                </a:lnTo>
                <a:lnTo>
                  <a:pt x="803" y="412"/>
                </a:lnTo>
                <a:lnTo>
                  <a:pt x="804" y="412"/>
                </a:lnTo>
                <a:lnTo>
                  <a:pt x="804" y="411"/>
                </a:lnTo>
                <a:lnTo>
                  <a:pt x="804" y="410"/>
                </a:lnTo>
                <a:lnTo>
                  <a:pt x="804" y="409"/>
                </a:lnTo>
                <a:lnTo>
                  <a:pt x="804" y="408"/>
                </a:lnTo>
                <a:lnTo>
                  <a:pt x="804" y="407"/>
                </a:lnTo>
                <a:lnTo>
                  <a:pt x="804" y="405"/>
                </a:lnTo>
                <a:lnTo>
                  <a:pt x="804" y="405"/>
                </a:lnTo>
                <a:lnTo>
                  <a:pt x="805" y="405"/>
                </a:lnTo>
                <a:lnTo>
                  <a:pt x="805" y="404"/>
                </a:lnTo>
                <a:lnTo>
                  <a:pt x="805" y="402"/>
                </a:lnTo>
                <a:lnTo>
                  <a:pt x="805" y="400"/>
                </a:lnTo>
                <a:lnTo>
                  <a:pt x="805" y="400"/>
                </a:lnTo>
                <a:lnTo>
                  <a:pt x="804" y="399"/>
                </a:lnTo>
                <a:lnTo>
                  <a:pt x="804" y="398"/>
                </a:lnTo>
                <a:lnTo>
                  <a:pt x="805" y="397"/>
                </a:lnTo>
                <a:lnTo>
                  <a:pt x="806" y="396"/>
                </a:lnTo>
                <a:lnTo>
                  <a:pt x="807" y="395"/>
                </a:lnTo>
                <a:lnTo>
                  <a:pt x="808" y="394"/>
                </a:lnTo>
                <a:lnTo>
                  <a:pt x="809" y="394"/>
                </a:lnTo>
                <a:lnTo>
                  <a:pt x="810" y="394"/>
                </a:lnTo>
                <a:lnTo>
                  <a:pt x="811" y="394"/>
                </a:lnTo>
                <a:lnTo>
                  <a:pt x="811" y="393"/>
                </a:lnTo>
                <a:lnTo>
                  <a:pt x="810" y="393"/>
                </a:lnTo>
                <a:lnTo>
                  <a:pt x="809" y="392"/>
                </a:lnTo>
                <a:lnTo>
                  <a:pt x="808" y="392"/>
                </a:lnTo>
                <a:lnTo>
                  <a:pt x="807" y="391"/>
                </a:lnTo>
                <a:lnTo>
                  <a:pt x="807" y="390"/>
                </a:lnTo>
                <a:lnTo>
                  <a:pt x="807" y="389"/>
                </a:lnTo>
                <a:lnTo>
                  <a:pt x="807" y="389"/>
                </a:lnTo>
                <a:lnTo>
                  <a:pt x="808" y="388"/>
                </a:lnTo>
                <a:lnTo>
                  <a:pt x="809" y="387"/>
                </a:lnTo>
                <a:lnTo>
                  <a:pt x="810" y="385"/>
                </a:lnTo>
                <a:lnTo>
                  <a:pt x="811" y="384"/>
                </a:lnTo>
                <a:lnTo>
                  <a:pt x="811" y="383"/>
                </a:lnTo>
                <a:lnTo>
                  <a:pt x="811" y="382"/>
                </a:lnTo>
                <a:lnTo>
                  <a:pt x="811" y="381"/>
                </a:lnTo>
                <a:lnTo>
                  <a:pt x="812" y="380"/>
                </a:lnTo>
                <a:lnTo>
                  <a:pt x="812" y="378"/>
                </a:lnTo>
                <a:lnTo>
                  <a:pt x="812" y="378"/>
                </a:lnTo>
                <a:lnTo>
                  <a:pt x="813" y="377"/>
                </a:lnTo>
                <a:lnTo>
                  <a:pt x="813" y="376"/>
                </a:lnTo>
                <a:lnTo>
                  <a:pt x="813" y="375"/>
                </a:lnTo>
                <a:lnTo>
                  <a:pt x="813" y="374"/>
                </a:lnTo>
                <a:lnTo>
                  <a:pt x="813" y="373"/>
                </a:lnTo>
                <a:lnTo>
                  <a:pt x="814" y="372"/>
                </a:lnTo>
                <a:lnTo>
                  <a:pt x="814" y="371"/>
                </a:lnTo>
                <a:lnTo>
                  <a:pt x="814" y="370"/>
                </a:lnTo>
                <a:lnTo>
                  <a:pt x="815" y="369"/>
                </a:lnTo>
                <a:lnTo>
                  <a:pt x="816" y="369"/>
                </a:lnTo>
                <a:lnTo>
                  <a:pt x="817" y="368"/>
                </a:lnTo>
                <a:lnTo>
                  <a:pt x="818" y="368"/>
                </a:lnTo>
                <a:lnTo>
                  <a:pt x="818" y="367"/>
                </a:lnTo>
                <a:lnTo>
                  <a:pt x="818" y="366"/>
                </a:lnTo>
                <a:lnTo>
                  <a:pt x="817" y="366"/>
                </a:lnTo>
                <a:lnTo>
                  <a:pt x="816" y="366"/>
                </a:lnTo>
                <a:lnTo>
                  <a:pt x="815" y="366"/>
                </a:lnTo>
                <a:lnTo>
                  <a:pt x="814" y="366"/>
                </a:lnTo>
                <a:lnTo>
                  <a:pt x="813" y="365"/>
                </a:lnTo>
                <a:lnTo>
                  <a:pt x="813" y="364"/>
                </a:lnTo>
                <a:lnTo>
                  <a:pt x="813" y="362"/>
                </a:lnTo>
                <a:lnTo>
                  <a:pt x="813" y="361"/>
                </a:lnTo>
                <a:lnTo>
                  <a:pt x="813" y="361"/>
                </a:lnTo>
                <a:lnTo>
                  <a:pt x="813" y="360"/>
                </a:lnTo>
                <a:lnTo>
                  <a:pt x="814" y="359"/>
                </a:lnTo>
                <a:lnTo>
                  <a:pt x="814" y="358"/>
                </a:lnTo>
                <a:lnTo>
                  <a:pt x="814" y="357"/>
                </a:lnTo>
                <a:lnTo>
                  <a:pt x="813" y="356"/>
                </a:lnTo>
                <a:lnTo>
                  <a:pt x="813" y="355"/>
                </a:lnTo>
                <a:lnTo>
                  <a:pt x="813" y="354"/>
                </a:lnTo>
                <a:lnTo>
                  <a:pt x="813" y="353"/>
                </a:lnTo>
                <a:lnTo>
                  <a:pt x="814" y="353"/>
                </a:lnTo>
                <a:lnTo>
                  <a:pt x="815" y="352"/>
                </a:lnTo>
                <a:lnTo>
                  <a:pt x="816" y="352"/>
                </a:lnTo>
                <a:lnTo>
                  <a:pt x="817" y="353"/>
                </a:lnTo>
                <a:lnTo>
                  <a:pt x="818" y="353"/>
                </a:lnTo>
                <a:lnTo>
                  <a:pt x="819" y="352"/>
                </a:lnTo>
                <a:lnTo>
                  <a:pt x="819" y="351"/>
                </a:lnTo>
                <a:lnTo>
                  <a:pt x="819" y="350"/>
                </a:lnTo>
                <a:lnTo>
                  <a:pt x="820" y="349"/>
                </a:lnTo>
                <a:lnTo>
                  <a:pt x="820" y="347"/>
                </a:lnTo>
                <a:lnTo>
                  <a:pt x="819" y="346"/>
                </a:lnTo>
                <a:lnTo>
                  <a:pt x="819" y="345"/>
                </a:lnTo>
                <a:lnTo>
                  <a:pt x="818" y="344"/>
                </a:lnTo>
                <a:lnTo>
                  <a:pt x="818" y="344"/>
                </a:lnTo>
                <a:lnTo>
                  <a:pt x="818" y="343"/>
                </a:lnTo>
                <a:lnTo>
                  <a:pt x="817" y="342"/>
                </a:lnTo>
                <a:lnTo>
                  <a:pt x="817" y="341"/>
                </a:lnTo>
                <a:lnTo>
                  <a:pt x="816" y="340"/>
                </a:lnTo>
                <a:lnTo>
                  <a:pt x="816" y="339"/>
                </a:lnTo>
                <a:lnTo>
                  <a:pt x="816" y="339"/>
                </a:lnTo>
                <a:lnTo>
                  <a:pt x="815" y="338"/>
                </a:lnTo>
                <a:lnTo>
                  <a:pt x="815" y="337"/>
                </a:lnTo>
                <a:lnTo>
                  <a:pt x="816" y="336"/>
                </a:lnTo>
                <a:lnTo>
                  <a:pt x="817" y="335"/>
                </a:lnTo>
                <a:lnTo>
                  <a:pt x="818" y="334"/>
                </a:lnTo>
                <a:lnTo>
                  <a:pt x="818" y="333"/>
                </a:lnTo>
                <a:lnTo>
                  <a:pt x="818" y="333"/>
                </a:lnTo>
                <a:lnTo>
                  <a:pt x="819" y="332"/>
                </a:lnTo>
                <a:lnTo>
                  <a:pt x="818" y="331"/>
                </a:lnTo>
                <a:lnTo>
                  <a:pt x="818" y="330"/>
                </a:lnTo>
                <a:lnTo>
                  <a:pt x="818" y="329"/>
                </a:lnTo>
                <a:lnTo>
                  <a:pt x="818" y="328"/>
                </a:lnTo>
                <a:lnTo>
                  <a:pt x="818" y="328"/>
                </a:lnTo>
                <a:lnTo>
                  <a:pt x="818" y="327"/>
                </a:lnTo>
                <a:lnTo>
                  <a:pt x="818" y="326"/>
                </a:lnTo>
                <a:lnTo>
                  <a:pt x="818" y="325"/>
                </a:lnTo>
                <a:lnTo>
                  <a:pt x="818" y="324"/>
                </a:lnTo>
                <a:lnTo>
                  <a:pt x="818" y="323"/>
                </a:lnTo>
                <a:lnTo>
                  <a:pt x="818" y="322"/>
                </a:lnTo>
                <a:lnTo>
                  <a:pt x="819" y="322"/>
                </a:lnTo>
                <a:lnTo>
                  <a:pt x="820" y="322"/>
                </a:lnTo>
                <a:lnTo>
                  <a:pt x="821" y="321"/>
                </a:lnTo>
                <a:lnTo>
                  <a:pt x="821" y="320"/>
                </a:lnTo>
                <a:lnTo>
                  <a:pt x="822" y="319"/>
                </a:lnTo>
                <a:lnTo>
                  <a:pt x="823" y="319"/>
                </a:lnTo>
                <a:lnTo>
                  <a:pt x="824" y="318"/>
                </a:lnTo>
                <a:lnTo>
                  <a:pt x="824" y="318"/>
                </a:lnTo>
                <a:lnTo>
                  <a:pt x="825" y="318"/>
                </a:lnTo>
                <a:lnTo>
                  <a:pt x="826" y="318"/>
                </a:lnTo>
                <a:lnTo>
                  <a:pt x="827" y="319"/>
                </a:lnTo>
                <a:lnTo>
                  <a:pt x="828" y="317"/>
                </a:lnTo>
                <a:lnTo>
                  <a:pt x="827" y="317"/>
                </a:lnTo>
                <a:lnTo>
                  <a:pt x="827" y="316"/>
                </a:lnTo>
                <a:lnTo>
                  <a:pt x="827" y="315"/>
                </a:lnTo>
                <a:lnTo>
                  <a:pt x="827" y="314"/>
                </a:lnTo>
                <a:lnTo>
                  <a:pt x="829" y="313"/>
                </a:lnTo>
                <a:lnTo>
                  <a:pt x="830" y="313"/>
                </a:lnTo>
                <a:lnTo>
                  <a:pt x="830" y="312"/>
                </a:lnTo>
                <a:lnTo>
                  <a:pt x="831" y="312"/>
                </a:lnTo>
                <a:lnTo>
                  <a:pt x="833" y="313"/>
                </a:lnTo>
                <a:lnTo>
                  <a:pt x="834" y="313"/>
                </a:lnTo>
                <a:lnTo>
                  <a:pt x="835" y="313"/>
                </a:lnTo>
                <a:lnTo>
                  <a:pt x="835" y="313"/>
                </a:lnTo>
                <a:lnTo>
                  <a:pt x="835" y="311"/>
                </a:lnTo>
                <a:lnTo>
                  <a:pt x="835" y="311"/>
                </a:lnTo>
                <a:lnTo>
                  <a:pt x="834" y="310"/>
                </a:lnTo>
                <a:lnTo>
                  <a:pt x="834" y="309"/>
                </a:lnTo>
                <a:lnTo>
                  <a:pt x="833" y="308"/>
                </a:lnTo>
                <a:lnTo>
                  <a:pt x="834" y="307"/>
                </a:lnTo>
                <a:lnTo>
                  <a:pt x="834" y="306"/>
                </a:lnTo>
                <a:lnTo>
                  <a:pt x="835" y="306"/>
                </a:lnTo>
                <a:lnTo>
                  <a:pt x="835" y="306"/>
                </a:lnTo>
                <a:lnTo>
                  <a:pt x="836" y="306"/>
                </a:lnTo>
                <a:lnTo>
                  <a:pt x="837" y="306"/>
                </a:lnTo>
                <a:lnTo>
                  <a:pt x="838" y="306"/>
                </a:lnTo>
                <a:lnTo>
                  <a:pt x="838" y="304"/>
                </a:lnTo>
                <a:lnTo>
                  <a:pt x="838" y="303"/>
                </a:lnTo>
                <a:lnTo>
                  <a:pt x="838" y="301"/>
                </a:lnTo>
                <a:lnTo>
                  <a:pt x="837" y="300"/>
                </a:lnTo>
                <a:lnTo>
                  <a:pt x="837" y="300"/>
                </a:lnTo>
                <a:lnTo>
                  <a:pt x="837" y="299"/>
                </a:lnTo>
                <a:lnTo>
                  <a:pt x="837" y="298"/>
                </a:lnTo>
                <a:lnTo>
                  <a:pt x="837" y="297"/>
                </a:lnTo>
                <a:lnTo>
                  <a:pt x="837" y="295"/>
                </a:lnTo>
                <a:lnTo>
                  <a:pt x="838" y="294"/>
                </a:lnTo>
                <a:lnTo>
                  <a:pt x="838" y="294"/>
                </a:lnTo>
                <a:lnTo>
                  <a:pt x="838" y="293"/>
                </a:lnTo>
                <a:lnTo>
                  <a:pt x="839" y="292"/>
                </a:lnTo>
                <a:lnTo>
                  <a:pt x="840" y="292"/>
                </a:lnTo>
                <a:lnTo>
                  <a:pt x="841" y="292"/>
                </a:lnTo>
                <a:lnTo>
                  <a:pt x="841" y="293"/>
                </a:lnTo>
                <a:lnTo>
                  <a:pt x="842" y="292"/>
                </a:lnTo>
                <a:lnTo>
                  <a:pt x="842" y="290"/>
                </a:lnTo>
                <a:lnTo>
                  <a:pt x="842" y="289"/>
                </a:lnTo>
                <a:lnTo>
                  <a:pt x="843" y="289"/>
                </a:lnTo>
                <a:lnTo>
                  <a:pt x="845" y="289"/>
                </a:lnTo>
                <a:lnTo>
                  <a:pt x="846" y="289"/>
                </a:lnTo>
                <a:lnTo>
                  <a:pt x="846" y="290"/>
                </a:lnTo>
                <a:lnTo>
                  <a:pt x="847" y="291"/>
                </a:lnTo>
                <a:lnTo>
                  <a:pt x="847" y="290"/>
                </a:lnTo>
                <a:lnTo>
                  <a:pt x="848" y="290"/>
                </a:lnTo>
                <a:lnTo>
                  <a:pt x="849" y="289"/>
                </a:lnTo>
                <a:lnTo>
                  <a:pt x="849" y="289"/>
                </a:lnTo>
                <a:lnTo>
                  <a:pt x="848" y="288"/>
                </a:lnTo>
                <a:lnTo>
                  <a:pt x="847" y="288"/>
                </a:lnTo>
                <a:lnTo>
                  <a:pt x="846" y="287"/>
                </a:lnTo>
                <a:lnTo>
                  <a:pt x="846" y="286"/>
                </a:lnTo>
                <a:lnTo>
                  <a:pt x="846" y="285"/>
                </a:lnTo>
                <a:lnTo>
                  <a:pt x="846" y="284"/>
                </a:lnTo>
                <a:lnTo>
                  <a:pt x="846" y="284"/>
                </a:lnTo>
                <a:lnTo>
                  <a:pt x="847" y="283"/>
                </a:lnTo>
                <a:lnTo>
                  <a:pt x="848" y="283"/>
                </a:lnTo>
                <a:lnTo>
                  <a:pt x="849" y="283"/>
                </a:lnTo>
                <a:lnTo>
                  <a:pt x="851" y="283"/>
                </a:lnTo>
                <a:lnTo>
                  <a:pt x="852" y="282"/>
                </a:lnTo>
                <a:lnTo>
                  <a:pt x="852" y="282"/>
                </a:lnTo>
                <a:lnTo>
                  <a:pt x="853" y="282"/>
                </a:lnTo>
                <a:lnTo>
                  <a:pt x="854" y="282"/>
                </a:lnTo>
                <a:lnTo>
                  <a:pt x="854" y="281"/>
                </a:lnTo>
                <a:lnTo>
                  <a:pt x="854" y="280"/>
                </a:lnTo>
                <a:lnTo>
                  <a:pt x="855" y="279"/>
                </a:lnTo>
                <a:lnTo>
                  <a:pt x="857" y="278"/>
                </a:lnTo>
                <a:lnTo>
                  <a:pt x="857" y="278"/>
                </a:lnTo>
                <a:lnTo>
                  <a:pt x="858" y="278"/>
                </a:lnTo>
                <a:lnTo>
                  <a:pt x="859" y="278"/>
                </a:lnTo>
                <a:lnTo>
                  <a:pt x="860" y="277"/>
                </a:lnTo>
                <a:lnTo>
                  <a:pt x="861" y="276"/>
                </a:lnTo>
                <a:lnTo>
                  <a:pt x="862" y="276"/>
                </a:lnTo>
                <a:lnTo>
                  <a:pt x="863" y="276"/>
                </a:lnTo>
                <a:lnTo>
                  <a:pt x="863" y="274"/>
                </a:lnTo>
                <a:lnTo>
                  <a:pt x="863" y="273"/>
                </a:lnTo>
                <a:lnTo>
                  <a:pt x="863" y="272"/>
                </a:lnTo>
                <a:lnTo>
                  <a:pt x="863" y="271"/>
                </a:lnTo>
                <a:lnTo>
                  <a:pt x="863" y="270"/>
                </a:lnTo>
                <a:lnTo>
                  <a:pt x="863" y="269"/>
                </a:lnTo>
                <a:lnTo>
                  <a:pt x="864" y="268"/>
                </a:lnTo>
                <a:lnTo>
                  <a:pt x="865" y="267"/>
                </a:lnTo>
                <a:lnTo>
                  <a:pt x="865" y="267"/>
                </a:lnTo>
                <a:lnTo>
                  <a:pt x="866" y="266"/>
                </a:lnTo>
                <a:lnTo>
                  <a:pt x="866" y="265"/>
                </a:lnTo>
                <a:lnTo>
                  <a:pt x="868" y="265"/>
                </a:lnTo>
                <a:lnTo>
                  <a:pt x="869" y="265"/>
                </a:lnTo>
                <a:lnTo>
                  <a:pt x="869" y="266"/>
                </a:lnTo>
                <a:lnTo>
                  <a:pt x="869" y="265"/>
                </a:lnTo>
                <a:lnTo>
                  <a:pt x="869" y="264"/>
                </a:lnTo>
                <a:lnTo>
                  <a:pt x="869" y="260"/>
                </a:lnTo>
                <a:lnTo>
                  <a:pt x="869" y="259"/>
                </a:lnTo>
                <a:lnTo>
                  <a:pt x="869" y="258"/>
                </a:lnTo>
                <a:lnTo>
                  <a:pt x="870" y="257"/>
                </a:lnTo>
                <a:lnTo>
                  <a:pt x="872" y="256"/>
                </a:lnTo>
                <a:lnTo>
                  <a:pt x="873" y="256"/>
                </a:lnTo>
                <a:lnTo>
                  <a:pt x="873" y="255"/>
                </a:lnTo>
                <a:lnTo>
                  <a:pt x="873" y="254"/>
                </a:lnTo>
                <a:lnTo>
                  <a:pt x="873" y="253"/>
                </a:lnTo>
                <a:lnTo>
                  <a:pt x="873" y="251"/>
                </a:lnTo>
                <a:lnTo>
                  <a:pt x="873" y="250"/>
                </a:lnTo>
                <a:lnTo>
                  <a:pt x="873" y="250"/>
                </a:lnTo>
                <a:lnTo>
                  <a:pt x="873" y="249"/>
                </a:lnTo>
                <a:lnTo>
                  <a:pt x="873" y="248"/>
                </a:lnTo>
                <a:lnTo>
                  <a:pt x="874" y="246"/>
                </a:lnTo>
                <a:lnTo>
                  <a:pt x="874" y="245"/>
                </a:lnTo>
                <a:lnTo>
                  <a:pt x="875" y="245"/>
                </a:lnTo>
                <a:lnTo>
                  <a:pt x="876" y="245"/>
                </a:lnTo>
                <a:lnTo>
                  <a:pt x="877" y="245"/>
                </a:lnTo>
                <a:lnTo>
                  <a:pt x="878" y="244"/>
                </a:lnTo>
                <a:lnTo>
                  <a:pt x="878" y="243"/>
                </a:lnTo>
                <a:lnTo>
                  <a:pt x="878" y="242"/>
                </a:lnTo>
                <a:lnTo>
                  <a:pt x="879" y="242"/>
                </a:lnTo>
                <a:lnTo>
                  <a:pt x="880" y="241"/>
                </a:lnTo>
                <a:lnTo>
                  <a:pt x="880" y="240"/>
                </a:lnTo>
                <a:lnTo>
                  <a:pt x="880" y="239"/>
                </a:lnTo>
                <a:lnTo>
                  <a:pt x="880" y="239"/>
                </a:lnTo>
                <a:lnTo>
                  <a:pt x="880" y="239"/>
                </a:lnTo>
                <a:lnTo>
                  <a:pt x="879" y="239"/>
                </a:lnTo>
                <a:lnTo>
                  <a:pt x="878" y="240"/>
                </a:lnTo>
                <a:lnTo>
                  <a:pt x="878" y="241"/>
                </a:lnTo>
                <a:lnTo>
                  <a:pt x="876" y="241"/>
                </a:lnTo>
                <a:lnTo>
                  <a:pt x="875" y="241"/>
                </a:lnTo>
                <a:lnTo>
                  <a:pt x="874" y="241"/>
                </a:lnTo>
                <a:lnTo>
                  <a:pt x="874" y="240"/>
                </a:lnTo>
                <a:lnTo>
                  <a:pt x="874" y="239"/>
                </a:lnTo>
                <a:lnTo>
                  <a:pt x="874" y="239"/>
                </a:lnTo>
                <a:lnTo>
                  <a:pt x="874" y="238"/>
                </a:lnTo>
                <a:lnTo>
                  <a:pt x="874" y="236"/>
                </a:lnTo>
                <a:lnTo>
                  <a:pt x="874" y="235"/>
                </a:lnTo>
                <a:lnTo>
                  <a:pt x="874" y="234"/>
                </a:lnTo>
                <a:lnTo>
                  <a:pt x="874" y="233"/>
                </a:lnTo>
                <a:lnTo>
                  <a:pt x="874" y="233"/>
                </a:lnTo>
                <a:lnTo>
                  <a:pt x="874" y="231"/>
                </a:lnTo>
                <a:lnTo>
                  <a:pt x="875" y="231"/>
                </a:lnTo>
                <a:lnTo>
                  <a:pt x="874" y="230"/>
                </a:lnTo>
                <a:lnTo>
                  <a:pt x="873" y="230"/>
                </a:lnTo>
                <a:lnTo>
                  <a:pt x="873" y="228"/>
                </a:lnTo>
                <a:lnTo>
                  <a:pt x="873" y="227"/>
                </a:lnTo>
                <a:lnTo>
                  <a:pt x="871" y="225"/>
                </a:lnTo>
                <a:lnTo>
                  <a:pt x="870" y="224"/>
                </a:lnTo>
                <a:lnTo>
                  <a:pt x="870" y="223"/>
                </a:lnTo>
                <a:lnTo>
                  <a:pt x="870" y="222"/>
                </a:lnTo>
                <a:lnTo>
                  <a:pt x="870" y="222"/>
                </a:lnTo>
                <a:lnTo>
                  <a:pt x="870" y="221"/>
                </a:lnTo>
                <a:lnTo>
                  <a:pt x="871" y="220"/>
                </a:lnTo>
                <a:lnTo>
                  <a:pt x="872" y="220"/>
                </a:lnTo>
                <a:lnTo>
                  <a:pt x="873" y="220"/>
                </a:lnTo>
                <a:lnTo>
                  <a:pt x="874" y="219"/>
                </a:lnTo>
                <a:lnTo>
                  <a:pt x="873" y="218"/>
                </a:lnTo>
                <a:lnTo>
                  <a:pt x="872" y="217"/>
                </a:lnTo>
                <a:lnTo>
                  <a:pt x="872" y="215"/>
                </a:lnTo>
                <a:lnTo>
                  <a:pt x="872" y="214"/>
                </a:lnTo>
                <a:lnTo>
                  <a:pt x="872" y="212"/>
                </a:lnTo>
                <a:lnTo>
                  <a:pt x="872" y="211"/>
                </a:lnTo>
                <a:lnTo>
                  <a:pt x="872" y="211"/>
                </a:lnTo>
                <a:lnTo>
                  <a:pt x="872" y="209"/>
                </a:lnTo>
                <a:lnTo>
                  <a:pt x="873" y="208"/>
                </a:lnTo>
                <a:lnTo>
                  <a:pt x="873" y="207"/>
                </a:lnTo>
                <a:lnTo>
                  <a:pt x="874" y="207"/>
                </a:lnTo>
                <a:lnTo>
                  <a:pt x="875" y="206"/>
                </a:lnTo>
                <a:lnTo>
                  <a:pt x="874" y="206"/>
                </a:lnTo>
                <a:lnTo>
                  <a:pt x="874" y="205"/>
                </a:lnTo>
                <a:lnTo>
                  <a:pt x="874" y="204"/>
                </a:lnTo>
                <a:lnTo>
                  <a:pt x="874" y="203"/>
                </a:lnTo>
                <a:lnTo>
                  <a:pt x="874" y="202"/>
                </a:lnTo>
                <a:lnTo>
                  <a:pt x="875" y="201"/>
                </a:lnTo>
                <a:lnTo>
                  <a:pt x="877" y="201"/>
                </a:lnTo>
                <a:lnTo>
                  <a:pt x="878" y="201"/>
                </a:lnTo>
                <a:lnTo>
                  <a:pt x="880" y="201"/>
                </a:lnTo>
                <a:lnTo>
                  <a:pt x="880" y="200"/>
                </a:lnTo>
                <a:lnTo>
                  <a:pt x="882" y="200"/>
                </a:lnTo>
                <a:lnTo>
                  <a:pt x="882" y="198"/>
                </a:lnTo>
                <a:lnTo>
                  <a:pt x="883" y="197"/>
                </a:lnTo>
                <a:lnTo>
                  <a:pt x="885" y="196"/>
                </a:lnTo>
                <a:lnTo>
                  <a:pt x="885" y="195"/>
                </a:lnTo>
                <a:lnTo>
                  <a:pt x="886" y="195"/>
                </a:lnTo>
                <a:lnTo>
                  <a:pt x="887" y="195"/>
                </a:lnTo>
                <a:lnTo>
                  <a:pt x="888" y="195"/>
                </a:lnTo>
                <a:lnTo>
                  <a:pt x="889" y="195"/>
                </a:lnTo>
                <a:lnTo>
                  <a:pt x="890" y="196"/>
                </a:lnTo>
                <a:lnTo>
                  <a:pt x="891" y="196"/>
                </a:lnTo>
                <a:lnTo>
                  <a:pt x="891" y="196"/>
                </a:lnTo>
                <a:lnTo>
                  <a:pt x="893" y="195"/>
                </a:lnTo>
                <a:lnTo>
                  <a:pt x="894" y="195"/>
                </a:lnTo>
                <a:lnTo>
                  <a:pt x="894" y="194"/>
                </a:lnTo>
                <a:lnTo>
                  <a:pt x="894" y="192"/>
                </a:lnTo>
                <a:lnTo>
                  <a:pt x="894" y="191"/>
                </a:lnTo>
                <a:lnTo>
                  <a:pt x="895" y="191"/>
                </a:lnTo>
                <a:lnTo>
                  <a:pt x="896" y="190"/>
                </a:lnTo>
                <a:lnTo>
                  <a:pt x="897" y="189"/>
                </a:lnTo>
                <a:lnTo>
                  <a:pt x="898" y="189"/>
                </a:lnTo>
                <a:lnTo>
                  <a:pt x="899" y="189"/>
                </a:lnTo>
                <a:lnTo>
                  <a:pt x="900" y="189"/>
                </a:lnTo>
                <a:lnTo>
                  <a:pt x="900" y="189"/>
                </a:lnTo>
                <a:lnTo>
                  <a:pt x="900" y="189"/>
                </a:lnTo>
                <a:lnTo>
                  <a:pt x="901" y="189"/>
                </a:lnTo>
                <a:lnTo>
                  <a:pt x="902" y="189"/>
                </a:lnTo>
                <a:lnTo>
                  <a:pt x="903" y="190"/>
                </a:lnTo>
                <a:lnTo>
                  <a:pt x="905" y="191"/>
                </a:lnTo>
                <a:lnTo>
                  <a:pt x="905" y="192"/>
                </a:lnTo>
                <a:lnTo>
                  <a:pt x="905" y="194"/>
                </a:lnTo>
                <a:lnTo>
                  <a:pt x="905" y="195"/>
                </a:lnTo>
                <a:lnTo>
                  <a:pt x="906" y="195"/>
                </a:lnTo>
                <a:lnTo>
                  <a:pt x="906" y="197"/>
                </a:lnTo>
                <a:lnTo>
                  <a:pt x="907" y="197"/>
                </a:lnTo>
                <a:lnTo>
                  <a:pt x="908" y="198"/>
                </a:lnTo>
                <a:lnTo>
                  <a:pt x="909" y="198"/>
                </a:lnTo>
                <a:lnTo>
                  <a:pt x="910" y="199"/>
                </a:lnTo>
                <a:lnTo>
                  <a:pt x="911" y="200"/>
                </a:lnTo>
                <a:lnTo>
                  <a:pt x="911" y="200"/>
                </a:lnTo>
                <a:lnTo>
                  <a:pt x="912" y="201"/>
                </a:lnTo>
                <a:lnTo>
                  <a:pt x="913" y="202"/>
                </a:lnTo>
                <a:lnTo>
                  <a:pt x="914" y="202"/>
                </a:lnTo>
                <a:lnTo>
                  <a:pt x="915" y="203"/>
                </a:lnTo>
                <a:lnTo>
                  <a:pt x="916" y="203"/>
                </a:lnTo>
                <a:lnTo>
                  <a:pt x="917" y="204"/>
                </a:lnTo>
                <a:lnTo>
                  <a:pt x="918" y="203"/>
                </a:lnTo>
                <a:lnTo>
                  <a:pt x="919" y="203"/>
                </a:lnTo>
                <a:lnTo>
                  <a:pt x="919" y="202"/>
                </a:lnTo>
                <a:lnTo>
                  <a:pt x="920" y="202"/>
                </a:lnTo>
                <a:lnTo>
                  <a:pt x="921" y="201"/>
                </a:lnTo>
                <a:lnTo>
                  <a:pt x="922" y="201"/>
                </a:lnTo>
                <a:lnTo>
                  <a:pt x="923" y="200"/>
                </a:lnTo>
                <a:lnTo>
                  <a:pt x="925" y="200"/>
                </a:lnTo>
                <a:lnTo>
                  <a:pt x="925" y="200"/>
                </a:lnTo>
                <a:lnTo>
                  <a:pt x="926" y="200"/>
                </a:lnTo>
                <a:lnTo>
                  <a:pt x="927" y="200"/>
                </a:lnTo>
                <a:lnTo>
                  <a:pt x="928" y="200"/>
                </a:lnTo>
                <a:lnTo>
                  <a:pt x="929" y="200"/>
                </a:lnTo>
                <a:lnTo>
                  <a:pt x="930" y="200"/>
                </a:lnTo>
                <a:lnTo>
                  <a:pt x="931" y="200"/>
                </a:lnTo>
                <a:lnTo>
                  <a:pt x="933" y="201"/>
                </a:lnTo>
                <a:lnTo>
                  <a:pt x="934" y="201"/>
                </a:lnTo>
                <a:lnTo>
                  <a:pt x="935" y="201"/>
                </a:lnTo>
                <a:lnTo>
                  <a:pt x="936" y="202"/>
                </a:lnTo>
                <a:lnTo>
                  <a:pt x="936" y="202"/>
                </a:lnTo>
                <a:lnTo>
                  <a:pt x="941" y="204"/>
                </a:lnTo>
                <a:lnTo>
                  <a:pt x="941" y="205"/>
                </a:lnTo>
                <a:lnTo>
                  <a:pt x="942" y="206"/>
                </a:lnTo>
                <a:lnTo>
                  <a:pt x="943" y="206"/>
                </a:lnTo>
                <a:lnTo>
                  <a:pt x="944" y="206"/>
                </a:lnTo>
                <a:lnTo>
                  <a:pt x="945" y="207"/>
                </a:lnTo>
                <a:lnTo>
                  <a:pt x="946" y="207"/>
                </a:lnTo>
                <a:lnTo>
                  <a:pt x="947" y="208"/>
                </a:lnTo>
                <a:lnTo>
                  <a:pt x="947" y="209"/>
                </a:lnTo>
                <a:lnTo>
                  <a:pt x="947" y="210"/>
                </a:lnTo>
                <a:lnTo>
                  <a:pt x="947" y="211"/>
                </a:lnTo>
                <a:lnTo>
                  <a:pt x="948" y="211"/>
                </a:lnTo>
                <a:lnTo>
                  <a:pt x="949" y="211"/>
                </a:lnTo>
                <a:lnTo>
                  <a:pt x="950" y="211"/>
                </a:lnTo>
                <a:lnTo>
                  <a:pt x="951" y="211"/>
                </a:lnTo>
                <a:lnTo>
                  <a:pt x="952" y="210"/>
                </a:lnTo>
                <a:lnTo>
                  <a:pt x="952" y="210"/>
                </a:lnTo>
                <a:lnTo>
                  <a:pt x="953" y="210"/>
                </a:lnTo>
                <a:lnTo>
                  <a:pt x="954" y="209"/>
                </a:lnTo>
                <a:lnTo>
                  <a:pt x="955" y="209"/>
                </a:lnTo>
                <a:lnTo>
                  <a:pt x="956" y="210"/>
                </a:lnTo>
                <a:lnTo>
                  <a:pt x="957" y="211"/>
                </a:lnTo>
                <a:lnTo>
                  <a:pt x="958" y="211"/>
                </a:lnTo>
                <a:lnTo>
                  <a:pt x="958" y="210"/>
                </a:lnTo>
                <a:lnTo>
                  <a:pt x="960" y="209"/>
                </a:lnTo>
                <a:lnTo>
                  <a:pt x="961" y="209"/>
                </a:lnTo>
                <a:lnTo>
                  <a:pt x="962" y="209"/>
                </a:lnTo>
                <a:lnTo>
                  <a:pt x="964" y="209"/>
                </a:lnTo>
                <a:lnTo>
                  <a:pt x="964" y="210"/>
                </a:lnTo>
                <a:lnTo>
                  <a:pt x="964" y="210"/>
                </a:lnTo>
                <a:lnTo>
                  <a:pt x="965" y="209"/>
                </a:lnTo>
                <a:lnTo>
                  <a:pt x="966" y="209"/>
                </a:lnTo>
                <a:lnTo>
                  <a:pt x="968" y="209"/>
                </a:lnTo>
                <a:lnTo>
                  <a:pt x="969" y="209"/>
                </a:lnTo>
                <a:lnTo>
                  <a:pt x="969" y="209"/>
                </a:lnTo>
                <a:lnTo>
                  <a:pt x="971" y="209"/>
                </a:lnTo>
                <a:lnTo>
                  <a:pt x="972" y="209"/>
                </a:lnTo>
                <a:lnTo>
                  <a:pt x="973" y="209"/>
                </a:lnTo>
                <a:lnTo>
                  <a:pt x="974" y="211"/>
                </a:lnTo>
                <a:lnTo>
                  <a:pt x="975" y="211"/>
                </a:lnTo>
                <a:lnTo>
                  <a:pt x="975" y="212"/>
                </a:lnTo>
                <a:lnTo>
                  <a:pt x="975" y="213"/>
                </a:lnTo>
                <a:lnTo>
                  <a:pt x="975" y="214"/>
                </a:lnTo>
                <a:lnTo>
                  <a:pt x="976" y="215"/>
                </a:lnTo>
                <a:lnTo>
                  <a:pt x="978" y="216"/>
                </a:lnTo>
                <a:lnTo>
                  <a:pt x="979" y="217"/>
                </a:lnTo>
                <a:lnTo>
                  <a:pt x="980" y="217"/>
                </a:lnTo>
                <a:lnTo>
                  <a:pt x="981" y="217"/>
                </a:lnTo>
                <a:lnTo>
                  <a:pt x="983" y="218"/>
                </a:lnTo>
                <a:lnTo>
                  <a:pt x="984" y="218"/>
                </a:lnTo>
                <a:lnTo>
                  <a:pt x="986" y="219"/>
                </a:lnTo>
                <a:lnTo>
                  <a:pt x="986" y="220"/>
                </a:lnTo>
                <a:lnTo>
                  <a:pt x="987" y="220"/>
                </a:lnTo>
                <a:lnTo>
                  <a:pt x="988" y="222"/>
                </a:lnTo>
                <a:lnTo>
                  <a:pt x="988" y="222"/>
                </a:lnTo>
                <a:lnTo>
                  <a:pt x="989" y="223"/>
                </a:lnTo>
                <a:lnTo>
                  <a:pt x="990" y="223"/>
                </a:lnTo>
                <a:lnTo>
                  <a:pt x="991" y="223"/>
                </a:lnTo>
                <a:lnTo>
                  <a:pt x="992" y="224"/>
                </a:lnTo>
                <a:lnTo>
                  <a:pt x="993" y="225"/>
                </a:lnTo>
                <a:lnTo>
                  <a:pt x="993" y="226"/>
                </a:lnTo>
                <a:lnTo>
                  <a:pt x="993" y="228"/>
                </a:lnTo>
                <a:lnTo>
                  <a:pt x="993" y="228"/>
                </a:lnTo>
                <a:lnTo>
                  <a:pt x="992" y="229"/>
                </a:lnTo>
                <a:lnTo>
                  <a:pt x="992" y="230"/>
                </a:lnTo>
                <a:lnTo>
                  <a:pt x="993" y="231"/>
                </a:lnTo>
                <a:lnTo>
                  <a:pt x="994" y="230"/>
                </a:lnTo>
                <a:lnTo>
                  <a:pt x="995" y="229"/>
                </a:lnTo>
                <a:lnTo>
                  <a:pt x="996" y="230"/>
                </a:lnTo>
                <a:lnTo>
                  <a:pt x="997" y="229"/>
                </a:lnTo>
                <a:lnTo>
                  <a:pt x="997" y="229"/>
                </a:lnTo>
                <a:lnTo>
                  <a:pt x="997" y="228"/>
                </a:lnTo>
                <a:lnTo>
                  <a:pt x="998" y="228"/>
                </a:lnTo>
                <a:lnTo>
                  <a:pt x="999" y="228"/>
                </a:lnTo>
                <a:lnTo>
                  <a:pt x="1000" y="228"/>
                </a:lnTo>
                <a:lnTo>
                  <a:pt x="1001" y="228"/>
                </a:lnTo>
                <a:lnTo>
                  <a:pt x="1002" y="227"/>
                </a:lnTo>
                <a:lnTo>
                  <a:pt x="1003" y="227"/>
                </a:lnTo>
                <a:lnTo>
                  <a:pt x="1003" y="226"/>
                </a:lnTo>
                <a:lnTo>
                  <a:pt x="1004" y="225"/>
                </a:lnTo>
                <a:lnTo>
                  <a:pt x="1005" y="225"/>
                </a:lnTo>
                <a:lnTo>
                  <a:pt x="1006" y="224"/>
                </a:lnTo>
                <a:lnTo>
                  <a:pt x="1007" y="224"/>
                </a:lnTo>
                <a:lnTo>
                  <a:pt x="1008" y="223"/>
                </a:lnTo>
                <a:lnTo>
                  <a:pt x="1008" y="223"/>
                </a:lnTo>
                <a:lnTo>
                  <a:pt x="1010" y="223"/>
                </a:lnTo>
                <a:lnTo>
                  <a:pt x="1011" y="222"/>
                </a:lnTo>
                <a:lnTo>
                  <a:pt x="1012" y="222"/>
                </a:lnTo>
                <a:lnTo>
                  <a:pt x="1013" y="222"/>
                </a:lnTo>
                <a:lnTo>
                  <a:pt x="1014" y="222"/>
                </a:lnTo>
                <a:lnTo>
                  <a:pt x="1014" y="222"/>
                </a:lnTo>
                <a:lnTo>
                  <a:pt x="1015" y="221"/>
                </a:lnTo>
                <a:lnTo>
                  <a:pt x="1016" y="220"/>
                </a:lnTo>
                <a:lnTo>
                  <a:pt x="1018" y="219"/>
                </a:lnTo>
                <a:lnTo>
                  <a:pt x="1019" y="219"/>
                </a:lnTo>
                <a:lnTo>
                  <a:pt x="1020" y="219"/>
                </a:lnTo>
                <a:lnTo>
                  <a:pt x="1020" y="218"/>
                </a:lnTo>
                <a:lnTo>
                  <a:pt x="1021" y="217"/>
                </a:lnTo>
                <a:lnTo>
                  <a:pt x="1022" y="217"/>
                </a:lnTo>
                <a:lnTo>
                  <a:pt x="1023" y="217"/>
                </a:lnTo>
                <a:lnTo>
                  <a:pt x="1024" y="217"/>
                </a:lnTo>
                <a:lnTo>
                  <a:pt x="1025" y="217"/>
                </a:lnTo>
                <a:lnTo>
                  <a:pt x="1026" y="217"/>
                </a:lnTo>
                <a:lnTo>
                  <a:pt x="1027" y="218"/>
                </a:lnTo>
                <a:lnTo>
                  <a:pt x="1029" y="218"/>
                </a:lnTo>
                <a:lnTo>
                  <a:pt x="1030" y="217"/>
                </a:lnTo>
                <a:lnTo>
                  <a:pt x="1031" y="217"/>
                </a:lnTo>
                <a:lnTo>
                  <a:pt x="1031" y="217"/>
                </a:lnTo>
                <a:lnTo>
                  <a:pt x="1033" y="217"/>
                </a:lnTo>
                <a:lnTo>
                  <a:pt x="1034" y="217"/>
                </a:lnTo>
                <a:lnTo>
                  <a:pt x="1035" y="217"/>
                </a:lnTo>
                <a:lnTo>
                  <a:pt x="1036" y="218"/>
                </a:lnTo>
                <a:lnTo>
                  <a:pt x="1036" y="219"/>
                </a:lnTo>
                <a:lnTo>
                  <a:pt x="1036" y="221"/>
                </a:lnTo>
                <a:lnTo>
                  <a:pt x="1036" y="222"/>
                </a:lnTo>
                <a:lnTo>
                  <a:pt x="1036" y="222"/>
                </a:lnTo>
                <a:lnTo>
                  <a:pt x="1037" y="223"/>
                </a:lnTo>
                <a:lnTo>
                  <a:pt x="1038" y="223"/>
                </a:lnTo>
                <a:lnTo>
                  <a:pt x="1039" y="224"/>
                </a:lnTo>
                <a:lnTo>
                  <a:pt x="1040" y="225"/>
                </a:lnTo>
                <a:lnTo>
                  <a:pt x="1040" y="226"/>
                </a:lnTo>
                <a:lnTo>
                  <a:pt x="1041" y="227"/>
                </a:lnTo>
                <a:lnTo>
                  <a:pt x="1042" y="228"/>
                </a:lnTo>
                <a:lnTo>
                  <a:pt x="1042" y="228"/>
                </a:lnTo>
                <a:lnTo>
                  <a:pt x="1043" y="228"/>
                </a:lnTo>
                <a:lnTo>
                  <a:pt x="1044" y="229"/>
                </a:lnTo>
                <a:lnTo>
                  <a:pt x="1045" y="230"/>
                </a:lnTo>
                <a:lnTo>
                  <a:pt x="1046" y="232"/>
                </a:lnTo>
                <a:lnTo>
                  <a:pt x="1046" y="233"/>
                </a:lnTo>
                <a:lnTo>
                  <a:pt x="1047" y="233"/>
                </a:lnTo>
                <a:lnTo>
                  <a:pt x="1047" y="233"/>
                </a:lnTo>
                <a:lnTo>
                  <a:pt x="1047" y="232"/>
                </a:lnTo>
                <a:lnTo>
                  <a:pt x="1048" y="232"/>
                </a:lnTo>
                <a:lnTo>
                  <a:pt x="1049" y="231"/>
                </a:lnTo>
                <a:lnTo>
                  <a:pt x="1050" y="231"/>
                </a:lnTo>
                <a:lnTo>
                  <a:pt x="1051" y="230"/>
                </a:lnTo>
                <a:lnTo>
                  <a:pt x="1051" y="229"/>
                </a:lnTo>
                <a:lnTo>
                  <a:pt x="1053" y="228"/>
                </a:lnTo>
                <a:lnTo>
                  <a:pt x="1053" y="229"/>
                </a:lnTo>
                <a:lnTo>
                  <a:pt x="1053" y="229"/>
                </a:lnTo>
                <a:lnTo>
                  <a:pt x="1054" y="230"/>
                </a:lnTo>
                <a:lnTo>
                  <a:pt x="1054" y="231"/>
                </a:lnTo>
                <a:lnTo>
                  <a:pt x="1055" y="232"/>
                </a:lnTo>
                <a:lnTo>
                  <a:pt x="1056" y="232"/>
                </a:lnTo>
                <a:lnTo>
                  <a:pt x="1057" y="232"/>
                </a:lnTo>
                <a:lnTo>
                  <a:pt x="1059" y="233"/>
                </a:lnTo>
                <a:lnTo>
                  <a:pt x="1059" y="233"/>
                </a:lnTo>
                <a:lnTo>
                  <a:pt x="1060" y="232"/>
                </a:lnTo>
                <a:lnTo>
                  <a:pt x="1061" y="232"/>
                </a:lnTo>
                <a:lnTo>
                  <a:pt x="1063" y="232"/>
                </a:lnTo>
                <a:lnTo>
                  <a:pt x="1064" y="232"/>
                </a:lnTo>
                <a:lnTo>
                  <a:pt x="1065" y="232"/>
                </a:lnTo>
                <a:lnTo>
                  <a:pt x="1066" y="231"/>
                </a:lnTo>
                <a:lnTo>
                  <a:pt x="1067" y="231"/>
                </a:lnTo>
                <a:lnTo>
                  <a:pt x="1068" y="231"/>
                </a:lnTo>
                <a:lnTo>
                  <a:pt x="1069" y="232"/>
                </a:lnTo>
                <a:lnTo>
                  <a:pt x="1070" y="232"/>
                </a:lnTo>
                <a:lnTo>
                  <a:pt x="1071" y="231"/>
                </a:lnTo>
                <a:lnTo>
                  <a:pt x="1072" y="230"/>
                </a:lnTo>
                <a:lnTo>
                  <a:pt x="1072" y="229"/>
                </a:lnTo>
                <a:lnTo>
                  <a:pt x="1073" y="229"/>
                </a:lnTo>
                <a:lnTo>
                  <a:pt x="1074" y="228"/>
                </a:lnTo>
                <a:lnTo>
                  <a:pt x="1075" y="228"/>
                </a:lnTo>
                <a:lnTo>
                  <a:pt x="1075" y="227"/>
                </a:lnTo>
                <a:lnTo>
                  <a:pt x="1075" y="225"/>
                </a:lnTo>
                <a:lnTo>
                  <a:pt x="1076" y="224"/>
                </a:lnTo>
                <a:lnTo>
                  <a:pt x="1076" y="223"/>
                </a:lnTo>
                <a:lnTo>
                  <a:pt x="1077" y="222"/>
                </a:lnTo>
                <a:lnTo>
                  <a:pt x="1078" y="222"/>
                </a:lnTo>
                <a:lnTo>
                  <a:pt x="1079" y="222"/>
                </a:lnTo>
                <a:lnTo>
                  <a:pt x="1081" y="222"/>
                </a:lnTo>
                <a:lnTo>
                  <a:pt x="1081" y="223"/>
                </a:lnTo>
                <a:lnTo>
                  <a:pt x="1082" y="223"/>
                </a:lnTo>
                <a:lnTo>
                  <a:pt x="1083" y="223"/>
                </a:lnTo>
                <a:lnTo>
                  <a:pt x="1084" y="223"/>
                </a:lnTo>
                <a:lnTo>
                  <a:pt x="1086" y="222"/>
                </a:lnTo>
                <a:lnTo>
                  <a:pt x="1087" y="223"/>
                </a:lnTo>
                <a:lnTo>
                  <a:pt x="1087" y="223"/>
                </a:lnTo>
                <a:lnTo>
                  <a:pt x="1089" y="223"/>
                </a:lnTo>
                <a:lnTo>
                  <a:pt x="1090" y="223"/>
                </a:lnTo>
                <a:lnTo>
                  <a:pt x="1090" y="225"/>
                </a:lnTo>
                <a:lnTo>
                  <a:pt x="1091" y="224"/>
                </a:lnTo>
                <a:lnTo>
                  <a:pt x="1091" y="223"/>
                </a:lnTo>
                <a:lnTo>
                  <a:pt x="1092" y="222"/>
                </a:lnTo>
                <a:lnTo>
                  <a:pt x="1092" y="222"/>
                </a:lnTo>
                <a:lnTo>
                  <a:pt x="1093" y="222"/>
                </a:lnTo>
                <a:lnTo>
                  <a:pt x="1093" y="221"/>
                </a:lnTo>
                <a:lnTo>
                  <a:pt x="1094" y="220"/>
                </a:lnTo>
                <a:lnTo>
                  <a:pt x="1096" y="220"/>
                </a:lnTo>
                <a:lnTo>
                  <a:pt x="1097" y="220"/>
                </a:lnTo>
                <a:lnTo>
                  <a:pt x="1098" y="220"/>
                </a:lnTo>
                <a:lnTo>
                  <a:pt x="1098" y="220"/>
                </a:lnTo>
                <a:lnTo>
                  <a:pt x="1100" y="220"/>
                </a:lnTo>
                <a:lnTo>
                  <a:pt x="1101" y="221"/>
                </a:lnTo>
                <a:lnTo>
                  <a:pt x="1102" y="221"/>
                </a:lnTo>
                <a:lnTo>
                  <a:pt x="1103" y="221"/>
                </a:lnTo>
                <a:lnTo>
                  <a:pt x="1103" y="221"/>
                </a:lnTo>
                <a:lnTo>
                  <a:pt x="1105" y="221"/>
                </a:lnTo>
                <a:lnTo>
                  <a:pt x="1106" y="221"/>
                </a:lnTo>
                <a:lnTo>
                  <a:pt x="1107" y="221"/>
                </a:lnTo>
                <a:lnTo>
                  <a:pt x="1109" y="221"/>
                </a:lnTo>
                <a:lnTo>
                  <a:pt x="1109" y="220"/>
                </a:lnTo>
                <a:lnTo>
                  <a:pt x="1110" y="219"/>
                </a:lnTo>
                <a:lnTo>
                  <a:pt x="1111" y="218"/>
                </a:lnTo>
                <a:lnTo>
                  <a:pt x="1112" y="217"/>
                </a:lnTo>
                <a:lnTo>
                  <a:pt x="1113" y="217"/>
                </a:lnTo>
                <a:lnTo>
                  <a:pt x="1114" y="216"/>
                </a:lnTo>
                <a:lnTo>
                  <a:pt x="1114" y="215"/>
                </a:lnTo>
                <a:lnTo>
                  <a:pt x="1116" y="214"/>
                </a:lnTo>
                <a:lnTo>
                  <a:pt x="1117" y="213"/>
                </a:lnTo>
                <a:lnTo>
                  <a:pt x="1118" y="213"/>
                </a:lnTo>
                <a:lnTo>
                  <a:pt x="1119" y="212"/>
                </a:lnTo>
                <a:lnTo>
                  <a:pt x="1119" y="211"/>
                </a:lnTo>
                <a:lnTo>
                  <a:pt x="1120" y="211"/>
                </a:lnTo>
                <a:lnTo>
                  <a:pt x="1121" y="210"/>
                </a:lnTo>
                <a:lnTo>
                  <a:pt x="1122" y="209"/>
                </a:lnTo>
                <a:lnTo>
                  <a:pt x="1123" y="208"/>
                </a:lnTo>
                <a:lnTo>
                  <a:pt x="1125" y="207"/>
                </a:lnTo>
                <a:lnTo>
                  <a:pt x="1126" y="207"/>
                </a:lnTo>
                <a:lnTo>
                  <a:pt x="1126" y="207"/>
                </a:lnTo>
                <a:lnTo>
                  <a:pt x="1128" y="207"/>
                </a:lnTo>
                <a:lnTo>
                  <a:pt x="1130" y="206"/>
                </a:lnTo>
                <a:lnTo>
                  <a:pt x="1129" y="188"/>
                </a:lnTo>
                <a:lnTo>
                  <a:pt x="1130" y="186"/>
                </a:lnTo>
                <a:lnTo>
                  <a:pt x="1148" y="155"/>
                </a:lnTo>
                <a:lnTo>
                  <a:pt x="1158" y="136"/>
                </a:lnTo>
                <a:lnTo>
                  <a:pt x="1165" y="123"/>
                </a:lnTo>
                <a:lnTo>
                  <a:pt x="1181" y="92"/>
                </a:lnTo>
                <a:lnTo>
                  <a:pt x="1183" y="89"/>
                </a:lnTo>
                <a:lnTo>
                  <a:pt x="1191" y="77"/>
                </a:lnTo>
                <a:lnTo>
                  <a:pt x="1198" y="66"/>
                </a:lnTo>
                <a:lnTo>
                  <a:pt x="1204" y="56"/>
                </a:lnTo>
                <a:lnTo>
                  <a:pt x="1213" y="45"/>
                </a:lnTo>
                <a:lnTo>
                  <a:pt x="1217" y="37"/>
                </a:lnTo>
                <a:lnTo>
                  <a:pt x="1223" y="29"/>
                </a:lnTo>
                <a:lnTo>
                  <a:pt x="1230" y="19"/>
                </a:lnTo>
                <a:lnTo>
                  <a:pt x="1241" y="2"/>
                </a:lnTo>
                <a:lnTo>
                  <a:pt x="1243" y="3"/>
                </a:lnTo>
                <a:lnTo>
                  <a:pt x="1248" y="2"/>
                </a:lnTo>
                <a:lnTo>
                  <a:pt x="1251" y="0"/>
                </a:lnTo>
                <a:lnTo>
                  <a:pt x="1255" y="0"/>
                </a:lnTo>
                <a:lnTo>
                  <a:pt x="1260" y="0"/>
                </a:lnTo>
                <a:lnTo>
                  <a:pt x="1264" y="1"/>
                </a:lnTo>
                <a:lnTo>
                  <a:pt x="1267" y="3"/>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0" name="Freeform 8">
            <a:extLst>
              <a:ext uri="{FF2B5EF4-FFF2-40B4-BE49-F238E27FC236}">
                <a16:creationId xmlns:a16="http://schemas.microsoft.com/office/drawing/2014/main" id="{51B3F8E4-B447-4F97-B5F7-5A823D311DF2}"/>
              </a:ext>
            </a:extLst>
          </p:cNvPr>
          <p:cNvSpPr>
            <a:spLocks noEditPoints="1"/>
          </p:cNvSpPr>
          <p:nvPr/>
        </p:nvSpPr>
        <p:spPr bwMode="auto">
          <a:xfrm>
            <a:off x="4747205" y="1205376"/>
            <a:ext cx="1221906" cy="2375425"/>
          </a:xfrm>
          <a:custGeom>
            <a:avLst/>
            <a:gdLst>
              <a:gd name="T0" fmla="*/ 346 w 804"/>
              <a:gd name="T1" fmla="*/ 1017 h 1563"/>
              <a:gd name="T2" fmla="*/ 404 w 804"/>
              <a:gd name="T3" fmla="*/ 1018 h 1563"/>
              <a:gd name="T4" fmla="*/ 380 w 804"/>
              <a:gd name="T5" fmla="*/ 955 h 1563"/>
              <a:gd name="T6" fmla="*/ 426 w 804"/>
              <a:gd name="T7" fmla="*/ 925 h 1563"/>
              <a:gd name="T8" fmla="*/ 493 w 804"/>
              <a:gd name="T9" fmla="*/ 892 h 1563"/>
              <a:gd name="T10" fmla="*/ 557 w 804"/>
              <a:gd name="T11" fmla="*/ 935 h 1563"/>
              <a:gd name="T12" fmla="*/ 573 w 804"/>
              <a:gd name="T13" fmla="*/ 1101 h 1563"/>
              <a:gd name="T14" fmla="*/ 797 w 804"/>
              <a:gd name="T15" fmla="*/ 1240 h 1563"/>
              <a:gd name="T16" fmla="*/ 551 w 804"/>
              <a:gd name="T17" fmla="*/ 1381 h 1563"/>
              <a:gd name="T18" fmla="*/ 563 w 804"/>
              <a:gd name="T19" fmla="*/ 1430 h 1563"/>
              <a:gd name="T20" fmla="*/ 500 w 804"/>
              <a:gd name="T21" fmla="*/ 1465 h 1563"/>
              <a:gd name="T22" fmla="*/ 429 w 804"/>
              <a:gd name="T23" fmla="*/ 1481 h 1563"/>
              <a:gd name="T24" fmla="*/ 449 w 804"/>
              <a:gd name="T25" fmla="*/ 1544 h 1563"/>
              <a:gd name="T26" fmla="*/ 379 w 804"/>
              <a:gd name="T27" fmla="*/ 1543 h 1563"/>
              <a:gd name="T28" fmla="*/ 300 w 804"/>
              <a:gd name="T29" fmla="*/ 1534 h 1563"/>
              <a:gd name="T30" fmla="*/ 244 w 804"/>
              <a:gd name="T31" fmla="*/ 1499 h 1563"/>
              <a:gd name="T32" fmla="*/ 190 w 804"/>
              <a:gd name="T33" fmla="*/ 1439 h 1563"/>
              <a:gd name="T34" fmla="*/ 142 w 804"/>
              <a:gd name="T35" fmla="*/ 1380 h 1563"/>
              <a:gd name="T36" fmla="*/ 74 w 804"/>
              <a:gd name="T37" fmla="*/ 1347 h 1563"/>
              <a:gd name="T38" fmla="*/ 34 w 804"/>
              <a:gd name="T39" fmla="*/ 1283 h 1563"/>
              <a:gd name="T40" fmla="*/ 0 w 804"/>
              <a:gd name="T41" fmla="*/ 1207 h 1563"/>
              <a:gd name="T42" fmla="*/ 32 w 804"/>
              <a:gd name="T43" fmla="*/ 1127 h 1563"/>
              <a:gd name="T44" fmla="*/ 45 w 804"/>
              <a:gd name="T45" fmla="*/ 1040 h 1563"/>
              <a:gd name="T46" fmla="*/ 74 w 804"/>
              <a:gd name="T47" fmla="*/ 958 h 1563"/>
              <a:gd name="T48" fmla="*/ 120 w 804"/>
              <a:gd name="T49" fmla="*/ 891 h 1563"/>
              <a:gd name="T50" fmla="*/ 109 w 804"/>
              <a:gd name="T51" fmla="*/ 825 h 1563"/>
              <a:gd name="T52" fmla="*/ 105 w 804"/>
              <a:gd name="T53" fmla="*/ 744 h 1563"/>
              <a:gd name="T54" fmla="*/ 102 w 804"/>
              <a:gd name="T55" fmla="*/ 678 h 1563"/>
              <a:gd name="T56" fmla="*/ 110 w 804"/>
              <a:gd name="T57" fmla="*/ 585 h 1563"/>
              <a:gd name="T58" fmla="*/ 107 w 804"/>
              <a:gd name="T59" fmla="*/ 518 h 1563"/>
              <a:gd name="T60" fmla="*/ 92 w 804"/>
              <a:gd name="T61" fmla="*/ 448 h 1563"/>
              <a:gd name="T62" fmla="*/ 63 w 804"/>
              <a:gd name="T63" fmla="*/ 376 h 1563"/>
              <a:gd name="T64" fmla="*/ 12 w 804"/>
              <a:gd name="T65" fmla="*/ 329 h 1563"/>
              <a:gd name="T66" fmla="*/ 83 w 804"/>
              <a:gd name="T67" fmla="*/ 288 h 1563"/>
              <a:gd name="T68" fmla="*/ 143 w 804"/>
              <a:gd name="T69" fmla="*/ 237 h 1563"/>
              <a:gd name="T70" fmla="*/ 195 w 804"/>
              <a:gd name="T71" fmla="*/ 177 h 1563"/>
              <a:gd name="T72" fmla="*/ 232 w 804"/>
              <a:gd name="T73" fmla="*/ 102 h 1563"/>
              <a:gd name="T74" fmla="*/ 468 w 804"/>
              <a:gd name="T75" fmla="*/ 4 h 1563"/>
              <a:gd name="T76" fmla="*/ 450 w 804"/>
              <a:gd name="T77" fmla="*/ 39 h 1563"/>
              <a:gd name="T78" fmla="*/ 429 w 804"/>
              <a:gd name="T79" fmla="*/ 84 h 1563"/>
              <a:gd name="T80" fmla="*/ 398 w 804"/>
              <a:gd name="T81" fmla="*/ 122 h 1563"/>
              <a:gd name="T82" fmla="*/ 368 w 804"/>
              <a:gd name="T83" fmla="*/ 160 h 1563"/>
              <a:gd name="T84" fmla="*/ 349 w 804"/>
              <a:gd name="T85" fmla="*/ 210 h 1563"/>
              <a:gd name="T86" fmla="*/ 320 w 804"/>
              <a:gd name="T87" fmla="*/ 238 h 1563"/>
              <a:gd name="T88" fmla="*/ 292 w 804"/>
              <a:gd name="T89" fmla="*/ 269 h 1563"/>
              <a:gd name="T90" fmla="*/ 346 w 804"/>
              <a:gd name="T91" fmla="*/ 299 h 1563"/>
              <a:gd name="T92" fmla="*/ 379 w 804"/>
              <a:gd name="T93" fmla="*/ 334 h 1563"/>
              <a:gd name="T94" fmla="*/ 379 w 804"/>
              <a:gd name="T95" fmla="*/ 387 h 1563"/>
              <a:gd name="T96" fmla="*/ 383 w 804"/>
              <a:gd name="T97" fmla="*/ 429 h 1563"/>
              <a:gd name="T98" fmla="*/ 424 w 804"/>
              <a:gd name="T99" fmla="*/ 459 h 1563"/>
              <a:gd name="T100" fmla="*/ 461 w 804"/>
              <a:gd name="T101" fmla="*/ 486 h 1563"/>
              <a:gd name="T102" fmla="*/ 500 w 804"/>
              <a:gd name="T103" fmla="*/ 495 h 1563"/>
              <a:gd name="T104" fmla="*/ 547 w 804"/>
              <a:gd name="T105" fmla="*/ 508 h 1563"/>
              <a:gd name="T106" fmla="*/ 581 w 804"/>
              <a:gd name="T107" fmla="*/ 539 h 1563"/>
              <a:gd name="T108" fmla="*/ 606 w 804"/>
              <a:gd name="T109" fmla="*/ 576 h 1563"/>
              <a:gd name="T110" fmla="*/ 603 w 804"/>
              <a:gd name="T111" fmla="*/ 641 h 1563"/>
              <a:gd name="T112" fmla="*/ 561 w 804"/>
              <a:gd name="T113" fmla="*/ 706 h 1563"/>
              <a:gd name="T114" fmla="*/ 457 w 804"/>
              <a:gd name="T115" fmla="*/ 734 h 1563"/>
              <a:gd name="T116" fmla="*/ 416 w 804"/>
              <a:gd name="T117" fmla="*/ 769 h 1563"/>
              <a:gd name="T118" fmla="*/ 413 w 804"/>
              <a:gd name="T119" fmla="*/ 814 h 1563"/>
              <a:gd name="T120" fmla="*/ 357 w 804"/>
              <a:gd name="T121" fmla="*/ 870 h 1563"/>
              <a:gd name="T122" fmla="*/ 323 w 804"/>
              <a:gd name="T123" fmla="*/ 940 h 15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04" h="1563">
                <a:moveTo>
                  <a:pt x="275" y="966"/>
                </a:moveTo>
                <a:lnTo>
                  <a:pt x="273" y="967"/>
                </a:lnTo>
                <a:lnTo>
                  <a:pt x="274" y="967"/>
                </a:lnTo>
                <a:lnTo>
                  <a:pt x="275" y="966"/>
                </a:lnTo>
                <a:lnTo>
                  <a:pt x="280" y="965"/>
                </a:lnTo>
                <a:lnTo>
                  <a:pt x="282" y="964"/>
                </a:lnTo>
                <a:lnTo>
                  <a:pt x="281" y="966"/>
                </a:lnTo>
                <a:lnTo>
                  <a:pt x="279" y="968"/>
                </a:lnTo>
                <a:lnTo>
                  <a:pt x="279" y="969"/>
                </a:lnTo>
                <a:lnTo>
                  <a:pt x="278" y="969"/>
                </a:lnTo>
                <a:lnTo>
                  <a:pt x="279" y="969"/>
                </a:lnTo>
                <a:lnTo>
                  <a:pt x="281" y="970"/>
                </a:lnTo>
                <a:lnTo>
                  <a:pt x="283" y="972"/>
                </a:lnTo>
                <a:lnTo>
                  <a:pt x="290" y="975"/>
                </a:lnTo>
                <a:lnTo>
                  <a:pt x="291" y="976"/>
                </a:lnTo>
                <a:lnTo>
                  <a:pt x="293" y="976"/>
                </a:lnTo>
                <a:lnTo>
                  <a:pt x="295" y="978"/>
                </a:lnTo>
                <a:lnTo>
                  <a:pt x="297" y="979"/>
                </a:lnTo>
                <a:lnTo>
                  <a:pt x="299" y="980"/>
                </a:lnTo>
                <a:lnTo>
                  <a:pt x="301" y="981"/>
                </a:lnTo>
                <a:lnTo>
                  <a:pt x="302" y="982"/>
                </a:lnTo>
                <a:lnTo>
                  <a:pt x="305" y="984"/>
                </a:lnTo>
                <a:lnTo>
                  <a:pt x="308" y="986"/>
                </a:lnTo>
                <a:lnTo>
                  <a:pt x="312" y="987"/>
                </a:lnTo>
                <a:lnTo>
                  <a:pt x="316" y="990"/>
                </a:lnTo>
                <a:lnTo>
                  <a:pt x="318" y="991"/>
                </a:lnTo>
                <a:lnTo>
                  <a:pt x="323" y="993"/>
                </a:lnTo>
                <a:lnTo>
                  <a:pt x="327" y="996"/>
                </a:lnTo>
                <a:lnTo>
                  <a:pt x="329" y="997"/>
                </a:lnTo>
                <a:lnTo>
                  <a:pt x="330" y="998"/>
                </a:lnTo>
                <a:lnTo>
                  <a:pt x="332" y="999"/>
                </a:lnTo>
                <a:lnTo>
                  <a:pt x="333" y="1000"/>
                </a:lnTo>
                <a:lnTo>
                  <a:pt x="334" y="1002"/>
                </a:lnTo>
                <a:lnTo>
                  <a:pt x="335" y="1002"/>
                </a:lnTo>
                <a:lnTo>
                  <a:pt x="336" y="1002"/>
                </a:lnTo>
                <a:lnTo>
                  <a:pt x="336" y="1003"/>
                </a:lnTo>
                <a:lnTo>
                  <a:pt x="338" y="1005"/>
                </a:lnTo>
                <a:lnTo>
                  <a:pt x="341" y="1009"/>
                </a:lnTo>
                <a:lnTo>
                  <a:pt x="343" y="1011"/>
                </a:lnTo>
                <a:lnTo>
                  <a:pt x="345" y="1013"/>
                </a:lnTo>
                <a:lnTo>
                  <a:pt x="345" y="1014"/>
                </a:lnTo>
                <a:lnTo>
                  <a:pt x="346" y="1016"/>
                </a:lnTo>
                <a:lnTo>
                  <a:pt x="346" y="1017"/>
                </a:lnTo>
                <a:lnTo>
                  <a:pt x="346" y="1018"/>
                </a:lnTo>
                <a:lnTo>
                  <a:pt x="348" y="1018"/>
                </a:lnTo>
                <a:lnTo>
                  <a:pt x="349" y="1018"/>
                </a:lnTo>
                <a:lnTo>
                  <a:pt x="351" y="1019"/>
                </a:lnTo>
                <a:lnTo>
                  <a:pt x="351" y="1019"/>
                </a:lnTo>
                <a:lnTo>
                  <a:pt x="353" y="1021"/>
                </a:lnTo>
                <a:lnTo>
                  <a:pt x="355" y="1023"/>
                </a:lnTo>
                <a:lnTo>
                  <a:pt x="357" y="1024"/>
                </a:lnTo>
                <a:lnTo>
                  <a:pt x="359" y="1026"/>
                </a:lnTo>
                <a:lnTo>
                  <a:pt x="362" y="1028"/>
                </a:lnTo>
                <a:lnTo>
                  <a:pt x="364" y="1028"/>
                </a:lnTo>
                <a:lnTo>
                  <a:pt x="367" y="1029"/>
                </a:lnTo>
                <a:lnTo>
                  <a:pt x="371" y="1029"/>
                </a:lnTo>
                <a:lnTo>
                  <a:pt x="374" y="1028"/>
                </a:lnTo>
                <a:lnTo>
                  <a:pt x="376" y="1028"/>
                </a:lnTo>
                <a:lnTo>
                  <a:pt x="379" y="1028"/>
                </a:lnTo>
                <a:lnTo>
                  <a:pt x="380" y="1030"/>
                </a:lnTo>
                <a:lnTo>
                  <a:pt x="382" y="1031"/>
                </a:lnTo>
                <a:lnTo>
                  <a:pt x="384" y="1033"/>
                </a:lnTo>
                <a:lnTo>
                  <a:pt x="385" y="1035"/>
                </a:lnTo>
                <a:lnTo>
                  <a:pt x="386" y="1035"/>
                </a:lnTo>
                <a:lnTo>
                  <a:pt x="387" y="1037"/>
                </a:lnTo>
                <a:lnTo>
                  <a:pt x="388" y="1040"/>
                </a:lnTo>
                <a:lnTo>
                  <a:pt x="390" y="1041"/>
                </a:lnTo>
                <a:lnTo>
                  <a:pt x="390" y="1040"/>
                </a:lnTo>
                <a:lnTo>
                  <a:pt x="396" y="1038"/>
                </a:lnTo>
                <a:lnTo>
                  <a:pt x="399" y="1037"/>
                </a:lnTo>
                <a:lnTo>
                  <a:pt x="401" y="1036"/>
                </a:lnTo>
                <a:lnTo>
                  <a:pt x="401" y="1036"/>
                </a:lnTo>
                <a:lnTo>
                  <a:pt x="402" y="1037"/>
                </a:lnTo>
                <a:lnTo>
                  <a:pt x="406" y="1040"/>
                </a:lnTo>
                <a:lnTo>
                  <a:pt x="405" y="1039"/>
                </a:lnTo>
                <a:lnTo>
                  <a:pt x="404" y="1038"/>
                </a:lnTo>
                <a:lnTo>
                  <a:pt x="404" y="1036"/>
                </a:lnTo>
                <a:lnTo>
                  <a:pt x="403" y="1035"/>
                </a:lnTo>
                <a:lnTo>
                  <a:pt x="403" y="1033"/>
                </a:lnTo>
                <a:lnTo>
                  <a:pt x="403" y="1030"/>
                </a:lnTo>
                <a:lnTo>
                  <a:pt x="403" y="1028"/>
                </a:lnTo>
                <a:lnTo>
                  <a:pt x="402" y="1026"/>
                </a:lnTo>
                <a:lnTo>
                  <a:pt x="402" y="1024"/>
                </a:lnTo>
                <a:lnTo>
                  <a:pt x="402" y="1022"/>
                </a:lnTo>
                <a:lnTo>
                  <a:pt x="403" y="1019"/>
                </a:lnTo>
                <a:lnTo>
                  <a:pt x="404" y="1018"/>
                </a:lnTo>
                <a:lnTo>
                  <a:pt x="405" y="1016"/>
                </a:lnTo>
                <a:lnTo>
                  <a:pt x="406" y="1013"/>
                </a:lnTo>
                <a:lnTo>
                  <a:pt x="405" y="1012"/>
                </a:lnTo>
                <a:lnTo>
                  <a:pt x="404" y="1010"/>
                </a:lnTo>
                <a:lnTo>
                  <a:pt x="403" y="1010"/>
                </a:lnTo>
                <a:lnTo>
                  <a:pt x="402" y="1009"/>
                </a:lnTo>
                <a:lnTo>
                  <a:pt x="401" y="1008"/>
                </a:lnTo>
                <a:lnTo>
                  <a:pt x="400" y="1007"/>
                </a:lnTo>
                <a:lnTo>
                  <a:pt x="398" y="1006"/>
                </a:lnTo>
                <a:lnTo>
                  <a:pt x="397" y="1004"/>
                </a:lnTo>
                <a:lnTo>
                  <a:pt x="396" y="1003"/>
                </a:lnTo>
                <a:lnTo>
                  <a:pt x="396" y="1003"/>
                </a:lnTo>
                <a:lnTo>
                  <a:pt x="395" y="1002"/>
                </a:lnTo>
                <a:lnTo>
                  <a:pt x="394" y="1002"/>
                </a:lnTo>
                <a:lnTo>
                  <a:pt x="392" y="1002"/>
                </a:lnTo>
                <a:lnTo>
                  <a:pt x="391" y="1001"/>
                </a:lnTo>
                <a:lnTo>
                  <a:pt x="390" y="1000"/>
                </a:lnTo>
                <a:lnTo>
                  <a:pt x="390" y="999"/>
                </a:lnTo>
                <a:lnTo>
                  <a:pt x="389" y="998"/>
                </a:lnTo>
                <a:lnTo>
                  <a:pt x="390" y="997"/>
                </a:lnTo>
                <a:lnTo>
                  <a:pt x="390" y="995"/>
                </a:lnTo>
                <a:lnTo>
                  <a:pt x="391" y="993"/>
                </a:lnTo>
                <a:lnTo>
                  <a:pt x="392" y="991"/>
                </a:lnTo>
                <a:lnTo>
                  <a:pt x="393" y="987"/>
                </a:lnTo>
                <a:lnTo>
                  <a:pt x="394" y="985"/>
                </a:lnTo>
                <a:lnTo>
                  <a:pt x="395" y="982"/>
                </a:lnTo>
                <a:lnTo>
                  <a:pt x="394" y="981"/>
                </a:lnTo>
                <a:lnTo>
                  <a:pt x="393" y="980"/>
                </a:lnTo>
                <a:lnTo>
                  <a:pt x="392" y="980"/>
                </a:lnTo>
                <a:lnTo>
                  <a:pt x="390" y="977"/>
                </a:lnTo>
                <a:lnTo>
                  <a:pt x="389" y="975"/>
                </a:lnTo>
                <a:lnTo>
                  <a:pt x="386" y="973"/>
                </a:lnTo>
                <a:lnTo>
                  <a:pt x="382" y="968"/>
                </a:lnTo>
                <a:lnTo>
                  <a:pt x="381" y="966"/>
                </a:lnTo>
                <a:lnTo>
                  <a:pt x="380" y="966"/>
                </a:lnTo>
                <a:lnTo>
                  <a:pt x="379" y="965"/>
                </a:lnTo>
                <a:lnTo>
                  <a:pt x="379" y="964"/>
                </a:lnTo>
                <a:lnTo>
                  <a:pt x="379" y="962"/>
                </a:lnTo>
                <a:lnTo>
                  <a:pt x="380" y="959"/>
                </a:lnTo>
                <a:lnTo>
                  <a:pt x="380" y="958"/>
                </a:lnTo>
                <a:lnTo>
                  <a:pt x="380" y="958"/>
                </a:lnTo>
                <a:lnTo>
                  <a:pt x="380" y="957"/>
                </a:lnTo>
                <a:lnTo>
                  <a:pt x="380" y="955"/>
                </a:lnTo>
                <a:lnTo>
                  <a:pt x="380" y="954"/>
                </a:lnTo>
                <a:lnTo>
                  <a:pt x="381" y="953"/>
                </a:lnTo>
                <a:lnTo>
                  <a:pt x="381" y="952"/>
                </a:lnTo>
                <a:lnTo>
                  <a:pt x="382" y="950"/>
                </a:lnTo>
                <a:lnTo>
                  <a:pt x="383" y="950"/>
                </a:lnTo>
                <a:lnTo>
                  <a:pt x="384" y="950"/>
                </a:lnTo>
                <a:lnTo>
                  <a:pt x="385" y="949"/>
                </a:lnTo>
                <a:lnTo>
                  <a:pt x="386" y="948"/>
                </a:lnTo>
                <a:lnTo>
                  <a:pt x="387" y="947"/>
                </a:lnTo>
                <a:lnTo>
                  <a:pt x="388" y="947"/>
                </a:lnTo>
                <a:lnTo>
                  <a:pt x="389" y="946"/>
                </a:lnTo>
                <a:lnTo>
                  <a:pt x="389" y="944"/>
                </a:lnTo>
                <a:lnTo>
                  <a:pt x="390" y="943"/>
                </a:lnTo>
                <a:lnTo>
                  <a:pt x="391" y="942"/>
                </a:lnTo>
                <a:lnTo>
                  <a:pt x="392" y="941"/>
                </a:lnTo>
                <a:lnTo>
                  <a:pt x="393" y="941"/>
                </a:lnTo>
                <a:lnTo>
                  <a:pt x="393" y="940"/>
                </a:lnTo>
                <a:lnTo>
                  <a:pt x="394" y="940"/>
                </a:lnTo>
                <a:lnTo>
                  <a:pt x="395" y="939"/>
                </a:lnTo>
                <a:lnTo>
                  <a:pt x="396" y="938"/>
                </a:lnTo>
                <a:lnTo>
                  <a:pt x="397" y="938"/>
                </a:lnTo>
                <a:lnTo>
                  <a:pt x="398" y="938"/>
                </a:lnTo>
                <a:lnTo>
                  <a:pt x="400" y="938"/>
                </a:lnTo>
                <a:lnTo>
                  <a:pt x="401" y="938"/>
                </a:lnTo>
                <a:lnTo>
                  <a:pt x="402" y="937"/>
                </a:lnTo>
                <a:lnTo>
                  <a:pt x="404" y="937"/>
                </a:lnTo>
                <a:lnTo>
                  <a:pt x="406" y="936"/>
                </a:lnTo>
                <a:lnTo>
                  <a:pt x="407" y="936"/>
                </a:lnTo>
                <a:lnTo>
                  <a:pt x="407" y="936"/>
                </a:lnTo>
                <a:lnTo>
                  <a:pt x="408" y="936"/>
                </a:lnTo>
                <a:lnTo>
                  <a:pt x="409" y="936"/>
                </a:lnTo>
                <a:lnTo>
                  <a:pt x="410" y="935"/>
                </a:lnTo>
                <a:lnTo>
                  <a:pt x="412" y="933"/>
                </a:lnTo>
                <a:lnTo>
                  <a:pt x="413" y="932"/>
                </a:lnTo>
                <a:lnTo>
                  <a:pt x="415" y="931"/>
                </a:lnTo>
                <a:lnTo>
                  <a:pt x="419" y="930"/>
                </a:lnTo>
                <a:lnTo>
                  <a:pt x="421" y="928"/>
                </a:lnTo>
                <a:lnTo>
                  <a:pt x="422" y="927"/>
                </a:lnTo>
                <a:lnTo>
                  <a:pt x="423" y="927"/>
                </a:lnTo>
                <a:lnTo>
                  <a:pt x="424" y="926"/>
                </a:lnTo>
                <a:lnTo>
                  <a:pt x="424" y="925"/>
                </a:lnTo>
                <a:lnTo>
                  <a:pt x="425" y="925"/>
                </a:lnTo>
                <a:lnTo>
                  <a:pt x="426" y="925"/>
                </a:lnTo>
                <a:lnTo>
                  <a:pt x="428" y="926"/>
                </a:lnTo>
                <a:lnTo>
                  <a:pt x="429" y="926"/>
                </a:lnTo>
                <a:lnTo>
                  <a:pt x="430" y="926"/>
                </a:lnTo>
                <a:lnTo>
                  <a:pt x="431" y="926"/>
                </a:lnTo>
                <a:lnTo>
                  <a:pt x="431" y="925"/>
                </a:lnTo>
                <a:lnTo>
                  <a:pt x="432" y="925"/>
                </a:lnTo>
                <a:lnTo>
                  <a:pt x="434" y="923"/>
                </a:lnTo>
                <a:lnTo>
                  <a:pt x="435" y="921"/>
                </a:lnTo>
                <a:lnTo>
                  <a:pt x="438" y="920"/>
                </a:lnTo>
                <a:lnTo>
                  <a:pt x="439" y="919"/>
                </a:lnTo>
                <a:lnTo>
                  <a:pt x="441" y="919"/>
                </a:lnTo>
                <a:lnTo>
                  <a:pt x="443" y="919"/>
                </a:lnTo>
                <a:lnTo>
                  <a:pt x="444" y="919"/>
                </a:lnTo>
                <a:lnTo>
                  <a:pt x="445" y="918"/>
                </a:lnTo>
                <a:lnTo>
                  <a:pt x="446" y="918"/>
                </a:lnTo>
                <a:lnTo>
                  <a:pt x="446" y="917"/>
                </a:lnTo>
                <a:lnTo>
                  <a:pt x="448" y="916"/>
                </a:lnTo>
                <a:lnTo>
                  <a:pt x="450" y="915"/>
                </a:lnTo>
                <a:lnTo>
                  <a:pt x="452" y="916"/>
                </a:lnTo>
                <a:lnTo>
                  <a:pt x="453" y="915"/>
                </a:lnTo>
                <a:lnTo>
                  <a:pt x="456" y="915"/>
                </a:lnTo>
                <a:lnTo>
                  <a:pt x="459" y="914"/>
                </a:lnTo>
                <a:lnTo>
                  <a:pt x="464" y="911"/>
                </a:lnTo>
                <a:lnTo>
                  <a:pt x="469" y="908"/>
                </a:lnTo>
                <a:lnTo>
                  <a:pt x="471" y="906"/>
                </a:lnTo>
                <a:lnTo>
                  <a:pt x="473" y="905"/>
                </a:lnTo>
                <a:lnTo>
                  <a:pt x="474" y="903"/>
                </a:lnTo>
                <a:lnTo>
                  <a:pt x="474" y="902"/>
                </a:lnTo>
                <a:lnTo>
                  <a:pt x="474" y="901"/>
                </a:lnTo>
                <a:lnTo>
                  <a:pt x="474" y="899"/>
                </a:lnTo>
                <a:lnTo>
                  <a:pt x="474" y="898"/>
                </a:lnTo>
                <a:lnTo>
                  <a:pt x="474" y="897"/>
                </a:lnTo>
                <a:lnTo>
                  <a:pt x="475" y="896"/>
                </a:lnTo>
                <a:lnTo>
                  <a:pt x="478" y="895"/>
                </a:lnTo>
                <a:lnTo>
                  <a:pt x="480" y="893"/>
                </a:lnTo>
                <a:lnTo>
                  <a:pt x="483" y="892"/>
                </a:lnTo>
                <a:lnTo>
                  <a:pt x="485" y="892"/>
                </a:lnTo>
                <a:lnTo>
                  <a:pt x="487" y="892"/>
                </a:lnTo>
                <a:lnTo>
                  <a:pt x="488" y="892"/>
                </a:lnTo>
                <a:lnTo>
                  <a:pt x="489" y="892"/>
                </a:lnTo>
                <a:lnTo>
                  <a:pt x="490" y="892"/>
                </a:lnTo>
                <a:lnTo>
                  <a:pt x="491" y="891"/>
                </a:lnTo>
                <a:lnTo>
                  <a:pt x="493" y="892"/>
                </a:lnTo>
                <a:lnTo>
                  <a:pt x="497" y="892"/>
                </a:lnTo>
                <a:lnTo>
                  <a:pt x="499" y="892"/>
                </a:lnTo>
                <a:lnTo>
                  <a:pt x="501" y="893"/>
                </a:lnTo>
                <a:lnTo>
                  <a:pt x="506" y="896"/>
                </a:lnTo>
                <a:lnTo>
                  <a:pt x="510" y="898"/>
                </a:lnTo>
                <a:lnTo>
                  <a:pt x="511" y="899"/>
                </a:lnTo>
                <a:lnTo>
                  <a:pt x="513" y="900"/>
                </a:lnTo>
                <a:lnTo>
                  <a:pt x="515" y="902"/>
                </a:lnTo>
                <a:lnTo>
                  <a:pt x="517" y="902"/>
                </a:lnTo>
                <a:lnTo>
                  <a:pt x="520" y="904"/>
                </a:lnTo>
                <a:lnTo>
                  <a:pt x="522" y="905"/>
                </a:lnTo>
                <a:lnTo>
                  <a:pt x="524" y="906"/>
                </a:lnTo>
                <a:lnTo>
                  <a:pt x="525" y="906"/>
                </a:lnTo>
                <a:lnTo>
                  <a:pt x="526" y="907"/>
                </a:lnTo>
                <a:lnTo>
                  <a:pt x="527" y="908"/>
                </a:lnTo>
                <a:lnTo>
                  <a:pt x="528" y="908"/>
                </a:lnTo>
                <a:lnTo>
                  <a:pt x="529" y="910"/>
                </a:lnTo>
                <a:lnTo>
                  <a:pt x="530" y="911"/>
                </a:lnTo>
                <a:lnTo>
                  <a:pt x="530" y="913"/>
                </a:lnTo>
                <a:lnTo>
                  <a:pt x="532" y="914"/>
                </a:lnTo>
                <a:lnTo>
                  <a:pt x="534" y="915"/>
                </a:lnTo>
                <a:lnTo>
                  <a:pt x="536" y="915"/>
                </a:lnTo>
                <a:lnTo>
                  <a:pt x="536" y="916"/>
                </a:lnTo>
                <a:lnTo>
                  <a:pt x="538" y="917"/>
                </a:lnTo>
                <a:lnTo>
                  <a:pt x="539" y="918"/>
                </a:lnTo>
                <a:lnTo>
                  <a:pt x="540" y="918"/>
                </a:lnTo>
                <a:lnTo>
                  <a:pt x="541" y="918"/>
                </a:lnTo>
                <a:lnTo>
                  <a:pt x="541" y="919"/>
                </a:lnTo>
                <a:lnTo>
                  <a:pt x="541" y="920"/>
                </a:lnTo>
                <a:lnTo>
                  <a:pt x="542" y="921"/>
                </a:lnTo>
                <a:lnTo>
                  <a:pt x="543" y="922"/>
                </a:lnTo>
                <a:lnTo>
                  <a:pt x="545" y="924"/>
                </a:lnTo>
                <a:lnTo>
                  <a:pt x="546" y="925"/>
                </a:lnTo>
                <a:lnTo>
                  <a:pt x="548" y="928"/>
                </a:lnTo>
                <a:lnTo>
                  <a:pt x="551" y="929"/>
                </a:lnTo>
                <a:lnTo>
                  <a:pt x="552" y="930"/>
                </a:lnTo>
                <a:lnTo>
                  <a:pt x="553" y="930"/>
                </a:lnTo>
                <a:lnTo>
                  <a:pt x="554" y="930"/>
                </a:lnTo>
                <a:lnTo>
                  <a:pt x="555" y="931"/>
                </a:lnTo>
                <a:lnTo>
                  <a:pt x="556" y="932"/>
                </a:lnTo>
                <a:lnTo>
                  <a:pt x="556" y="933"/>
                </a:lnTo>
                <a:lnTo>
                  <a:pt x="557" y="934"/>
                </a:lnTo>
                <a:lnTo>
                  <a:pt x="557" y="935"/>
                </a:lnTo>
                <a:lnTo>
                  <a:pt x="557" y="934"/>
                </a:lnTo>
                <a:lnTo>
                  <a:pt x="557" y="935"/>
                </a:lnTo>
                <a:lnTo>
                  <a:pt x="559" y="935"/>
                </a:lnTo>
                <a:lnTo>
                  <a:pt x="561" y="936"/>
                </a:lnTo>
                <a:lnTo>
                  <a:pt x="563" y="936"/>
                </a:lnTo>
                <a:lnTo>
                  <a:pt x="563" y="937"/>
                </a:lnTo>
                <a:lnTo>
                  <a:pt x="563" y="938"/>
                </a:lnTo>
                <a:lnTo>
                  <a:pt x="564" y="939"/>
                </a:lnTo>
                <a:lnTo>
                  <a:pt x="565" y="940"/>
                </a:lnTo>
                <a:lnTo>
                  <a:pt x="565" y="941"/>
                </a:lnTo>
                <a:lnTo>
                  <a:pt x="566" y="942"/>
                </a:lnTo>
                <a:lnTo>
                  <a:pt x="566" y="945"/>
                </a:lnTo>
                <a:lnTo>
                  <a:pt x="567" y="946"/>
                </a:lnTo>
                <a:lnTo>
                  <a:pt x="568" y="947"/>
                </a:lnTo>
                <a:lnTo>
                  <a:pt x="568" y="947"/>
                </a:lnTo>
                <a:lnTo>
                  <a:pt x="569" y="949"/>
                </a:lnTo>
                <a:lnTo>
                  <a:pt x="570" y="951"/>
                </a:lnTo>
                <a:lnTo>
                  <a:pt x="572" y="952"/>
                </a:lnTo>
                <a:lnTo>
                  <a:pt x="574" y="953"/>
                </a:lnTo>
                <a:lnTo>
                  <a:pt x="575" y="954"/>
                </a:lnTo>
                <a:lnTo>
                  <a:pt x="575" y="954"/>
                </a:lnTo>
                <a:lnTo>
                  <a:pt x="577" y="955"/>
                </a:lnTo>
                <a:lnTo>
                  <a:pt x="578" y="955"/>
                </a:lnTo>
                <a:lnTo>
                  <a:pt x="579" y="956"/>
                </a:lnTo>
                <a:lnTo>
                  <a:pt x="580" y="957"/>
                </a:lnTo>
                <a:lnTo>
                  <a:pt x="580" y="957"/>
                </a:lnTo>
                <a:lnTo>
                  <a:pt x="580" y="958"/>
                </a:lnTo>
                <a:lnTo>
                  <a:pt x="581" y="961"/>
                </a:lnTo>
                <a:lnTo>
                  <a:pt x="583" y="969"/>
                </a:lnTo>
                <a:lnTo>
                  <a:pt x="586" y="980"/>
                </a:lnTo>
                <a:lnTo>
                  <a:pt x="589" y="990"/>
                </a:lnTo>
                <a:lnTo>
                  <a:pt x="591" y="996"/>
                </a:lnTo>
                <a:lnTo>
                  <a:pt x="592" y="1002"/>
                </a:lnTo>
                <a:lnTo>
                  <a:pt x="593" y="1006"/>
                </a:lnTo>
                <a:lnTo>
                  <a:pt x="593" y="1009"/>
                </a:lnTo>
                <a:lnTo>
                  <a:pt x="594" y="1011"/>
                </a:lnTo>
                <a:lnTo>
                  <a:pt x="594" y="1013"/>
                </a:lnTo>
                <a:lnTo>
                  <a:pt x="594" y="1017"/>
                </a:lnTo>
                <a:lnTo>
                  <a:pt x="593" y="1020"/>
                </a:lnTo>
                <a:lnTo>
                  <a:pt x="589" y="1034"/>
                </a:lnTo>
                <a:lnTo>
                  <a:pt x="581" y="1067"/>
                </a:lnTo>
                <a:lnTo>
                  <a:pt x="575" y="1089"/>
                </a:lnTo>
                <a:lnTo>
                  <a:pt x="573" y="1101"/>
                </a:lnTo>
                <a:lnTo>
                  <a:pt x="566" y="1128"/>
                </a:lnTo>
                <a:lnTo>
                  <a:pt x="561" y="1150"/>
                </a:lnTo>
                <a:lnTo>
                  <a:pt x="559" y="1157"/>
                </a:lnTo>
                <a:lnTo>
                  <a:pt x="558" y="1161"/>
                </a:lnTo>
                <a:lnTo>
                  <a:pt x="558" y="1164"/>
                </a:lnTo>
                <a:lnTo>
                  <a:pt x="558" y="1167"/>
                </a:lnTo>
                <a:lnTo>
                  <a:pt x="558" y="1168"/>
                </a:lnTo>
                <a:lnTo>
                  <a:pt x="559" y="1171"/>
                </a:lnTo>
                <a:lnTo>
                  <a:pt x="559" y="1172"/>
                </a:lnTo>
                <a:lnTo>
                  <a:pt x="560" y="1172"/>
                </a:lnTo>
                <a:lnTo>
                  <a:pt x="580" y="1147"/>
                </a:lnTo>
                <a:lnTo>
                  <a:pt x="604" y="1118"/>
                </a:lnTo>
                <a:lnTo>
                  <a:pt x="626" y="1090"/>
                </a:lnTo>
                <a:lnTo>
                  <a:pt x="627" y="1090"/>
                </a:lnTo>
                <a:lnTo>
                  <a:pt x="671" y="1088"/>
                </a:lnTo>
                <a:lnTo>
                  <a:pt x="746" y="1151"/>
                </a:lnTo>
                <a:lnTo>
                  <a:pt x="771" y="1172"/>
                </a:lnTo>
                <a:lnTo>
                  <a:pt x="772" y="1173"/>
                </a:lnTo>
                <a:lnTo>
                  <a:pt x="774" y="1174"/>
                </a:lnTo>
                <a:lnTo>
                  <a:pt x="776" y="1175"/>
                </a:lnTo>
                <a:lnTo>
                  <a:pt x="795" y="1188"/>
                </a:lnTo>
                <a:lnTo>
                  <a:pt x="804" y="1194"/>
                </a:lnTo>
                <a:lnTo>
                  <a:pt x="802" y="1202"/>
                </a:lnTo>
                <a:lnTo>
                  <a:pt x="802" y="1209"/>
                </a:lnTo>
                <a:lnTo>
                  <a:pt x="795" y="1218"/>
                </a:lnTo>
                <a:lnTo>
                  <a:pt x="793" y="1221"/>
                </a:lnTo>
                <a:lnTo>
                  <a:pt x="793" y="1222"/>
                </a:lnTo>
                <a:lnTo>
                  <a:pt x="792" y="1224"/>
                </a:lnTo>
                <a:lnTo>
                  <a:pt x="793" y="1224"/>
                </a:lnTo>
                <a:lnTo>
                  <a:pt x="792" y="1226"/>
                </a:lnTo>
                <a:lnTo>
                  <a:pt x="792" y="1227"/>
                </a:lnTo>
                <a:lnTo>
                  <a:pt x="792" y="1229"/>
                </a:lnTo>
                <a:lnTo>
                  <a:pt x="792" y="1230"/>
                </a:lnTo>
                <a:lnTo>
                  <a:pt x="792" y="1232"/>
                </a:lnTo>
                <a:lnTo>
                  <a:pt x="793" y="1233"/>
                </a:lnTo>
                <a:lnTo>
                  <a:pt x="793" y="1233"/>
                </a:lnTo>
                <a:lnTo>
                  <a:pt x="794" y="1234"/>
                </a:lnTo>
                <a:lnTo>
                  <a:pt x="795" y="1235"/>
                </a:lnTo>
                <a:lnTo>
                  <a:pt x="795" y="1235"/>
                </a:lnTo>
                <a:lnTo>
                  <a:pt x="795" y="1237"/>
                </a:lnTo>
                <a:lnTo>
                  <a:pt x="795" y="1238"/>
                </a:lnTo>
                <a:lnTo>
                  <a:pt x="797" y="1240"/>
                </a:lnTo>
                <a:lnTo>
                  <a:pt x="797" y="1240"/>
                </a:lnTo>
                <a:lnTo>
                  <a:pt x="798" y="1241"/>
                </a:lnTo>
                <a:lnTo>
                  <a:pt x="772" y="1274"/>
                </a:lnTo>
                <a:lnTo>
                  <a:pt x="757" y="1292"/>
                </a:lnTo>
                <a:lnTo>
                  <a:pt x="756" y="1293"/>
                </a:lnTo>
                <a:lnTo>
                  <a:pt x="726" y="1317"/>
                </a:lnTo>
                <a:lnTo>
                  <a:pt x="723" y="1318"/>
                </a:lnTo>
                <a:lnTo>
                  <a:pt x="684" y="1324"/>
                </a:lnTo>
                <a:lnTo>
                  <a:pt x="653" y="1329"/>
                </a:lnTo>
                <a:lnTo>
                  <a:pt x="621" y="1333"/>
                </a:lnTo>
                <a:lnTo>
                  <a:pt x="587" y="1337"/>
                </a:lnTo>
                <a:lnTo>
                  <a:pt x="557" y="1341"/>
                </a:lnTo>
                <a:lnTo>
                  <a:pt x="551" y="1343"/>
                </a:lnTo>
                <a:lnTo>
                  <a:pt x="549" y="1345"/>
                </a:lnTo>
                <a:lnTo>
                  <a:pt x="547" y="1345"/>
                </a:lnTo>
                <a:lnTo>
                  <a:pt x="547" y="1346"/>
                </a:lnTo>
                <a:lnTo>
                  <a:pt x="547" y="1347"/>
                </a:lnTo>
                <a:lnTo>
                  <a:pt x="547" y="1348"/>
                </a:lnTo>
                <a:lnTo>
                  <a:pt x="547" y="1350"/>
                </a:lnTo>
                <a:lnTo>
                  <a:pt x="547" y="1351"/>
                </a:lnTo>
                <a:lnTo>
                  <a:pt x="547" y="1353"/>
                </a:lnTo>
                <a:lnTo>
                  <a:pt x="548" y="1354"/>
                </a:lnTo>
                <a:lnTo>
                  <a:pt x="548" y="1356"/>
                </a:lnTo>
                <a:lnTo>
                  <a:pt x="547" y="1357"/>
                </a:lnTo>
                <a:lnTo>
                  <a:pt x="547" y="1359"/>
                </a:lnTo>
                <a:lnTo>
                  <a:pt x="547" y="1361"/>
                </a:lnTo>
                <a:lnTo>
                  <a:pt x="546" y="1362"/>
                </a:lnTo>
                <a:lnTo>
                  <a:pt x="546" y="1364"/>
                </a:lnTo>
                <a:lnTo>
                  <a:pt x="546" y="1367"/>
                </a:lnTo>
                <a:lnTo>
                  <a:pt x="546" y="1368"/>
                </a:lnTo>
                <a:lnTo>
                  <a:pt x="547" y="1369"/>
                </a:lnTo>
                <a:lnTo>
                  <a:pt x="546" y="1371"/>
                </a:lnTo>
                <a:lnTo>
                  <a:pt x="546" y="1373"/>
                </a:lnTo>
                <a:lnTo>
                  <a:pt x="546" y="1373"/>
                </a:lnTo>
                <a:lnTo>
                  <a:pt x="547" y="1374"/>
                </a:lnTo>
                <a:lnTo>
                  <a:pt x="547" y="1375"/>
                </a:lnTo>
                <a:lnTo>
                  <a:pt x="548" y="1375"/>
                </a:lnTo>
                <a:lnTo>
                  <a:pt x="549" y="1376"/>
                </a:lnTo>
                <a:lnTo>
                  <a:pt x="550" y="1376"/>
                </a:lnTo>
                <a:lnTo>
                  <a:pt x="551" y="1378"/>
                </a:lnTo>
                <a:lnTo>
                  <a:pt x="552" y="1379"/>
                </a:lnTo>
                <a:lnTo>
                  <a:pt x="552" y="1379"/>
                </a:lnTo>
                <a:lnTo>
                  <a:pt x="551" y="1380"/>
                </a:lnTo>
                <a:lnTo>
                  <a:pt x="551" y="1381"/>
                </a:lnTo>
                <a:lnTo>
                  <a:pt x="550" y="1381"/>
                </a:lnTo>
                <a:lnTo>
                  <a:pt x="549" y="1382"/>
                </a:lnTo>
                <a:lnTo>
                  <a:pt x="548" y="1383"/>
                </a:lnTo>
                <a:lnTo>
                  <a:pt x="546" y="1384"/>
                </a:lnTo>
                <a:lnTo>
                  <a:pt x="546" y="1386"/>
                </a:lnTo>
                <a:lnTo>
                  <a:pt x="546" y="1387"/>
                </a:lnTo>
                <a:lnTo>
                  <a:pt x="546" y="1390"/>
                </a:lnTo>
                <a:lnTo>
                  <a:pt x="547" y="1390"/>
                </a:lnTo>
                <a:lnTo>
                  <a:pt x="548" y="1390"/>
                </a:lnTo>
                <a:lnTo>
                  <a:pt x="549" y="1391"/>
                </a:lnTo>
                <a:lnTo>
                  <a:pt x="549" y="1393"/>
                </a:lnTo>
                <a:lnTo>
                  <a:pt x="549" y="1394"/>
                </a:lnTo>
                <a:lnTo>
                  <a:pt x="550" y="1396"/>
                </a:lnTo>
                <a:lnTo>
                  <a:pt x="550" y="1397"/>
                </a:lnTo>
                <a:lnTo>
                  <a:pt x="551" y="1399"/>
                </a:lnTo>
                <a:lnTo>
                  <a:pt x="552" y="1401"/>
                </a:lnTo>
                <a:lnTo>
                  <a:pt x="552" y="1403"/>
                </a:lnTo>
                <a:lnTo>
                  <a:pt x="552" y="1405"/>
                </a:lnTo>
                <a:lnTo>
                  <a:pt x="552" y="1407"/>
                </a:lnTo>
                <a:lnTo>
                  <a:pt x="552" y="1408"/>
                </a:lnTo>
                <a:lnTo>
                  <a:pt x="553" y="1409"/>
                </a:lnTo>
                <a:lnTo>
                  <a:pt x="554" y="1409"/>
                </a:lnTo>
                <a:lnTo>
                  <a:pt x="555" y="1412"/>
                </a:lnTo>
                <a:lnTo>
                  <a:pt x="556" y="1412"/>
                </a:lnTo>
                <a:lnTo>
                  <a:pt x="557" y="1412"/>
                </a:lnTo>
                <a:lnTo>
                  <a:pt x="558" y="1413"/>
                </a:lnTo>
                <a:lnTo>
                  <a:pt x="559" y="1414"/>
                </a:lnTo>
                <a:lnTo>
                  <a:pt x="560" y="1416"/>
                </a:lnTo>
                <a:lnTo>
                  <a:pt x="560" y="1418"/>
                </a:lnTo>
                <a:lnTo>
                  <a:pt x="561" y="1418"/>
                </a:lnTo>
                <a:lnTo>
                  <a:pt x="563" y="1418"/>
                </a:lnTo>
                <a:lnTo>
                  <a:pt x="563" y="1418"/>
                </a:lnTo>
                <a:lnTo>
                  <a:pt x="563" y="1419"/>
                </a:lnTo>
                <a:lnTo>
                  <a:pt x="563" y="1422"/>
                </a:lnTo>
                <a:lnTo>
                  <a:pt x="563" y="1423"/>
                </a:lnTo>
                <a:lnTo>
                  <a:pt x="564" y="1423"/>
                </a:lnTo>
                <a:lnTo>
                  <a:pt x="565" y="1423"/>
                </a:lnTo>
                <a:lnTo>
                  <a:pt x="565" y="1424"/>
                </a:lnTo>
                <a:lnTo>
                  <a:pt x="565" y="1425"/>
                </a:lnTo>
                <a:lnTo>
                  <a:pt x="565" y="1426"/>
                </a:lnTo>
                <a:lnTo>
                  <a:pt x="565" y="1428"/>
                </a:lnTo>
                <a:lnTo>
                  <a:pt x="564" y="1429"/>
                </a:lnTo>
                <a:lnTo>
                  <a:pt x="563" y="1430"/>
                </a:lnTo>
                <a:lnTo>
                  <a:pt x="563" y="1430"/>
                </a:lnTo>
                <a:lnTo>
                  <a:pt x="562" y="1431"/>
                </a:lnTo>
                <a:lnTo>
                  <a:pt x="562" y="1433"/>
                </a:lnTo>
                <a:lnTo>
                  <a:pt x="562" y="1434"/>
                </a:lnTo>
                <a:lnTo>
                  <a:pt x="563" y="1435"/>
                </a:lnTo>
                <a:lnTo>
                  <a:pt x="563" y="1436"/>
                </a:lnTo>
                <a:lnTo>
                  <a:pt x="563" y="1437"/>
                </a:lnTo>
                <a:lnTo>
                  <a:pt x="562" y="1439"/>
                </a:lnTo>
                <a:lnTo>
                  <a:pt x="561" y="1440"/>
                </a:lnTo>
                <a:lnTo>
                  <a:pt x="558" y="1445"/>
                </a:lnTo>
                <a:lnTo>
                  <a:pt x="556" y="1447"/>
                </a:lnTo>
                <a:lnTo>
                  <a:pt x="555" y="1446"/>
                </a:lnTo>
                <a:lnTo>
                  <a:pt x="554" y="1447"/>
                </a:lnTo>
                <a:lnTo>
                  <a:pt x="552" y="1447"/>
                </a:lnTo>
                <a:lnTo>
                  <a:pt x="551" y="1447"/>
                </a:lnTo>
                <a:lnTo>
                  <a:pt x="549" y="1447"/>
                </a:lnTo>
                <a:lnTo>
                  <a:pt x="548" y="1447"/>
                </a:lnTo>
                <a:lnTo>
                  <a:pt x="547" y="1446"/>
                </a:lnTo>
                <a:lnTo>
                  <a:pt x="544" y="1446"/>
                </a:lnTo>
                <a:lnTo>
                  <a:pt x="541" y="1446"/>
                </a:lnTo>
                <a:lnTo>
                  <a:pt x="539" y="1446"/>
                </a:lnTo>
                <a:lnTo>
                  <a:pt x="536" y="1446"/>
                </a:lnTo>
                <a:lnTo>
                  <a:pt x="536" y="1447"/>
                </a:lnTo>
                <a:lnTo>
                  <a:pt x="534" y="1448"/>
                </a:lnTo>
                <a:lnTo>
                  <a:pt x="532" y="1450"/>
                </a:lnTo>
                <a:lnTo>
                  <a:pt x="530" y="1451"/>
                </a:lnTo>
                <a:lnTo>
                  <a:pt x="529" y="1452"/>
                </a:lnTo>
                <a:lnTo>
                  <a:pt x="527" y="1453"/>
                </a:lnTo>
                <a:lnTo>
                  <a:pt x="525" y="1453"/>
                </a:lnTo>
                <a:lnTo>
                  <a:pt x="524" y="1454"/>
                </a:lnTo>
                <a:lnTo>
                  <a:pt x="522" y="1456"/>
                </a:lnTo>
                <a:lnTo>
                  <a:pt x="521" y="1457"/>
                </a:lnTo>
                <a:lnTo>
                  <a:pt x="519" y="1458"/>
                </a:lnTo>
                <a:lnTo>
                  <a:pt x="519" y="1460"/>
                </a:lnTo>
                <a:lnTo>
                  <a:pt x="517" y="1462"/>
                </a:lnTo>
                <a:lnTo>
                  <a:pt x="515" y="1462"/>
                </a:lnTo>
                <a:lnTo>
                  <a:pt x="513" y="1463"/>
                </a:lnTo>
                <a:lnTo>
                  <a:pt x="511" y="1463"/>
                </a:lnTo>
                <a:lnTo>
                  <a:pt x="508" y="1463"/>
                </a:lnTo>
                <a:lnTo>
                  <a:pt x="506" y="1463"/>
                </a:lnTo>
                <a:lnTo>
                  <a:pt x="503" y="1464"/>
                </a:lnTo>
                <a:lnTo>
                  <a:pt x="502" y="1464"/>
                </a:lnTo>
                <a:lnTo>
                  <a:pt x="500" y="1465"/>
                </a:lnTo>
                <a:lnTo>
                  <a:pt x="498" y="1467"/>
                </a:lnTo>
                <a:lnTo>
                  <a:pt x="496" y="1468"/>
                </a:lnTo>
                <a:lnTo>
                  <a:pt x="495" y="1468"/>
                </a:lnTo>
                <a:lnTo>
                  <a:pt x="492" y="1469"/>
                </a:lnTo>
                <a:lnTo>
                  <a:pt x="491" y="1469"/>
                </a:lnTo>
                <a:lnTo>
                  <a:pt x="490" y="1469"/>
                </a:lnTo>
                <a:lnTo>
                  <a:pt x="488" y="1469"/>
                </a:lnTo>
                <a:lnTo>
                  <a:pt x="486" y="1468"/>
                </a:lnTo>
                <a:lnTo>
                  <a:pt x="485" y="1467"/>
                </a:lnTo>
                <a:lnTo>
                  <a:pt x="484" y="1466"/>
                </a:lnTo>
                <a:lnTo>
                  <a:pt x="482" y="1464"/>
                </a:lnTo>
                <a:lnTo>
                  <a:pt x="481" y="1463"/>
                </a:lnTo>
                <a:lnTo>
                  <a:pt x="480" y="1462"/>
                </a:lnTo>
                <a:lnTo>
                  <a:pt x="478" y="1461"/>
                </a:lnTo>
                <a:lnTo>
                  <a:pt x="476" y="1461"/>
                </a:lnTo>
                <a:lnTo>
                  <a:pt x="474" y="1460"/>
                </a:lnTo>
                <a:lnTo>
                  <a:pt x="471" y="1460"/>
                </a:lnTo>
                <a:lnTo>
                  <a:pt x="468" y="1460"/>
                </a:lnTo>
                <a:lnTo>
                  <a:pt x="466" y="1460"/>
                </a:lnTo>
                <a:lnTo>
                  <a:pt x="465" y="1460"/>
                </a:lnTo>
                <a:lnTo>
                  <a:pt x="463" y="1461"/>
                </a:lnTo>
                <a:lnTo>
                  <a:pt x="462" y="1462"/>
                </a:lnTo>
                <a:lnTo>
                  <a:pt x="461" y="1462"/>
                </a:lnTo>
                <a:lnTo>
                  <a:pt x="459" y="1464"/>
                </a:lnTo>
                <a:lnTo>
                  <a:pt x="458" y="1466"/>
                </a:lnTo>
                <a:lnTo>
                  <a:pt x="457" y="1467"/>
                </a:lnTo>
                <a:lnTo>
                  <a:pt x="456" y="1468"/>
                </a:lnTo>
                <a:lnTo>
                  <a:pt x="454" y="1470"/>
                </a:lnTo>
                <a:lnTo>
                  <a:pt x="452" y="1470"/>
                </a:lnTo>
                <a:lnTo>
                  <a:pt x="451" y="1471"/>
                </a:lnTo>
                <a:lnTo>
                  <a:pt x="449" y="1472"/>
                </a:lnTo>
                <a:lnTo>
                  <a:pt x="446" y="1473"/>
                </a:lnTo>
                <a:lnTo>
                  <a:pt x="444" y="1473"/>
                </a:lnTo>
                <a:lnTo>
                  <a:pt x="442" y="1473"/>
                </a:lnTo>
                <a:lnTo>
                  <a:pt x="441" y="1474"/>
                </a:lnTo>
                <a:lnTo>
                  <a:pt x="438" y="1474"/>
                </a:lnTo>
                <a:lnTo>
                  <a:pt x="438" y="1475"/>
                </a:lnTo>
                <a:lnTo>
                  <a:pt x="436" y="1476"/>
                </a:lnTo>
                <a:lnTo>
                  <a:pt x="435" y="1477"/>
                </a:lnTo>
                <a:lnTo>
                  <a:pt x="433" y="1478"/>
                </a:lnTo>
                <a:lnTo>
                  <a:pt x="431" y="1479"/>
                </a:lnTo>
                <a:lnTo>
                  <a:pt x="429" y="1480"/>
                </a:lnTo>
                <a:lnTo>
                  <a:pt x="429" y="1481"/>
                </a:lnTo>
                <a:lnTo>
                  <a:pt x="428" y="1483"/>
                </a:lnTo>
                <a:lnTo>
                  <a:pt x="427" y="1484"/>
                </a:lnTo>
                <a:lnTo>
                  <a:pt x="426" y="1487"/>
                </a:lnTo>
                <a:lnTo>
                  <a:pt x="426" y="1490"/>
                </a:lnTo>
                <a:lnTo>
                  <a:pt x="425" y="1491"/>
                </a:lnTo>
                <a:lnTo>
                  <a:pt x="425" y="1494"/>
                </a:lnTo>
                <a:lnTo>
                  <a:pt x="424" y="1495"/>
                </a:lnTo>
                <a:lnTo>
                  <a:pt x="423" y="1496"/>
                </a:lnTo>
                <a:lnTo>
                  <a:pt x="422" y="1499"/>
                </a:lnTo>
                <a:lnTo>
                  <a:pt x="423" y="1501"/>
                </a:lnTo>
                <a:lnTo>
                  <a:pt x="422" y="1503"/>
                </a:lnTo>
                <a:lnTo>
                  <a:pt x="421" y="1506"/>
                </a:lnTo>
                <a:lnTo>
                  <a:pt x="420" y="1507"/>
                </a:lnTo>
                <a:lnTo>
                  <a:pt x="420" y="1509"/>
                </a:lnTo>
                <a:lnTo>
                  <a:pt x="419" y="1512"/>
                </a:lnTo>
                <a:lnTo>
                  <a:pt x="418" y="1513"/>
                </a:lnTo>
                <a:lnTo>
                  <a:pt x="418" y="1515"/>
                </a:lnTo>
                <a:lnTo>
                  <a:pt x="418" y="1517"/>
                </a:lnTo>
                <a:lnTo>
                  <a:pt x="419" y="1519"/>
                </a:lnTo>
                <a:lnTo>
                  <a:pt x="420" y="1521"/>
                </a:lnTo>
                <a:lnTo>
                  <a:pt x="422" y="1522"/>
                </a:lnTo>
                <a:lnTo>
                  <a:pt x="424" y="1523"/>
                </a:lnTo>
                <a:lnTo>
                  <a:pt x="425" y="1523"/>
                </a:lnTo>
                <a:lnTo>
                  <a:pt x="427" y="1525"/>
                </a:lnTo>
                <a:lnTo>
                  <a:pt x="428" y="1527"/>
                </a:lnTo>
                <a:lnTo>
                  <a:pt x="429" y="1529"/>
                </a:lnTo>
                <a:lnTo>
                  <a:pt x="429" y="1530"/>
                </a:lnTo>
                <a:lnTo>
                  <a:pt x="430" y="1533"/>
                </a:lnTo>
                <a:lnTo>
                  <a:pt x="431" y="1534"/>
                </a:lnTo>
                <a:lnTo>
                  <a:pt x="432" y="1536"/>
                </a:lnTo>
                <a:lnTo>
                  <a:pt x="433" y="1538"/>
                </a:lnTo>
                <a:lnTo>
                  <a:pt x="435" y="1539"/>
                </a:lnTo>
                <a:lnTo>
                  <a:pt x="437" y="1538"/>
                </a:lnTo>
                <a:lnTo>
                  <a:pt x="438" y="1538"/>
                </a:lnTo>
                <a:lnTo>
                  <a:pt x="439" y="1537"/>
                </a:lnTo>
                <a:lnTo>
                  <a:pt x="441" y="1536"/>
                </a:lnTo>
                <a:lnTo>
                  <a:pt x="442" y="1535"/>
                </a:lnTo>
                <a:lnTo>
                  <a:pt x="445" y="1534"/>
                </a:lnTo>
                <a:lnTo>
                  <a:pt x="446" y="1535"/>
                </a:lnTo>
                <a:lnTo>
                  <a:pt x="448" y="1537"/>
                </a:lnTo>
                <a:lnTo>
                  <a:pt x="449" y="1539"/>
                </a:lnTo>
                <a:lnTo>
                  <a:pt x="449" y="1541"/>
                </a:lnTo>
                <a:lnTo>
                  <a:pt x="449" y="1544"/>
                </a:lnTo>
                <a:lnTo>
                  <a:pt x="449" y="1546"/>
                </a:lnTo>
                <a:lnTo>
                  <a:pt x="449" y="1549"/>
                </a:lnTo>
                <a:lnTo>
                  <a:pt x="449" y="1551"/>
                </a:lnTo>
                <a:lnTo>
                  <a:pt x="447" y="1552"/>
                </a:lnTo>
                <a:lnTo>
                  <a:pt x="446" y="1554"/>
                </a:lnTo>
                <a:lnTo>
                  <a:pt x="446" y="1556"/>
                </a:lnTo>
                <a:lnTo>
                  <a:pt x="444" y="1557"/>
                </a:lnTo>
                <a:lnTo>
                  <a:pt x="443" y="1558"/>
                </a:lnTo>
                <a:lnTo>
                  <a:pt x="441" y="1560"/>
                </a:lnTo>
                <a:lnTo>
                  <a:pt x="440" y="1561"/>
                </a:lnTo>
                <a:lnTo>
                  <a:pt x="438" y="1561"/>
                </a:lnTo>
                <a:lnTo>
                  <a:pt x="437" y="1562"/>
                </a:lnTo>
                <a:lnTo>
                  <a:pt x="436" y="1562"/>
                </a:lnTo>
                <a:lnTo>
                  <a:pt x="434" y="1562"/>
                </a:lnTo>
                <a:lnTo>
                  <a:pt x="431" y="1563"/>
                </a:lnTo>
                <a:lnTo>
                  <a:pt x="429" y="1563"/>
                </a:lnTo>
                <a:lnTo>
                  <a:pt x="427" y="1562"/>
                </a:lnTo>
                <a:lnTo>
                  <a:pt x="426" y="1560"/>
                </a:lnTo>
                <a:lnTo>
                  <a:pt x="425" y="1558"/>
                </a:lnTo>
                <a:lnTo>
                  <a:pt x="424" y="1557"/>
                </a:lnTo>
                <a:lnTo>
                  <a:pt x="422" y="1557"/>
                </a:lnTo>
                <a:lnTo>
                  <a:pt x="419" y="1557"/>
                </a:lnTo>
                <a:lnTo>
                  <a:pt x="418" y="1556"/>
                </a:lnTo>
                <a:lnTo>
                  <a:pt x="415" y="1556"/>
                </a:lnTo>
                <a:lnTo>
                  <a:pt x="413" y="1556"/>
                </a:lnTo>
                <a:lnTo>
                  <a:pt x="411" y="1556"/>
                </a:lnTo>
                <a:lnTo>
                  <a:pt x="408" y="1556"/>
                </a:lnTo>
                <a:lnTo>
                  <a:pt x="406" y="1555"/>
                </a:lnTo>
                <a:lnTo>
                  <a:pt x="404" y="1555"/>
                </a:lnTo>
                <a:lnTo>
                  <a:pt x="402" y="1554"/>
                </a:lnTo>
                <a:lnTo>
                  <a:pt x="400" y="1553"/>
                </a:lnTo>
                <a:lnTo>
                  <a:pt x="399" y="1551"/>
                </a:lnTo>
                <a:lnTo>
                  <a:pt x="397" y="1551"/>
                </a:lnTo>
                <a:lnTo>
                  <a:pt x="396" y="1549"/>
                </a:lnTo>
                <a:lnTo>
                  <a:pt x="395" y="1548"/>
                </a:lnTo>
                <a:lnTo>
                  <a:pt x="393" y="1546"/>
                </a:lnTo>
                <a:lnTo>
                  <a:pt x="392" y="1545"/>
                </a:lnTo>
                <a:lnTo>
                  <a:pt x="390" y="1544"/>
                </a:lnTo>
                <a:lnTo>
                  <a:pt x="389" y="1543"/>
                </a:lnTo>
                <a:lnTo>
                  <a:pt x="387" y="1542"/>
                </a:lnTo>
                <a:lnTo>
                  <a:pt x="385" y="1542"/>
                </a:lnTo>
                <a:lnTo>
                  <a:pt x="382" y="1542"/>
                </a:lnTo>
                <a:lnTo>
                  <a:pt x="379" y="1543"/>
                </a:lnTo>
                <a:lnTo>
                  <a:pt x="378" y="1543"/>
                </a:lnTo>
                <a:lnTo>
                  <a:pt x="376" y="1544"/>
                </a:lnTo>
                <a:lnTo>
                  <a:pt x="373" y="1545"/>
                </a:lnTo>
                <a:lnTo>
                  <a:pt x="372" y="1545"/>
                </a:lnTo>
                <a:lnTo>
                  <a:pt x="368" y="1545"/>
                </a:lnTo>
                <a:lnTo>
                  <a:pt x="367" y="1545"/>
                </a:lnTo>
                <a:lnTo>
                  <a:pt x="364" y="1545"/>
                </a:lnTo>
                <a:lnTo>
                  <a:pt x="362" y="1544"/>
                </a:lnTo>
                <a:lnTo>
                  <a:pt x="360" y="1543"/>
                </a:lnTo>
                <a:lnTo>
                  <a:pt x="359" y="1541"/>
                </a:lnTo>
                <a:lnTo>
                  <a:pt x="358" y="1540"/>
                </a:lnTo>
                <a:lnTo>
                  <a:pt x="357" y="1538"/>
                </a:lnTo>
                <a:lnTo>
                  <a:pt x="357" y="1536"/>
                </a:lnTo>
                <a:lnTo>
                  <a:pt x="356" y="1534"/>
                </a:lnTo>
                <a:lnTo>
                  <a:pt x="355" y="1533"/>
                </a:lnTo>
                <a:lnTo>
                  <a:pt x="353" y="1532"/>
                </a:lnTo>
                <a:lnTo>
                  <a:pt x="351" y="1530"/>
                </a:lnTo>
                <a:lnTo>
                  <a:pt x="351" y="1529"/>
                </a:lnTo>
                <a:lnTo>
                  <a:pt x="349" y="1528"/>
                </a:lnTo>
                <a:lnTo>
                  <a:pt x="347" y="1527"/>
                </a:lnTo>
                <a:lnTo>
                  <a:pt x="346" y="1526"/>
                </a:lnTo>
                <a:lnTo>
                  <a:pt x="343" y="1527"/>
                </a:lnTo>
                <a:lnTo>
                  <a:pt x="341" y="1528"/>
                </a:lnTo>
                <a:lnTo>
                  <a:pt x="340" y="1529"/>
                </a:lnTo>
                <a:lnTo>
                  <a:pt x="339" y="1530"/>
                </a:lnTo>
                <a:lnTo>
                  <a:pt x="336" y="1531"/>
                </a:lnTo>
                <a:lnTo>
                  <a:pt x="334" y="1531"/>
                </a:lnTo>
                <a:lnTo>
                  <a:pt x="332" y="1531"/>
                </a:lnTo>
                <a:lnTo>
                  <a:pt x="329" y="1530"/>
                </a:lnTo>
                <a:lnTo>
                  <a:pt x="328" y="1529"/>
                </a:lnTo>
                <a:lnTo>
                  <a:pt x="325" y="1529"/>
                </a:lnTo>
                <a:lnTo>
                  <a:pt x="323" y="1529"/>
                </a:lnTo>
                <a:lnTo>
                  <a:pt x="321" y="1529"/>
                </a:lnTo>
                <a:lnTo>
                  <a:pt x="318" y="1528"/>
                </a:lnTo>
                <a:lnTo>
                  <a:pt x="316" y="1528"/>
                </a:lnTo>
                <a:lnTo>
                  <a:pt x="313" y="1529"/>
                </a:lnTo>
                <a:lnTo>
                  <a:pt x="312" y="1529"/>
                </a:lnTo>
                <a:lnTo>
                  <a:pt x="309" y="1529"/>
                </a:lnTo>
                <a:lnTo>
                  <a:pt x="307" y="1530"/>
                </a:lnTo>
                <a:lnTo>
                  <a:pt x="305" y="1530"/>
                </a:lnTo>
                <a:lnTo>
                  <a:pt x="303" y="1531"/>
                </a:lnTo>
                <a:lnTo>
                  <a:pt x="301" y="1533"/>
                </a:lnTo>
                <a:lnTo>
                  <a:pt x="300" y="1534"/>
                </a:lnTo>
                <a:lnTo>
                  <a:pt x="298" y="1534"/>
                </a:lnTo>
                <a:lnTo>
                  <a:pt x="296" y="1535"/>
                </a:lnTo>
                <a:lnTo>
                  <a:pt x="294" y="1536"/>
                </a:lnTo>
                <a:lnTo>
                  <a:pt x="292" y="1537"/>
                </a:lnTo>
                <a:lnTo>
                  <a:pt x="290" y="1537"/>
                </a:lnTo>
                <a:lnTo>
                  <a:pt x="288" y="1538"/>
                </a:lnTo>
                <a:lnTo>
                  <a:pt x="287" y="1537"/>
                </a:lnTo>
                <a:lnTo>
                  <a:pt x="286" y="1534"/>
                </a:lnTo>
                <a:lnTo>
                  <a:pt x="286" y="1532"/>
                </a:lnTo>
                <a:lnTo>
                  <a:pt x="285" y="1530"/>
                </a:lnTo>
                <a:lnTo>
                  <a:pt x="283" y="1529"/>
                </a:lnTo>
                <a:lnTo>
                  <a:pt x="281" y="1530"/>
                </a:lnTo>
                <a:lnTo>
                  <a:pt x="278" y="1530"/>
                </a:lnTo>
                <a:lnTo>
                  <a:pt x="277" y="1531"/>
                </a:lnTo>
                <a:lnTo>
                  <a:pt x="275" y="1532"/>
                </a:lnTo>
                <a:lnTo>
                  <a:pt x="273" y="1534"/>
                </a:lnTo>
                <a:lnTo>
                  <a:pt x="273" y="1535"/>
                </a:lnTo>
                <a:lnTo>
                  <a:pt x="270" y="1535"/>
                </a:lnTo>
                <a:lnTo>
                  <a:pt x="267" y="1535"/>
                </a:lnTo>
                <a:lnTo>
                  <a:pt x="266" y="1534"/>
                </a:lnTo>
                <a:lnTo>
                  <a:pt x="263" y="1534"/>
                </a:lnTo>
                <a:lnTo>
                  <a:pt x="261" y="1534"/>
                </a:lnTo>
                <a:lnTo>
                  <a:pt x="259" y="1534"/>
                </a:lnTo>
                <a:lnTo>
                  <a:pt x="257" y="1533"/>
                </a:lnTo>
                <a:lnTo>
                  <a:pt x="256" y="1531"/>
                </a:lnTo>
                <a:lnTo>
                  <a:pt x="256" y="1529"/>
                </a:lnTo>
                <a:lnTo>
                  <a:pt x="256" y="1526"/>
                </a:lnTo>
                <a:lnTo>
                  <a:pt x="256" y="1523"/>
                </a:lnTo>
                <a:lnTo>
                  <a:pt x="256" y="1522"/>
                </a:lnTo>
                <a:lnTo>
                  <a:pt x="255" y="1520"/>
                </a:lnTo>
                <a:lnTo>
                  <a:pt x="253" y="1519"/>
                </a:lnTo>
                <a:lnTo>
                  <a:pt x="251" y="1517"/>
                </a:lnTo>
                <a:lnTo>
                  <a:pt x="250" y="1517"/>
                </a:lnTo>
                <a:lnTo>
                  <a:pt x="250" y="1514"/>
                </a:lnTo>
                <a:lnTo>
                  <a:pt x="249" y="1512"/>
                </a:lnTo>
                <a:lnTo>
                  <a:pt x="249" y="1510"/>
                </a:lnTo>
                <a:lnTo>
                  <a:pt x="249" y="1507"/>
                </a:lnTo>
                <a:lnTo>
                  <a:pt x="248" y="1506"/>
                </a:lnTo>
                <a:lnTo>
                  <a:pt x="247" y="1504"/>
                </a:lnTo>
                <a:lnTo>
                  <a:pt x="247" y="1503"/>
                </a:lnTo>
                <a:lnTo>
                  <a:pt x="246" y="1502"/>
                </a:lnTo>
                <a:lnTo>
                  <a:pt x="245" y="1501"/>
                </a:lnTo>
                <a:lnTo>
                  <a:pt x="244" y="1499"/>
                </a:lnTo>
                <a:lnTo>
                  <a:pt x="242" y="1498"/>
                </a:lnTo>
                <a:lnTo>
                  <a:pt x="241" y="1496"/>
                </a:lnTo>
                <a:lnTo>
                  <a:pt x="239" y="1495"/>
                </a:lnTo>
                <a:lnTo>
                  <a:pt x="238" y="1495"/>
                </a:lnTo>
                <a:lnTo>
                  <a:pt x="237" y="1493"/>
                </a:lnTo>
                <a:lnTo>
                  <a:pt x="236" y="1491"/>
                </a:lnTo>
                <a:lnTo>
                  <a:pt x="234" y="1490"/>
                </a:lnTo>
                <a:lnTo>
                  <a:pt x="234" y="1488"/>
                </a:lnTo>
                <a:lnTo>
                  <a:pt x="233" y="1486"/>
                </a:lnTo>
                <a:lnTo>
                  <a:pt x="232" y="1484"/>
                </a:lnTo>
                <a:lnTo>
                  <a:pt x="231" y="1483"/>
                </a:lnTo>
                <a:lnTo>
                  <a:pt x="230" y="1481"/>
                </a:lnTo>
                <a:lnTo>
                  <a:pt x="229" y="1479"/>
                </a:lnTo>
                <a:lnTo>
                  <a:pt x="228" y="1477"/>
                </a:lnTo>
                <a:lnTo>
                  <a:pt x="228" y="1475"/>
                </a:lnTo>
                <a:lnTo>
                  <a:pt x="228" y="1473"/>
                </a:lnTo>
                <a:lnTo>
                  <a:pt x="227" y="1471"/>
                </a:lnTo>
                <a:lnTo>
                  <a:pt x="225" y="1470"/>
                </a:lnTo>
                <a:lnTo>
                  <a:pt x="224" y="1468"/>
                </a:lnTo>
                <a:lnTo>
                  <a:pt x="223" y="1466"/>
                </a:lnTo>
                <a:lnTo>
                  <a:pt x="223" y="1464"/>
                </a:lnTo>
                <a:lnTo>
                  <a:pt x="222" y="1463"/>
                </a:lnTo>
                <a:lnTo>
                  <a:pt x="221" y="1462"/>
                </a:lnTo>
                <a:lnTo>
                  <a:pt x="219" y="1460"/>
                </a:lnTo>
                <a:lnTo>
                  <a:pt x="218" y="1458"/>
                </a:lnTo>
                <a:lnTo>
                  <a:pt x="217" y="1457"/>
                </a:lnTo>
                <a:lnTo>
                  <a:pt x="215" y="1456"/>
                </a:lnTo>
                <a:lnTo>
                  <a:pt x="214" y="1454"/>
                </a:lnTo>
                <a:lnTo>
                  <a:pt x="212" y="1453"/>
                </a:lnTo>
                <a:lnTo>
                  <a:pt x="211" y="1451"/>
                </a:lnTo>
                <a:lnTo>
                  <a:pt x="210" y="1451"/>
                </a:lnTo>
                <a:lnTo>
                  <a:pt x="208" y="1450"/>
                </a:lnTo>
                <a:lnTo>
                  <a:pt x="206" y="1449"/>
                </a:lnTo>
                <a:lnTo>
                  <a:pt x="205" y="1448"/>
                </a:lnTo>
                <a:lnTo>
                  <a:pt x="202" y="1447"/>
                </a:lnTo>
                <a:lnTo>
                  <a:pt x="200" y="1446"/>
                </a:lnTo>
                <a:lnTo>
                  <a:pt x="199" y="1445"/>
                </a:lnTo>
                <a:lnTo>
                  <a:pt x="197" y="1445"/>
                </a:lnTo>
                <a:lnTo>
                  <a:pt x="195" y="1444"/>
                </a:lnTo>
                <a:lnTo>
                  <a:pt x="194" y="1443"/>
                </a:lnTo>
                <a:lnTo>
                  <a:pt x="193" y="1441"/>
                </a:lnTo>
                <a:lnTo>
                  <a:pt x="191" y="1440"/>
                </a:lnTo>
                <a:lnTo>
                  <a:pt x="190" y="1439"/>
                </a:lnTo>
                <a:lnTo>
                  <a:pt x="189" y="1437"/>
                </a:lnTo>
                <a:lnTo>
                  <a:pt x="188" y="1435"/>
                </a:lnTo>
                <a:lnTo>
                  <a:pt x="188" y="1434"/>
                </a:lnTo>
                <a:lnTo>
                  <a:pt x="187" y="1431"/>
                </a:lnTo>
                <a:lnTo>
                  <a:pt x="187" y="1429"/>
                </a:lnTo>
                <a:lnTo>
                  <a:pt x="186" y="1427"/>
                </a:lnTo>
                <a:lnTo>
                  <a:pt x="185" y="1426"/>
                </a:lnTo>
                <a:lnTo>
                  <a:pt x="183" y="1424"/>
                </a:lnTo>
                <a:lnTo>
                  <a:pt x="183" y="1423"/>
                </a:lnTo>
                <a:lnTo>
                  <a:pt x="181" y="1422"/>
                </a:lnTo>
                <a:lnTo>
                  <a:pt x="179" y="1420"/>
                </a:lnTo>
                <a:lnTo>
                  <a:pt x="178" y="1419"/>
                </a:lnTo>
                <a:lnTo>
                  <a:pt x="177" y="1418"/>
                </a:lnTo>
                <a:lnTo>
                  <a:pt x="176" y="1416"/>
                </a:lnTo>
                <a:lnTo>
                  <a:pt x="175" y="1414"/>
                </a:lnTo>
                <a:lnTo>
                  <a:pt x="173" y="1413"/>
                </a:lnTo>
                <a:lnTo>
                  <a:pt x="172" y="1412"/>
                </a:lnTo>
                <a:lnTo>
                  <a:pt x="171" y="1411"/>
                </a:lnTo>
                <a:lnTo>
                  <a:pt x="168" y="1410"/>
                </a:lnTo>
                <a:lnTo>
                  <a:pt x="167" y="1410"/>
                </a:lnTo>
                <a:lnTo>
                  <a:pt x="165" y="1409"/>
                </a:lnTo>
                <a:lnTo>
                  <a:pt x="163" y="1408"/>
                </a:lnTo>
                <a:lnTo>
                  <a:pt x="161" y="1407"/>
                </a:lnTo>
                <a:lnTo>
                  <a:pt x="160" y="1406"/>
                </a:lnTo>
                <a:lnTo>
                  <a:pt x="158" y="1405"/>
                </a:lnTo>
                <a:lnTo>
                  <a:pt x="157" y="1403"/>
                </a:lnTo>
                <a:lnTo>
                  <a:pt x="156" y="1401"/>
                </a:lnTo>
                <a:lnTo>
                  <a:pt x="155" y="1400"/>
                </a:lnTo>
                <a:lnTo>
                  <a:pt x="154" y="1398"/>
                </a:lnTo>
                <a:lnTo>
                  <a:pt x="154" y="1396"/>
                </a:lnTo>
                <a:lnTo>
                  <a:pt x="153" y="1394"/>
                </a:lnTo>
                <a:lnTo>
                  <a:pt x="152" y="1391"/>
                </a:lnTo>
                <a:lnTo>
                  <a:pt x="151" y="1390"/>
                </a:lnTo>
                <a:lnTo>
                  <a:pt x="151" y="1388"/>
                </a:lnTo>
                <a:lnTo>
                  <a:pt x="151" y="1387"/>
                </a:lnTo>
                <a:lnTo>
                  <a:pt x="150" y="1385"/>
                </a:lnTo>
                <a:lnTo>
                  <a:pt x="150" y="1384"/>
                </a:lnTo>
                <a:lnTo>
                  <a:pt x="150" y="1381"/>
                </a:lnTo>
                <a:lnTo>
                  <a:pt x="148" y="1380"/>
                </a:lnTo>
                <a:lnTo>
                  <a:pt x="146" y="1379"/>
                </a:lnTo>
                <a:lnTo>
                  <a:pt x="145" y="1379"/>
                </a:lnTo>
                <a:lnTo>
                  <a:pt x="144" y="1379"/>
                </a:lnTo>
                <a:lnTo>
                  <a:pt x="142" y="1380"/>
                </a:lnTo>
                <a:lnTo>
                  <a:pt x="139" y="1381"/>
                </a:lnTo>
                <a:lnTo>
                  <a:pt x="138" y="1382"/>
                </a:lnTo>
                <a:lnTo>
                  <a:pt x="136" y="1383"/>
                </a:lnTo>
                <a:lnTo>
                  <a:pt x="133" y="1383"/>
                </a:lnTo>
                <a:lnTo>
                  <a:pt x="131" y="1383"/>
                </a:lnTo>
                <a:lnTo>
                  <a:pt x="128" y="1382"/>
                </a:lnTo>
                <a:lnTo>
                  <a:pt x="127" y="1381"/>
                </a:lnTo>
                <a:lnTo>
                  <a:pt x="125" y="1380"/>
                </a:lnTo>
                <a:lnTo>
                  <a:pt x="123" y="1379"/>
                </a:lnTo>
                <a:lnTo>
                  <a:pt x="122" y="1379"/>
                </a:lnTo>
                <a:lnTo>
                  <a:pt x="120" y="1378"/>
                </a:lnTo>
                <a:lnTo>
                  <a:pt x="118" y="1377"/>
                </a:lnTo>
                <a:lnTo>
                  <a:pt x="116" y="1375"/>
                </a:lnTo>
                <a:lnTo>
                  <a:pt x="115" y="1374"/>
                </a:lnTo>
                <a:lnTo>
                  <a:pt x="113" y="1373"/>
                </a:lnTo>
                <a:lnTo>
                  <a:pt x="111" y="1373"/>
                </a:lnTo>
                <a:lnTo>
                  <a:pt x="110" y="1372"/>
                </a:lnTo>
                <a:lnTo>
                  <a:pt x="108" y="1371"/>
                </a:lnTo>
                <a:lnTo>
                  <a:pt x="106" y="1370"/>
                </a:lnTo>
                <a:lnTo>
                  <a:pt x="105" y="1369"/>
                </a:lnTo>
                <a:lnTo>
                  <a:pt x="103" y="1368"/>
                </a:lnTo>
                <a:lnTo>
                  <a:pt x="102" y="1367"/>
                </a:lnTo>
                <a:lnTo>
                  <a:pt x="100" y="1365"/>
                </a:lnTo>
                <a:lnTo>
                  <a:pt x="100" y="1363"/>
                </a:lnTo>
                <a:lnTo>
                  <a:pt x="100" y="1361"/>
                </a:lnTo>
                <a:lnTo>
                  <a:pt x="99" y="1359"/>
                </a:lnTo>
                <a:lnTo>
                  <a:pt x="99" y="1357"/>
                </a:lnTo>
                <a:lnTo>
                  <a:pt x="98" y="1355"/>
                </a:lnTo>
                <a:lnTo>
                  <a:pt x="96" y="1353"/>
                </a:lnTo>
                <a:lnTo>
                  <a:pt x="94" y="1352"/>
                </a:lnTo>
                <a:lnTo>
                  <a:pt x="93" y="1351"/>
                </a:lnTo>
                <a:lnTo>
                  <a:pt x="91" y="1351"/>
                </a:lnTo>
                <a:lnTo>
                  <a:pt x="89" y="1351"/>
                </a:lnTo>
                <a:lnTo>
                  <a:pt x="88" y="1352"/>
                </a:lnTo>
                <a:lnTo>
                  <a:pt x="86" y="1352"/>
                </a:lnTo>
                <a:lnTo>
                  <a:pt x="84" y="1353"/>
                </a:lnTo>
                <a:lnTo>
                  <a:pt x="82" y="1354"/>
                </a:lnTo>
                <a:lnTo>
                  <a:pt x="81" y="1352"/>
                </a:lnTo>
                <a:lnTo>
                  <a:pt x="80" y="1351"/>
                </a:lnTo>
                <a:lnTo>
                  <a:pt x="79" y="1349"/>
                </a:lnTo>
                <a:lnTo>
                  <a:pt x="78" y="1347"/>
                </a:lnTo>
                <a:lnTo>
                  <a:pt x="76" y="1348"/>
                </a:lnTo>
                <a:lnTo>
                  <a:pt x="74" y="1347"/>
                </a:lnTo>
                <a:lnTo>
                  <a:pt x="74" y="1346"/>
                </a:lnTo>
                <a:lnTo>
                  <a:pt x="73" y="1343"/>
                </a:lnTo>
                <a:lnTo>
                  <a:pt x="73" y="1340"/>
                </a:lnTo>
                <a:lnTo>
                  <a:pt x="72" y="1339"/>
                </a:lnTo>
                <a:lnTo>
                  <a:pt x="72" y="1337"/>
                </a:lnTo>
                <a:lnTo>
                  <a:pt x="69" y="1336"/>
                </a:lnTo>
                <a:lnTo>
                  <a:pt x="66" y="1336"/>
                </a:lnTo>
                <a:lnTo>
                  <a:pt x="65" y="1336"/>
                </a:lnTo>
                <a:lnTo>
                  <a:pt x="62" y="1337"/>
                </a:lnTo>
                <a:lnTo>
                  <a:pt x="61" y="1338"/>
                </a:lnTo>
                <a:lnTo>
                  <a:pt x="59" y="1339"/>
                </a:lnTo>
                <a:lnTo>
                  <a:pt x="57" y="1339"/>
                </a:lnTo>
                <a:lnTo>
                  <a:pt x="55" y="1338"/>
                </a:lnTo>
                <a:lnTo>
                  <a:pt x="54" y="1336"/>
                </a:lnTo>
                <a:lnTo>
                  <a:pt x="53" y="1335"/>
                </a:lnTo>
                <a:lnTo>
                  <a:pt x="53" y="1332"/>
                </a:lnTo>
                <a:lnTo>
                  <a:pt x="52" y="1330"/>
                </a:lnTo>
                <a:lnTo>
                  <a:pt x="52" y="1328"/>
                </a:lnTo>
                <a:lnTo>
                  <a:pt x="52" y="1325"/>
                </a:lnTo>
                <a:lnTo>
                  <a:pt x="52" y="1324"/>
                </a:lnTo>
                <a:lnTo>
                  <a:pt x="52" y="1323"/>
                </a:lnTo>
                <a:lnTo>
                  <a:pt x="52" y="1320"/>
                </a:lnTo>
                <a:lnTo>
                  <a:pt x="51" y="1318"/>
                </a:lnTo>
                <a:lnTo>
                  <a:pt x="50" y="1316"/>
                </a:lnTo>
                <a:lnTo>
                  <a:pt x="49" y="1314"/>
                </a:lnTo>
                <a:lnTo>
                  <a:pt x="49" y="1312"/>
                </a:lnTo>
                <a:lnTo>
                  <a:pt x="47" y="1312"/>
                </a:lnTo>
                <a:lnTo>
                  <a:pt x="45" y="1311"/>
                </a:lnTo>
                <a:lnTo>
                  <a:pt x="44" y="1310"/>
                </a:lnTo>
                <a:lnTo>
                  <a:pt x="41" y="1309"/>
                </a:lnTo>
                <a:lnTo>
                  <a:pt x="40" y="1308"/>
                </a:lnTo>
                <a:lnTo>
                  <a:pt x="38" y="1307"/>
                </a:lnTo>
                <a:lnTo>
                  <a:pt x="37" y="1305"/>
                </a:lnTo>
                <a:lnTo>
                  <a:pt x="36" y="1304"/>
                </a:lnTo>
                <a:lnTo>
                  <a:pt x="36" y="1301"/>
                </a:lnTo>
                <a:lnTo>
                  <a:pt x="35" y="1299"/>
                </a:lnTo>
                <a:lnTo>
                  <a:pt x="35" y="1296"/>
                </a:lnTo>
                <a:lnTo>
                  <a:pt x="35" y="1295"/>
                </a:lnTo>
                <a:lnTo>
                  <a:pt x="35" y="1293"/>
                </a:lnTo>
                <a:lnTo>
                  <a:pt x="35" y="1290"/>
                </a:lnTo>
                <a:lnTo>
                  <a:pt x="35" y="1287"/>
                </a:lnTo>
                <a:lnTo>
                  <a:pt x="35" y="1285"/>
                </a:lnTo>
                <a:lnTo>
                  <a:pt x="34" y="1283"/>
                </a:lnTo>
                <a:lnTo>
                  <a:pt x="34" y="1280"/>
                </a:lnTo>
                <a:lnTo>
                  <a:pt x="33" y="1278"/>
                </a:lnTo>
                <a:lnTo>
                  <a:pt x="33" y="1276"/>
                </a:lnTo>
                <a:lnTo>
                  <a:pt x="32" y="1274"/>
                </a:lnTo>
                <a:lnTo>
                  <a:pt x="31" y="1273"/>
                </a:lnTo>
                <a:lnTo>
                  <a:pt x="29" y="1271"/>
                </a:lnTo>
                <a:lnTo>
                  <a:pt x="28" y="1270"/>
                </a:lnTo>
                <a:lnTo>
                  <a:pt x="26" y="1269"/>
                </a:lnTo>
                <a:lnTo>
                  <a:pt x="25" y="1268"/>
                </a:lnTo>
                <a:lnTo>
                  <a:pt x="24" y="1266"/>
                </a:lnTo>
                <a:lnTo>
                  <a:pt x="25" y="1263"/>
                </a:lnTo>
                <a:lnTo>
                  <a:pt x="26" y="1263"/>
                </a:lnTo>
                <a:lnTo>
                  <a:pt x="27" y="1260"/>
                </a:lnTo>
                <a:lnTo>
                  <a:pt x="27" y="1258"/>
                </a:lnTo>
                <a:lnTo>
                  <a:pt x="26" y="1256"/>
                </a:lnTo>
                <a:lnTo>
                  <a:pt x="25" y="1254"/>
                </a:lnTo>
                <a:lnTo>
                  <a:pt x="24" y="1252"/>
                </a:lnTo>
                <a:lnTo>
                  <a:pt x="23" y="1251"/>
                </a:lnTo>
                <a:lnTo>
                  <a:pt x="21" y="1250"/>
                </a:lnTo>
                <a:lnTo>
                  <a:pt x="21" y="1247"/>
                </a:lnTo>
                <a:lnTo>
                  <a:pt x="21" y="1246"/>
                </a:lnTo>
                <a:lnTo>
                  <a:pt x="20" y="1243"/>
                </a:lnTo>
                <a:lnTo>
                  <a:pt x="20" y="1241"/>
                </a:lnTo>
                <a:lnTo>
                  <a:pt x="19" y="1240"/>
                </a:lnTo>
                <a:lnTo>
                  <a:pt x="18" y="1237"/>
                </a:lnTo>
                <a:lnTo>
                  <a:pt x="17" y="1235"/>
                </a:lnTo>
                <a:lnTo>
                  <a:pt x="16" y="1234"/>
                </a:lnTo>
                <a:lnTo>
                  <a:pt x="16" y="1232"/>
                </a:lnTo>
                <a:lnTo>
                  <a:pt x="14" y="1231"/>
                </a:lnTo>
                <a:lnTo>
                  <a:pt x="13" y="1229"/>
                </a:lnTo>
                <a:lnTo>
                  <a:pt x="11" y="1228"/>
                </a:lnTo>
                <a:lnTo>
                  <a:pt x="10" y="1226"/>
                </a:lnTo>
                <a:lnTo>
                  <a:pt x="9" y="1225"/>
                </a:lnTo>
                <a:lnTo>
                  <a:pt x="8" y="1224"/>
                </a:lnTo>
                <a:lnTo>
                  <a:pt x="7" y="1222"/>
                </a:lnTo>
                <a:lnTo>
                  <a:pt x="5" y="1220"/>
                </a:lnTo>
                <a:lnTo>
                  <a:pt x="5" y="1218"/>
                </a:lnTo>
                <a:lnTo>
                  <a:pt x="4" y="1217"/>
                </a:lnTo>
                <a:lnTo>
                  <a:pt x="3" y="1215"/>
                </a:lnTo>
                <a:lnTo>
                  <a:pt x="2" y="1213"/>
                </a:lnTo>
                <a:lnTo>
                  <a:pt x="1" y="1211"/>
                </a:lnTo>
                <a:lnTo>
                  <a:pt x="1" y="1209"/>
                </a:lnTo>
                <a:lnTo>
                  <a:pt x="0" y="1207"/>
                </a:lnTo>
                <a:lnTo>
                  <a:pt x="0" y="1204"/>
                </a:lnTo>
                <a:lnTo>
                  <a:pt x="0" y="1202"/>
                </a:lnTo>
                <a:lnTo>
                  <a:pt x="0" y="1199"/>
                </a:lnTo>
                <a:lnTo>
                  <a:pt x="0" y="1196"/>
                </a:lnTo>
                <a:lnTo>
                  <a:pt x="0" y="1196"/>
                </a:lnTo>
                <a:lnTo>
                  <a:pt x="0" y="1194"/>
                </a:lnTo>
                <a:lnTo>
                  <a:pt x="1" y="1192"/>
                </a:lnTo>
                <a:lnTo>
                  <a:pt x="1" y="1189"/>
                </a:lnTo>
                <a:lnTo>
                  <a:pt x="1" y="1186"/>
                </a:lnTo>
                <a:lnTo>
                  <a:pt x="1" y="1184"/>
                </a:lnTo>
                <a:lnTo>
                  <a:pt x="1" y="1182"/>
                </a:lnTo>
                <a:lnTo>
                  <a:pt x="1" y="1179"/>
                </a:lnTo>
                <a:lnTo>
                  <a:pt x="2" y="1174"/>
                </a:lnTo>
                <a:lnTo>
                  <a:pt x="3" y="1173"/>
                </a:lnTo>
                <a:lnTo>
                  <a:pt x="4" y="1171"/>
                </a:lnTo>
                <a:lnTo>
                  <a:pt x="5" y="1169"/>
                </a:lnTo>
                <a:lnTo>
                  <a:pt x="6" y="1168"/>
                </a:lnTo>
                <a:lnTo>
                  <a:pt x="7" y="1167"/>
                </a:lnTo>
                <a:lnTo>
                  <a:pt x="9" y="1165"/>
                </a:lnTo>
                <a:lnTo>
                  <a:pt x="10" y="1164"/>
                </a:lnTo>
                <a:lnTo>
                  <a:pt x="11" y="1163"/>
                </a:lnTo>
                <a:lnTo>
                  <a:pt x="13" y="1162"/>
                </a:lnTo>
                <a:lnTo>
                  <a:pt x="14" y="1160"/>
                </a:lnTo>
                <a:lnTo>
                  <a:pt x="15" y="1158"/>
                </a:lnTo>
                <a:lnTo>
                  <a:pt x="16" y="1156"/>
                </a:lnTo>
                <a:lnTo>
                  <a:pt x="16" y="1154"/>
                </a:lnTo>
                <a:lnTo>
                  <a:pt x="17" y="1152"/>
                </a:lnTo>
                <a:lnTo>
                  <a:pt x="18" y="1151"/>
                </a:lnTo>
                <a:lnTo>
                  <a:pt x="19" y="1149"/>
                </a:lnTo>
                <a:lnTo>
                  <a:pt x="20" y="1147"/>
                </a:lnTo>
                <a:lnTo>
                  <a:pt x="21" y="1146"/>
                </a:lnTo>
                <a:lnTo>
                  <a:pt x="22" y="1145"/>
                </a:lnTo>
                <a:lnTo>
                  <a:pt x="24" y="1143"/>
                </a:lnTo>
                <a:lnTo>
                  <a:pt x="26" y="1142"/>
                </a:lnTo>
                <a:lnTo>
                  <a:pt x="27" y="1141"/>
                </a:lnTo>
                <a:lnTo>
                  <a:pt x="29" y="1141"/>
                </a:lnTo>
                <a:lnTo>
                  <a:pt x="30" y="1139"/>
                </a:lnTo>
                <a:lnTo>
                  <a:pt x="32" y="1138"/>
                </a:lnTo>
                <a:lnTo>
                  <a:pt x="33" y="1136"/>
                </a:lnTo>
                <a:lnTo>
                  <a:pt x="33" y="1134"/>
                </a:lnTo>
                <a:lnTo>
                  <a:pt x="33" y="1131"/>
                </a:lnTo>
                <a:lnTo>
                  <a:pt x="33" y="1130"/>
                </a:lnTo>
                <a:lnTo>
                  <a:pt x="32" y="1127"/>
                </a:lnTo>
                <a:lnTo>
                  <a:pt x="31" y="1125"/>
                </a:lnTo>
                <a:lnTo>
                  <a:pt x="30" y="1124"/>
                </a:lnTo>
                <a:lnTo>
                  <a:pt x="29" y="1122"/>
                </a:lnTo>
                <a:lnTo>
                  <a:pt x="29" y="1119"/>
                </a:lnTo>
                <a:lnTo>
                  <a:pt x="28" y="1115"/>
                </a:lnTo>
                <a:lnTo>
                  <a:pt x="30" y="1113"/>
                </a:lnTo>
                <a:lnTo>
                  <a:pt x="31" y="1111"/>
                </a:lnTo>
                <a:lnTo>
                  <a:pt x="32" y="1109"/>
                </a:lnTo>
                <a:lnTo>
                  <a:pt x="33" y="1108"/>
                </a:lnTo>
                <a:lnTo>
                  <a:pt x="35" y="1107"/>
                </a:lnTo>
                <a:lnTo>
                  <a:pt x="37" y="1106"/>
                </a:lnTo>
                <a:lnTo>
                  <a:pt x="38" y="1105"/>
                </a:lnTo>
                <a:lnTo>
                  <a:pt x="39" y="1103"/>
                </a:lnTo>
                <a:lnTo>
                  <a:pt x="40" y="1102"/>
                </a:lnTo>
                <a:lnTo>
                  <a:pt x="41" y="1100"/>
                </a:lnTo>
                <a:lnTo>
                  <a:pt x="42" y="1098"/>
                </a:lnTo>
                <a:lnTo>
                  <a:pt x="43" y="1096"/>
                </a:lnTo>
                <a:lnTo>
                  <a:pt x="44" y="1094"/>
                </a:lnTo>
                <a:lnTo>
                  <a:pt x="44" y="1092"/>
                </a:lnTo>
                <a:lnTo>
                  <a:pt x="44" y="1090"/>
                </a:lnTo>
                <a:lnTo>
                  <a:pt x="44" y="1087"/>
                </a:lnTo>
                <a:lnTo>
                  <a:pt x="44" y="1085"/>
                </a:lnTo>
                <a:lnTo>
                  <a:pt x="44" y="1082"/>
                </a:lnTo>
                <a:lnTo>
                  <a:pt x="45" y="1080"/>
                </a:lnTo>
                <a:lnTo>
                  <a:pt x="45" y="1078"/>
                </a:lnTo>
                <a:lnTo>
                  <a:pt x="46" y="1076"/>
                </a:lnTo>
                <a:lnTo>
                  <a:pt x="47" y="1074"/>
                </a:lnTo>
                <a:lnTo>
                  <a:pt x="48" y="1073"/>
                </a:lnTo>
                <a:lnTo>
                  <a:pt x="49" y="1070"/>
                </a:lnTo>
                <a:lnTo>
                  <a:pt x="49" y="1069"/>
                </a:lnTo>
                <a:lnTo>
                  <a:pt x="49" y="1067"/>
                </a:lnTo>
                <a:lnTo>
                  <a:pt x="50" y="1064"/>
                </a:lnTo>
                <a:lnTo>
                  <a:pt x="50" y="1062"/>
                </a:lnTo>
                <a:lnTo>
                  <a:pt x="50" y="1059"/>
                </a:lnTo>
                <a:lnTo>
                  <a:pt x="49" y="1057"/>
                </a:lnTo>
                <a:lnTo>
                  <a:pt x="49" y="1054"/>
                </a:lnTo>
                <a:lnTo>
                  <a:pt x="49" y="1052"/>
                </a:lnTo>
                <a:lnTo>
                  <a:pt x="49" y="1050"/>
                </a:lnTo>
                <a:lnTo>
                  <a:pt x="48" y="1047"/>
                </a:lnTo>
                <a:lnTo>
                  <a:pt x="48" y="1046"/>
                </a:lnTo>
                <a:lnTo>
                  <a:pt x="47" y="1044"/>
                </a:lnTo>
                <a:lnTo>
                  <a:pt x="46" y="1041"/>
                </a:lnTo>
                <a:lnTo>
                  <a:pt x="45" y="1040"/>
                </a:lnTo>
                <a:lnTo>
                  <a:pt x="45" y="1037"/>
                </a:lnTo>
                <a:lnTo>
                  <a:pt x="46" y="1035"/>
                </a:lnTo>
                <a:lnTo>
                  <a:pt x="47" y="1033"/>
                </a:lnTo>
                <a:lnTo>
                  <a:pt x="48" y="1031"/>
                </a:lnTo>
                <a:lnTo>
                  <a:pt x="49" y="1030"/>
                </a:lnTo>
                <a:lnTo>
                  <a:pt x="50" y="1029"/>
                </a:lnTo>
                <a:lnTo>
                  <a:pt x="51" y="1027"/>
                </a:lnTo>
                <a:lnTo>
                  <a:pt x="52" y="1025"/>
                </a:lnTo>
                <a:lnTo>
                  <a:pt x="53" y="1024"/>
                </a:lnTo>
                <a:lnTo>
                  <a:pt x="54" y="1022"/>
                </a:lnTo>
                <a:lnTo>
                  <a:pt x="55" y="1019"/>
                </a:lnTo>
                <a:lnTo>
                  <a:pt x="55" y="1018"/>
                </a:lnTo>
                <a:lnTo>
                  <a:pt x="56" y="1016"/>
                </a:lnTo>
                <a:lnTo>
                  <a:pt x="57" y="1014"/>
                </a:lnTo>
                <a:lnTo>
                  <a:pt x="57" y="1012"/>
                </a:lnTo>
                <a:lnTo>
                  <a:pt x="58" y="1010"/>
                </a:lnTo>
                <a:lnTo>
                  <a:pt x="58" y="1008"/>
                </a:lnTo>
                <a:lnTo>
                  <a:pt x="58" y="1005"/>
                </a:lnTo>
                <a:lnTo>
                  <a:pt x="58" y="1004"/>
                </a:lnTo>
                <a:lnTo>
                  <a:pt x="58" y="1002"/>
                </a:lnTo>
                <a:lnTo>
                  <a:pt x="59" y="1000"/>
                </a:lnTo>
                <a:lnTo>
                  <a:pt x="59" y="998"/>
                </a:lnTo>
                <a:lnTo>
                  <a:pt x="60" y="997"/>
                </a:lnTo>
                <a:lnTo>
                  <a:pt x="61" y="995"/>
                </a:lnTo>
                <a:lnTo>
                  <a:pt x="62" y="993"/>
                </a:lnTo>
                <a:lnTo>
                  <a:pt x="63" y="991"/>
                </a:lnTo>
                <a:lnTo>
                  <a:pt x="65" y="991"/>
                </a:lnTo>
                <a:lnTo>
                  <a:pt x="66" y="989"/>
                </a:lnTo>
                <a:lnTo>
                  <a:pt x="67" y="987"/>
                </a:lnTo>
                <a:lnTo>
                  <a:pt x="68" y="986"/>
                </a:lnTo>
                <a:lnTo>
                  <a:pt x="68" y="984"/>
                </a:lnTo>
                <a:lnTo>
                  <a:pt x="70" y="982"/>
                </a:lnTo>
                <a:lnTo>
                  <a:pt x="70" y="980"/>
                </a:lnTo>
                <a:lnTo>
                  <a:pt x="71" y="979"/>
                </a:lnTo>
                <a:lnTo>
                  <a:pt x="72" y="976"/>
                </a:lnTo>
                <a:lnTo>
                  <a:pt x="72" y="974"/>
                </a:lnTo>
                <a:lnTo>
                  <a:pt x="72" y="972"/>
                </a:lnTo>
                <a:lnTo>
                  <a:pt x="73" y="969"/>
                </a:lnTo>
                <a:lnTo>
                  <a:pt x="73" y="967"/>
                </a:lnTo>
                <a:lnTo>
                  <a:pt x="73" y="965"/>
                </a:lnTo>
                <a:lnTo>
                  <a:pt x="73" y="963"/>
                </a:lnTo>
                <a:lnTo>
                  <a:pt x="73" y="960"/>
                </a:lnTo>
                <a:lnTo>
                  <a:pt x="74" y="958"/>
                </a:lnTo>
                <a:lnTo>
                  <a:pt x="74" y="955"/>
                </a:lnTo>
                <a:lnTo>
                  <a:pt x="74" y="952"/>
                </a:lnTo>
                <a:lnTo>
                  <a:pt x="74" y="951"/>
                </a:lnTo>
                <a:lnTo>
                  <a:pt x="74" y="948"/>
                </a:lnTo>
                <a:lnTo>
                  <a:pt x="74" y="946"/>
                </a:lnTo>
                <a:lnTo>
                  <a:pt x="75" y="943"/>
                </a:lnTo>
                <a:lnTo>
                  <a:pt x="76" y="941"/>
                </a:lnTo>
                <a:lnTo>
                  <a:pt x="77" y="940"/>
                </a:lnTo>
                <a:lnTo>
                  <a:pt x="77" y="938"/>
                </a:lnTo>
                <a:lnTo>
                  <a:pt x="78" y="936"/>
                </a:lnTo>
                <a:lnTo>
                  <a:pt x="79" y="935"/>
                </a:lnTo>
                <a:lnTo>
                  <a:pt x="81" y="934"/>
                </a:lnTo>
                <a:lnTo>
                  <a:pt x="82" y="932"/>
                </a:lnTo>
                <a:lnTo>
                  <a:pt x="83" y="930"/>
                </a:lnTo>
                <a:lnTo>
                  <a:pt x="83" y="928"/>
                </a:lnTo>
                <a:lnTo>
                  <a:pt x="83" y="926"/>
                </a:lnTo>
                <a:lnTo>
                  <a:pt x="84" y="925"/>
                </a:lnTo>
                <a:lnTo>
                  <a:pt x="86" y="923"/>
                </a:lnTo>
                <a:lnTo>
                  <a:pt x="88" y="922"/>
                </a:lnTo>
                <a:lnTo>
                  <a:pt x="89" y="921"/>
                </a:lnTo>
                <a:lnTo>
                  <a:pt x="91" y="919"/>
                </a:lnTo>
                <a:lnTo>
                  <a:pt x="92" y="919"/>
                </a:lnTo>
                <a:lnTo>
                  <a:pt x="93" y="917"/>
                </a:lnTo>
                <a:lnTo>
                  <a:pt x="94" y="915"/>
                </a:lnTo>
                <a:lnTo>
                  <a:pt x="95" y="914"/>
                </a:lnTo>
                <a:lnTo>
                  <a:pt x="95" y="911"/>
                </a:lnTo>
                <a:lnTo>
                  <a:pt x="96" y="909"/>
                </a:lnTo>
                <a:lnTo>
                  <a:pt x="97" y="908"/>
                </a:lnTo>
                <a:lnTo>
                  <a:pt x="98" y="906"/>
                </a:lnTo>
                <a:lnTo>
                  <a:pt x="99" y="904"/>
                </a:lnTo>
                <a:lnTo>
                  <a:pt x="99" y="902"/>
                </a:lnTo>
                <a:lnTo>
                  <a:pt x="100" y="900"/>
                </a:lnTo>
                <a:lnTo>
                  <a:pt x="100" y="898"/>
                </a:lnTo>
                <a:lnTo>
                  <a:pt x="101" y="897"/>
                </a:lnTo>
                <a:lnTo>
                  <a:pt x="104" y="896"/>
                </a:lnTo>
                <a:lnTo>
                  <a:pt x="105" y="895"/>
                </a:lnTo>
                <a:lnTo>
                  <a:pt x="107" y="894"/>
                </a:lnTo>
                <a:lnTo>
                  <a:pt x="110" y="894"/>
                </a:lnTo>
                <a:lnTo>
                  <a:pt x="112" y="894"/>
                </a:lnTo>
                <a:lnTo>
                  <a:pt x="115" y="894"/>
                </a:lnTo>
                <a:lnTo>
                  <a:pt x="117" y="894"/>
                </a:lnTo>
                <a:lnTo>
                  <a:pt x="119" y="893"/>
                </a:lnTo>
                <a:lnTo>
                  <a:pt x="120" y="891"/>
                </a:lnTo>
                <a:lnTo>
                  <a:pt x="120" y="889"/>
                </a:lnTo>
                <a:lnTo>
                  <a:pt x="120" y="886"/>
                </a:lnTo>
                <a:lnTo>
                  <a:pt x="121" y="885"/>
                </a:lnTo>
                <a:lnTo>
                  <a:pt x="122" y="883"/>
                </a:lnTo>
                <a:lnTo>
                  <a:pt x="123" y="881"/>
                </a:lnTo>
                <a:lnTo>
                  <a:pt x="124" y="880"/>
                </a:lnTo>
                <a:lnTo>
                  <a:pt x="127" y="880"/>
                </a:lnTo>
                <a:lnTo>
                  <a:pt x="128" y="879"/>
                </a:lnTo>
                <a:lnTo>
                  <a:pt x="129" y="877"/>
                </a:lnTo>
                <a:lnTo>
                  <a:pt x="130" y="875"/>
                </a:lnTo>
                <a:lnTo>
                  <a:pt x="132" y="874"/>
                </a:lnTo>
                <a:lnTo>
                  <a:pt x="132" y="872"/>
                </a:lnTo>
                <a:lnTo>
                  <a:pt x="131" y="869"/>
                </a:lnTo>
                <a:lnTo>
                  <a:pt x="130" y="868"/>
                </a:lnTo>
                <a:lnTo>
                  <a:pt x="129" y="867"/>
                </a:lnTo>
                <a:lnTo>
                  <a:pt x="128" y="865"/>
                </a:lnTo>
                <a:lnTo>
                  <a:pt x="126" y="864"/>
                </a:lnTo>
                <a:lnTo>
                  <a:pt x="125" y="863"/>
                </a:lnTo>
                <a:lnTo>
                  <a:pt x="123" y="862"/>
                </a:lnTo>
                <a:lnTo>
                  <a:pt x="122" y="861"/>
                </a:lnTo>
                <a:lnTo>
                  <a:pt x="121" y="859"/>
                </a:lnTo>
                <a:lnTo>
                  <a:pt x="119" y="858"/>
                </a:lnTo>
                <a:lnTo>
                  <a:pt x="118" y="857"/>
                </a:lnTo>
                <a:lnTo>
                  <a:pt x="117" y="854"/>
                </a:lnTo>
                <a:lnTo>
                  <a:pt x="117" y="852"/>
                </a:lnTo>
                <a:lnTo>
                  <a:pt x="118" y="850"/>
                </a:lnTo>
                <a:lnTo>
                  <a:pt x="119" y="848"/>
                </a:lnTo>
                <a:lnTo>
                  <a:pt x="120" y="847"/>
                </a:lnTo>
                <a:lnTo>
                  <a:pt x="121" y="846"/>
                </a:lnTo>
                <a:lnTo>
                  <a:pt x="122" y="843"/>
                </a:lnTo>
                <a:lnTo>
                  <a:pt x="121" y="842"/>
                </a:lnTo>
                <a:lnTo>
                  <a:pt x="121" y="841"/>
                </a:lnTo>
                <a:lnTo>
                  <a:pt x="121" y="839"/>
                </a:lnTo>
                <a:lnTo>
                  <a:pt x="119" y="837"/>
                </a:lnTo>
                <a:lnTo>
                  <a:pt x="118" y="836"/>
                </a:lnTo>
                <a:lnTo>
                  <a:pt x="117" y="834"/>
                </a:lnTo>
                <a:lnTo>
                  <a:pt x="116" y="832"/>
                </a:lnTo>
                <a:lnTo>
                  <a:pt x="115" y="831"/>
                </a:lnTo>
                <a:lnTo>
                  <a:pt x="114" y="830"/>
                </a:lnTo>
                <a:lnTo>
                  <a:pt x="112" y="829"/>
                </a:lnTo>
                <a:lnTo>
                  <a:pt x="111" y="827"/>
                </a:lnTo>
                <a:lnTo>
                  <a:pt x="110" y="826"/>
                </a:lnTo>
                <a:lnTo>
                  <a:pt x="109" y="825"/>
                </a:lnTo>
                <a:lnTo>
                  <a:pt x="107" y="823"/>
                </a:lnTo>
                <a:lnTo>
                  <a:pt x="106" y="821"/>
                </a:lnTo>
                <a:lnTo>
                  <a:pt x="106" y="819"/>
                </a:lnTo>
                <a:lnTo>
                  <a:pt x="106" y="817"/>
                </a:lnTo>
                <a:lnTo>
                  <a:pt x="107" y="815"/>
                </a:lnTo>
                <a:lnTo>
                  <a:pt x="108" y="814"/>
                </a:lnTo>
                <a:lnTo>
                  <a:pt x="108" y="813"/>
                </a:lnTo>
                <a:lnTo>
                  <a:pt x="107" y="811"/>
                </a:lnTo>
                <a:lnTo>
                  <a:pt x="106" y="809"/>
                </a:lnTo>
                <a:lnTo>
                  <a:pt x="106" y="807"/>
                </a:lnTo>
                <a:lnTo>
                  <a:pt x="106" y="804"/>
                </a:lnTo>
                <a:lnTo>
                  <a:pt x="107" y="803"/>
                </a:lnTo>
                <a:lnTo>
                  <a:pt x="108" y="801"/>
                </a:lnTo>
                <a:lnTo>
                  <a:pt x="108" y="798"/>
                </a:lnTo>
                <a:lnTo>
                  <a:pt x="109" y="797"/>
                </a:lnTo>
                <a:lnTo>
                  <a:pt x="110" y="795"/>
                </a:lnTo>
                <a:lnTo>
                  <a:pt x="110" y="792"/>
                </a:lnTo>
                <a:lnTo>
                  <a:pt x="111" y="790"/>
                </a:lnTo>
                <a:lnTo>
                  <a:pt x="111" y="787"/>
                </a:lnTo>
                <a:lnTo>
                  <a:pt x="110" y="786"/>
                </a:lnTo>
                <a:lnTo>
                  <a:pt x="109" y="784"/>
                </a:lnTo>
                <a:lnTo>
                  <a:pt x="108" y="782"/>
                </a:lnTo>
                <a:lnTo>
                  <a:pt x="106" y="781"/>
                </a:lnTo>
                <a:lnTo>
                  <a:pt x="106" y="779"/>
                </a:lnTo>
                <a:lnTo>
                  <a:pt x="105" y="777"/>
                </a:lnTo>
                <a:lnTo>
                  <a:pt x="104" y="775"/>
                </a:lnTo>
                <a:lnTo>
                  <a:pt x="103" y="774"/>
                </a:lnTo>
                <a:lnTo>
                  <a:pt x="102" y="772"/>
                </a:lnTo>
                <a:lnTo>
                  <a:pt x="101" y="770"/>
                </a:lnTo>
                <a:lnTo>
                  <a:pt x="100" y="768"/>
                </a:lnTo>
                <a:lnTo>
                  <a:pt x="100" y="766"/>
                </a:lnTo>
                <a:lnTo>
                  <a:pt x="100" y="764"/>
                </a:lnTo>
                <a:lnTo>
                  <a:pt x="99" y="762"/>
                </a:lnTo>
                <a:lnTo>
                  <a:pt x="99" y="759"/>
                </a:lnTo>
                <a:lnTo>
                  <a:pt x="99" y="757"/>
                </a:lnTo>
                <a:lnTo>
                  <a:pt x="100" y="754"/>
                </a:lnTo>
                <a:lnTo>
                  <a:pt x="100" y="753"/>
                </a:lnTo>
                <a:lnTo>
                  <a:pt x="101" y="751"/>
                </a:lnTo>
                <a:lnTo>
                  <a:pt x="102" y="749"/>
                </a:lnTo>
                <a:lnTo>
                  <a:pt x="102" y="748"/>
                </a:lnTo>
                <a:lnTo>
                  <a:pt x="103" y="747"/>
                </a:lnTo>
                <a:lnTo>
                  <a:pt x="104" y="746"/>
                </a:lnTo>
                <a:lnTo>
                  <a:pt x="105" y="744"/>
                </a:lnTo>
                <a:lnTo>
                  <a:pt x="105" y="742"/>
                </a:lnTo>
                <a:lnTo>
                  <a:pt x="105" y="739"/>
                </a:lnTo>
                <a:lnTo>
                  <a:pt x="105" y="737"/>
                </a:lnTo>
                <a:lnTo>
                  <a:pt x="105" y="735"/>
                </a:lnTo>
                <a:lnTo>
                  <a:pt x="104" y="733"/>
                </a:lnTo>
                <a:lnTo>
                  <a:pt x="103" y="731"/>
                </a:lnTo>
                <a:lnTo>
                  <a:pt x="101" y="730"/>
                </a:lnTo>
                <a:lnTo>
                  <a:pt x="100" y="729"/>
                </a:lnTo>
                <a:lnTo>
                  <a:pt x="98" y="728"/>
                </a:lnTo>
                <a:lnTo>
                  <a:pt x="97" y="726"/>
                </a:lnTo>
                <a:lnTo>
                  <a:pt x="96" y="725"/>
                </a:lnTo>
                <a:lnTo>
                  <a:pt x="95" y="723"/>
                </a:lnTo>
                <a:lnTo>
                  <a:pt x="94" y="720"/>
                </a:lnTo>
                <a:lnTo>
                  <a:pt x="94" y="719"/>
                </a:lnTo>
                <a:lnTo>
                  <a:pt x="93" y="718"/>
                </a:lnTo>
                <a:lnTo>
                  <a:pt x="92" y="716"/>
                </a:lnTo>
                <a:lnTo>
                  <a:pt x="90" y="714"/>
                </a:lnTo>
                <a:lnTo>
                  <a:pt x="88" y="714"/>
                </a:lnTo>
                <a:lnTo>
                  <a:pt x="88" y="712"/>
                </a:lnTo>
                <a:lnTo>
                  <a:pt x="86" y="711"/>
                </a:lnTo>
                <a:lnTo>
                  <a:pt x="84" y="710"/>
                </a:lnTo>
                <a:lnTo>
                  <a:pt x="83" y="709"/>
                </a:lnTo>
                <a:lnTo>
                  <a:pt x="83" y="707"/>
                </a:lnTo>
                <a:lnTo>
                  <a:pt x="82" y="705"/>
                </a:lnTo>
                <a:lnTo>
                  <a:pt x="82" y="703"/>
                </a:lnTo>
                <a:lnTo>
                  <a:pt x="83" y="701"/>
                </a:lnTo>
                <a:lnTo>
                  <a:pt x="84" y="700"/>
                </a:lnTo>
                <a:lnTo>
                  <a:pt x="85" y="698"/>
                </a:lnTo>
                <a:lnTo>
                  <a:pt x="87" y="697"/>
                </a:lnTo>
                <a:lnTo>
                  <a:pt x="88" y="696"/>
                </a:lnTo>
                <a:lnTo>
                  <a:pt x="89" y="695"/>
                </a:lnTo>
                <a:lnTo>
                  <a:pt x="92" y="694"/>
                </a:lnTo>
                <a:lnTo>
                  <a:pt x="93" y="693"/>
                </a:lnTo>
                <a:lnTo>
                  <a:pt x="93" y="692"/>
                </a:lnTo>
                <a:lnTo>
                  <a:pt x="93" y="691"/>
                </a:lnTo>
                <a:lnTo>
                  <a:pt x="94" y="688"/>
                </a:lnTo>
                <a:lnTo>
                  <a:pt x="94" y="686"/>
                </a:lnTo>
                <a:lnTo>
                  <a:pt x="95" y="685"/>
                </a:lnTo>
                <a:lnTo>
                  <a:pt x="97" y="684"/>
                </a:lnTo>
                <a:lnTo>
                  <a:pt x="99" y="682"/>
                </a:lnTo>
                <a:lnTo>
                  <a:pt x="100" y="681"/>
                </a:lnTo>
                <a:lnTo>
                  <a:pt x="101" y="680"/>
                </a:lnTo>
                <a:lnTo>
                  <a:pt x="102" y="678"/>
                </a:lnTo>
                <a:lnTo>
                  <a:pt x="103" y="676"/>
                </a:lnTo>
                <a:lnTo>
                  <a:pt x="104" y="674"/>
                </a:lnTo>
                <a:lnTo>
                  <a:pt x="103" y="672"/>
                </a:lnTo>
                <a:lnTo>
                  <a:pt x="103" y="669"/>
                </a:lnTo>
                <a:lnTo>
                  <a:pt x="103" y="667"/>
                </a:lnTo>
                <a:lnTo>
                  <a:pt x="103" y="664"/>
                </a:lnTo>
                <a:lnTo>
                  <a:pt x="103" y="661"/>
                </a:lnTo>
                <a:lnTo>
                  <a:pt x="104" y="659"/>
                </a:lnTo>
                <a:lnTo>
                  <a:pt x="104" y="657"/>
                </a:lnTo>
                <a:lnTo>
                  <a:pt x="105" y="654"/>
                </a:lnTo>
                <a:lnTo>
                  <a:pt x="105" y="653"/>
                </a:lnTo>
                <a:lnTo>
                  <a:pt x="105" y="650"/>
                </a:lnTo>
                <a:lnTo>
                  <a:pt x="105" y="647"/>
                </a:lnTo>
                <a:lnTo>
                  <a:pt x="104" y="645"/>
                </a:lnTo>
                <a:lnTo>
                  <a:pt x="104" y="642"/>
                </a:lnTo>
                <a:lnTo>
                  <a:pt x="104" y="641"/>
                </a:lnTo>
                <a:lnTo>
                  <a:pt x="105" y="638"/>
                </a:lnTo>
                <a:lnTo>
                  <a:pt x="105" y="636"/>
                </a:lnTo>
                <a:lnTo>
                  <a:pt x="104" y="633"/>
                </a:lnTo>
                <a:lnTo>
                  <a:pt x="105" y="631"/>
                </a:lnTo>
                <a:lnTo>
                  <a:pt x="105" y="629"/>
                </a:lnTo>
                <a:lnTo>
                  <a:pt x="105" y="626"/>
                </a:lnTo>
                <a:lnTo>
                  <a:pt x="105" y="624"/>
                </a:lnTo>
                <a:lnTo>
                  <a:pt x="105" y="622"/>
                </a:lnTo>
                <a:lnTo>
                  <a:pt x="104" y="620"/>
                </a:lnTo>
                <a:lnTo>
                  <a:pt x="103" y="619"/>
                </a:lnTo>
                <a:lnTo>
                  <a:pt x="102" y="617"/>
                </a:lnTo>
                <a:lnTo>
                  <a:pt x="103" y="614"/>
                </a:lnTo>
                <a:lnTo>
                  <a:pt x="104" y="613"/>
                </a:lnTo>
                <a:lnTo>
                  <a:pt x="105" y="611"/>
                </a:lnTo>
                <a:lnTo>
                  <a:pt x="105" y="609"/>
                </a:lnTo>
                <a:lnTo>
                  <a:pt x="104" y="607"/>
                </a:lnTo>
                <a:lnTo>
                  <a:pt x="104" y="604"/>
                </a:lnTo>
                <a:lnTo>
                  <a:pt x="104" y="602"/>
                </a:lnTo>
                <a:lnTo>
                  <a:pt x="104" y="600"/>
                </a:lnTo>
                <a:lnTo>
                  <a:pt x="105" y="598"/>
                </a:lnTo>
                <a:lnTo>
                  <a:pt x="105" y="596"/>
                </a:lnTo>
                <a:lnTo>
                  <a:pt x="105" y="593"/>
                </a:lnTo>
                <a:lnTo>
                  <a:pt x="106" y="592"/>
                </a:lnTo>
                <a:lnTo>
                  <a:pt x="107" y="590"/>
                </a:lnTo>
                <a:lnTo>
                  <a:pt x="108" y="588"/>
                </a:lnTo>
                <a:lnTo>
                  <a:pt x="109" y="587"/>
                </a:lnTo>
                <a:lnTo>
                  <a:pt x="110" y="585"/>
                </a:lnTo>
                <a:lnTo>
                  <a:pt x="111" y="583"/>
                </a:lnTo>
                <a:lnTo>
                  <a:pt x="111" y="581"/>
                </a:lnTo>
                <a:lnTo>
                  <a:pt x="112" y="579"/>
                </a:lnTo>
                <a:lnTo>
                  <a:pt x="113" y="577"/>
                </a:lnTo>
                <a:lnTo>
                  <a:pt x="114" y="576"/>
                </a:lnTo>
                <a:lnTo>
                  <a:pt x="114" y="574"/>
                </a:lnTo>
                <a:lnTo>
                  <a:pt x="115" y="571"/>
                </a:lnTo>
                <a:lnTo>
                  <a:pt x="116" y="570"/>
                </a:lnTo>
                <a:lnTo>
                  <a:pt x="116" y="567"/>
                </a:lnTo>
                <a:lnTo>
                  <a:pt x="116" y="565"/>
                </a:lnTo>
                <a:lnTo>
                  <a:pt x="117" y="564"/>
                </a:lnTo>
                <a:lnTo>
                  <a:pt x="118" y="561"/>
                </a:lnTo>
                <a:lnTo>
                  <a:pt x="118" y="559"/>
                </a:lnTo>
                <a:lnTo>
                  <a:pt x="119" y="557"/>
                </a:lnTo>
                <a:lnTo>
                  <a:pt x="120" y="555"/>
                </a:lnTo>
                <a:lnTo>
                  <a:pt x="120" y="553"/>
                </a:lnTo>
                <a:lnTo>
                  <a:pt x="121" y="551"/>
                </a:lnTo>
                <a:lnTo>
                  <a:pt x="122" y="548"/>
                </a:lnTo>
                <a:lnTo>
                  <a:pt x="122" y="548"/>
                </a:lnTo>
                <a:lnTo>
                  <a:pt x="125" y="548"/>
                </a:lnTo>
                <a:lnTo>
                  <a:pt x="128" y="547"/>
                </a:lnTo>
                <a:lnTo>
                  <a:pt x="129" y="546"/>
                </a:lnTo>
                <a:lnTo>
                  <a:pt x="131" y="545"/>
                </a:lnTo>
                <a:lnTo>
                  <a:pt x="131" y="542"/>
                </a:lnTo>
                <a:lnTo>
                  <a:pt x="129" y="541"/>
                </a:lnTo>
                <a:lnTo>
                  <a:pt x="128" y="539"/>
                </a:lnTo>
                <a:lnTo>
                  <a:pt x="127" y="538"/>
                </a:lnTo>
                <a:lnTo>
                  <a:pt x="125" y="537"/>
                </a:lnTo>
                <a:lnTo>
                  <a:pt x="123" y="537"/>
                </a:lnTo>
                <a:lnTo>
                  <a:pt x="122" y="535"/>
                </a:lnTo>
                <a:lnTo>
                  <a:pt x="122" y="532"/>
                </a:lnTo>
                <a:lnTo>
                  <a:pt x="122" y="531"/>
                </a:lnTo>
                <a:lnTo>
                  <a:pt x="121" y="528"/>
                </a:lnTo>
                <a:lnTo>
                  <a:pt x="121" y="527"/>
                </a:lnTo>
                <a:lnTo>
                  <a:pt x="120" y="526"/>
                </a:lnTo>
                <a:lnTo>
                  <a:pt x="119" y="525"/>
                </a:lnTo>
                <a:lnTo>
                  <a:pt x="117" y="524"/>
                </a:lnTo>
                <a:lnTo>
                  <a:pt x="116" y="523"/>
                </a:lnTo>
                <a:lnTo>
                  <a:pt x="114" y="522"/>
                </a:lnTo>
                <a:lnTo>
                  <a:pt x="111" y="521"/>
                </a:lnTo>
                <a:lnTo>
                  <a:pt x="110" y="520"/>
                </a:lnTo>
                <a:lnTo>
                  <a:pt x="109" y="520"/>
                </a:lnTo>
                <a:lnTo>
                  <a:pt x="107" y="518"/>
                </a:lnTo>
                <a:lnTo>
                  <a:pt x="106" y="516"/>
                </a:lnTo>
                <a:lnTo>
                  <a:pt x="105" y="515"/>
                </a:lnTo>
                <a:lnTo>
                  <a:pt x="105" y="513"/>
                </a:lnTo>
                <a:lnTo>
                  <a:pt x="104" y="511"/>
                </a:lnTo>
                <a:lnTo>
                  <a:pt x="103" y="509"/>
                </a:lnTo>
                <a:lnTo>
                  <a:pt x="103" y="506"/>
                </a:lnTo>
                <a:lnTo>
                  <a:pt x="103" y="504"/>
                </a:lnTo>
                <a:lnTo>
                  <a:pt x="104" y="501"/>
                </a:lnTo>
                <a:lnTo>
                  <a:pt x="104" y="498"/>
                </a:lnTo>
                <a:lnTo>
                  <a:pt x="104" y="496"/>
                </a:lnTo>
                <a:lnTo>
                  <a:pt x="103" y="493"/>
                </a:lnTo>
                <a:lnTo>
                  <a:pt x="103" y="491"/>
                </a:lnTo>
                <a:lnTo>
                  <a:pt x="102" y="489"/>
                </a:lnTo>
                <a:lnTo>
                  <a:pt x="102" y="487"/>
                </a:lnTo>
                <a:lnTo>
                  <a:pt x="101" y="485"/>
                </a:lnTo>
                <a:lnTo>
                  <a:pt x="100" y="483"/>
                </a:lnTo>
                <a:lnTo>
                  <a:pt x="100" y="481"/>
                </a:lnTo>
                <a:lnTo>
                  <a:pt x="100" y="479"/>
                </a:lnTo>
                <a:lnTo>
                  <a:pt x="99" y="476"/>
                </a:lnTo>
                <a:lnTo>
                  <a:pt x="99" y="475"/>
                </a:lnTo>
                <a:lnTo>
                  <a:pt x="98" y="472"/>
                </a:lnTo>
                <a:lnTo>
                  <a:pt x="98" y="470"/>
                </a:lnTo>
                <a:lnTo>
                  <a:pt x="97" y="468"/>
                </a:lnTo>
                <a:lnTo>
                  <a:pt x="96" y="465"/>
                </a:lnTo>
                <a:lnTo>
                  <a:pt x="95" y="465"/>
                </a:lnTo>
                <a:lnTo>
                  <a:pt x="94" y="463"/>
                </a:lnTo>
                <a:lnTo>
                  <a:pt x="92" y="462"/>
                </a:lnTo>
                <a:lnTo>
                  <a:pt x="91" y="460"/>
                </a:lnTo>
                <a:lnTo>
                  <a:pt x="89" y="459"/>
                </a:lnTo>
                <a:lnTo>
                  <a:pt x="88" y="458"/>
                </a:lnTo>
                <a:lnTo>
                  <a:pt x="88" y="455"/>
                </a:lnTo>
                <a:lnTo>
                  <a:pt x="89" y="454"/>
                </a:lnTo>
                <a:lnTo>
                  <a:pt x="92" y="454"/>
                </a:lnTo>
                <a:lnTo>
                  <a:pt x="94" y="454"/>
                </a:lnTo>
                <a:lnTo>
                  <a:pt x="96" y="453"/>
                </a:lnTo>
                <a:lnTo>
                  <a:pt x="98" y="452"/>
                </a:lnTo>
                <a:lnTo>
                  <a:pt x="100" y="451"/>
                </a:lnTo>
                <a:lnTo>
                  <a:pt x="100" y="449"/>
                </a:lnTo>
                <a:lnTo>
                  <a:pt x="100" y="448"/>
                </a:lnTo>
                <a:lnTo>
                  <a:pt x="98" y="447"/>
                </a:lnTo>
                <a:lnTo>
                  <a:pt x="96" y="447"/>
                </a:lnTo>
                <a:lnTo>
                  <a:pt x="94" y="448"/>
                </a:lnTo>
                <a:lnTo>
                  <a:pt x="92" y="448"/>
                </a:lnTo>
                <a:lnTo>
                  <a:pt x="89" y="449"/>
                </a:lnTo>
                <a:lnTo>
                  <a:pt x="87" y="449"/>
                </a:lnTo>
                <a:lnTo>
                  <a:pt x="85" y="448"/>
                </a:lnTo>
                <a:lnTo>
                  <a:pt x="83" y="448"/>
                </a:lnTo>
                <a:lnTo>
                  <a:pt x="83" y="445"/>
                </a:lnTo>
                <a:lnTo>
                  <a:pt x="82" y="443"/>
                </a:lnTo>
                <a:lnTo>
                  <a:pt x="82" y="441"/>
                </a:lnTo>
                <a:lnTo>
                  <a:pt x="82" y="438"/>
                </a:lnTo>
                <a:lnTo>
                  <a:pt x="82" y="437"/>
                </a:lnTo>
                <a:lnTo>
                  <a:pt x="82" y="433"/>
                </a:lnTo>
                <a:lnTo>
                  <a:pt x="82" y="431"/>
                </a:lnTo>
                <a:lnTo>
                  <a:pt x="82" y="429"/>
                </a:lnTo>
                <a:lnTo>
                  <a:pt x="81" y="426"/>
                </a:lnTo>
                <a:lnTo>
                  <a:pt x="80" y="425"/>
                </a:lnTo>
                <a:lnTo>
                  <a:pt x="79" y="423"/>
                </a:lnTo>
                <a:lnTo>
                  <a:pt x="77" y="422"/>
                </a:lnTo>
                <a:lnTo>
                  <a:pt x="76" y="421"/>
                </a:lnTo>
                <a:lnTo>
                  <a:pt x="74" y="420"/>
                </a:lnTo>
                <a:lnTo>
                  <a:pt x="72" y="420"/>
                </a:lnTo>
                <a:lnTo>
                  <a:pt x="70" y="420"/>
                </a:lnTo>
                <a:lnTo>
                  <a:pt x="68" y="419"/>
                </a:lnTo>
                <a:lnTo>
                  <a:pt x="67" y="416"/>
                </a:lnTo>
                <a:lnTo>
                  <a:pt x="67" y="415"/>
                </a:lnTo>
                <a:lnTo>
                  <a:pt x="66" y="412"/>
                </a:lnTo>
                <a:lnTo>
                  <a:pt x="66" y="410"/>
                </a:lnTo>
                <a:lnTo>
                  <a:pt x="64" y="409"/>
                </a:lnTo>
                <a:lnTo>
                  <a:pt x="62" y="409"/>
                </a:lnTo>
                <a:lnTo>
                  <a:pt x="61" y="407"/>
                </a:lnTo>
                <a:lnTo>
                  <a:pt x="60" y="405"/>
                </a:lnTo>
                <a:lnTo>
                  <a:pt x="61" y="403"/>
                </a:lnTo>
                <a:lnTo>
                  <a:pt x="61" y="401"/>
                </a:lnTo>
                <a:lnTo>
                  <a:pt x="61" y="398"/>
                </a:lnTo>
                <a:lnTo>
                  <a:pt x="61" y="397"/>
                </a:lnTo>
                <a:lnTo>
                  <a:pt x="62" y="394"/>
                </a:lnTo>
                <a:lnTo>
                  <a:pt x="62" y="393"/>
                </a:lnTo>
                <a:lnTo>
                  <a:pt x="62" y="390"/>
                </a:lnTo>
                <a:lnTo>
                  <a:pt x="63" y="387"/>
                </a:lnTo>
                <a:lnTo>
                  <a:pt x="63" y="386"/>
                </a:lnTo>
                <a:lnTo>
                  <a:pt x="64" y="384"/>
                </a:lnTo>
                <a:lnTo>
                  <a:pt x="64" y="382"/>
                </a:lnTo>
                <a:lnTo>
                  <a:pt x="65" y="381"/>
                </a:lnTo>
                <a:lnTo>
                  <a:pt x="64" y="378"/>
                </a:lnTo>
                <a:lnTo>
                  <a:pt x="63" y="376"/>
                </a:lnTo>
                <a:lnTo>
                  <a:pt x="62" y="375"/>
                </a:lnTo>
                <a:lnTo>
                  <a:pt x="61" y="374"/>
                </a:lnTo>
                <a:lnTo>
                  <a:pt x="59" y="373"/>
                </a:lnTo>
                <a:lnTo>
                  <a:pt x="57" y="372"/>
                </a:lnTo>
                <a:lnTo>
                  <a:pt x="55" y="371"/>
                </a:lnTo>
                <a:lnTo>
                  <a:pt x="55" y="371"/>
                </a:lnTo>
                <a:lnTo>
                  <a:pt x="54" y="370"/>
                </a:lnTo>
                <a:lnTo>
                  <a:pt x="52" y="369"/>
                </a:lnTo>
                <a:lnTo>
                  <a:pt x="50" y="368"/>
                </a:lnTo>
                <a:lnTo>
                  <a:pt x="49" y="368"/>
                </a:lnTo>
                <a:lnTo>
                  <a:pt x="46" y="367"/>
                </a:lnTo>
                <a:lnTo>
                  <a:pt x="44" y="366"/>
                </a:lnTo>
                <a:lnTo>
                  <a:pt x="42" y="366"/>
                </a:lnTo>
                <a:lnTo>
                  <a:pt x="39" y="366"/>
                </a:lnTo>
                <a:lnTo>
                  <a:pt x="38" y="365"/>
                </a:lnTo>
                <a:lnTo>
                  <a:pt x="35" y="365"/>
                </a:lnTo>
                <a:lnTo>
                  <a:pt x="33" y="365"/>
                </a:lnTo>
                <a:lnTo>
                  <a:pt x="31" y="364"/>
                </a:lnTo>
                <a:lnTo>
                  <a:pt x="29" y="364"/>
                </a:lnTo>
                <a:lnTo>
                  <a:pt x="27" y="363"/>
                </a:lnTo>
                <a:lnTo>
                  <a:pt x="25" y="362"/>
                </a:lnTo>
                <a:lnTo>
                  <a:pt x="23" y="361"/>
                </a:lnTo>
                <a:lnTo>
                  <a:pt x="21" y="360"/>
                </a:lnTo>
                <a:lnTo>
                  <a:pt x="20" y="360"/>
                </a:lnTo>
                <a:lnTo>
                  <a:pt x="18" y="359"/>
                </a:lnTo>
                <a:lnTo>
                  <a:pt x="16" y="357"/>
                </a:lnTo>
                <a:lnTo>
                  <a:pt x="15" y="356"/>
                </a:lnTo>
                <a:lnTo>
                  <a:pt x="13" y="355"/>
                </a:lnTo>
                <a:lnTo>
                  <a:pt x="11" y="354"/>
                </a:lnTo>
                <a:lnTo>
                  <a:pt x="10" y="353"/>
                </a:lnTo>
                <a:lnTo>
                  <a:pt x="9" y="352"/>
                </a:lnTo>
                <a:lnTo>
                  <a:pt x="8" y="350"/>
                </a:lnTo>
                <a:lnTo>
                  <a:pt x="7" y="348"/>
                </a:lnTo>
                <a:lnTo>
                  <a:pt x="6" y="346"/>
                </a:lnTo>
                <a:lnTo>
                  <a:pt x="6" y="344"/>
                </a:lnTo>
                <a:lnTo>
                  <a:pt x="6" y="342"/>
                </a:lnTo>
                <a:lnTo>
                  <a:pt x="6" y="339"/>
                </a:lnTo>
                <a:lnTo>
                  <a:pt x="7" y="337"/>
                </a:lnTo>
                <a:lnTo>
                  <a:pt x="8" y="336"/>
                </a:lnTo>
                <a:lnTo>
                  <a:pt x="9" y="333"/>
                </a:lnTo>
                <a:lnTo>
                  <a:pt x="10" y="332"/>
                </a:lnTo>
                <a:lnTo>
                  <a:pt x="11" y="331"/>
                </a:lnTo>
                <a:lnTo>
                  <a:pt x="12" y="329"/>
                </a:lnTo>
                <a:lnTo>
                  <a:pt x="14" y="328"/>
                </a:lnTo>
                <a:lnTo>
                  <a:pt x="16" y="327"/>
                </a:lnTo>
                <a:lnTo>
                  <a:pt x="17" y="326"/>
                </a:lnTo>
                <a:lnTo>
                  <a:pt x="19" y="325"/>
                </a:lnTo>
                <a:lnTo>
                  <a:pt x="21" y="324"/>
                </a:lnTo>
                <a:lnTo>
                  <a:pt x="22" y="323"/>
                </a:lnTo>
                <a:lnTo>
                  <a:pt x="24" y="322"/>
                </a:lnTo>
                <a:lnTo>
                  <a:pt x="26" y="321"/>
                </a:lnTo>
                <a:lnTo>
                  <a:pt x="27" y="321"/>
                </a:lnTo>
                <a:lnTo>
                  <a:pt x="30" y="320"/>
                </a:lnTo>
                <a:lnTo>
                  <a:pt x="32" y="319"/>
                </a:lnTo>
                <a:lnTo>
                  <a:pt x="33" y="318"/>
                </a:lnTo>
                <a:lnTo>
                  <a:pt x="35" y="317"/>
                </a:lnTo>
                <a:lnTo>
                  <a:pt x="37" y="316"/>
                </a:lnTo>
                <a:lnTo>
                  <a:pt x="39" y="315"/>
                </a:lnTo>
                <a:lnTo>
                  <a:pt x="41" y="315"/>
                </a:lnTo>
                <a:lnTo>
                  <a:pt x="43" y="314"/>
                </a:lnTo>
                <a:lnTo>
                  <a:pt x="44" y="313"/>
                </a:lnTo>
                <a:lnTo>
                  <a:pt x="46" y="312"/>
                </a:lnTo>
                <a:lnTo>
                  <a:pt x="48" y="311"/>
                </a:lnTo>
                <a:lnTo>
                  <a:pt x="49" y="310"/>
                </a:lnTo>
                <a:lnTo>
                  <a:pt x="51" y="310"/>
                </a:lnTo>
                <a:lnTo>
                  <a:pt x="53" y="309"/>
                </a:lnTo>
                <a:lnTo>
                  <a:pt x="55" y="308"/>
                </a:lnTo>
                <a:lnTo>
                  <a:pt x="55" y="307"/>
                </a:lnTo>
                <a:lnTo>
                  <a:pt x="56" y="306"/>
                </a:lnTo>
                <a:lnTo>
                  <a:pt x="58" y="305"/>
                </a:lnTo>
                <a:lnTo>
                  <a:pt x="60" y="304"/>
                </a:lnTo>
                <a:lnTo>
                  <a:pt x="61" y="304"/>
                </a:lnTo>
                <a:lnTo>
                  <a:pt x="63" y="303"/>
                </a:lnTo>
                <a:lnTo>
                  <a:pt x="65" y="302"/>
                </a:lnTo>
                <a:lnTo>
                  <a:pt x="66" y="300"/>
                </a:lnTo>
                <a:lnTo>
                  <a:pt x="68" y="299"/>
                </a:lnTo>
                <a:lnTo>
                  <a:pt x="70" y="299"/>
                </a:lnTo>
                <a:lnTo>
                  <a:pt x="71" y="297"/>
                </a:lnTo>
                <a:lnTo>
                  <a:pt x="72" y="296"/>
                </a:lnTo>
                <a:lnTo>
                  <a:pt x="74" y="295"/>
                </a:lnTo>
                <a:lnTo>
                  <a:pt x="76" y="293"/>
                </a:lnTo>
                <a:lnTo>
                  <a:pt x="77" y="293"/>
                </a:lnTo>
                <a:lnTo>
                  <a:pt x="79" y="292"/>
                </a:lnTo>
                <a:lnTo>
                  <a:pt x="81" y="291"/>
                </a:lnTo>
                <a:lnTo>
                  <a:pt x="82" y="289"/>
                </a:lnTo>
                <a:lnTo>
                  <a:pt x="83" y="288"/>
                </a:lnTo>
                <a:lnTo>
                  <a:pt x="85" y="287"/>
                </a:lnTo>
                <a:lnTo>
                  <a:pt x="87" y="287"/>
                </a:lnTo>
                <a:lnTo>
                  <a:pt x="88" y="285"/>
                </a:lnTo>
                <a:lnTo>
                  <a:pt x="90" y="284"/>
                </a:lnTo>
                <a:lnTo>
                  <a:pt x="92" y="283"/>
                </a:lnTo>
                <a:lnTo>
                  <a:pt x="94" y="282"/>
                </a:lnTo>
                <a:lnTo>
                  <a:pt x="95" y="281"/>
                </a:lnTo>
                <a:lnTo>
                  <a:pt x="96" y="280"/>
                </a:lnTo>
                <a:lnTo>
                  <a:pt x="98" y="279"/>
                </a:lnTo>
                <a:lnTo>
                  <a:pt x="100" y="277"/>
                </a:lnTo>
                <a:lnTo>
                  <a:pt x="100" y="276"/>
                </a:lnTo>
                <a:lnTo>
                  <a:pt x="102" y="276"/>
                </a:lnTo>
                <a:lnTo>
                  <a:pt x="104" y="274"/>
                </a:lnTo>
                <a:lnTo>
                  <a:pt x="105" y="272"/>
                </a:lnTo>
                <a:lnTo>
                  <a:pt x="106" y="271"/>
                </a:lnTo>
                <a:lnTo>
                  <a:pt x="107" y="270"/>
                </a:lnTo>
                <a:lnTo>
                  <a:pt x="109" y="268"/>
                </a:lnTo>
                <a:lnTo>
                  <a:pt x="110" y="267"/>
                </a:lnTo>
                <a:lnTo>
                  <a:pt x="111" y="265"/>
                </a:lnTo>
                <a:lnTo>
                  <a:pt x="112" y="264"/>
                </a:lnTo>
                <a:lnTo>
                  <a:pt x="113" y="263"/>
                </a:lnTo>
                <a:lnTo>
                  <a:pt x="115" y="261"/>
                </a:lnTo>
                <a:lnTo>
                  <a:pt x="116" y="260"/>
                </a:lnTo>
                <a:lnTo>
                  <a:pt x="117" y="259"/>
                </a:lnTo>
                <a:lnTo>
                  <a:pt x="119" y="258"/>
                </a:lnTo>
                <a:lnTo>
                  <a:pt x="121" y="257"/>
                </a:lnTo>
                <a:lnTo>
                  <a:pt x="122" y="255"/>
                </a:lnTo>
                <a:lnTo>
                  <a:pt x="123" y="254"/>
                </a:lnTo>
                <a:lnTo>
                  <a:pt x="125" y="253"/>
                </a:lnTo>
                <a:lnTo>
                  <a:pt x="127" y="252"/>
                </a:lnTo>
                <a:lnTo>
                  <a:pt x="128" y="251"/>
                </a:lnTo>
                <a:lnTo>
                  <a:pt x="130" y="249"/>
                </a:lnTo>
                <a:lnTo>
                  <a:pt x="131" y="249"/>
                </a:lnTo>
                <a:lnTo>
                  <a:pt x="133" y="247"/>
                </a:lnTo>
                <a:lnTo>
                  <a:pt x="134" y="246"/>
                </a:lnTo>
                <a:lnTo>
                  <a:pt x="135" y="244"/>
                </a:lnTo>
                <a:lnTo>
                  <a:pt x="136" y="243"/>
                </a:lnTo>
                <a:lnTo>
                  <a:pt x="138" y="242"/>
                </a:lnTo>
                <a:lnTo>
                  <a:pt x="139" y="240"/>
                </a:lnTo>
                <a:lnTo>
                  <a:pt x="139" y="239"/>
                </a:lnTo>
                <a:lnTo>
                  <a:pt x="140" y="239"/>
                </a:lnTo>
                <a:lnTo>
                  <a:pt x="141" y="238"/>
                </a:lnTo>
                <a:lnTo>
                  <a:pt x="143" y="237"/>
                </a:lnTo>
                <a:lnTo>
                  <a:pt x="144" y="235"/>
                </a:lnTo>
                <a:lnTo>
                  <a:pt x="144" y="233"/>
                </a:lnTo>
                <a:lnTo>
                  <a:pt x="146" y="232"/>
                </a:lnTo>
                <a:lnTo>
                  <a:pt x="147" y="230"/>
                </a:lnTo>
                <a:lnTo>
                  <a:pt x="148" y="228"/>
                </a:lnTo>
                <a:lnTo>
                  <a:pt x="150" y="227"/>
                </a:lnTo>
                <a:lnTo>
                  <a:pt x="151" y="226"/>
                </a:lnTo>
                <a:lnTo>
                  <a:pt x="152" y="224"/>
                </a:lnTo>
                <a:lnTo>
                  <a:pt x="153" y="223"/>
                </a:lnTo>
                <a:lnTo>
                  <a:pt x="155" y="221"/>
                </a:lnTo>
                <a:lnTo>
                  <a:pt x="156" y="221"/>
                </a:lnTo>
                <a:lnTo>
                  <a:pt x="157" y="219"/>
                </a:lnTo>
                <a:lnTo>
                  <a:pt x="159" y="218"/>
                </a:lnTo>
                <a:lnTo>
                  <a:pt x="160" y="216"/>
                </a:lnTo>
                <a:lnTo>
                  <a:pt x="161" y="215"/>
                </a:lnTo>
                <a:lnTo>
                  <a:pt x="162" y="214"/>
                </a:lnTo>
                <a:lnTo>
                  <a:pt x="164" y="212"/>
                </a:lnTo>
                <a:lnTo>
                  <a:pt x="165" y="210"/>
                </a:lnTo>
                <a:lnTo>
                  <a:pt x="167" y="210"/>
                </a:lnTo>
                <a:lnTo>
                  <a:pt x="167" y="208"/>
                </a:lnTo>
                <a:lnTo>
                  <a:pt x="168" y="206"/>
                </a:lnTo>
                <a:lnTo>
                  <a:pt x="170" y="204"/>
                </a:lnTo>
                <a:lnTo>
                  <a:pt x="171" y="204"/>
                </a:lnTo>
                <a:lnTo>
                  <a:pt x="172" y="202"/>
                </a:lnTo>
                <a:lnTo>
                  <a:pt x="173" y="200"/>
                </a:lnTo>
                <a:lnTo>
                  <a:pt x="174" y="199"/>
                </a:lnTo>
                <a:lnTo>
                  <a:pt x="176" y="198"/>
                </a:lnTo>
                <a:lnTo>
                  <a:pt x="177" y="196"/>
                </a:lnTo>
                <a:lnTo>
                  <a:pt x="178" y="194"/>
                </a:lnTo>
                <a:lnTo>
                  <a:pt x="179" y="193"/>
                </a:lnTo>
                <a:lnTo>
                  <a:pt x="180" y="192"/>
                </a:lnTo>
                <a:lnTo>
                  <a:pt x="181" y="190"/>
                </a:lnTo>
                <a:lnTo>
                  <a:pt x="183" y="188"/>
                </a:lnTo>
                <a:lnTo>
                  <a:pt x="184" y="188"/>
                </a:lnTo>
                <a:lnTo>
                  <a:pt x="185" y="187"/>
                </a:lnTo>
                <a:lnTo>
                  <a:pt x="185" y="186"/>
                </a:lnTo>
                <a:lnTo>
                  <a:pt x="187" y="185"/>
                </a:lnTo>
                <a:lnTo>
                  <a:pt x="189" y="183"/>
                </a:lnTo>
                <a:lnTo>
                  <a:pt x="189" y="182"/>
                </a:lnTo>
                <a:lnTo>
                  <a:pt x="191" y="181"/>
                </a:lnTo>
                <a:lnTo>
                  <a:pt x="192" y="180"/>
                </a:lnTo>
                <a:lnTo>
                  <a:pt x="194" y="178"/>
                </a:lnTo>
                <a:lnTo>
                  <a:pt x="195" y="177"/>
                </a:lnTo>
                <a:lnTo>
                  <a:pt x="195" y="175"/>
                </a:lnTo>
                <a:lnTo>
                  <a:pt x="196" y="173"/>
                </a:lnTo>
                <a:lnTo>
                  <a:pt x="197" y="171"/>
                </a:lnTo>
                <a:lnTo>
                  <a:pt x="198" y="170"/>
                </a:lnTo>
                <a:lnTo>
                  <a:pt x="199" y="168"/>
                </a:lnTo>
                <a:lnTo>
                  <a:pt x="200" y="166"/>
                </a:lnTo>
                <a:lnTo>
                  <a:pt x="200" y="165"/>
                </a:lnTo>
                <a:lnTo>
                  <a:pt x="201" y="163"/>
                </a:lnTo>
                <a:lnTo>
                  <a:pt x="203" y="161"/>
                </a:lnTo>
                <a:lnTo>
                  <a:pt x="204" y="160"/>
                </a:lnTo>
                <a:lnTo>
                  <a:pt x="205" y="158"/>
                </a:lnTo>
                <a:lnTo>
                  <a:pt x="206" y="157"/>
                </a:lnTo>
                <a:lnTo>
                  <a:pt x="207" y="155"/>
                </a:lnTo>
                <a:lnTo>
                  <a:pt x="208" y="154"/>
                </a:lnTo>
                <a:lnTo>
                  <a:pt x="209" y="153"/>
                </a:lnTo>
                <a:lnTo>
                  <a:pt x="211" y="151"/>
                </a:lnTo>
                <a:lnTo>
                  <a:pt x="211" y="150"/>
                </a:lnTo>
                <a:lnTo>
                  <a:pt x="213" y="149"/>
                </a:lnTo>
                <a:lnTo>
                  <a:pt x="214" y="147"/>
                </a:lnTo>
                <a:lnTo>
                  <a:pt x="215" y="145"/>
                </a:lnTo>
                <a:lnTo>
                  <a:pt x="217" y="143"/>
                </a:lnTo>
                <a:lnTo>
                  <a:pt x="217" y="143"/>
                </a:lnTo>
                <a:lnTo>
                  <a:pt x="218" y="141"/>
                </a:lnTo>
                <a:lnTo>
                  <a:pt x="219" y="139"/>
                </a:lnTo>
                <a:lnTo>
                  <a:pt x="220" y="137"/>
                </a:lnTo>
                <a:lnTo>
                  <a:pt x="221" y="135"/>
                </a:lnTo>
                <a:lnTo>
                  <a:pt x="222" y="133"/>
                </a:lnTo>
                <a:lnTo>
                  <a:pt x="223" y="132"/>
                </a:lnTo>
                <a:lnTo>
                  <a:pt x="223" y="130"/>
                </a:lnTo>
                <a:lnTo>
                  <a:pt x="224" y="128"/>
                </a:lnTo>
                <a:lnTo>
                  <a:pt x="225" y="127"/>
                </a:lnTo>
                <a:lnTo>
                  <a:pt x="226" y="125"/>
                </a:lnTo>
                <a:lnTo>
                  <a:pt x="227" y="123"/>
                </a:lnTo>
                <a:lnTo>
                  <a:pt x="228" y="121"/>
                </a:lnTo>
                <a:lnTo>
                  <a:pt x="228" y="120"/>
                </a:lnTo>
                <a:lnTo>
                  <a:pt x="229" y="117"/>
                </a:lnTo>
                <a:lnTo>
                  <a:pt x="230" y="116"/>
                </a:lnTo>
                <a:lnTo>
                  <a:pt x="231" y="114"/>
                </a:lnTo>
                <a:lnTo>
                  <a:pt x="232" y="112"/>
                </a:lnTo>
                <a:lnTo>
                  <a:pt x="233" y="110"/>
                </a:lnTo>
                <a:lnTo>
                  <a:pt x="232" y="107"/>
                </a:lnTo>
                <a:lnTo>
                  <a:pt x="232" y="105"/>
                </a:lnTo>
                <a:lnTo>
                  <a:pt x="232" y="102"/>
                </a:lnTo>
                <a:lnTo>
                  <a:pt x="232" y="100"/>
                </a:lnTo>
                <a:lnTo>
                  <a:pt x="231" y="98"/>
                </a:lnTo>
                <a:lnTo>
                  <a:pt x="231" y="95"/>
                </a:lnTo>
                <a:lnTo>
                  <a:pt x="231" y="93"/>
                </a:lnTo>
                <a:lnTo>
                  <a:pt x="230" y="91"/>
                </a:lnTo>
                <a:lnTo>
                  <a:pt x="230" y="88"/>
                </a:lnTo>
                <a:lnTo>
                  <a:pt x="229" y="87"/>
                </a:lnTo>
                <a:lnTo>
                  <a:pt x="228" y="84"/>
                </a:lnTo>
                <a:lnTo>
                  <a:pt x="228" y="82"/>
                </a:lnTo>
                <a:lnTo>
                  <a:pt x="228" y="80"/>
                </a:lnTo>
                <a:lnTo>
                  <a:pt x="227" y="78"/>
                </a:lnTo>
                <a:lnTo>
                  <a:pt x="226" y="77"/>
                </a:lnTo>
                <a:lnTo>
                  <a:pt x="225" y="74"/>
                </a:lnTo>
                <a:lnTo>
                  <a:pt x="225" y="72"/>
                </a:lnTo>
                <a:lnTo>
                  <a:pt x="224" y="71"/>
                </a:lnTo>
                <a:lnTo>
                  <a:pt x="223" y="68"/>
                </a:lnTo>
                <a:lnTo>
                  <a:pt x="223" y="66"/>
                </a:lnTo>
                <a:lnTo>
                  <a:pt x="222" y="64"/>
                </a:lnTo>
                <a:lnTo>
                  <a:pt x="222" y="62"/>
                </a:lnTo>
                <a:lnTo>
                  <a:pt x="221" y="60"/>
                </a:lnTo>
                <a:lnTo>
                  <a:pt x="220" y="59"/>
                </a:lnTo>
                <a:lnTo>
                  <a:pt x="219" y="56"/>
                </a:lnTo>
                <a:lnTo>
                  <a:pt x="205" y="39"/>
                </a:lnTo>
                <a:lnTo>
                  <a:pt x="222" y="37"/>
                </a:lnTo>
                <a:lnTo>
                  <a:pt x="238" y="34"/>
                </a:lnTo>
                <a:lnTo>
                  <a:pt x="255" y="32"/>
                </a:lnTo>
                <a:lnTo>
                  <a:pt x="271" y="29"/>
                </a:lnTo>
                <a:lnTo>
                  <a:pt x="287" y="27"/>
                </a:lnTo>
                <a:lnTo>
                  <a:pt x="303" y="25"/>
                </a:lnTo>
                <a:lnTo>
                  <a:pt x="319" y="22"/>
                </a:lnTo>
                <a:lnTo>
                  <a:pt x="337" y="20"/>
                </a:lnTo>
                <a:lnTo>
                  <a:pt x="354" y="17"/>
                </a:lnTo>
                <a:lnTo>
                  <a:pt x="370" y="15"/>
                </a:lnTo>
                <a:lnTo>
                  <a:pt x="387" y="12"/>
                </a:lnTo>
                <a:lnTo>
                  <a:pt x="403" y="10"/>
                </a:lnTo>
                <a:lnTo>
                  <a:pt x="423" y="7"/>
                </a:lnTo>
                <a:lnTo>
                  <a:pt x="438" y="5"/>
                </a:lnTo>
                <a:lnTo>
                  <a:pt x="456" y="2"/>
                </a:lnTo>
                <a:lnTo>
                  <a:pt x="466" y="0"/>
                </a:lnTo>
                <a:lnTo>
                  <a:pt x="466" y="1"/>
                </a:lnTo>
                <a:lnTo>
                  <a:pt x="467" y="2"/>
                </a:lnTo>
                <a:lnTo>
                  <a:pt x="467" y="3"/>
                </a:lnTo>
                <a:lnTo>
                  <a:pt x="468" y="4"/>
                </a:lnTo>
                <a:lnTo>
                  <a:pt x="468" y="5"/>
                </a:lnTo>
                <a:lnTo>
                  <a:pt x="468" y="5"/>
                </a:lnTo>
                <a:lnTo>
                  <a:pt x="470" y="5"/>
                </a:lnTo>
                <a:lnTo>
                  <a:pt x="471" y="5"/>
                </a:lnTo>
                <a:lnTo>
                  <a:pt x="472" y="6"/>
                </a:lnTo>
                <a:lnTo>
                  <a:pt x="474" y="7"/>
                </a:lnTo>
                <a:lnTo>
                  <a:pt x="474" y="7"/>
                </a:lnTo>
                <a:lnTo>
                  <a:pt x="475" y="7"/>
                </a:lnTo>
                <a:lnTo>
                  <a:pt x="476" y="7"/>
                </a:lnTo>
                <a:lnTo>
                  <a:pt x="476" y="8"/>
                </a:lnTo>
                <a:lnTo>
                  <a:pt x="475" y="10"/>
                </a:lnTo>
                <a:lnTo>
                  <a:pt x="474" y="10"/>
                </a:lnTo>
                <a:lnTo>
                  <a:pt x="474" y="11"/>
                </a:lnTo>
                <a:lnTo>
                  <a:pt x="473" y="12"/>
                </a:lnTo>
                <a:lnTo>
                  <a:pt x="472" y="13"/>
                </a:lnTo>
                <a:lnTo>
                  <a:pt x="471" y="14"/>
                </a:lnTo>
                <a:lnTo>
                  <a:pt x="470" y="15"/>
                </a:lnTo>
                <a:lnTo>
                  <a:pt x="469" y="16"/>
                </a:lnTo>
                <a:lnTo>
                  <a:pt x="468" y="16"/>
                </a:lnTo>
                <a:lnTo>
                  <a:pt x="468" y="17"/>
                </a:lnTo>
                <a:lnTo>
                  <a:pt x="467" y="18"/>
                </a:lnTo>
                <a:lnTo>
                  <a:pt x="466" y="19"/>
                </a:lnTo>
                <a:lnTo>
                  <a:pt x="465" y="20"/>
                </a:lnTo>
                <a:lnTo>
                  <a:pt x="464" y="21"/>
                </a:lnTo>
                <a:lnTo>
                  <a:pt x="463" y="22"/>
                </a:lnTo>
                <a:lnTo>
                  <a:pt x="463" y="22"/>
                </a:lnTo>
                <a:lnTo>
                  <a:pt x="462" y="24"/>
                </a:lnTo>
                <a:lnTo>
                  <a:pt x="461" y="25"/>
                </a:lnTo>
                <a:lnTo>
                  <a:pt x="461" y="26"/>
                </a:lnTo>
                <a:lnTo>
                  <a:pt x="459" y="27"/>
                </a:lnTo>
                <a:lnTo>
                  <a:pt x="458" y="28"/>
                </a:lnTo>
                <a:lnTo>
                  <a:pt x="457" y="29"/>
                </a:lnTo>
                <a:lnTo>
                  <a:pt x="457" y="30"/>
                </a:lnTo>
                <a:lnTo>
                  <a:pt x="456" y="31"/>
                </a:lnTo>
                <a:lnTo>
                  <a:pt x="455" y="32"/>
                </a:lnTo>
                <a:lnTo>
                  <a:pt x="454" y="33"/>
                </a:lnTo>
                <a:lnTo>
                  <a:pt x="453" y="33"/>
                </a:lnTo>
                <a:lnTo>
                  <a:pt x="453" y="34"/>
                </a:lnTo>
                <a:lnTo>
                  <a:pt x="452" y="35"/>
                </a:lnTo>
                <a:lnTo>
                  <a:pt x="452" y="36"/>
                </a:lnTo>
                <a:lnTo>
                  <a:pt x="452" y="38"/>
                </a:lnTo>
                <a:lnTo>
                  <a:pt x="451" y="38"/>
                </a:lnTo>
                <a:lnTo>
                  <a:pt x="450" y="39"/>
                </a:lnTo>
                <a:lnTo>
                  <a:pt x="449" y="39"/>
                </a:lnTo>
                <a:lnTo>
                  <a:pt x="448" y="40"/>
                </a:lnTo>
                <a:lnTo>
                  <a:pt x="448" y="41"/>
                </a:lnTo>
                <a:lnTo>
                  <a:pt x="447" y="41"/>
                </a:lnTo>
                <a:lnTo>
                  <a:pt x="446" y="43"/>
                </a:lnTo>
                <a:lnTo>
                  <a:pt x="445" y="44"/>
                </a:lnTo>
                <a:lnTo>
                  <a:pt x="444" y="44"/>
                </a:lnTo>
                <a:lnTo>
                  <a:pt x="442" y="45"/>
                </a:lnTo>
                <a:lnTo>
                  <a:pt x="441" y="46"/>
                </a:lnTo>
                <a:lnTo>
                  <a:pt x="441" y="47"/>
                </a:lnTo>
                <a:lnTo>
                  <a:pt x="441" y="48"/>
                </a:lnTo>
                <a:lnTo>
                  <a:pt x="441" y="49"/>
                </a:lnTo>
                <a:lnTo>
                  <a:pt x="442" y="50"/>
                </a:lnTo>
                <a:lnTo>
                  <a:pt x="443" y="52"/>
                </a:lnTo>
                <a:lnTo>
                  <a:pt x="444" y="53"/>
                </a:lnTo>
                <a:lnTo>
                  <a:pt x="445" y="55"/>
                </a:lnTo>
                <a:lnTo>
                  <a:pt x="445" y="55"/>
                </a:lnTo>
                <a:lnTo>
                  <a:pt x="445" y="56"/>
                </a:lnTo>
                <a:lnTo>
                  <a:pt x="446" y="57"/>
                </a:lnTo>
                <a:lnTo>
                  <a:pt x="446" y="59"/>
                </a:lnTo>
                <a:lnTo>
                  <a:pt x="446" y="61"/>
                </a:lnTo>
                <a:lnTo>
                  <a:pt x="446" y="63"/>
                </a:lnTo>
                <a:lnTo>
                  <a:pt x="445" y="65"/>
                </a:lnTo>
                <a:lnTo>
                  <a:pt x="445" y="66"/>
                </a:lnTo>
                <a:lnTo>
                  <a:pt x="444" y="66"/>
                </a:lnTo>
                <a:lnTo>
                  <a:pt x="444" y="67"/>
                </a:lnTo>
                <a:lnTo>
                  <a:pt x="443" y="69"/>
                </a:lnTo>
                <a:lnTo>
                  <a:pt x="441" y="70"/>
                </a:lnTo>
                <a:lnTo>
                  <a:pt x="441" y="71"/>
                </a:lnTo>
                <a:lnTo>
                  <a:pt x="441" y="71"/>
                </a:lnTo>
                <a:lnTo>
                  <a:pt x="440" y="72"/>
                </a:lnTo>
                <a:lnTo>
                  <a:pt x="439" y="73"/>
                </a:lnTo>
                <a:lnTo>
                  <a:pt x="438" y="74"/>
                </a:lnTo>
                <a:lnTo>
                  <a:pt x="437" y="76"/>
                </a:lnTo>
                <a:lnTo>
                  <a:pt x="436" y="76"/>
                </a:lnTo>
                <a:lnTo>
                  <a:pt x="435" y="77"/>
                </a:lnTo>
                <a:lnTo>
                  <a:pt x="434" y="78"/>
                </a:lnTo>
                <a:lnTo>
                  <a:pt x="433" y="81"/>
                </a:lnTo>
                <a:lnTo>
                  <a:pt x="432" y="81"/>
                </a:lnTo>
                <a:lnTo>
                  <a:pt x="431" y="82"/>
                </a:lnTo>
                <a:lnTo>
                  <a:pt x="430" y="82"/>
                </a:lnTo>
                <a:lnTo>
                  <a:pt x="429" y="83"/>
                </a:lnTo>
                <a:lnTo>
                  <a:pt x="429" y="84"/>
                </a:lnTo>
                <a:lnTo>
                  <a:pt x="428" y="85"/>
                </a:lnTo>
                <a:lnTo>
                  <a:pt x="427" y="85"/>
                </a:lnTo>
                <a:lnTo>
                  <a:pt x="426" y="86"/>
                </a:lnTo>
                <a:lnTo>
                  <a:pt x="425" y="87"/>
                </a:lnTo>
                <a:lnTo>
                  <a:pt x="424" y="88"/>
                </a:lnTo>
                <a:lnTo>
                  <a:pt x="424" y="88"/>
                </a:lnTo>
                <a:lnTo>
                  <a:pt x="423" y="89"/>
                </a:lnTo>
                <a:lnTo>
                  <a:pt x="422" y="91"/>
                </a:lnTo>
                <a:lnTo>
                  <a:pt x="421" y="91"/>
                </a:lnTo>
                <a:lnTo>
                  <a:pt x="420" y="92"/>
                </a:lnTo>
                <a:lnTo>
                  <a:pt x="419" y="93"/>
                </a:lnTo>
                <a:lnTo>
                  <a:pt x="418" y="94"/>
                </a:lnTo>
                <a:lnTo>
                  <a:pt x="418" y="94"/>
                </a:lnTo>
                <a:lnTo>
                  <a:pt x="418" y="95"/>
                </a:lnTo>
                <a:lnTo>
                  <a:pt x="417" y="97"/>
                </a:lnTo>
                <a:lnTo>
                  <a:pt x="416" y="97"/>
                </a:lnTo>
                <a:lnTo>
                  <a:pt x="416" y="98"/>
                </a:lnTo>
                <a:lnTo>
                  <a:pt x="415" y="99"/>
                </a:lnTo>
                <a:lnTo>
                  <a:pt x="414" y="99"/>
                </a:lnTo>
                <a:lnTo>
                  <a:pt x="413" y="100"/>
                </a:lnTo>
                <a:lnTo>
                  <a:pt x="413" y="101"/>
                </a:lnTo>
                <a:lnTo>
                  <a:pt x="413" y="103"/>
                </a:lnTo>
                <a:lnTo>
                  <a:pt x="412" y="105"/>
                </a:lnTo>
                <a:lnTo>
                  <a:pt x="411" y="105"/>
                </a:lnTo>
                <a:lnTo>
                  <a:pt x="411" y="106"/>
                </a:lnTo>
                <a:lnTo>
                  <a:pt x="410" y="107"/>
                </a:lnTo>
                <a:lnTo>
                  <a:pt x="410" y="109"/>
                </a:lnTo>
                <a:lnTo>
                  <a:pt x="409" y="110"/>
                </a:lnTo>
                <a:lnTo>
                  <a:pt x="408" y="110"/>
                </a:lnTo>
                <a:lnTo>
                  <a:pt x="407" y="112"/>
                </a:lnTo>
                <a:lnTo>
                  <a:pt x="406" y="113"/>
                </a:lnTo>
                <a:lnTo>
                  <a:pt x="405" y="114"/>
                </a:lnTo>
                <a:lnTo>
                  <a:pt x="404" y="115"/>
                </a:lnTo>
                <a:lnTo>
                  <a:pt x="403" y="116"/>
                </a:lnTo>
                <a:lnTo>
                  <a:pt x="402" y="116"/>
                </a:lnTo>
                <a:lnTo>
                  <a:pt x="401" y="117"/>
                </a:lnTo>
                <a:lnTo>
                  <a:pt x="401" y="118"/>
                </a:lnTo>
                <a:lnTo>
                  <a:pt x="401" y="118"/>
                </a:lnTo>
                <a:lnTo>
                  <a:pt x="401" y="119"/>
                </a:lnTo>
                <a:lnTo>
                  <a:pt x="400" y="120"/>
                </a:lnTo>
                <a:lnTo>
                  <a:pt x="399" y="121"/>
                </a:lnTo>
                <a:lnTo>
                  <a:pt x="398" y="121"/>
                </a:lnTo>
                <a:lnTo>
                  <a:pt x="398" y="122"/>
                </a:lnTo>
                <a:lnTo>
                  <a:pt x="397" y="123"/>
                </a:lnTo>
                <a:lnTo>
                  <a:pt x="396" y="124"/>
                </a:lnTo>
                <a:lnTo>
                  <a:pt x="396" y="125"/>
                </a:lnTo>
                <a:lnTo>
                  <a:pt x="395" y="126"/>
                </a:lnTo>
                <a:lnTo>
                  <a:pt x="394" y="127"/>
                </a:lnTo>
                <a:lnTo>
                  <a:pt x="393" y="127"/>
                </a:lnTo>
                <a:lnTo>
                  <a:pt x="392" y="127"/>
                </a:lnTo>
                <a:lnTo>
                  <a:pt x="392" y="128"/>
                </a:lnTo>
                <a:lnTo>
                  <a:pt x="391" y="129"/>
                </a:lnTo>
                <a:lnTo>
                  <a:pt x="390" y="130"/>
                </a:lnTo>
                <a:lnTo>
                  <a:pt x="390" y="131"/>
                </a:lnTo>
                <a:lnTo>
                  <a:pt x="390" y="132"/>
                </a:lnTo>
                <a:lnTo>
                  <a:pt x="389" y="132"/>
                </a:lnTo>
                <a:lnTo>
                  <a:pt x="388" y="132"/>
                </a:lnTo>
                <a:lnTo>
                  <a:pt x="387" y="134"/>
                </a:lnTo>
                <a:lnTo>
                  <a:pt x="386" y="135"/>
                </a:lnTo>
                <a:lnTo>
                  <a:pt x="385" y="136"/>
                </a:lnTo>
                <a:lnTo>
                  <a:pt x="384" y="137"/>
                </a:lnTo>
                <a:lnTo>
                  <a:pt x="383" y="138"/>
                </a:lnTo>
                <a:lnTo>
                  <a:pt x="383" y="138"/>
                </a:lnTo>
                <a:lnTo>
                  <a:pt x="381" y="138"/>
                </a:lnTo>
                <a:lnTo>
                  <a:pt x="381" y="139"/>
                </a:lnTo>
                <a:lnTo>
                  <a:pt x="379" y="140"/>
                </a:lnTo>
                <a:lnTo>
                  <a:pt x="379" y="140"/>
                </a:lnTo>
                <a:lnTo>
                  <a:pt x="378" y="141"/>
                </a:lnTo>
                <a:lnTo>
                  <a:pt x="377" y="142"/>
                </a:lnTo>
                <a:lnTo>
                  <a:pt x="376" y="143"/>
                </a:lnTo>
                <a:lnTo>
                  <a:pt x="375" y="143"/>
                </a:lnTo>
                <a:lnTo>
                  <a:pt x="374" y="143"/>
                </a:lnTo>
                <a:lnTo>
                  <a:pt x="373" y="145"/>
                </a:lnTo>
                <a:lnTo>
                  <a:pt x="373" y="146"/>
                </a:lnTo>
                <a:lnTo>
                  <a:pt x="372" y="147"/>
                </a:lnTo>
                <a:lnTo>
                  <a:pt x="371" y="149"/>
                </a:lnTo>
                <a:lnTo>
                  <a:pt x="370" y="149"/>
                </a:lnTo>
                <a:lnTo>
                  <a:pt x="370" y="150"/>
                </a:lnTo>
                <a:lnTo>
                  <a:pt x="369" y="152"/>
                </a:lnTo>
                <a:lnTo>
                  <a:pt x="369" y="153"/>
                </a:lnTo>
                <a:lnTo>
                  <a:pt x="369" y="155"/>
                </a:lnTo>
                <a:lnTo>
                  <a:pt x="368" y="155"/>
                </a:lnTo>
                <a:lnTo>
                  <a:pt x="368" y="156"/>
                </a:lnTo>
                <a:lnTo>
                  <a:pt x="368" y="158"/>
                </a:lnTo>
                <a:lnTo>
                  <a:pt x="368" y="160"/>
                </a:lnTo>
                <a:lnTo>
                  <a:pt x="368" y="160"/>
                </a:lnTo>
                <a:lnTo>
                  <a:pt x="368" y="162"/>
                </a:lnTo>
                <a:lnTo>
                  <a:pt x="368" y="164"/>
                </a:lnTo>
                <a:lnTo>
                  <a:pt x="368" y="166"/>
                </a:lnTo>
                <a:lnTo>
                  <a:pt x="368" y="167"/>
                </a:lnTo>
                <a:lnTo>
                  <a:pt x="367" y="169"/>
                </a:lnTo>
                <a:lnTo>
                  <a:pt x="367" y="171"/>
                </a:lnTo>
                <a:lnTo>
                  <a:pt x="367" y="171"/>
                </a:lnTo>
                <a:lnTo>
                  <a:pt x="366" y="174"/>
                </a:lnTo>
                <a:lnTo>
                  <a:pt x="366" y="175"/>
                </a:lnTo>
                <a:lnTo>
                  <a:pt x="366" y="177"/>
                </a:lnTo>
                <a:lnTo>
                  <a:pt x="365" y="178"/>
                </a:lnTo>
                <a:lnTo>
                  <a:pt x="365" y="179"/>
                </a:lnTo>
                <a:lnTo>
                  <a:pt x="364" y="181"/>
                </a:lnTo>
                <a:lnTo>
                  <a:pt x="364" y="182"/>
                </a:lnTo>
                <a:lnTo>
                  <a:pt x="364" y="183"/>
                </a:lnTo>
                <a:lnTo>
                  <a:pt x="364" y="185"/>
                </a:lnTo>
                <a:lnTo>
                  <a:pt x="365" y="187"/>
                </a:lnTo>
                <a:lnTo>
                  <a:pt x="364" y="188"/>
                </a:lnTo>
                <a:lnTo>
                  <a:pt x="364" y="189"/>
                </a:lnTo>
                <a:lnTo>
                  <a:pt x="364" y="190"/>
                </a:lnTo>
                <a:lnTo>
                  <a:pt x="363" y="192"/>
                </a:lnTo>
                <a:lnTo>
                  <a:pt x="363" y="193"/>
                </a:lnTo>
                <a:lnTo>
                  <a:pt x="362" y="194"/>
                </a:lnTo>
                <a:lnTo>
                  <a:pt x="362" y="195"/>
                </a:lnTo>
                <a:lnTo>
                  <a:pt x="361" y="196"/>
                </a:lnTo>
                <a:lnTo>
                  <a:pt x="360" y="197"/>
                </a:lnTo>
                <a:lnTo>
                  <a:pt x="360" y="199"/>
                </a:lnTo>
                <a:lnTo>
                  <a:pt x="359" y="199"/>
                </a:lnTo>
                <a:lnTo>
                  <a:pt x="358" y="200"/>
                </a:lnTo>
                <a:lnTo>
                  <a:pt x="357" y="201"/>
                </a:lnTo>
                <a:lnTo>
                  <a:pt x="357" y="202"/>
                </a:lnTo>
                <a:lnTo>
                  <a:pt x="356" y="202"/>
                </a:lnTo>
                <a:lnTo>
                  <a:pt x="355" y="203"/>
                </a:lnTo>
                <a:lnTo>
                  <a:pt x="354" y="204"/>
                </a:lnTo>
                <a:lnTo>
                  <a:pt x="353" y="204"/>
                </a:lnTo>
                <a:lnTo>
                  <a:pt x="353" y="205"/>
                </a:lnTo>
                <a:lnTo>
                  <a:pt x="352" y="206"/>
                </a:lnTo>
                <a:lnTo>
                  <a:pt x="351" y="207"/>
                </a:lnTo>
                <a:lnTo>
                  <a:pt x="351" y="208"/>
                </a:lnTo>
                <a:lnTo>
                  <a:pt x="351" y="208"/>
                </a:lnTo>
                <a:lnTo>
                  <a:pt x="350" y="209"/>
                </a:lnTo>
                <a:lnTo>
                  <a:pt x="349" y="210"/>
                </a:lnTo>
                <a:lnTo>
                  <a:pt x="349" y="210"/>
                </a:lnTo>
                <a:lnTo>
                  <a:pt x="348" y="211"/>
                </a:lnTo>
                <a:lnTo>
                  <a:pt x="347" y="212"/>
                </a:lnTo>
                <a:lnTo>
                  <a:pt x="346" y="212"/>
                </a:lnTo>
                <a:lnTo>
                  <a:pt x="346" y="213"/>
                </a:lnTo>
                <a:lnTo>
                  <a:pt x="345" y="213"/>
                </a:lnTo>
                <a:lnTo>
                  <a:pt x="344" y="213"/>
                </a:lnTo>
                <a:lnTo>
                  <a:pt x="342" y="213"/>
                </a:lnTo>
                <a:lnTo>
                  <a:pt x="340" y="213"/>
                </a:lnTo>
                <a:lnTo>
                  <a:pt x="340" y="213"/>
                </a:lnTo>
                <a:lnTo>
                  <a:pt x="339" y="214"/>
                </a:lnTo>
                <a:lnTo>
                  <a:pt x="338" y="214"/>
                </a:lnTo>
                <a:lnTo>
                  <a:pt x="337" y="214"/>
                </a:lnTo>
                <a:lnTo>
                  <a:pt x="336" y="215"/>
                </a:lnTo>
                <a:lnTo>
                  <a:pt x="335" y="215"/>
                </a:lnTo>
                <a:lnTo>
                  <a:pt x="334" y="215"/>
                </a:lnTo>
                <a:lnTo>
                  <a:pt x="333" y="215"/>
                </a:lnTo>
                <a:lnTo>
                  <a:pt x="331" y="216"/>
                </a:lnTo>
                <a:lnTo>
                  <a:pt x="330" y="216"/>
                </a:lnTo>
                <a:lnTo>
                  <a:pt x="329" y="217"/>
                </a:lnTo>
                <a:lnTo>
                  <a:pt x="329" y="217"/>
                </a:lnTo>
                <a:lnTo>
                  <a:pt x="327" y="218"/>
                </a:lnTo>
                <a:lnTo>
                  <a:pt x="326" y="218"/>
                </a:lnTo>
                <a:lnTo>
                  <a:pt x="325" y="219"/>
                </a:lnTo>
                <a:lnTo>
                  <a:pt x="324" y="219"/>
                </a:lnTo>
                <a:lnTo>
                  <a:pt x="323" y="220"/>
                </a:lnTo>
                <a:lnTo>
                  <a:pt x="323" y="221"/>
                </a:lnTo>
                <a:lnTo>
                  <a:pt x="322" y="221"/>
                </a:lnTo>
                <a:lnTo>
                  <a:pt x="322" y="222"/>
                </a:lnTo>
                <a:lnTo>
                  <a:pt x="321" y="223"/>
                </a:lnTo>
                <a:lnTo>
                  <a:pt x="320" y="225"/>
                </a:lnTo>
                <a:lnTo>
                  <a:pt x="320" y="226"/>
                </a:lnTo>
                <a:lnTo>
                  <a:pt x="320" y="227"/>
                </a:lnTo>
                <a:lnTo>
                  <a:pt x="320" y="228"/>
                </a:lnTo>
                <a:lnTo>
                  <a:pt x="321" y="229"/>
                </a:lnTo>
                <a:lnTo>
                  <a:pt x="320" y="230"/>
                </a:lnTo>
                <a:lnTo>
                  <a:pt x="321" y="231"/>
                </a:lnTo>
                <a:lnTo>
                  <a:pt x="321" y="232"/>
                </a:lnTo>
                <a:lnTo>
                  <a:pt x="321" y="232"/>
                </a:lnTo>
                <a:lnTo>
                  <a:pt x="321" y="234"/>
                </a:lnTo>
                <a:lnTo>
                  <a:pt x="321" y="235"/>
                </a:lnTo>
                <a:lnTo>
                  <a:pt x="321" y="237"/>
                </a:lnTo>
                <a:lnTo>
                  <a:pt x="320" y="238"/>
                </a:lnTo>
                <a:lnTo>
                  <a:pt x="320" y="238"/>
                </a:lnTo>
                <a:lnTo>
                  <a:pt x="319" y="239"/>
                </a:lnTo>
                <a:lnTo>
                  <a:pt x="318" y="240"/>
                </a:lnTo>
                <a:lnTo>
                  <a:pt x="318" y="240"/>
                </a:lnTo>
                <a:lnTo>
                  <a:pt x="317" y="241"/>
                </a:lnTo>
                <a:lnTo>
                  <a:pt x="316" y="243"/>
                </a:lnTo>
                <a:lnTo>
                  <a:pt x="316" y="244"/>
                </a:lnTo>
                <a:lnTo>
                  <a:pt x="316" y="245"/>
                </a:lnTo>
                <a:lnTo>
                  <a:pt x="315" y="246"/>
                </a:lnTo>
                <a:lnTo>
                  <a:pt x="316" y="248"/>
                </a:lnTo>
                <a:lnTo>
                  <a:pt x="317" y="249"/>
                </a:lnTo>
                <a:lnTo>
                  <a:pt x="316" y="249"/>
                </a:lnTo>
                <a:lnTo>
                  <a:pt x="316" y="250"/>
                </a:lnTo>
                <a:lnTo>
                  <a:pt x="316" y="252"/>
                </a:lnTo>
                <a:lnTo>
                  <a:pt x="316" y="253"/>
                </a:lnTo>
                <a:lnTo>
                  <a:pt x="316" y="254"/>
                </a:lnTo>
                <a:lnTo>
                  <a:pt x="315" y="256"/>
                </a:lnTo>
                <a:lnTo>
                  <a:pt x="315" y="257"/>
                </a:lnTo>
                <a:lnTo>
                  <a:pt x="314" y="257"/>
                </a:lnTo>
                <a:lnTo>
                  <a:pt x="313" y="258"/>
                </a:lnTo>
                <a:lnTo>
                  <a:pt x="312" y="258"/>
                </a:lnTo>
                <a:lnTo>
                  <a:pt x="312" y="257"/>
                </a:lnTo>
                <a:lnTo>
                  <a:pt x="311" y="256"/>
                </a:lnTo>
                <a:lnTo>
                  <a:pt x="310" y="256"/>
                </a:lnTo>
                <a:lnTo>
                  <a:pt x="308" y="255"/>
                </a:lnTo>
                <a:lnTo>
                  <a:pt x="307" y="255"/>
                </a:lnTo>
                <a:lnTo>
                  <a:pt x="306" y="255"/>
                </a:lnTo>
                <a:lnTo>
                  <a:pt x="305" y="256"/>
                </a:lnTo>
                <a:lnTo>
                  <a:pt x="304" y="254"/>
                </a:lnTo>
                <a:lnTo>
                  <a:pt x="301" y="257"/>
                </a:lnTo>
                <a:lnTo>
                  <a:pt x="299" y="259"/>
                </a:lnTo>
                <a:lnTo>
                  <a:pt x="300" y="260"/>
                </a:lnTo>
                <a:lnTo>
                  <a:pt x="300" y="261"/>
                </a:lnTo>
                <a:lnTo>
                  <a:pt x="299" y="262"/>
                </a:lnTo>
                <a:lnTo>
                  <a:pt x="299" y="263"/>
                </a:lnTo>
                <a:lnTo>
                  <a:pt x="298" y="264"/>
                </a:lnTo>
                <a:lnTo>
                  <a:pt x="297" y="265"/>
                </a:lnTo>
                <a:lnTo>
                  <a:pt x="296" y="265"/>
                </a:lnTo>
                <a:lnTo>
                  <a:pt x="296" y="266"/>
                </a:lnTo>
                <a:lnTo>
                  <a:pt x="297" y="267"/>
                </a:lnTo>
                <a:lnTo>
                  <a:pt x="296" y="268"/>
                </a:lnTo>
                <a:lnTo>
                  <a:pt x="295" y="269"/>
                </a:lnTo>
                <a:lnTo>
                  <a:pt x="293" y="268"/>
                </a:lnTo>
                <a:lnTo>
                  <a:pt x="292" y="269"/>
                </a:lnTo>
                <a:lnTo>
                  <a:pt x="293" y="271"/>
                </a:lnTo>
                <a:lnTo>
                  <a:pt x="293" y="271"/>
                </a:lnTo>
                <a:lnTo>
                  <a:pt x="292" y="273"/>
                </a:lnTo>
                <a:lnTo>
                  <a:pt x="292" y="274"/>
                </a:lnTo>
                <a:lnTo>
                  <a:pt x="294" y="276"/>
                </a:lnTo>
                <a:lnTo>
                  <a:pt x="296" y="277"/>
                </a:lnTo>
                <a:lnTo>
                  <a:pt x="297" y="278"/>
                </a:lnTo>
                <a:lnTo>
                  <a:pt x="298" y="281"/>
                </a:lnTo>
                <a:lnTo>
                  <a:pt x="301" y="282"/>
                </a:lnTo>
                <a:lnTo>
                  <a:pt x="303" y="282"/>
                </a:lnTo>
                <a:lnTo>
                  <a:pt x="304" y="282"/>
                </a:lnTo>
                <a:lnTo>
                  <a:pt x="304" y="284"/>
                </a:lnTo>
                <a:lnTo>
                  <a:pt x="305" y="285"/>
                </a:lnTo>
                <a:lnTo>
                  <a:pt x="306" y="283"/>
                </a:lnTo>
                <a:lnTo>
                  <a:pt x="308" y="283"/>
                </a:lnTo>
                <a:lnTo>
                  <a:pt x="311" y="284"/>
                </a:lnTo>
                <a:lnTo>
                  <a:pt x="312" y="284"/>
                </a:lnTo>
                <a:lnTo>
                  <a:pt x="312" y="285"/>
                </a:lnTo>
                <a:lnTo>
                  <a:pt x="313" y="286"/>
                </a:lnTo>
                <a:lnTo>
                  <a:pt x="312" y="287"/>
                </a:lnTo>
                <a:lnTo>
                  <a:pt x="315" y="286"/>
                </a:lnTo>
                <a:lnTo>
                  <a:pt x="317" y="287"/>
                </a:lnTo>
                <a:lnTo>
                  <a:pt x="317" y="288"/>
                </a:lnTo>
                <a:lnTo>
                  <a:pt x="317" y="290"/>
                </a:lnTo>
                <a:lnTo>
                  <a:pt x="318" y="290"/>
                </a:lnTo>
                <a:lnTo>
                  <a:pt x="320" y="291"/>
                </a:lnTo>
                <a:lnTo>
                  <a:pt x="321" y="292"/>
                </a:lnTo>
                <a:lnTo>
                  <a:pt x="320" y="293"/>
                </a:lnTo>
                <a:lnTo>
                  <a:pt x="319" y="293"/>
                </a:lnTo>
                <a:lnTo>
                  <a:pt x="320" y="293"/>
                </a:lnTo>
                <a:lnTo>
                  <a:pt x="322" y="294"/>
                </a:lnTo>
                <a:lnTo>
                  <a:pt x="323" y="294"/>
                </a:lnTo>
                <a:lnTo>
                  <a:pt x="324" y="294"/>
                </a:lnTo>
                <a:lnTo>
                  <a:pt x="327" y="295"/>
                </a:lnTo>
                <a:lnTo>
                  <a:pt x="329" y="294"/>
                </a:lnTo>
                <a:lnTo>
                  <a:pt x="330" y="293"/>
                </a:lnTo>
                <a:lnTo>
                  <a:pt x="333" y="293"/>
                </a:lnTo>
                <a:lnTo>
                  <a:pt x="334" y="292"/>
                </a:lnTo>
                <a:lnTo>
                  <a:pt x="339" y="293"/>
                </a:lnTo>
                <a:lnTo>
                  <a:pt x="342" y="293"/>
                </a:lnTo>
                <a:lnTo>
                  <a:pt x="344" y="294"/>
                </a:lnTo>
                <a:lnTo>
                  <a:pt x="346" y="297"/>
                </a:lnTo>
                <a:lnTo>
                  <a:pt x="346" y="299"/>
                </a:lnTo>
                <a:lnTo>
                  <a:pt x="346" y="300"/>
                </a:lnTo>
                <a:lnTo>
                  <a:pt x="348" y="301"/>
                </a:lnTo>
                <a:lnTo>
                  <a:pt x="350" y="302"/>
                </a:lnTo>
                <a:lnTo>
                  <a:pt x="351" y="304"/>
                </a:lnTo>
                <a:lnTo>
                  <a:pt x="351" y="306"/>
                </a:lnTo>
                <a:lnTo>
                  <a:pt x="351" y="308"/>
                </a:lnTo>
                <a:lnTo>
                  <a:pt x="353" y="310"/>
                </a:lnTo>
                <a:lnTo>
                  <a:pt x="355" y="312"/>
                </a:lnTo>
                <a:lnTo>
                  <a:pt x="356" y="313"/>
                </a:lnTo>
                <a:lnTo>
                  <a:pt x="357" y="313"/>
                </a:lnTo>
                <a:lnTo>
                  <a:pt x="357" y="312"/>
                </a:lnTo>
                <a:lnTo>
                  <a:pt x="359" y="311"/>
                </a:lnTo>
                <a:lnTo>
                  <a:pt x="361" y="312"/>
                </a:lnTo>
                <a:lnTo>
                  <a:pt x="362" y="314"/>
                </a:lnTo>
                <a:lnTo>
                  <a:pt x="362" y="316"/>
                </a:lnTo>
                <a:lnTo>
                  <a:pt x="362" y="318"/>
                </a:lnTo>
                <a:lnTo>
                  <a:pt x="363" y="319"/>
                </a:lnTo>
                <a:lnTo>
                  <a:pt x="363" y="321"/>
                </a:lnTo>
                <a:lnTo>
                  <a:pt x="363" y="321"/>
                </a:lnTo>
                <a:lnTo>
                  <a:pt x="364" y="321"/>
                </a:lnTo>
                <a:lnTo>
                  <a:pt x="366" y="321"/>
                </a:lnTo>
                <a:lnTo>
                  <a:pt x="368" y="319"/>
                </a:lnTo>
                <a:lnTo>
                  <a:pt x="370" y="317"/>
                </a:lnTo>
                <a:lnTo>
                  <a:pt x="371" y="316"/>
                </a:lnTo>
                <a:lnTo>
                  <a:pt x="373" y="316"/>
                </a:lnTo>
                <a:lnTo>
                  <a:pt x="373" y="317"/>
                </a:lnTo>
                <a:lnTo>
                  <a:pt x="374" y="318"/>
                </a:lnTo>
                <a:lnTo>
                  <a:pt x="376" y="320"/>
                </a:lnTo>
                <a:lnTo>
                  <a:pt x="376" y="321"/>
                </a:lnTo>
                <a:lnTo>
                  <a:pt x="377" y="322"/>
                </a:lnTo>
                <a:lnTo>
                  <a:pt x="376" y="323"/>
                </a:lnTo>
                <a:lnTo>
                  <a:pt x="376" y="325"/>
                </a:lnTo>
                <a:lnTo>
                  <a:pt x="375" y="326"/>
                </a:lnTo>
                <a:lnTo>
                  <a:pt x="374" y="326"/>
                </a:lnTo>
                <a:lnTo>
                  <a:pt x="376" y="327"/>
                </a:lnTo>
                <a:lnTo>
                  <a:pt x="377" y="328"/>
                </a:lnTo>
                <a:lnTo>
                  <a:pt x="378" y="329"/>
                </a:lnTo>
                <a:lnTo>
                  <a:pt x="379" y="331"/>
                </a:lnTo>
                <a:lnTo>
                  <a:pt x="379" y="331"/>
                </a:lnTo>
                <a:lnTo>
                  <a:pt x="379" y="332"/>
                </a:lnTo>
                <a:lnTo>
                  <a:pt x="379" y="333"/>
                </a:lnTo>
                <a:lnTo>
                  <a:pt x="379" y="333"/>
                </a:lnTo>
                <a:lnTo>
                  <a:pt x="379" y="334"/>
                </a:lnTo>
                <a:lnTo>
                  <a:pt x="379" y="335"/>
                </a:lnTo>
                <a:lnTo>
                  <a:pt x="379" y="336"/>
                </a:lnTo>
                <a:lnTo>
                  <a:pt x="379" y="337"/>
                </a:lnTo>
                <a:lnTo>
                  <a:pt x="379" y="339"/>
                </a:lnTo>
                <a:lnTo>
                  <a:pt x="379" y="342"/>
                </a:lnTo>
                <a:lnTo>
                  <a:pt x="378" y="343"/>
                </a:lnTo>
                <a:lnTo>
                  <a:pt x="378" y="343"/>
                </a:lnTo>
                <a:lnTo>
                  <a:pt x="377" y="346"/>
                </a:lnTo>
                <a:lnTo>
                  <a:pt x="376" y="348"/>
                </a:lnTo>
                <a:lnTo>
                  <a:pt x="376" y="350"/>
                </a:lnTo>
                <a:lnTo>
                  <a:pt x="376" y="353"/>
                </a:lnTo>
                <a:lnTo>
                  <a:pt x="376" y="354"/>
                </a:lnTo>
                <a:lnTo>
                  <a:pt x="379" y="354"/>
                </a:lnTo>
                <a:lnTo>
                  <a:pt x="379" y="355"/>
                </a:lnTo>
                <a:lnTo>
                  <a:pt x="380" y="356"/>
                </a:lnTo>
                <a:lnTo>
                  <a:pt x="381" y="357"/>
                </a:lnTo>
                <a:lnTo>
                  <a:pt x="382" y="358"/>
                </a:lnTo>
                <a:lnTo>
                  <a:pt x="382" y="360"/>
                </a:lnTo>
                <a:lnTo>
                  <a:pt x="382" y="360"/>
                </a:lnTo>
                <a:lnTo>
                  <a:pt x="382" y="361"/>
                </a:lnTo>
                <a:lnTo>
                  <a:pt x="382" y="362"/>
                </a:lnTo>
                <a:lnTo>
                  <a:pt x="382" y="363"/>
                </a:lnTo>
                <a:lnTo>
                  <a:pt x="381" y="364"/>
                </a:lnTo>
                <a:lnTo>
                  <a:pt x="381" y="365"/>
                </a:lnTo>
                <a:lnTo>
                  <a:pt x="381" y="366"/>
                </a:lnTo>
                <a:lnTo>
                  <a:pt x="382" y="367"/>
                </a:lnTo>
                <a:lnTo>
                  <a:pt x="384" y="369"/>
                </a:lnTo>
                <a:lnTo>
                  <a:pt x="385" y="370"/>
                </a:lnTo>
                <a:lnTo>
                  <a:pt x="386" y="371"/>
                </a:lnTo>
                <a:lnTo>
                  <a:pt x="386" y="372"/>
                </a:lnTo>
                <a:lnTo>
                  <a:pt x="386" y="374"/>
                </a:lnTo>
                <a:lnTo>
                  <a:pt x="386" y="375"/>
                </a:lnTo>
                <a:lnTo>
                  <a:pt x="385" y="376"/>
                </a:lnTo>
                <a:lnTo>
                  <a:pt x="385" y="377"/>
                </a:lnTo>
                <a:lnTo>
                  <a:pt x="385" y="381"/>
                </a:lnTo>
                <a:lnTo>
                  <a:pt x="385" y="382"/>
                </a:lnTo>
                <a:lnTo>
                  <a:pt x="385" y="382"/>
                </a:lnTo>
                <a:lnTo>
                  <a:pt x="384" y="383"/>
                </a:lnTo>
                <a:lnTo>
                  <a:pt x="383" y="384"/>
                </a:lnTo>
                <a:lnTo>
                  <a:pt x="382" y="386"/>
                </a:lnTo>
                <a:lnTo>
                  <a:pt x="380" y="387"/>
                </a:lnTo>
                <a:lnTo>
                  <a:pt x="379" y="387"/>
                </a:lnTo>
                <a:lnTo>
                  <a:pt x="379" y="387"/>
                </a:lnTo>
                <a:lnTo>
                  <a:pt x="378" y="387"/>
                </a:lnTo>
                <a:lnTo>
                  <a:pt x="377" y="387"/>
                </a:lnTo>
                <a:lnTo>
                  <a:pt x="375" y="387"/>
                </a:lnTo>
                <a:lnTo>
                  <a:pt x="374" y="387"/>
                </a:lnTo>
                <a:lnTo>
                  <a:pt x="373" y="387"/>
                </a:lnTo>
                <a:lnTo>
                  <a:pt x="373" y="387"/>
                </a:lnTo>
                <a:lnTo>
                  <a:pt x="375" y="390"/>
                </a:lnTo>
                <a:lnTo>
                  <a:pt x="374" y="391"/>
                </a:lnTo>
                <a:lnTo>
                  <a:pt x="374" y="392"/>
                </a:lnTo>
                <a:lnTo>
                  <a:pt x="375" y="393"/>
                </a:lnTo>
                <a:lnTo>
                  <a:pt x="374" y="393"/>
                </a:lnTo>
                <a:lnTo>
                  <a:pt x="374" y="394"/>
                </a:lnTo>
                <a:lnTo>
                  <a:pt x="373" y="398"/>
                </a:lnTo>
                <a:lnTo>
                  <a:pt x="373" y="398"/>
                </a:lnTo>
                <a:lnTo>
                  <a:pt x="373" y="400"/>
                </a:lnTo>
                <a:lnTo>
                  <a:pt x="373" y="402"/>
                </a:lnTo>
                <a:lnTo>
                  <a:pt x="373" y="404"/>
                </a:lnTo>
                <a:lnTo>
                  <a:pt x="373" y="404"/>
                </a:lnTo>
                <a:lnTo>
                  <a:pt x="373" y="405"/>
                </a:lnTo>
                <a:lnTo>
                  <a:pt x="373" y="406"/>
                </a:lnTo>
                <a:lnTo>
                  <a:pt x="373" y="408"/>
                </a:lnTo>
                <a:lnTo>
                  <a:pt x="374" y="409"/>
                </a:lnTo>
                <a:lnTo>
                  <a:pt x="375" y="409"/>
                </a:lnTo>
                <a:lnTo>
                  <a:pt x="375" y="410"/>
                </a:lnTo>
                <a:lnTo>
                  <a:pt x="377" y="411"/>
                </a:lnTo>
                <a:lnTo>
                  <a:pt x="377" y="412"/>
                </a:lnTo>
                <a:lnTo>
                  <a:pt x="378" y="412"/>
                </a:lnTo>
                <a:lnTo>
                  <a:pt x="379" y="414"/>
                </a:lnTo>
                <a:lnTo>
                  <a:pt x="379" y="414"/>
                </a:lnTo>
                <a:lnTo>
                  <a:pt x="379" y="415"/>
                </a:lnTo>
                <a:lnTo>
                  <a:pt x="379" y="417"/>
                </a:lnTo>
                <a:lnTo>
                  <a:pt x="380" y="418"/>
                </a:lnTo>
                <a:lnTo>
                  <a:pt x="380" y="419"/>
                </a:lnTo>
                <a:lnTo>
                  <a:pt x="380" y="420"/>
                </a:lnTo>
                <a:lnTo>
                  <a:pt x="380" y="420"/>
                </a:lnTo>
                <a:lnTo>
                  <a:pt x="380" y="421"/>
                </a:lnTo>
                <a:lnTo>
                  <a:pt x="380" y="422"/>
                </a:lnTo>
                <a:lnTo>
                  <a:pt x="382" y="423"/>
                </a:lnTo>
                <a:lnTo>
                  <a:pt x="383" y="426"/>
                </a:lnTo>
                <a:lnTo>
                  <a:pt x="383" y="426"/>
                </a:lnTo>
                <a:lnTo>
                  <a:pt x="383" y="427"/>
                </a:lnTo>
                <a:lnTo>
                  <a:pt x="383" y="428"/>
                </a:lnTo>
                <a:lnTo>
                  <a:pt x="383" y="429"/>
                </a:lnTo>
                <a:lnTo>
                  <a:pt x="382" y="431"/>
                </a:lnTo>
                <a:lnTo>
                  <a:pt x="381" y="432"/>
                </a:lnTo>
                <a:lnTo>
                  <a:pt x="381" y="432"/>
                </a:lnTo>
                <a:lnTo>
                  <a:pt x="381" y="433"/>
                </a:lnTo>
                <a:lnTo>
                  <a:pt x="381" y="434"/>
                </a:lnTo>
                <a:lnTo>
                  <a:pt x="381" y="435"/>
                </a:lnTo>
                <a:lnTo>
                  <a:pt x="382" y="436"/>
                </a:lnTo>
                <a:lnTo>
                  <a:pt x="383" y="437"/>
                </a:lnTo>
                <a:lnTo>
                  <a:pt x="384" y="437"/>
                </a:lnTo>
                <a:lnTo>
                  <a:pt x="389" y="437"/>
                </a:lnTo>
                <a:lnTo>
                  <a:pt x="390" y="437"/>
                </a:lnTo>
                <a:lnTo>
                  <a:pt x="390" y="438"/>
                </a:lnTo>
                <a:lnTo>
                  <a:pt x="390" y="440"/>
                </a:lnTo>
                <a:lnTo>
                  <a:pt x="390" y="441"/>
                </a:lnTo>
                <a:lnTo>
                  <a:pt x="393" y="443"/>
                </a:lnTo>
                <a:lnTo>
                  <a:pt x="393" y="443"/>
                </a:lnTo>
                <a:lnTo>
                  <a:pt x="394" y="444"/>
                </a:lnTo>
                <a:lnTo>
                  <a:pt x="396" y="446"/>
                </a:lnTo>
                <a:lnTo>
                  <a:pt x="396" y="446"/>
                </a:lnTo>
                <a:lnTo>
                  <a:pt x="403" y="442"/>
                </a:lnTo>
                <a:lnTo>
                  <a:pt x="404" y="442"/>
                </a:lnTo>
                <a:lnTo>
                  <a:pt x="405" y="442"/>
                </a:lnTo>
                <a:lnTo>
                  <a:pt x="407" y="442"/>
                </a:lnTo>
                <a:lnTo>
                  <a:pt x="409" y="442"/>
                </a:lnTo>
                <a:lnTo>
                  <a:pt x="413" y="443"/>
                </a:lnTo>
                <a:lnTo>
                  <a:pt x="414" y="443"/>
                </a:lnTo>
                <a:lnTo>
                  <a:pt x="415" y="444"/>
                </a:lnTo>
                <a:lnTo>
                  <a:pt x="416" y="445"/>
                </a:lnTo>
                <a:lnTo>
                  <a:pt x="417" y="446"/>
                </a:lnTo>
                <a:lnTo>
                  <a:pt x="418" y="447"/>
                </a:lnTo>
                <a:lnTo>
                  <a:pt x="418" y="447"/>
                </a:lnTo>
                <a:lnTo>
                  <a:pt x="420" y="447"/>
                </a:lnTo>
                <a:lnTo>
                  <a:pt x="422" y="448"/>
                </a:lnTo>
                <a:lnTo>
                  <a:pt x="424" y="448"/>
                </a:lnTo>
                <a:lnTo>
                  <a:pt x="425" y="450"/>
                </a:lnTo>
                <a:lnTo>
                  <a:pt x="425" y="451"/>
                </a:lnTo>
                <a:lnTo>
                  <a:pt x="425" y="452"/>
                </a:lnTo>
                <a:lnTo>
                  <a:pt x="425" y="453"/>
                </a:lnTo>
                <a:lnTo>
                  <a:pt x="425" y="454"/>
                </a:lnTo>
                <a:lnTo>
                  <a:pt x="425" y="454"/>
                </a:lnTo>
                <a:lnTo>
                  <a:pt x="424" y="457"/>
                </a:lnTo>
                <a:lnTo>
                  <a:pt x="424" y="458"/>
                </a:lnTo>
                <a:lnTo>
                  <a:pt x="424" y="459"/>
                </a:lnTo>
                <a:lnTo>
                  <a:pt x="424" y="459"/>
                </a:lnTo>
                <a:lnTo>
                  <a:pt x="425" y="461"/>
                </a:lnTo>
                <a:lnTo>
                  <a:pt x="424" y="462"/>
                </a:lnTo>
                <a:lnTo>
                  <a:pt x="424" y="464"/>
                </a:lnTo>
                <a:lnTo>
                  <a:pt x="424" y="465"/>
                </a:lnTo>
                <a:lnTo>
                  <a:pt x="424" y="466"/>
                </a:lnTo>
                <a:lnTo>
                  <a:pt x="424" y="467"/>
                </a:lnTo>
                <a:lnTo>
                  <a:pt x="424" y="468"/>
                </a:lnTo>
                <a:lnTo>
                  <a:pt x="425" y="468"/>
                </a:lnTo>
                <a:lnTo>
                  <a:pt x="427" y="466"/>
                </a:lnTo>
                <a:lnTo>
                  <a:pt x="429" y="465"/>
                </a:lnTo>
                <a:lnTo>
                  <a:pt x="434" y="466"/>
                </a:lnTo>
                <a:lnTo>
                  <a:pt x="435" y="467"/>
                </a:lnTo>
                <a:lnTo>
                  <a:pt x="436" y="469"/>
                </a:lnTo>
                <a:lnTo>
                  <a:pt x="437" y="470"/>
                </a:lnTo>
                <a:lnTo>
                  <a:pt x="437" y="471"/>
                </a:lnTo>
                <a:lnTo>
                  <a:pt x="438" y="473"/>
                </a:lnTo>
                <a:lnTo>
                  <a:pt x="439" y="473"/>
                </a:lnTo>
                <a:lnTo>
                  <a:pt x="440" y="473"/>
                </a:lnTo>
                <a:lnTo>
                  <a:pt x="442" y="472"/>
                </a:lnTo>
                <a:lnTo>
                  <a:pt x="443" y="472"/>
                </a:lnTo>
                <a:lnTo>
                  <a:pt x="444" y="471"/>
                </a:lnTo>
                <a:lnTo>
                  <a:pt x="445" y="470"/>
                </a:lnTo>
                <a:lnTo>
                  <a:pt x="446" y="470"/>
                </a:lnTo>
                <a:lnTo>
                  <a:pt x="446" y="471"/>
                </a:lnTo>
                <a:lnTo>
                  <a:pt x="447" y="472"/>
                </a:lnTo>
                <a:lnTo>
                  <a:pt x="447" y="473"/>
                </a:lnTo>
                <a:lnTo>
                  <a:pt x="448" y="475"/>
                </a:lnTo>
                <a:lnTo>
                  <a:pt x="448" y="476"/>
                </a:lnTo>
                <a:lnTo>
                  <a:pt x="447" y="477"/>
                </a:lnTo>
                <a:lnTo>
                  <a:pt x="447" y="478"/>
                </a:lnTo>
                <a:lnTo>
                  <a:pt x="447" y="479"/>
                </a:lnTo>
                <a:lnTo>
                  <a:pt x="449" y="482"/>
                </a:lnTo>
                <a:lnTo>
                  <a:pt x="450" y="485"/>
                </a:lnTo>
                <a:lnTo>
                  <a:pt x="451" y="486"/>
                </a:lnTo>
                <a:lnTo>
                  <a:pt x="452" y="485"/>
                </a:lnTo>
                <a:lnTo>
                  <a:pt x="454" y="484"/>
                </a:lnTo>
                <a:lnTo>
                  <a:pt x="456" y="485"/>
                </a:lnTo>
                <a:lnTo>
                  <a:pt x="457" y="485"/>
                </a:lnTo>
                <a:lnTo>
                  <a:pt x="457" y="485"/>
                </a:lnTo>
                <a:lnTo>
                  <a:pt x="458" y="485"/>
                </a:lnTo>
                <a:lnTo>
                  <a:pt x="459" y="486"/>
                </a:lnTo>
                <a:lnTo>
                  <a:pt x="461" y="486"/>
                </a:lnTo>
                <a:lnTo>
                  <a:pt x="462" y="487"/>
                </a:lnTo>
                <a:lnTo>
                  <a:pt x="463" y="487"/>
                </a:lnTo>
                <a:lnTo>
                  <a:pt x="464" y="488"/>
                </a:lnTo>
                <a:lnTo>
                  <a:pt x="465" y="489"/>
                </a:lnTo>
                <a:lnTo>
                  <a:pt x="467" y="489"/>
                </a:lnTo>
                <a:lnTo>
                  <a:pt x="468" y="488"/>
                </a:lnTo>
                <a:lnTo>
                  <a:pt x="468" y="487"/>
                </a:lnTo>
                <a:lnTo>
                  <a:pt x="469" y="486"/>
                </a:lnTo>
                <a:lnTo>
                  <a:pt x="470" y="486"/>
                </a:lnTo>
                <a:lnTo>
                  <a:pt x="473" y="487"/>
                </a:lnTo>
                <a:lnTo>
                  <a:pt x="474" y="487"/>
                </a:lnTo>
                <a:lnTo>
                  <a:pt x="474" y="487"/>
                </a:lnTo>
                <a:lnTo>
                  <a:pt x="476" y="486"/>
                </a:lnTo>
                <a:lnTo>
                  <a:pt x="477" y="486"/>
                </a:lnTo>
                <a:lnTo>
                  <a:pt x="478" y="486"/>
                </a:lnTo>
                <a:lnTo>
                  <a:pt x="479" y="487"/>
                </a:lnTo>
                <a:lnTo>
                  <a:pt x="480" y="487"/>
                </a:lnTo>
                <a:lnTo>
                  <a:pt x="480" y="488"/>
                </a:lnTo>
                <a:lnTo>
                  <a:pt x="480" y="488"/>
                </a:lnTo>
                <a:lnTo>
                  <a:pt x="481" y="489"/>
                </a:lnTo>
                <a:lnTo>
                  <a:pt x="482" y="490"/>
                </a:lnTo>
                <a:lnTo>
                  <a:pt x="483" y="490"/>
                </a:lnTo>
                <a:lnTo>
                  <a:pt x="484" y="490"/>
                </a:lnTo>
                <a:lnTo>
                  <a:pt x="485" y="490"/>
                </a:lnTo>
                <a:lnTo>
                  <a:pt x="485" y="491"/>
                </a:lnTo>
                <a:lnTo>
                  <a:pt x="486" y="492"/>
                </a:lnTo>
                <a:lnTo>
                  <a:pt x="487" y="492"/>
                </a:lnTo>
                <a:lnTo>
                  <a:pt x="488" y="492"/>
                </a:lnTo>
                <a:lnTo>
                  <a:pt x="489" y="492"/>
                </a:lnTo>
                <a:lnTo>
                  <a:pt x="489" y="491"/>
                </a:lnTo>
                <a:lnTo>
                  <a:pt x="490" y="491"/>
                </a:lnTo>
                <a:lnTo>
                  <a:pt x="491" y="492"/>
                </a:lnTo>
                <a:lnTo>
                  <a:pt x="491" y="492"/>
                </a:lnTo>
                <a:lnTo>
                  <a:pt x="493" y="492"/>
                </a:lnTo>
                <a:lnTo>
                  <a:pt x="494" y="492"/>
                </a:lnTo>
                <a:lnTo>
                  <a:pt x="495" y="492"/>
                </a:lnTo>
                <a:lnTo>
                  <a:pt x="496" y="492"/>
                </a:lnTo>
                <a:lnTo>
                  <a:pt x="496" y="493"/>
                </a:lnTo>
                <a:lnTo>
                  <a:pt x="497" y="493"/>
                </a:lnTo>
                <a:lnTo>
                  <a:pt x="497" y="494"/>
                </a:lnTo>
                <a:lnTo>
                  <a:pt x="498" y="494"/>
                </a:lnTo>
                <a:lnTo>
                  <a:pt x="499" y="495"/>
                </a:lnTo>
                <a:lnTo>
                  <a:pt x="500" y="495"/>
                </a:lnTo>
                <a:lnTo>
                  <a:pt x="502" y="495"/>
                </a:lnTo>
                <a:lnTo>
                  <a:pt x="502" y="496"/>
                </a:lnTo>
                <a:lnTo>
                  <a:pt x="502" y="496"/>
                </a:lnTo>
                <a:lnTo>
                  <a:pt x="502" y="497"/>
                </a:lnTo>
                <a:lnTo>
                  <a:pt x="504" y="498"/>
                </a:lnTo>
                <a:lnTo>
                  <a:pt x="505" y="497"/>
                </a:lnTo>
                <a:lnTo>
                  <a:pt x="506" y="498"/>
                </a:lnTo>
                <a:lnTo>
                  <a:pt x="507" y="498"/>
                </a:lnTo>
                <a:lnTo>
                  <a:pt x="508" y="498"/>
                </a:lnTo>
                <a:lnTo>
                  <a:pt x="509" y="498"/>
                </a:lnTo>
                <a:lnTo>
                  <a:pt x="511" y="498"/>
                </a:lnTo>
                <a:lnTo>
                  <a:pt x="512" y="499"/>
                </a:lnTo>
                <a:lnTo>
                  <a:pt x="513" y="500"/>
                </a:lnTo>
                <a:lnTo>
                  <a:pt x="513" y="500"/>
                </a:lnTo>
                <a:lnTo>
                  <a:pt x="518" y="501"/>
                </a:lnTo>
                <a:lnTo>
                  <a:pt x="519" y="501"/>
                </a:lnTo>
                <a:lnTo>
                  <a:pt x="520" y="500"/>
                </a:lnTo>
                <a:lnTo>
                  <a:pt x="522" y="500"/>
                </a:lnTo>
                <a:lnTo>
                  <a:pt x="523" y="501"/>
                </a:lnTo>
                <a:lnTo>
                  <a:pt x="524" y="502"/>
                </a:lnTo>
                <a:lnTo>
                  <a:pt x="524" y="503"/>
                </a:lnTo>
                <a:lnTo>
                  <a:pt x="524" y="504"/>
                </a:lnTo>
                <a:lnTo>
                  <a:pt x="524" y="504"/>
                </a:lnTo>
                <a:lnTo>
                  <a:pt x="524" y="505"/>
                </a:lnTo>
                <a:lnTo>
                  <a:pt x="524" y="506"/>
                </a:lnTo>
                <a:lnTo>
                  <a:pt x="526" y="508"/>
                </a:lnTo>
                <a:lnTo>
                  <a:pt x="527" y="508"/>
                </a:lnTo>
                <a:lnTo>
                  <a:pt x="529" y="508"/>
                </a:lnTo>
                <a:lnTo>
                  <a:pt x="530" y="508"/>
                </a:lnTo>
                <a:lnTo>
                  <a:pt x="531" y="508"/>
                </a:lnTo>
                <a:lnTo>
                  <a:pt x="533" y="508"/>
                </a:lnTo>
                <a:lnTo>
                  <a:pt x="534" y="508"/>
                </a:lnTo>
                <a:lnTo>
                  <a:pt x="535" y="508"/>
                </a:lnTo>
                <a:lnTo>
                  <a:pt x="536" y="508"/>
                </a:lnTo>
                <a:lnTo>
                  <a:pt x="536" y="507"/>
                </a:lnTo>
                <a:lnTo>
                  <a:pt x="538" y="506"/>
                </a:lnTo>
                <a:lnTo>
                  <a:pt x="540" y="506"/>
                </a:lnTo>
                <a:lnTo>
                  <a:pt x="541" y="507"/>
                </a:lnTo>
                <a:lnTo>
                  <a:pt x="541" y="508"/>
                </a:lnTo>
                <a:lnTo>
                  <a:pt x="543" y="508"/>
                </a:lnTo>
                <a:lnTo>
                  <a:pt x="544" y="508"/>
                </a:lnTo>
                <a:lnTo>
                  <a:pt x="546" y="508"/>
                </a:lnTo>
                <a:lnTo>
                  <a:pt x="547" y="508"/>
                </a:lnTo>
                <a:lnTo>
                  <a:pt x="549" y="509"/>
                </a:lnTo>
                <a:lnTo>
                  <a:pt x="550" y="508"/>
                </a:lnTo>
                <a:lnTo>
                  <a:pt x="551" y="508"/>
                </a:lnTo>
                <a:lnTo>
                  <a:pt x="552" y="507"/>
                </a:lnTo>
                <a:lnTo>
                  <a:pt x="552" y="507"/>
                </a:lnTo>
                <a:lnTo>
                  <a:pt x="553" y="508"/>
                </a:lnTo>
                <a:lnTo>
                  <a:pt x="555" y="508"/>
                </a:lnTo>
                <a:lnTo>
                  <a:pt x="555" y="509"/>
                </a:lnTo>
                <a:lnTo>
                  <a:pt x="556" y="509"/>
                </a:lnTo>
                <a:lnTo>
                  <a:pt x="557" y="510"/>
                </a:lnTo>
                <a:lnTo>
                  <a:pt x="558" y="511"/>
                </a:lnTo>
                <a:lnTo>
                  <a:pt x="558" y="512"/>
                </a:lnTo>
                <a:lnTo>
                  <a:pt x="558" y="513"/>
                </a:lnTo>
                <a:lnTo>
                  <a:pt x="559" y="514"/>
                </a:lnTo>
                <a:lnTo>
                  <a:pt x="559" y="515"/>
                </a:lnTo>
                <a:lnTo>
                  <a:pt x="559" y="515"/>
                </a:lnTo>
                <a:lnTo>
                  <a:pt x="560" y="516"/>
                </a:lnTo>
                <a:lnTo>
                  <a:pt x="561" y="518"/>
                </a:lnTo>
                <a:lnTo>
                  <a:pt x="561" y="519"/>
                </a:lnTo>
                <a:lnTo>
                  <a:pt x="560" y="520"/>
                </a:lnTo>
                <a:lnTo>
                  <a:pt x="561" y="521"/>
                </a:lnTo>
                <a:lnTo>
                  <a:pt x="562" y="523"/>
                </a:lnTo>
                <a:lnTo>
                  <a:pt x="563" y="524"/>
                </a:lnTo>
                <a:lnTo>
                  <a:pt x="563" y="526"/>
                </a:lnTo>
                <a:lnTo>
                  <a:pt x="564" y="526"/>
                </a:lnTo>
                <a:lnTo>
                  <a:pt x="565" y="526"/>
                </a:lnTo>
                <a:lnTo>
                  <a:pt x="566" y="527"/>
                </a:lnTo>
                <a:lnTo>
                  <a:pt x="569" y="528"/>
                </a:lnTo>
                <a:lnTo>
                  <a:pt x="569" y="529"/>
                </a:lnTo>
                <a:lnTo>
                  <a:pt x="569" y="531"/>
                </a:lnTo>
                <a:lnTo>
                  <a:pt x="570" y="531"/>
                </a:lnTo>
                <a:lnTo>
                  <a:pt x="571" y="532"/>
                </a:lnTo>
                <a:lnTo>
                  <a:pt x="573" y="532"/>
                </a:lnTo>
                <a:lnTo>
                  <a:pt x="575" y="532"/>
                </a:lnTo>
                <a:lnTo>
                  <a:pt x="575" y="533"/>
                </a:lnTo>
                <a:lnTo>
                  <a:pt x="576" y="534"/>
                </a:lnTo>
                <a:lnTo>
                  <a:pt x="578" y="535"/>
                </a:lnTo>
                <a:lnTo>
                  <a:pt x="578" y="536"/>
                </a:lnTo>
                <a:lnTo>
                  <a:pt x="580" y="537"/>
                </a:lnTo>
                <a:lnTo>
                  <a:pt x="580" y="537"/>
                </a:lnTo>
                <a:lnTo>
                  <a:pt x="581" y="537"/>
                </a:lnTo>
                <a:lnTo>
                  <a:pt x="581" y="538"/>
                </a:lnTo>
                <a:lnTo>
                  <a:pt x="581" y="539"/>
                </a:lnTo>
                <a:lnTo>
                  <a:pt x="581" y="540"/>
                </a:lnTo>
                <a:lnTo>
                  <a:pt x="580" y="540"/>
                </a:lnTo>
                <a:lnTo>
                  <a:pt x="580" y="541"/>
                </a:lnTo>
                <a:lnTo>
                  <a:pt x="578" y="542"/>
                </a:lnTo>
                <a:lnTo>
                  <a:pt x="577" y="542"/>
                </a:lnTo>
                <a:lnTo>
                  <a:pt x="578" y="543"/>
                </a:lnTo>
                <a:lnTo>
                  <a:pt x="580" y="546"/>
                </a:lnTo>
                <a:lnTo>
                  <a:pt x="580" y="547"/>
                </a:lnTo>
                <a:lnTo>
                  <a:pt x="580" y="548"/>
                </a:lnTo>
                <a:lnTo>
                  <a:pt x="580" y="548"/>
                </a:lnTo>
                <a:lnTo>
                  <a:pt x="581" y="548"/>
                </a:lnTo>
                <a:lnTo>
                  <a:pt x="583" y="548"/>
                </a:lnTo>
                <a:lnTo>
                  <a:pt x="585" y="549"/>
                </a:lnTo>
                <a:lnTo>
                  <a:pt x="585" y="550"/>
                </a:lnTo>
                <a:lnTo>
                  <a:pt x="586" y="550"/>
                </a:lnTo>
                <a:lnTo>
                  <a:pt x="586" y="550"/>
                </a:lnTo>
                <a:lnTo>
                  <a:pt x="589" y="549"/>
                </a:lnTo>
                <a:lnTo>
                  <a:pt x="591" y="549"/>
                </a:lnTo>
                <a:lnTo>
                  <a:pt x="591" y="550"/>
                </a:lnTo>
                <a:lnTo>
                  <a:pt x="592" y="551"/>
                </a:lnTo>
                <a:lnTo>
                  <a:pt x="594" y="553"/>
                </a:lnTo>
                <a:lnTo>
                  <a:pt x="596" y="553"/>
                </a:lnTo>
                <a:lnTo>
                  <a:pt x="598" y="554"/>
                </a:lnTo>
                <a:lnTo>
                  <a:pt x="599" y="556"/>
                </a:lnTo>
                <a:lnTo>
                  <a:pt x="600" y="557"/>
                </a:lnTo>
                <a:lnTo>
                  <a:pt x="601" y="558"/>
                </a:lnTo>
                <a:lnTo>
                  <a:pt x="601" y="559"/>
                </a:lnTo>
                <a:lnTo>
                  <a:pt x="602" y="560"/>
                </a:lnTo>
                <a:lnTo>
                  <a:pt x="602" y="561"/>
                </a:lnTo>
                <a:lnTo>
                  <a:pt x="601" y="562"/>
                </a:lnTo>
                <a:lnTo>
                  <a:pt x="601" y="563"/>
                </a:lnTo>
                <a:lnTo>
                  <a:pt x="602" y="565"/>
                </a:lnTo>
                <a:lnTo>
                  <a:pt x="603" y="566"/>
                </a:lnTo>
                <a:lnTo>
                  <a:pt x="603" y="567"/>
                </a:lnTo>
                <a:lnTo>
                  <a:pt x="603" y="568"/>
                </a:lnTo>
                <a:lnTo>
                  <a:pt x="603" y="569"/>
                </a:lnTo>
                <a:lnTo>
                  <a:pt x="604" y="570"/>
                </a:lnTo>
                <a:lnTo>
                  <a:pt x="604" y="570"/>
                </a:lnTo>
                <a:lnTo>
                  <a:pt x="604" y="572"/>
                </a:lnTo>
                <a:lnTo>
                  <a:pt x="605" y="573"/>
                </a:lnTo>
                <a:lnTo>
                  <a:pt x="605" y="574"/>
                </a:lnTo>
                <a:lnTo>
                  <a:pt x="606" y="575"/>
                </a:lnTo>
                <a:lnTo>
                  <a:pt x="606" y="576"/>
                </a:lnTo>
                <a:lnTo>
                  <a:pt x="606" y="577"/>
                </a:lnTo>
                <a:lnTo>
                  <a:pt x="605" y="579"/>
                </a:lnTo>
                <a:lnTo>
                  <a:pt x="604" y="580"/>
                </a:lnTo>
                <a:lnTo>
                  <a:pt x="603" y="581"/>
                </a:lnTo>
                <a:lnTo>
                  <a:pt x="603" y="582"/>
                </a:lnTo>
                <a:lnTo>
                  <a:pt x="601" y="585"/>
                </a:lnTo>
                <a:lnTo>
                  <a:pt x="601" y="587"/>
                </a:lnTo>
                <a:lnTo>
                  <a:pt x="602" y="588"/>
                </a:lnTo>
                <a:lnTo>
                  <a:pt x="601" y="591"/>
                </a:lnTo>
                <a:lnTo>
                  <a:pt x="601" y="593"/>
                </a:lnTo>
                <a:lnTo>
                  <a:pt x="601" y="596"/>
                </a:lnTo>
                <a:lnTo>
                  <a:pt x="601" y="598"/>
                </a:lnTo>
                <a:lnTo>
                  <a:pt x="601" y="598"/>
                </a:lnTo>
                <a:lnTo>
                  <a:pt x="600" y="599"/>
                </a:lnTo>
                <a:lnTo>
                  <a:pt x="600" y="601"/>
                </a:lnTo>
                <a:lnTo>
                  <a:pt x="600" y="602"/>
                </a:lnTo>
                <a:lnTo>
                  <a:pt x="599" y="603"/>
                </a:lnTo>
                <a:lnTo>
                  <a:pt x="598" y="604"/>
                </a:lnTo>
                <a:lnTo>
                  <a:pt x="597" y="606"/>
                </a:lnTo>
                <a:lnTo>
                  <a:pt x="596" y="609"/>
                </a:lnTo>
                <a:lnTo>
                  <a:pt x="596" y="610"/>
                </a:lnTo>
                <a:lnTo>
                  <a:pt x="596" y="613"/>
                </a:lnTo>
                <a:lnTo>
                  <a:pt x="596" y="615"/>
                </a:lnTo>
                <a:lnTo>
                  <a:pt x="597" y="618"/>
                </a:lnTo>
                <a:lnTo>
                  <a:pt x="597" y="619"/>
                </a:lnTo>
                <a:lnTo>
                  <a:pt x="597" y="619"/>
                </a:lnTo>
                <a:lnTo>
                  <a:pt x="597" y="620"/>
                </a:lnTo>
                <a:lnTo>
                  <a:pt x="597" y="621"/>
                </a:lnTo>
                <a:lnTo>
                  <a:pt x="597" y="622"/>
                </a:lnTo>
                <a:lnTo>
                  <a:pt x="597" y="624"/>
                </a:lnTo>
                <a:lnTo>
                  <a:pt x="598" y="625"/>
                </a:lnTo>
                <a:lnTo>
                  <a:pt x="598" y="626"/>
                </a:lnTo>
                <a:lnTo>
                  <a:pt x="599" y="627"/>
                </a:lnTo>
                <a:lnTo>
                  <a:pt x="599" y="629"/>
                </a:lnTo>
                <a:lnTo>
                  <a:pt x="600" y="630"/>
                </a:lnTo>
                <a:lnTo>
                  <a:pt x="600" y="631"/>
                </a:lnTo>
                <a:lnTo>
                  <a:pt x="600" y="632"/>
                </a:lnTo>
                <a:lnTo>
                  <a:pt x="601" y="635"/>
                </a:lnTo>
                <a:lnTo>
                  <a:pt x="602" y="637"/>
                </a:lnTo>
                <a:lnTo>
                  <a:pt x="602" y="637"/>
                </a:lnTo>
                <a:lnTo>
                  <a:pt x="602" y="638"/>
                </a:lnTo>
                <a:lnTo>
                  <a:pt x="603" y="640"/>
                </a:lnTo>
                <a:lnTo>
                  <a:pt x="603" y="641"/>
                </a:lnTo>
                <a:lnTo>
                  <a:pt x="603" y="642"/>
                </a:lnTo>
                <a:lnTo>
                  <a:pt x="603" y="643"/>
                </a:lnTo>
                <a:lnTo>
                  <a:pt x="603" y="644"/>
                </a:lnTo>
                <a:lnTo>
                  <a:pt x="603" y="646"/>
                </a:lnTo>
                <a:lnTo>
                  <a:pt x="602" y="648"/>
                </a:lnTo>
                <a:lnTo>
                  <a:pt x="600" y="648"/>
                </a:lnTo>
                <a:lnTo>
                  <a:pt x="599" y="650"/>
                </a:lnTo>
                <a:lnTo>
                  <a:pt x="597" y="651"/>
                </a:lnTo>
                <a:lnTo>
                  <a:pt x="597" y="652"/>
                </a:lnTo>
                <a:lnTo>
                  <a:pt x="597" y="652"/>
                </a:lnTo>
                <a:lnTo>
                  <a:pt x="596" y="652"/>
                </a:lnTo>
                <a:lnTo>
                  <a:pt x="596" y="653"/>
                </a:lnTo>
                <a:lnTo>
                  <a:pt x="595" y="653"/>
                </a:lnTo>
                <a:lnTo>
                  <a:pt x="587" y="665"/>
                </a:lnTo>
                <a:lnTo>
                  <a:pt x="586" y="667"/>
                </a:lnTo>
                <a:lnTo>
                  <a:pt x="585" y="670"/>
                </a:lnTo>
                <a:lnTo>
                  <a:pt x="586" y="671"/>
                </a:lnTo>
                <a:lnTo>
                  <a:pt x="586" y="674"/>
                </a:lnTo>
                <a:lnTo>
                  <a:pt x="586" y="676"/>
                </a:lnTo>
                <a:lnTo>
                  <a:pt x="586" y="678"/>
                </a:lnTo>
                <a:lnTo>
                  <a:pt x="585" y="681"/>
                </a:lnTo>
                <a:lnTo>
                  <a:pt x="584" y="682"/>
                </a:lnTo>
                <a:lnTo>
                  <a:pt x="584" y="685"/>
                </a:lnTo>
                <a:lnTo>
                  <a:pt x="582" y="687"/>
                </a:lnTo>
                <a:lnTo>
                  <a:pt x="582" y="689"/>
                </a:lnTo>
                <a:lnTo>
                  <a:pt x="581" y="690"/>
                </a:lnTo>
                <a:lnTo>
                  <a:pt x="580" y="692"/>
                </a:lnTo>
                <a:lnTo>
                  <a:pt x="579" y="692"/>
                </a:lnTo>
                <a:lnTo>
                  <a:pt x="579" y="693"/>
                </a:lnTo>
                <a:lnTo>
                  <a:pt x="577" y="694"/>
                </a:lnTo>
                <a:lnTo>
                  <a:pt x="576" y="694"/>
                </a:lnTo>
                <a:lnTo>
                  <a:pt x="575" y="695"/>
                </a:lnTo>
                <a:lnTo>
                  <a:pt x="574" y="696"/>
                </a:lnTo>
                <a:lnTo>
                  <a:pt x="570" y="697"/>
                </a:lnTo>
                <a:lnTo>
                  <a:pt x="569" y="698"/>
                </a:lnTo>
                <a:lnTo>
                  <a:pt x="566" y="698"/>
                </a:lnTo>
                <a:lnTo>
                  <a:pt x="564" y="700"/>
                </a:lnTo>
                <a:lnTo>
                  <a:pt x="564" y="701"/>
                </a:lnTo>
                <a:lnTo>
                  <a:pt x="563" y="703"/>
                </a:lnTo>
                <a:lnTo>
                  <a:pt x="563" y="703"/>
                </a:lnTo>
                <a:lnTo>
                  <a:pt x="563" y="704"/>
                </a:lnTo>
                <a:lnTo>
                  <a:pt x="563" y="705"/>
                </a:lnTo>
                <a:lnTo>
                  <a:pt x="561" y="706"/>
                </a:lnTo>
                <a:lnTo>
                  <a:pt x="560" y="708"/>
                </a:lnTo>
                <a:lnTo>
                  <a:pt x="560" y="709"/>
                </a:lnTo>
                <a:lnTo>
                  <a:pt x="558" y="709"/>
                </a:lnTo>
                <a:lnTo>
                  <a:pt x="555" y="706"/>
                </a:lnTo>
                <a:lnTo>
                  <a:pt x="555" y="705"/>
                </a:lnTo>
                <a:lnTo>
                  <a:pt x="555" y="704"/>
                </a:lnTo>
                <a:lnTo>
                  <a:pt x="552" y="704"/>
                </a:lnTo>
                <a:lnTo>
                  <a:pt x="550" y="703"/>
                </a:lnTo>
                <a:lnTo>
                  <a:pt x="549" y="701"/>
                </a:lnTo>
                <a:lnTo>
                  <a:pt x="548" y="700"/>
                </a:lnTo>
                <a:lnTo>
                  <a:pt x="546" y="699"/>
                </a:lnTo>
                <a:lnTo>
                  <a:pt x="544" y="700"/>
                </a:lnTo>
                <a:lnTo>
                  <a:pt x="541" y="699"/>
                </a:lnTo>
                <a:lnTo>
                  <a:pt x="539" y="699"/>
                </a:lnTo>
                <a:lnTo>
                  <a:pt x="538" y="698"/>
                </a:lnTo>
                <a:lnTo>
                  <a:pt x="537" y="697"/>
                </a:lnTo>
                <a:lnTo>
                  <a:pt x="532" y="699"/>
                </a:lnTo>
                <a:lnTo>
                  <a:pt x="487" y="714"/>
                </a:lnTo>
                <a:lnTo>
                  <a:pt x="486" y="715"/>
                </a:lnTo>
                <a:lnTo>
                  <a:pt x="485" y="715"/>
                </a:lnTo>
                <a:lnTo>
                  <a:pt x="485" y="716"/>
                </a:lnTo>
                <a:lnTo>
                  <a:pt x="485" y="717"/>
                </a:lnTo>
                <a:lnTo>
                  <a:pt x="485" y="720"/>
                </a:lnTo>
                <a:lnTo>
                  <a:pt x="485" y="721"/>
                </a:lnTo>
                <a:lnTo>
                  <a:pt x="485" y="723"/>
                </a:lnTo>
                <a:lnTo>
                  <a:pt x="484" y="725"/>
                </a:lnTo>
                <a:lnTo>
                  <a:pt x="483" y="727"/>
                </a:lnTo>
                <a:lnTo>
                  <a:pt x="481" y="731"/>
                </a:lnTo>
                <a:lnTo>
                  <a:pt x="480" y="731"/>
                </a:lnTo>
                <a:lnTo>
                  <a:pt x="477" y="731"/>
                </a:lnTo>
                <a:lnTo>
                  <a:pt x="474" y="731"/>
                </a:lnTo>
                <a:lnTo>
                  <a:pt x="474" y="730"/>
                </a:lnTo>
                <a:lnTo>
                  <a:pt x="471" y="731"/>
                </a:lnTo>
                <a:lnTo>
                  <a:pt x="470" y="731"/>
                </a:lnTo>
                <a:lnTo>
                  <a:pt x="468" y="731"/>
                </a:lnTo>
                <a:lnTo>
                  <a:pt x="466" y="730"/>
                </a:lnTo>
                <a:lnTo>
                  <a:pt x="465" y="729"/>
                </a:lnTo>
                <a:lnTo>
                  <a:pt x="464" y="731"/>
                </a:lnTo>
                <a:lnTo>
                  <a:pt x="463" y="731"/>
                </a:lnTo>
                <a:lnTo>
                  <a:pt x="463" y="731"/>
                </a:lnTo>
                <a:lnTo>
                  <a:pt x="460" y="731"/>
                </a:lnTo>
                <a:lnTo>
                  <a:pt x="457" y="733"/>
                </a:lnTo>
                <a:lnTo>
                  <a:pt x="457" y="734"/>
                </a:lnTo>
                <a:lnTo>
                  <a:pt x="455" y="734"/>
                </a:lnTo>
                <a:lnTo>
                  <a:pt x="453" y="735"/>
                </a:lnTo>
                <a:lnTo>
                  <a:pt x="452" y="735"/>
                </a:lnTo>
                <a:lnTo>
                  <a:pt x="451" y="736"/>
                </a:lnTo>
                <a:lnTo>
                  <a:pt x="449" y="736"/>
                </a:lnTo>
                <a:lnTo>
                  <a:pt x="447" y="736"/>
                </a:lnTo>
                <a:lnTo>
                  <a:pt x="446" y="737"/>
                </a:lnTo>
                <a:lnTo>
                  <a:pt x="445" y="738"/>
                </a:lnTo>
                <a:lnTo>
                  <a:pt x="446" y="738"/>
                </a:lnTo>
                <a:lnTo>
                  <a:pt x="445" y="739"/>
                </a:lnTo>
                <a:lnTo>
                  <a:pt x="444" y="741"/>
                </a:lnTo>
                <a:lnTo>
                  <a:pt x="443" y="742"/>
                </a:lnTo>
                <a:lnTo>
                  <a:pt x="443" y="742"/>
                </a:lnTo>
                <a:lnTo>
                  <a:pt x="441" y="745"/>
                </a:lnTo>
                <a:lnTo>
                  <a:pt x="439" y="745"/>
                </a:lnTo>
                <a:lnTo>
                  <a:pt x="437" y="746"/>
                </a:lnTo>
                <a:lnTo>
                  <a:pt x="436" y="747"/>
                </a:lnTo>
                <a:lnTo>
                  <a:pt x="435" y="747"/>
                </a:lnTo>
                <a:lnTo>
                  <a:pt x="434" y="749"/>
                </a:lnTo>
                <a:lnTo>
                  <a:pt x="432" y="749"/>
                </a:lnTo>
                <a:lnTo>
                  <a:pt x="431" y="749"/>
                </a:lnTo>
                <a:lnTo>
                  <a:pt x="430" y="751"/>
                </a:lnTo>
                <a:lnTo>
                  <a:pt x="429" y="751"/>
                </a:lnTo>
                <a:lnTo>
                  <a:pt x="427" y="752"/>
                </a:lnTo>
                <a:lnTo>
                  <a:pt x="427" y="753"/>
                </a:lnTo>
                <a:lnTo>
                  <a:pt x="426" y="753"/>
                </a:lnTo>
                <a:lnTo>
                  <a:pt x="426" y="756"/>
                </a:lnTo>
                <a:lnTo>
                  <a:pt x="426" y="757"/>
                </a:lnTo>
                <a:lnTo>
                  <a:pt x="425" y="758"/>
                </a:lnTo>
                <a:lnTo>
                  <a:pt x="424" y="759"/>
                </a:lnTo>
                <a:lnTo>
                  <a:pt x="422" y="759"/>
                </a:lnTo>
                <a:lnTo>
                  <a:pt x="419" y="762"/>
                </a:lnTo>
                <a:lnTo>
                  <a:pt x="419" y="763"/>
                </a:lnTo>
                <a:lnTo>
                  <a:pt x="418" y="764"/>
                </a:lnTo>
                <a:lnTo>
                  <a:pt x="417" y="764"/>
                </a:lnTo>
                <a:lnTo>
                  <a:pt x="416" y="764"/>
                </a:lnTo>
                <a:lnTo>
                  <a:pt x="415" y="764"/>
                </a:lnTo>
                <a:lnTo>
                  <a:pt x="414" y="764"/>
                </a:lnTo>
                <a:lnTo>
                  <a:pt x="413" y="765"/>
                </a:lnTo>
                <a:lnTo>
                  <a:pt x="413" y="766"/>
                </a:lnTo>
                <a:lnTo>
                  <a:pt x="415" y="767"/>
                </a:lnTo>
                <a:lnTo>
                  <a:pt x="415" y="768"/>
                </a:lnTo>
                <a:lnTo>
                  <a:pt x="416" y="769"/>
                </a:lnTo>
                <a:lnTo>
                  <a:pt x="417" y="769"/>
                </a:lnTo>
                <a:lnTo>
                  <a:pt x="417" y="770"/>
                </a:lnTo>
                <a:lnTo>
                  <a:pt x="417" y="771"/>
                </a:lnTo>
                <a:lnTo>
                  <a:pt x="417" y="774"/>
                </a:lnTo>
                <a:lnTo>
                  <a:pt x="416" y="775"/>
                </a:lnTo>
                <a:lnTo>
                  <a:pt x="416" y="776"/>
                </a:lnTo>
                <a:lnTo>
                  <a:pt x="415" y="776"/>
                </a:lnTo>
                <a:lnTo>
                  <a:pt x="413" y="778"/>
                </a:lnTo>
                <a:lnTo>
                  <a:pt x="413" y="779"/>
                </a:lnTo>
                <a:lnTo>
                  <a:pt x="413" y="780"/>
                </a:lnTo>
                <a:lnTo>
                  <a:pt x="412" y="781"/>
                </a:lnTo>
                <a:lnTo>
                  <a:pt x="412" y="782"/>
                </a:lnTo>
                <a:lnTo>
                  <a:pt x="412" y="783"/>
                </a:lnTo>
                <a:lnTo>
                  <a:pt x="412" y="785"/>
                </a:lnTo>
                <a:lnTo>
                  <a:pt x="410" y="788"/>
                </a:lnTo>
                <a:lnTo>
                  <a:pt x="408" y="789"/>
                </a:lnTo>
                <a:lnTo>
                  <a:pt x="407" y="790"/>
                </a:lnTo>
                <a:lnTo>
                  <a:pt x="405" y="791"/>
                </a:lnTo>
                <a:lnTo>
                  <a:pt x="403" y="792"/>
                </a:lnTo>
                <a:lnTo>
                  <a:pt x="403" y="792"/>
                </a:lnTo>
                <a:lnTo>
                  <a:pt x="402" y="792"/>
                </a:lnTo>
                <a:lnTo>
                  <a:pt x="402" y="793"/>
                </a:lnTo>
                <a:lnTo>
                  <a:pt x="402" y="794"/>
                </a:lnTo>
                <a:lnTo>
                  <a:pt x="401" y="795"/>
                </a:lnTo>
                <a:lnTo>
                  <a:pt x="401" y="797"/>
                </a:lnTo>
                <a:lnTo>
                  <a:pt x="401" y="797"/>
                </a:lnTo>
                <a:lnTo>
                  <a:pt x="401" y="798"/>
                </a:lnTo>
                <a:lnTo>
                  <a:pt x="400" y="800"/>
                </a:lnTo>
                <a:lnTo>
                  <a:pt x="401" y="803"/>
                </a:lnTo>
                <a:lnTo>
                  <a:pt x="402" y="806"/>
                </a:lnTo>
                <a:lnTo>
                  <a:pt x="403" y="806"/>
                </a:lnTo>
                <a:lnTo>
                  <a:pt x="404" y="808"/>
                </a:lnTo>
                <a:lnTo>
                  <a:pt x="405" y="808"/>
                </a:lnTo>
                <a:lnTo>
                  <a:pt x="406" y="808"/>
                </a:lnTo>
                <a:lnTo>
                  <a:pt x="407" y="810"/>
                </a:lnTo>
                <a:lnTo>
                  <a:pt x="407" y="809"/>
                </a:lnTo>
                <a:lnTo>
                  <a:pt x="408" y="809"/>
                </a:lnTo>
                <a:lnTo>
                  <a:pt x="409" y="809"/>
                </a:lnTo>
                <a:lnTo>
                  <a:pt x="410" y="810"/>
                </a:lnTo>
                <a:lnTo>
                  <a:pt x="411" y="811"/>
                </a:lnTo>
                <a:lnTo>
                  <a:pt x="412" y="813"/>
                </a:lnTo>
                <a:lnTo>
                  <a:pt x="413" y="814"/>
                </a:lnTo>
                <a:lnTo>
                  <a:pt x="413" y="814"/>
                </a:lnTo>
                <a:lnTo>
                  <a:pt x="414" y="814"/>
                </a:lnTo>
                <a:lnTo>
                  <a:pt x="416" y="814"/>
                </a:lnTo>
                <a:lnTo>
                  <a:pt x="413" y="818"/>
                </a:lnTo>
                <a:lnTo>
                  <a:pt x="413" y="818"/>
                </a:lnTo>
                <a:lnTo>
                  <a:pt x="407" y="820"/>
                </a:lnTo>
                <a:lnTo>
                  <a:pt x="406" y="821"/>
                </a:lnTo>
                <a:lnTo>
                  <a:pt x="405" y="825"/>
                </a:lnTo>
                <a:lnTo>
                  <a:pt x="403" y="831"/>
                </a:lnTo>
                <a:lnTo>
                  <a:pt x="403" y="834"/>
                </a:lnTo>
                <a:lnTo>
                  <a:pt x="403" y="836"/>
                </a:lnTo>
                <a:lnTo>
                  <a:pt x="403" y="839"/>
                </a:lnTo>
                <a:lnTo>
                  <a:pt x="403" y="842"/>
                </a:lnTo>
                <a:lnTo>
                  <a:pt x="403" y="845"/>
                </a:lnTo>
                <a:lnTo>
                  <a:pt x="404" y="847"/>
                </a:lnTo>
                <a:lnTo>
                  <a:pt x="404" y="849"/>
                </a:lnTo>
                <a:lnTo>
                  <a:pt x="403" y="851"/>
                </a:lnTo>
                <a:lnTo>
                  <a:pt x="401" y="853"/>
                </a:lnTo>
                <a:lnTo>
                  <a:pt x="400" y="856"/>
                </a:lnTo>
                <a:lnTo>
                  <a:pt x="398" y="858"/>
                </a:lnTo>
                <a:lnTo>
                  <a:pt x="397" y="860"/>
                </a:lnTo>
                <a:lnTo>
                  <a:pt x="396" y="859"/>
                </a:lnTo>
                <a:lnTo>
                  <a:pt x="392" y="858"/>
                </a:lnTo>
                <a:lnTo>
                  <a:pt x="390" y="857"/>
                </a:lnTo>
                <a:lnTo>
                  <a:pt x="386" y="853"/>
                </a:lnTo>
                <a:lnTo>
                  <a:pt x="385" y="851"/>
                </a:lnTo>
                <a:lnTo>
                  <a:pt x="385" y="849"/>
                </a:lnTo>
                <a:lnTo>
                  <a:pt x="379" y="848"/>
                </a:lnTo>
                <a:lnTo>
                  <a:pt x="378" y="848"/>
                </a:lnTo>
                <a:lnTo>
                  <a:pt x="377" y="848"/>
                </a:lnTo>
                <a:lnTo>
                  <a:pt x="375" y="848"/>
                </a:lnTo>
                <a:lnTo>
                  <a:pt x="374" y="850"/>
                </a:lnTo>
                <a:lnTo>
                  <a:pt x="373" y="851"/>
                </a:lnTo>
                <a:lnTo>
                  <a:pt x="372" y="853"/>
                </a:lnTo>
                <a:lnTo>
                  <a:pt x="371" y="853"/>
                </a:lnTo>
                <a:lnTo>
                  <a:pt x="370" y="853"/>
                </a:lnTo>
                <a:lnTo>
                  <a:pt x="369" y="855"/>
                </a:lnTo>
                <a:lnTo>
                  <a:pt x="369" y="856"/>
                </a:lnTo>
                <a:lnTo>
                  <a:pt x="368" y="859"/>
                </a:lnTo>
                <a:lnTo>
                  <a:pt x="366" y="863"/>
                </a:lnTo>
                <a:lnTo>
                  <a:pt x="364" y="864"/>
                </a:lnTo>
                <a:lnTo>
                  <a:pt x="362" y="865"/>
                </a:lnTo>
                <a:lnTo>
                  <a:pt x="361" y="867"/>
                </a:lnTo>
                <a:lnTo>
                  <a:pt x="357" y="870"/>
                </a:lnTo>
                <a:lnTo>
                  <a:pt x="355" y="874"/>
                </a:lnTo>
                <a:lnTo>
                  <a:pt x="351" y="874"/>
                </a:lnTo>
                <a:lnTo>
                  <a:pt x="348" y="875"/>
                </a:lnTo>
                <a:lnTo>
                  <a:pt x="347" y="877"/>
                </a:lnTo>
                <a:lnTo>
                  <a:pt x="345" y="880"/>
                </a:lnTo>
                <a:lnTo>
                  <a:pt x="342" y="882"/>
                </a:lnTo>
                <a:lnTo>
                  <a:pt x="340" y="883"/>
                </a:lnTo>
                <a:lnTo>
                  <a:pt x="338" y="883"/>
                </a:lnTo>
                <a:lnTo>
                  <a:pt x="335" y="884"/>
                </a:lnTo>
                <a:lnTo>
                  <a:pt x="334" y="886"/>
                </a:lnTo>
                <a:lnTo>
                  <a:pt x="331" y="887"/>
                </a:lnTo>
                <a:lnTo>
                  <a:pt x="330" y="888"/>
                </a:lnTo>
                <a:lnTo>
                  <a:pt x="328" y="890"/>
                </a:lnTo>
                <a:lnTo>
                  <a:pt x="325" y="891"/>
                </a:lnTo>
                <a:lnTo>
                  <a:pt x="324" y="892"/>
                </a:lnTo>
                <a:lnTo>
                  <a:pt x="323" y="893"/>
                </a:lnTo>
                <a:lnTo>
                  <a:pt x="321" y="894"/>
                </a:lnTo>
                <a:lnTo>
                  <a:pt x="319" y="897"/>
                </a:lnTo>
                <a:lnTo>
                  <a:pt x="318" y="899"/>
                </a:lnTo>
                <a:lnTo>
                  <a:pt x="318" y="901"/>
                </a:lnTo>
                <a:lnTo>
                  <a:pt x="317" y="902"/>
                </a:lnTo>
                <a:lnTo>
                  <a:pt x="316" y="903"/>
                </a:lnTo>
                <a:lnTo>
                  <a:pt x="316" y="906"/>
                </a:lnTo>
                <a:lnTo>
                  <a:pt x="316" y="907"/>
                </a:lnTo>
                <a:lnTo>
                  <a:pt x="317" y="908"/>
                </a:lnTo>
                <a:lnTo>
                  <a:pt x="318" y="911"/>
                </a:lnTo>
                <a:lnTo>
                  <a:pt x="320" y="912"/>
                </a:lnTo>
                <a:lnTo>
                  <a:pt x="320" y="913"/>
                </a:lnTo>
                <a:lnTo>
                  <a:pt x="321" y="914"/>
                </a:lnTo>
                <a:lnTo>
                  <a:pt x="321" y="914"/>
                </a:lnTo>
                <a:lnTo>
                  <a:pt x="321" y="915"/>
                </a:lnTo>
                <a:lnTo>
                  <a:pt x="320" y="917"/>
                </a:lnTo>
                <a:lnTo>
                  <a:pt x="319" y="919"/>
                </a:lnTo>
                <a:lnTo>
                  <a:pt x="319" y="919"/>
                </a:lnTo>
                <a:lnTo>
                  <a:pt x="319" y="920"/>
                </a:lnTo>
                <a:lnTo>
                  <a:pt x="318" y="923"/>
                </a:lnTo>
                <a:lnTo>
                  <a:pt x="318" y="925"/>
                </a:lnTo>
                <a:lnTo>
                  <a:pt x="319" y="927"/>
                </a:lnTo>
                <a:lnTo>
                  <a:pt x="320" y="930"/>
                </a:lnTo>
                <a:lnTo>
                  <a:pt x="321" y="932"/>
                </a:lnTo>
                <a:lnTo>
                  <a:pt x="322" y="934"/>
                </a:lnTo>
                <a:lnTo>
                  <a:pt x="323" y="938"/>
                </a:lnTo>
                <a:lnTo>
                  <a:pt x="323" y="940"/>
                </a:lnTo>
                <a:lnTo>
                  <a:pt x="321" y="942"/>
                </a:lnTo>
                <a:lnTo>
                  <a:pt x="317" y="946"/>
                </a:lnTo>
                <a:lnTo>
                  <a:pt x="312" y="949"/>
                </a:lnTo>
                <a:lnTo>
                  <a:pt x="309" y="951"/>
                </a:lnTo>
                <a:lnTo>
                  <a:pt x="306" y="952"/>
                </a:lnTo>
                <a:lnTo>
                  <a:pt x="303" y="954"/>
                </a:lnTo>
                <a:lnTo>
                  <a:pt x="302" y="955"/>
                </a:lnTo>
                <a:lnTo>
                  <a:pt x="301" y="957"/>
                </a:lnTo>
                <a:lnTo>
                  <a:pt x="301" y="958"/>
                </a:lnTo>
                <a:lnTo>
                  <a:pt x="300" y="959"/>
                </a:lnTo>
                <a:lnTo>
                  <a:pt x="299" y="959"/>
                </a:lnTo>
                <a:lnTo>
                  <a:pt x="298" y="959"/>
                </a:lnTo>
                <a:lnTo>
                  <a:pt x="296" y="959"/>
                </a:lnTo>
                <a:lnTo>
                  <a:pt x="294" y="959"/>
                </a:lnTo>
                <a:lnTo>
                  <a:pt x="291" y="960"/>
                </a:lnTo>
                <a:lnTo>
                  <a:pt x="290" y="960"/>
                </a:lnTo>
                <a:lnTo>
                  <a:pt x="289" y="957"/>
                </a:lnTo>
                <a:lnTo>
                  <a:pt x="288" y="957"/>
                </a:lnTo>
                <a:lnTo>
                  <a:pt x="284" y="961"/>
                </a:lnTo>
                <a:lnTo>
                  <a:pt x="275" y="966"/>
                </a:lnTo>
                <a:close/>
                <a:moveTo>
                  <a:pt x="439" y="735"/>
                </a:moveTo>
                <a:lnTo>
                  <a:pt x="438" y="733"/>
                </a:lnTo>
                <a:lnTo>
                  <a:pt x="437" y="734"/>
                </a:lnTo>
                <a:lnTo>
                  <a:pt x="439" y="73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1" name="Freeform 9">
            <a:extLst>
              <a:ext uri="{FF2B5EF4-FFF2-40B4-BE49-F238E27FC236}">
                <a16:creationId xmlns:a16="http://schemas.microsoft.com/office/drawing/2014/main" id="{2169677D-6BAB-4839-903E-9FC7F03F2F31}"/>
              </a:ext>
            </a:extLst>
          </p:cNvPr>
          <p:cNvSpPr>
            <a:spLocks/>
          </p:cNvSpPr>
          <p:nvPr/>
        </p:nvSpPr>
        <p:spPr bwMode="auto">
          <a:xfrm>
            <a:off x="4406773" y="4854380"/>
            <a:ext cx="1544102" cy="765972"/>
          </a:xfrm>
          <a:custGeom>
            <a:avLst/>
            <a:gdLst>
              <a:gd name="T0" fmla="*/ 879 w 1016"/>
              <a:gd name="T1" fmla="*/ 13 h 504"/>
              <a:gd name="T2" fmla="*/ 893 w 1016"/>
              <a:gd name="T3" fmla="*/ 25 h 504"/>
              <a:gd name="T4" fmla="*/ 907 w 1016"/>
              <a:gd name="T5" fmla="*/ 40 h 504"/>
              <a:gd name="T6" fmla="*/ 927 w 1016"/>
              <a:gd name="T7" fmla="*/ 59 h 504"/>
              <a:gd name="T8" fmla="*/ 935 w 1016"/>
              <a:gd name="T9" fmla="*/ 79 h 504"/>
              <a:gd name="T10" fmla="*/ 933 w 1016"/>
              <a:gd name="T11" fmla="*/ 103 h 504"/>
              <a:gd name="T12" fmla="*/ 937 w 1016"/>
              <a:gd name="T13" fmla="*/ 138 h 504"/>
              <a:gd name="T14" fmla="*/ 941 w 1016"/>
              <a:gd name="T15" fmla="*/ 182 h 504"/>
              <a:gd name="T16" fmla="*/ 954 w 1016"/>
              <a:gd name="T17" fmla="*/ 222 h 504"/>
              <a:gd name="T18" fmla="*/ 980 w 1016"/>
              <a:gd name="T19" fmla="*/ 252 h 504"/>
              <a:gd name="T20" fmla="*/ 997 w 1016"/>
              <a:gd name="T21" fmla="*/ 289 h 504"/>
              <a:gd name="T22" fmla="*/ 999 w 1016"/>
              <a:gd name="T23" fmla="*/ 330 h 504"/>
              <a:gd name="T24" fmla="*/ 1010 w 1016"/>
              <a:gd name="T25" fmla="*/ 363 h 504"/>
              <a:gd name="T26" fmla="*/ 987 w 1016"/>
              <a:gd name="T27" fmla="*/ 385 h 504"/>
              <a:gd name="T28" fmla="*/ 942 w 1016"/>
              <a:gd name="T29" fmla="*/ 384 h 504"/>
              <a:gd name="T30" fmla="*/ 903 w 1016"/>
              <a:gd name="T31" fmla="*/ 375 h 504"/>
              <a:gd name="T32" fmla="*/ 856 w 1016"/>
              <a:gd name="T33" fmla="*/ 383 h 504"/>
              <a:gd name="T34" fmla="*/ 813 w 1016"/>
              <a:gd name="T35" fmla="*/ 371 h 504"/>
              <a:gd name="T36" fmla="*/ 766 w 1016"/>
              <a:gd name="T37" fmla="*/ 378 h 504"/>
              <a:gd name="T38" fmla="*/ 724 w 1016"/>
              <a:gd name="T39" fmla="*/ 390 h 504"/>
              <a:gd name="T40" fmla="*/ 679 w 1016"/>
              <a:gd name="T41" fmla="*/ 392 h 504"/>
              <a:gd name="T42" fmla="*/ 639 w 1016"/>
              <a:gd name="T43" fmla="*/ 403 h 504"/>
              <a:gd name="T44" fmla="*/ 600 w 1016"/>
              <a:gd name="T45" fmla="*/ 417 h 504"/>
              <a:gd name="T46" fmla="*/ 562 w 1016"/>
              <a:gd name="T47" fmla="*/ 433 h 504"/>
              <a:gd name="T48" fmla="*/ 530 w 1016"/>
              <a:gd name="T49" fmla="*/ 457 h 504"/>
              <a:gd name="T50" fmla="*/ 497 w 1016"/>
              <a:gd name="T51" fmla="*/ 481 h 504"/>
              <a:gd name="T52" fmla="*/ 464 w 1016"/>
              <a:gd name="T53" fmla="*/ 498 h 504"/>
              <a:gd name="T54" fmla="*/ 375 w 1016"/>
              <a:gd name="T55" fmla="*/ 499 h 504"/>
              <a:gd name="T56" fmla="*/ 342 w 1016"/>
              <a:gd name="T57" fmla="*/ 480 h 504"/>
              <a:gd name="T58" fmla="*/ 279 w 1016"/>
              <a:gd name="T59" fmla="*/ 468 h 504"/>
              <a:gd name="T60" fmla="*/ 150 w 1016"/>
              <a:gd name="T61" fmla="*/ 435 h 504"/>
              <a:gd name="T62" fmla="*/ 54 w 1016"/>
              <a:gd name="T63" fmla="*/ 421 h 504"/>
              <a:gd name="T64" fmla="*/ 7 w 1016"/>
              <a:gd name="T65" fmla="*/ 383 h 504"/>
              <a:gd name="T66" fmla="*/ 3 w 1016"/>
              <a:gd name="T67" fmla="*/ 370 h 504"/>
              <a:gd name="T68" fmla="*/ 8 w 1016"/>
              <a:gd name="T69" fmla="*/ 357 h 504"/>
              <a:gd name="T70" fmla="*/ 73 w 1016"/>
              <a:gd name="T71" fmla="*/ 340 h 504"/>
              <a:gd name="T72" fmla="*/ 72 w 1016"/>
              <a:gd name="T73" fmla="*/ 313 h 504"/>
              <a:gd name="T74" fmla="*/ 66 w 1016"/>
              <a:gd name="T75" fmla="*/ 290 h 504"/>
              <a:gd name="T76" fmla="*/ 42 w 1016"/>
              <a:gd name="T77" fmla="*/ 276 h 504"/>
              <a:gd name="T78" fmla="*/ 19 w 1016"/>
              <a:gd name="T79" fmla="*/ 284 h 504"/>
              <a:gd name="T80" fmla="*/ 7 w 1016"/>
              <a:gd name="T81" fmla="*/ 272 h 504"/>
              <a:gd name="T82" fmla="*/ 4 w 1016"/>
              <a:gd name="T83" fmla="*/ 259 h 504"/>
              <a:gd name="T84" fmla="*/ 12 w 1016"/>
              <a:gd name="T85" fmla="*/ 246 h 504"/>
              <a:gd name="T86" fmla="*/ 23 w 1016"/>
              <a:gd name="T87" fmla="*/ 236 h 504"/>
              <a:gd name="T88" fmla="*/ 33 w 1016"/>
              <a:gd name="T89" fmla="*/ 224 h 504"/>
              <a:gd name="T90" fmla="*/ 53 w 1016"/>
              <a:gd name="T91" fmla="*/ 236 h 504"/>
              <a:gd name="T92" fmla="*/ 76 w 1016"/>
              <a:gd name="T93" fmla="*/ 247 h 504"/>
              <a:gd name="T94" fmla="*/ 106 w 1016"/>
              <a:gd name="T95" fmla="*/ 238 h 504"/>
              <a:gd name="T96" fmla="*/ 130 w 1016"/>
              <a:gd name="T97" fmla="*/ 244 h 504"/>
              <a:gd name="T98" fmla="*/ 150 w 1016"/>
              <a:gd name="T99" fmla="*/ 252 h 504"/>
              <a:gd name="T100" fmla="*/ 168 w 1016"/>
              <a:gd name="T101" fmla="*/ 259 h 504"/>
              <a:gd name="T102" fmla="*/ 194 w 1016"/>
              <a:gd name="T103" fmla="*/ 255 h 504"/>
              <a:gd name="T104" fmla="*/ 207 w 1016"/>
              <a:gd name="T105" fmla="*/ 216 h 504"/>
              <a:gd name="T106" fmla="*/ 217 w 1016"/>
              <a:gd name="T107" fmla="*/ 191 h 504"/>
              <a:gd name="T108" fmla="*/ 285 w 1016"/>
              <a:gd name="T109" fmla="*/ 188 h 504"/>
              <a:gd name="T110" fmla="*/ 345 w 1016"/>
              <a:gd name="T111" fmla="*/ 202 h 504"/>
              <a:gd name="T112" fmla="*/ 378 w 1016"/>
              <a:gd name="T113" fmla="*/ 199 h 504"/>
              <a:gd name="T114" fmla="*/ 455 w 1016"/>
              <a:gd name="T115" fmla="*/ 134 h 504"/>
              <a:gd name="T116" fmla="*/ 466 w 1016"/>
              <a:gd name="T117" fmla="*/ 114 h 504"/>
              <a:gd name="T118" fmla="*/ 611 w 1016"/>
              <a:gd name="T119" fmla="*/ 127 h 504"/>
              <a:gd name="T120" fmla="*/ 705 w 1016"/>
              <a:gd name="T121" fmla="*/ 55 h 504"/>
              <a:gd name="T122" fmla="*/ 788 w 1016"/>
              <a:gd name="T123" fmla="*/ 17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16" h="504">
                <a:moveTo>
                  <a:pt x="860" y="0"/>
                </a:moveTo>
                <a:lnTo>
                  <a:pt x="860" y="1"/>
                </a:lnTo>
                <a:lnTo>
                  <a:pt x="862" y="1"/>
                </a:lnTo>
                <a:lnTo>
                  <a:pt x="864" y="2"/>
                </a:lnTo>
                <a:lnTo>
                  <a:pt x="865" y="3"/>
                </a:lnTo>
                <a:lnTo>
                  <a:pt x="866" y="3"/>
                </a:lnTo>
                <a:lnTo>
                  <a:pt x="867" y="4"/>
                </a:lnTo>
                <a:lnTo>
                  <a:pt x="868" y="4"/>
                </a:lnTo>
                <a:lnTo>
                  <a:pt x="869" y="5"/>
                </a:lnTo>
                <a:lnTo>
                  <a:pt x="870" y="5"/>
                </a:lnTo>
                <a:lnTo>
                  <a:pt x="871" y="5"/>
                </a:lnTo>
                <a:lnTo>
                  <a:pt x="872" y="5"/>
                </a:lnTo>
                <a:lnTo>
                  <a:pt x="873" y="5"/>
                </a:lnTo>
                <a:lnTo>
                  <a:pt x="874" y="6"/>
                </a:lnTo>
                <a:lnTo>
                  <a:pt x="875" y="6"/>
                </a:lnTo>
                <a:lnTo>
                  <a:pt x="876" y="7"/>
                </a:lnTo>
                <a:lnTo>
                  <a:pt x="877" y="8"/>
                </a:lnTo>
                <a:lnTo>
                  <a:pt x="877" y="8"/>
                </a:lnTo>
                <a:lnTo>
                  <a:pt x="878" y="10"/>
                </a:lnTo>
                <a:lnTo>
                  <a:pt x="879" y="12"/>
                </a:lnTo>
                <a:lnTo>
                  <a:pt x="879" y="13"/>
                </a:lnTo>
                <a:lnTo>
                  <a:pt x="879" y="14"/>
                </a:lnTo>
                <a:lnTo>
                  <a:pt x="878" y="15"/>
                </a:lnTo>
                <a:lnTo>
                  <a:pt x="877" y="16"/>
                </a:lnTo>
                <a:lnTo>
                  <a:pt x="878" y="17"/>
                </a:lnTo>
                <a:lnTo>
                  <a:pt x="879" y="19"/>
                </a:lnTo>
                <a:lnTo>
                  <a:pt x="880" y="19"/>
                </a:lnTo>
                <a:lnTo>
                  <a:pt x="881" y="18"/>
                </a:lnTo>
                <a:lnTo>
                  <a:pt x="882" y="18"/>
                </a:lnTo>
                <a:lnTo>
                  <a:pt x="882" y="18"/>
                </a:lnTo>
                <a:lnTo>
                  <a:pt x="883" y="18"/>
                </a:lnTo>
                <a:lnTo>
                  <a:pt x="884" y="19"/>
                </a:lnTo>
                <a:lnTo>
                  <a:pt x="885" y="19"/>
                </a:lnTo>
                <a:lnTo>
                  <a:pt x="886" y="20"/>
                </a:lnTo>
                <a:lnTo>
                  <a:pt x="887" y="21"/>
                </a:lnTo>
                <a:lnTo>
                  <a:pt x="888" y="20"/>
                </a:lnTo>
                <a:lnTo>
                  <a:pt x="889" y="20"/>
                </a:lnTo>
                <a:lnTo>
                  <a:pt x="890" y="20"/>
                </a:lnTo>
                <a:lnTo>
                  <a:pt x="891" y="21"/>
                </a:lnTo>
                <a:lnTo>
                  <a:pt x="892" y="22"/>
                </a:lnTo>
                <a:lnTo>
                  <a:pt x="893" y="24"/>
                </a:lnTo>
                <a:lnTo>
                  <a:pt x="893" y="25"/>
                </a:lnTo>
                <a:lnTo>
                  <a:pt x="894" y="25"/>
                </a:lnTo>
                <a:lnTo>
                  <a:pt x="894" y="25"/>
                </a:lnTo>
                <a:lnTo>
                  <a:pt x="894" y="26"/>
                </a:lnTo>
                <a:lnTo>
                  <a:pt x="895" y="27"/>
                </a:lnTo>
                <a:lnTo>
                  <a:pt x="896" y="28"/>
                </a:lnTo>
                <a:lnTo>
                  <a:pt x="898" y="28"/>
                </a:lnTo>
                <a:lnTo>
                  <a:pt x="899" y="29"/>
                </a:lnTo>
                <a:lnTo>
                  <a:pt x="899" y="30"/>
                </a:lnTo>
                <a:lnTo>
                  <a:pt x="900" y="31"/>
                </a:lnTo>
                <a:lnTo>
                  <a:pt x="900" y="31"/>
                </a:lnTo>
                <a:lnTo>
                  <a:pt x="901" y="32"/>
                </a:lnTo>
                <a:lnTo>
                  <a:pt x="902" y="33"/>
                </a:lnTo>
                <a:lnTo>
                  <a:pt x="902" y="34"/>
                </a:lnTo>
                <a:lnTo>
                  <a:pt x="903" y="35"/>
                </a:lnTo>
                <a:lnTo>
                  <a:pt x="904" y="36"/>
                </a:lnTo>
                <a:lnTo>
                  <a:pt x="904" y="36"/>
                </a:lnTo>
                <a:lnTo>
                  <a:pt x="905" y="37"/>
                </a:lnTo>
                <a:lnTo>
                  <a:pt x="905" y="38"/>
                </a:lnTo>
                <a:lnTo>
                  <a:pt x="905" y="39"/>
                </a:lnTo>
                <a:lnTo>
                  <a:pt x="906" y="40"/>
                </a:lnTo>
                <a:lnTo>
                  <a:pt x="907" y="40"/>
                </a:lnTo>
                <a:lnTo>
                  <a:pt x="908" y="41"/>
                </a:lnTo>
                <a:lnTo>
                  <a:pt x="909" y="42"/>
                </a:lnTo>
                <a:lnTo>
                  <a:pt x="910" y="43"/>
                </a:lnTo>
                <a:lnTo>
                  <a:pt x="910" y="44"/>
                </a:lnTo>
                <a:lnTo>
                  <a:pt x="911" y="45"/>
                </a:lnTo>
                <a:lnTo>
                  <a:pt x="912" y="46"/>
                </a:lnTo>
                <a:lnTo>
                  <a:pt x="914" y="47"/>
                </a:lnTo>
                <a:lnTo>
                  <a:pt x="915" y="47"/>
                </a:lnTo>
                <a:lnTo>
                  <a:pt x="916" y="48"/>
                </a:lnTo>
                <a:lnTo>
                  <a:pt x="916" y="49"/>
                </a:lnTo>
                <a:lnTo>
                  <a:pt x="917" y="50"/>
                </a:lnTo>
                <a:lnTo>
                  <a:pt x="918" y="50"/>
                </a:lnTo>
                <a:lnTo>
                  <a:pt x="919" y="51"/>
                </a:lnTo>
                <a:lnTo>
                  <a:pt x="922" y="53"/>
                </a:lnTo>
                <a:lnTo>
                  <a:pt x="924" y="54"/>
                </a:lnTo>
                <a:lnTo>
                  <a:pt x="924" y="55"/>
                </a:lnTo>
                <a:lnTo>
                  <a:pt x="925" y="56"/>
                </a:lnTo>
                <a:lnTo>
                  <a:pt x="926" y="57"/>
                </a:lnTo>
                <a:lnTo>
                  <a:pt x="927" y="58"/>
                </a:lnTo>
                <a:lnTo>
                  <a:pt x="927" y="58"/>
                </a:lnTo>
                <a:lnTo>
                  <a:pt x="927" y="59"/>
                </a:lnTo>
                <a:lnTo>
                  <a:pt x="927" y="60"/>
                </a:lnTo>
                <a:lnTo>
                  <a:pt x="927" y="61"/>
                </a:lnTo>
                <a:lnTo>
                  <a:pt x="927" y="63"/>
                </a:lnTo>
                <a:lnTo>
                  <a:pt x="929" y="64"/>
                </a:lnTo>
                <a:lnTo>
                  <a:pt x="930" y="64"/>
                </a:lnTo>
                <a:lnTo>
                  <a:pt x="931" y="64"/>
                </a:lnTo>
                <a:lnTo>
                  <a:pt x="932" y="64"/>
                </a:lnTo>
                <a:lnTo>
                  <a:pt x="932" y="65"/>
                </a:lnTo>
                <a:lnTo>
                  <a:pt x="933" y="66"/>
                </a:lnTo>
                <a:lnTo>
                  <a:pt x="933" y="68"/>
                </a:lnTo>
                <a:lnTo>
                  <a:pt x="933" y="69"/>
                </a:lnTo>
                <a:lnTo>
                  <a:pt x="933" y="69"/>
                </a:lnTo>
                <a:lnTo>
                  <a:pt x="933" y="70"/>
                </a:lnTo>
                <a:lnTo>
                  <a:pt x="934" y="71"/>
                </a:lnTo>
                <a:lnTo>
                  <a:pt x="935" y="72"/>
                </a:lnTo>
                <a:lnTo>
                  <a:pt x="935" y="73"/>
                </a:lnTo>
                <a:lnTo>
                  <a:pt x="935" y="74"/>
                </a:lnTo>
                <a:lnTo>
                  <a:pt x="935" y="75"/>
                </a:lnTo>
                <a:lnTo>
                  <a:pt x="935" y="76"/>
                </a:lnTo>
                <a:lnTo>
                  <a:pt x="935" y="77"/>
                </a:lnTo>
                <a:lnTo>
                  <a:pt x="935" y="79"/>
                </a:lnTo>
                <a:lnTo>
                  <a:pt x="934" y="79"/>
                </a:lnTo>
                <a:lnTo>
                  <a:pt x="934" y="80"/>
                </a:lnTo>
                <a:lnTo>
                  <a:pt x="935" y="82"/>
                </a:lnTo>
                <a:lnTo>
                  <a:pt x="935" y="84"/>
                </a:lnTo>
                <a:lnTo>
                  <a:pt x="936" y="85"/>
                </a:lnTo>
                <a:lnTo>
                  <a:pt x="936" y="86"/>
                </a:lnTo>
                <a:lnTo>
                  <a:pt x="936" y="87"/>
                </a:lnTo>
                <a:lnTo>
                  <a:pt x="935" y="88"/>
                </a:lnTo>
                <a:lnTo>
                  <a:pt x="935" y="89"/>
                </a:lnTo>
                <a:lnTo>
                  <a:pt x="934" y="90"/>
                </a:lnTo>
                <a:lnTo>
                  <a:pt x="934" y="91"/>
                </a:lnTo>
                <a:lnTo>
                  <a:pt x="934" y="92"/>
                </a:lnTo>
                <a:lnTo>
                  <a:pt x="934" y="93"/>
                </a:lnTo>
                <a:lnTo>
                  <a:pt x="934" y="94"/>
                </a:lnTo>
                <a:lnTo>
                  <a:pt x="935" y="96"/>
                </a:lnTo>
                <a:lnTo>
                  <a:pt x="935" y="97"/>
                </a:lnTo>
                <a:lnTo>
                  <a:pt x="935" y="97"/>
                </a:lnTo>
                <a:lnTo>
                  <a:pt x="935" y="99"/>
                </a:lnTo>
                <a:lnTo>
                  <a:pt x="935" y="100"/>
                </a:lnTo>
                <a:lnTo>
                  <a:pt x="933" y="102"/>
                </a:lnTo>
                <a:lnTo>
                  <a:pt x="933" y="103"/>
                </a:lnTo>
                <a:lnTo>
                  <a:pt x="933" y="104"/>
                </a:lnTo>
                <a:lnTo>
                  <a:pt x="933" y="106"/>
                </a:lnTo>
                <a:lnTo>
                  <a:pt x="933" y="107"/>
                </a:lnTo>
                <a:lnTo>
                  <a:pt x="933" y="108"/>
                </a:lnTo>
                <a:lnTo>
                  <a:pt x="933" y="109"/>
                </a:lnTo>
                <a:lnTo>
                  <a:pt x="934" y="110"/>
                </a:lnTo>
                <a:lnTo>
                  <a:pt x="934" y="112"/>
                </a:lnTo>
                <a:lnTo>
                  <a:pt x="934" y="113"/>
                </a:lnTo>
                <a:lnTo>
                  <a:pt x="934" y="114"/>
                </a:lnTo>
                <a:lnTo>
                  <a:pt x="934" y="114"/>
                </a:lnTo>
                <a:lnTo>
                  <a:pt x="935" y="115"/>
                </a:lnTo>
                <a:lnTo>
                  <a:pt x="935" y="117"/>
                </a:lnTo>
                <a:lnTo>
                  <a:pt x="938" y="126"/>
                </a:lnTo>
                <a:lnTo>
                  <a:pt x="936" y="126"/>
                </a:lnTo>
                <a:lnTo>
                  <a:pt x="935" y="126"/>
                </a:lnTo>
                <a:lnTo>
                  <a:pt x="935" y="128"/>
                </a:lnTo>
                <a:lnTo>
                  <a:pt x="936" y="132"/>
                </a:lnTo>
                <a:lnTo>
                  <a:pt x="936" y="134"/>
                </a:lnTo>
                <a:lnTo>
                  <a:pt x="936" y="135"/>
                </a:lnTo>
                <a:lnTo>
                  <a:pt x="937" y="136"/>
                </a:lnTo>
                <a:lnTo>
                  <a:pt x="937" y="138"/>
                </a:lnTo>
                <a:lnTo>
                  <a:pt x="938" y="139"/>
                </a:lnTo>
                <a:lnTo>
                  <a:pt x="938" y="141"/>
                </a:lnTo>
                <a:lnTo>
                  <a:pt x="938" y="142"/>
                </a:lnTo>
                <a:lnTo>
                  <a:pt x="939" y="144"/>
                </a:lnTo>
                <a:lnTo>
                  <a:pt x="939" y="147"/>
                </a:lnTo>
                <a:lnTo>
                  <a:pt x="939" y="149"/>
                </a:lnTo>
                <a:lnTo>
                  <a:pt x="938" y="152"/>
                </a:lnTo>
                <a:lnTo>
                  <a:pt x="938" y="154"/>
                </a:lnTo>
                <a:lnTo>
                  <a:pt x="938" y="156"/>
                </a:lnTo>
                <a:lnTo>
                  <a:pt x="938" y="158"/>
                </a:lnTo>
                <a:lnTo>
                  <a:pt x="938" y="161"/>
                </a:lnTo>
                <a:lnTo>
                  <a:pt x="938" y="164"/>
                </a:lnTo>
                <a:lnTo>
                  <a:pt x="938" y="166"/>
                </a:lnTo>
                <a:lnTo>
                  <a:pt x="938" y="169"/>
                </a:lnTo>
                <a:lnTo>
                  <a:pt x="938" y="170"/>
                </a:lnTo>
                <a:lnTo>
                  <a:pt x="938" y="172"/>
                </a:lnTo>
                <a:lnTo>
                  <a:pt x="939" y="175"/>
                </a:lnTo>
                <a:lnTo>
                  <a:pt x="939" y="176"/>
                </a:lnTo>
                <a:lnTo>
                  <a:pt x="940" y="178"/>
                </a:lnTo>
                <a:lnTo>
                  <a:pt x="941" y="180"/>
                </a:lnTo>
                <a:lnTo>
                  <a:pt x="941" y="182"/>
                </a:lnTo>
                <a:lnTo>
                  <a:pt x="941" y="185"/>
                </a:lnTo>
                <a:lnTo>
                  <a:pt x="941" y="187"/>
                </a:lnTo>
                <a:lnTo>
                  <a:pt x="942" y="189"/>
                </a:lnTo>
                <a:lnTo>
                  <a:pt x="943" y="190"/>
                </a:lnTo>
                <a:lnTo>
                  <a:pt x="944" y="191"/>
                </a:lnTo>
                <a:lnTo>
                  <a:pt x="944" y="193"/>
                </a:lnTo>
                <a:lnTo>
                  <a:pt x="945" y="195"/>
                </a:lnTo>
                <a:lnTo>
                  <a:pt x="947" y="197"/>
                </a:lnTo>
                <a:lnTo>
                  <a:pt x="948" y="198"/>
                </a:lnTo>
                <a:lnTo>
                  <a:pt x="949" y="200"/>
                </a:lnTo>
                <a:lnTo>
                  <a:pt x="950" y="202"/>
                </a:lnTo>
                <a:lnTo>
                  <a:pt x="950" y="203"/>
                </a:lnTo>
                <a:lnTo>
                  <a:pt x="950" y="206"/>
                </a:lnTo>
                <a:lnTo>
                  <a:pt x="951" y="208"/>
                </a:lnTo>
                <a:lnTo>
                  <a:pt x="950" y="210"/>
                </a:lnTo>
                <a:lnTo>
                  <a:pt x="950" y="213"/>
                </a:lnTo>
                <a:lnTo>
                  <a:pt x="950" y="215"/>
                </a:lnTo>
                <a:lnTo>
                  <a:pt x="951" y="217"/>
                </a:lnTo>
                <a:lnTo>
                  <a:pt x="952" y="219"/>
                </a:lnTo>
                <a:lnTo>
                  <a:pt x="953" y="220"/>
                </a:lnTo>
                <a:lnTo>
                  <a:pt x="954" y="222"/>
                </a:lnTo>
                <a:lnTo>
                  <a:pt x="955" y="224"/>
                </a:lnTo>
                <a:lnTo>
                  <a:pt x="955" y="225"/>
                </a:lnTo>
                <a:lnTo>
                  <a:pt x="956" y="227"/>
                </a:lnTo>
                <a:lnTo>
                  <a:pt x="956" y="230"/>
                </a:lnTo>
                <a:lnTo>
                  <a:pt x="957" y="231"/>
                </a:lnTo>
                <a:lnTo>
                  <a:pt x="959" y="233"/>
                </a:lnTo>
                <a:lnTo>
                  <a:pt x="960" y="235"/>
                </a:lnTo>
                <a:lnTo>
                  <a:pt x="961" y="236"/>
                </a:lnTo>
                <a:lnTo>
                  <a:pt x="963" y="237"/>
                </a:lnTo>
                <a:lnTo>
                  <a:pt x="965" y="238"/>
                </a:lnTo>
                <a:lnTo>
                  <a:pt x="966" y="239"/>
                </a:lnTo>
                <a:lnTo>
                  <a:pt x="966" y="241"/>
                </a:lnTo>
                <a:lnTo>
                  <a:pt x="967" y="242"/>
                </a:lnTo>
                <a:lnTo>
                  <a:pt x="969" y="244"/>
                </a:lnTo>
                <a:lnTo>
                  <a:pt x="970" y="245"/>
                </a:lnTo>
                <a:lnTo>
                  <a:pt x="972" y="246"/>
                </a:lnTo>
                <a:lnTo>
                  <a:pt x="973" y="247"/>
                </a:lnTo>
                <a:lnTo>
                  <a:pt x="976" y="248"/>
                </a:lnTo>
                <a:lnTo>
                  <a:pt x="977" y="249"/>
                </a:lnTo>
                <a:lnTo>
                  <a:pt x="979" y="250"/>
                </a:lnTo>
                <a:lnTo>
                  <a:pt x="980" y="252"/>
                </a:lnTo>
                <a:lnTo>
                  <a:pt x="981" y="253"/>
                </a:lnTo>
                <a:lnTo>
                  <a:pt x="983" y="254"/>
                </a:lnTo>
                <a:lnTo>
                  <a:pt x="984" y="256"/>
                </a:lnTo>
                <a:lnTo>
                  <a:pt x="986" y="257"/>
                </a:lnTo>
                <a:lnTo>
                  <a:pt x="988" y="258"/>
                </a:lnTo>
                <a:lnTo>
                  <a:pt x="990" y="258"/>
                </a:lnTo>
                <a:lnTo>
                  <a:pt x="991" y="260"/>
                </a:lnTo>
                <a:lnTo>
                  <a:pt x="992" y="262"/>
                </a:lnTo>
                <a:lnTo>
                  <a:pt x="993" y="263"/>
                </a:lnTo>
                <a:lnTo>
                  <a:pt x="994" y="265"/>
                </a:lnTo>
                <a:lnTo>
                  <a:pt x="994" y="268"/>
                </a:lnTo>
                <a:lnTo>
                  <a:pt x="994" y="270"/>
                </a:lnTo>
                <a:lnTo>
                  <a:pt x="994" y="273"/>
                </a:lnTo>
                <a:lnTo>
                  <a:pt x="994" y="274"/>
                </a:lnTo>
                <a:lnTo>
                  <a:pt x="994" y="277"/>
                </a:lnTo>
                <a:lnTo>
                  <a:pt x="994" y="279"/>
                </a:lnTo>
                <a:lnTo>
                  <a:pt x="995" y="281"/>
                </a:lnTo>
                <a:lnTo>
                  <a:pt x="995" y="283"/>
                </a:lnTo>
                <a:lnTo>
                  <a:pt x="996" y="285"/>
                </a:lnTo>
                <a:lnTo>
                  <a:pt x="997" y="286"/>
                </a:lnTo>
                <a:lnTo>
                  <a:pt x="997" y="289"/>
                </a:lnTo>
                <a:lnTo>
                  <a:pt x="996" y="291"/>
                </a:lnTo>
                <a:lnTo>
                  <a:pt x="995" y="294"/>
                </a:lnTo>
                <a:lnTo>
                  <a:pt x="995" y="296"/>
                </a:lnTo>
                <a:lnTo>
                  <a:pt x="995" y="298"/>
                </a:lnTo>
                <a:lnTo>
                  <a:pt x="995" y="301"/>
                </a:lnTo>
                <a:lnTo>
                  <a:pt x="995" y="303"/>
                </a:lnTo>
                <a:lnTo>
                  <a:pt x="996" y="305"/>
                </a:lnTo>
                <a:lnTo>
                  <a:pt x="996" y="307"/>
                </a:lnTo>
                <a:lnTo>
                  <a:pt x="997" y="308"/>
                </a:lnTo>
                <a:lnTo>
                  <a:pt x="999" y="310"/>
                </a:lnTo>
                <a:lnTo>
                  <a:pt x="1000" y="312"/>
                </a:lnTo>
                <a:lnTo>
                  <a:pt x="1000" y="313"/>
                </a:lnTo>
                <a:lnTo>
                  <a:pt x="1001" y="315"/>
                </a:lnTo>
                <a:lnTo>
                  <a:pt x="1002" y="317"/>
                </a:lnTo>
                <a:lnTo>
                  <a:pt x="1002" y="319"/>
                </a:lnTo>
                <a:lnTo>
                  <a:pt x="1002" y="321"/>
                </a:lnTo>
                <a:lnTo>
                  <a:pt x="1001" y="323"/>
                </a:lnTo>
                <a:lnTo>
                  <a:pt x="1000" y="324"/>
                </a:lnTo>
                <a:lnTo>
                  <a:pt x="1000" y="325"/>
                </a:lnTo>
                <a:lnTo>
                  <a:pt x="1000" y="327"/>
                </a:lnTo>
                <a:lnTo>
                  <a:pt x="999" y="330"/>
                </a:lnTo>
                <a:lnTo>
                  <a:pt x="999" y="331"/>
                </a:lnTo>
                <a:lnTo>
                  <a:pt x="997" y="333"/>
                </a:lnTo>
                <a:lnTo>
                  <a:pt x="996" y="335"/>
                </a:lnTo>
                <a:lnTo>
                  <a:pt x="995" y="336"/>
                </a:lnTo>
                <a:lnTo>
                  <a:pt x="994" y="339"/>
                </a:lnTo>
                <a:lnTo>
                  <a:pt x="994" y="341"/>
                </a:lnTo>
                <a:lnTo>
                  <a:pt x="992" y="342"/>
                </a:lnTo>
                <a:lnTo>
                  <a:pt x="991" y="344"/>
                </a:lnTo>
                <a:lnTo>
                  <a:pt x="991" y="346"/>
                </a:lnTo>
                <a:lnTo>
                  <a:pt x="992" y="347"/>
                </a:lnTo>
                <a:lnTo>
                  <a:pt x="994" y="349"/>
                </a:lnTo>
                <a:lnTo>
                  <a:pt x="995" y="350"/>
                </a:lnTo>
                <a:lnTo>
                  <a:pt x="997" y="351"/>
                </a:lnTo>
                <a:lnTo>
                  <a:pt x="999" y="352"/>
                </a:lnTo>
                <a:lnTo>
                  <a:pt x="1000" y="353"/>
                </a:lnTo>
                <a:lnTo>
                  <a:pt x="1003" y="356"/>
                </a:lnTo>
                <a:lnTo>
                  <a:pt x="1005" y="357"/>
                </a:lnTo>
                <a:lnTo>
                  <a:pt x="1007" y="357"/>
                </a:lnTo>
                <a:lnTo>
                  <a:pt x="1008" y="358"/>
                </a:lnTo>
                <a:lnTo>
                  <a:pt x="1010" y="361"/>
                </a:lnTo>
                <a:lnTo>
                  <a:pt x="1010" y="363"/>
                </a:lnTo>
                <a:lnTo>
                  <a:pt x="1009" y="364"/>
                </a:lnTo>
                <a:lnTo>
                  <a:pt x="1009" y="366"/>
                </a:lnTo>
                <a:lnTo>
                  <a:pt x="1012" y="370"/>
                </a:lnTo>
                <a:lnTo>
                  <a:pt x="1012" y="371"/>
                </a:lnTo>
                <a:lnTo>
                  <a:pt x="1015" y="371"/>
                </a:lnTo>
                <a:lnTo>
                  <a:pt x="1016" y="372"/>
                </a:lnTo>
                <a:lnTo>
                  <a:pt x="1012" y="374"/>
                </a:lnTo>
                <a:lnTo>
                  <a:pt x="1011" y="375"/>
                </a:lnTo>
                <a:lnTo>
                  <a:pt x="1009" y="377"/>
                </a:lnTo>
                <a:lnTo>
                  <a:pt x="1007" y="378"/>
                </a:lnTo>
                <a:lnTo>
                  <a:pt x="1005" y="379"/>
                </a:lnTo>
                <a:lnTo>
                  <a:pt x="1004" y="380"/>
                </a:lnTo>
                <a:lnTo>
                  <a:pt x="1002" y="380"/>
                </a:lnTo>
                <a:lnTo>
                  <a:pt x="1000" y="381"/>
                </a:lnTo>
                <a:lnTo>
                  <a:pt x="999" y="382"/>
                </a:lnTo>
                <a:lnTo>
                  <a:pt x="997" y="383"/>
                </a:lnTo>
                <a:lnTo>
                  <a:pt x="994" y="384"/>
                </a:lnTo>
                <a:lnTo>
                  <a:pt x="993" y="385"/>
                </a:lnTo>
                <a:lnTo>
                  <a:pt x="991" y="385"/>
                </a:lnTo>
                <a:lnTo>
                  <a:pt x="989" y="386"/>
                </a:lnTo>
                <a:lnTo>
                  <a:pt x="987" y="385"/>
                </a:lnTo>
                <a:lnTo>
                  <a:pt x="985" y="385"/>
                </a:lnTo>
                <a:lnTo>
                  <a:pt x="983" y="385"/>
                </a:lnTo>
                <a:lnTo>
                  <a:pt x="981" y="384"/>
                </a:lnTo>
                <a:lnTo>
                  <a:pt x="978" y="383"/>
                </a:lnTo>
                <a:lnTo>
                  <a:pt x="976" y="383"/>
                </a:lnTo>
                <a:lnTo>
                  <a:pt x="973" y="383"/>
                </a:lnTo>
                <a:lnTo>
                  <a:pt x="971" y="383"/>
                </a:lnTo>
                <a:lnTo>
                  <a:pt x="968" y="382"/>
                </a:lnTo>
                <a:lnTo>
                  <a:pt x="966" y="382"/>
                </a:lnTo>
                <a:lnTo>
                  <a:pt x="963" y="382"/>
                </a:lnTo>
                <a:lnTo>
                  <a:pt x="961" y="381"/>
                </a:lnTo>
                <a:lnTo>
                  <a:pt x="959" y="380"/>
                </a:lnTo>
                <a:lnTo>
                  <a:pt x="957" y="380"/>
                </a:lnTo>
                <a:lnTo>
                  <a:pt x="955" y="379"/>
                </a:lnTo>
                <a:lnTo>
                  <a:pt x="953" y="378"/>
                </a:lnTo>
                <a:lnTo>
                  <a:pt x="950" y="378"/>
                </a:lnTo>
                <a:lnTo>
                  <a:pt x="948" y="379"/>
                </a:lnTo>
                <a:lnTo>
                  <a:pt x="946" y="380"/>
                </a:lnTo>
                <a:lnTo>
                  <a:pt x="944" y="380"/>
                </a:lnTo>
                <a:lnTo>
                  <a:pt x="944" y="382"/>
                </a:lnTo>
                <a:lnTo>
                  <a:pt x="942" y="384"/>
                </a:lnTo>
                <a:lnTo>
                  <a:pt x="941" y="385"/>
                </a:lnTo>
                <a:lnTo>
                  <a:pt x="940" y="386"/>
                </a:lnTo>
                <a:lnTo>
                  <a:pt x="938" y="388"/>
                </a:lnTo>
                <a:lnTo>
                  <a:pt x="936" y="388"/>
                </a:lnTo>
                <a:lnTo>
                  <a:pt x="934" y="387"/>
                </a:lnTo>
                <a:lnTo>
                  <a:pt x="933" y="385"/>
                </a:lnTo>
                <a:lnTo>
                  <a:pt x="931" y="385"/>
                </a:lnTo>
                <a:lnTo>
                  <a:pt x="929" y="383"/>
                </a:lnTo>
                <a:lnTo>
                  <a:pt x="928" y="382"/>
                </a:lnTo>
                <a:lnTo>
                  <a:pt x="927" y="380"/>
                </a:lnTo>
                <a:lnTo>
                  <a:pt x="925" y="380"/>
                </a:lnTo>
                <a:lnTo>
                  <a:pt x="923" y="378"/>
                </a:lnTo>
                <a:lnTo>
                  <a:pt x="922" y="377"/>
                </a:lnTo>
                <a:lnTo>
                  <a:pt x="920" y="376"/>
                </a:lnTo>
                <a:lnTo>
                  <a:pt x="917" y="375"/>
                </a:lnTo>
                <a:lnTo>
                  <a:pt x="915" y="375"/>
                </a:lnTo>
                <a:lnTo>
                  <a:pt x="912" y="375"/>
                </a:lnTo>
                <a:lnTo>
                  <a:pt x="910" y="375"/>
                </a:lnTo>
                <a:lnTo>
                  <a:pt x="908" y="375"/>
                </a:lnTo>
                <a:lnTo>
                  <a:pt x="905" y="375"/>
                </a:lnTo>
                <a:lnTo>
                  <a:pt x="903" y="375"/>
                </a:lnTo>
                <a:lnTo>
                  <a:pt x="901" y="376"/>
                </a:lnTo>
                <a:lnTo>
                  <a:pt x="899" y="376"/>
                </a:lnTo>
                <a:lnTo>
                  <a:pt x="896" y="376"/>
                </a:lnTo>
                <a:lnTo>
                  <a:pt x="894" y="376"/>
                </a:lnTo>
                <a:lnTo>
                  <a:pt x="891" y="376"/>
                </a:lnTo>
                <a:lnTo>
                  <a:pt x="888" y="376"/>
                </a:lnTo>
                <a:lnTo>
                  <a:pt x="886" y="375"/>
                </a:lnTo>
                <a:lnTo>
                  <a:pt x="883" y="375"/>
                </a:lnTo>
                <a:lnTo>
                  <a:pt x="881" y="376"/>
                </a:lnTo>
                <a:lnTo>
                  <a:pt x="879" y="376"/>
                </a:lnTo>
                <a:lnTo>
                  <a:pt x="877" y="377"/>
                </a:lnTo>
                <a:lnTo>
                  <a:pt x="875" y="377"/>
                </a:lnTo>
                <a:lnTo>
                  <a:pt x="873" y="378"/>
                </a:lnTo>
                <a:lnTo>
                  <a:pt x="871" y="379"/>
                </a:lnTo>
                <a:lnTo>
                  <a:pt x="869" y="380"/>
                </a:lnTo>
                <a:lnTo>
                  <a:pt x="867" y="380"/>
                </a:lnTo>
                <a:lnTo>
                  <a:pt x="865" y="380"/>
                </a:lnTo>
                <a:lnTo>
                  <a:pt x="862" y="380"/>
                </a:lnTo>
                <a:lnTo>
                  <a:pt x="860" y="381"/>
                </a:lnTo>
                <a:lnTo>
                  <a:pt x="858" y="382"/>
                </a:lnTo>
                <a:lnTo>
                  <a:pt x="856" y="383"/>
                </a:lnTo>
                <a:lnTo>
                  <a:pt x="855" y="383"/>
                </a:lnTo>
                <a:lnTo>
                  <a:pt x="854" y="383"/>
                </a:lnTo>
                <a:lnTo>
                  <a:pt x="852" y="384"/>
                </a:lnTo>
                <a:lnTo>
                  <a:pt x="850" y="383"/>
                </a:lnTo>
                <a:lnTo>
                  <a:pt x="848" y="382"/>
                </a:lnTo>
                <a:lnTo>
                  <a:pt x="846" y="381"/>
                </a:lnTo>
                <a:lnTo>
                  <a:pt x="844" y="380"/>
                </a:lnTo>
                <a:lnTo>
                  <a:pt x="843" y="379"/>
                </a:lnTo>
                <a:lnTo>
                  <a:pt x="842" y="378"/>
                </a:lnTo>
                <a:lnTo>
                  <a:pt x="839" y="377"/>
                </a:lnTo>
                <a:lnTo>
                  <a:pt x="838" y="375"/>
                </a:lnTo>
                <a:lnTo>
                  <a:pt x="836" y="374"/>
                </a:lnTo>
                <a:lnTo>
                  <a:pt x="834" y="374"/>
                </a:lnTo>
                <a:lnTo>
                  <a:pt x="832" y="374"/>
                </a:lnTo>
                <a:lnTo>
                  <a:pt x="828" y="373"/>
                </a:lnTo>
                <a:lnTo>
                  <a:pt x="826" y="373"/>
                </a:lnTo>
                <a:lnTo>
                  <a:pt x="823" y="372"/>
                </a:lnTo>
                <a:lnTo>
                  <a:pt x="821" y="372"/>
                </a:lnTo>
                <a:lnTo>
                  <a:pt x="818" y="372"/>
                </a:lnTo>
                <a:lnTo>
                  <a:pt x="815" y="372"/>
                </a:lnTo>
                <a:lnTo>
                  <a:pt x="813" y="371"/>
                </a:lnTo>
                <a:lnTo>
                  <a:pt x="810" y="371"/>
                </a:lnTo>
                <a:lnTo>
                  <a:pt x="808" y="371"/>
                </a:lnTo>
                <a:lnTo>
                  <a:pt x="805" y="371"/>
                </a:lnTo>
                <a:lnTo>
                  <a:pt x="802" y="370"/>
                </a:lnTo>
                <a:lnTo>
                  <a:pt x="799" y="370"/>
                </a:lnTo>
                <a:lnTo>
                  <a:pt x="797" y="369"/>
                </a:lnTo>
                <a:lnTo>
                  <a:pt x="794" y="369"/>
                </a:lnTo>
                <a:lnTo>
                  <a:pt x="792" y="369"/>
                </a:lnTo>
                <a:lnTo>
                  <a:pt x="789" y="369"/>
                </a:lnTo>
                <a:lnTo>
                  <a:pt x="787" y="369"/>
                </a:lnTo>
                <a:lnTo>
                  <a:pt x="785" y="370"/>
                </a:lnTo>
                <a:lnTo>
                  <a:pt x="782" y="370"/>
                </a:lnTo>
                <a:lnTo>
                  <a:pt x="781" y="371"/>
                </a:lnTo>
                <a:lnTo>
                  <a:pt x="779" y="372"/>
                </a:lnTo>
                <a:lnTo>
                  <a:pt x="777" y="373"/>
                </a:lnTo>
                <a:lnTo>
                  <a:pt x="776" y="374"/>
                </a:lnTo>
                <a:lnTo>
                  <a:pt x="774" y="374"/>
                </a:lnTo>
                <a:lnTo>
                  <a:pt x="771" y="375"/>
                </a:lnTo>
                <a:lnTo>
                  <a:pt x="771" y="376"/>
                </a:lnTo>
                <a:lnTo>
                  <a:pt x="768" y="377"/>
                </a:lnTo>
                <a:lnTo>
                  <a:pt x="766" y="378"/>
                </a:lnTo>
                <a:lnTo>
                  <a:pt x="765" y="379"/>
                </a:lnTo>
                <a:lnTo>
                  <a:pt x="763" y="380"/>
                </a:lnTo>
                <a:lnTo>
                  <a:pt x="761" y="380"/>
                </a:lnTo>
                <a:lnTo>
                  <a:pt x="759" y="380"/>
                </a:lnTo>
                <a:lnTo>
                  <a:pt x="756" y="380"/>
                </a:lnTo>
                <a:lnTo>
                  <a:pt x="754" y="381"/>
                </a:lnTo>
                <a:lnTo>
                  <a:pt x="752" y="381"/>
                </a:lnTo>
                <a:lnTo>
                  <a:pt x="749" y="381"/>
                </a:lnTo>
                <a:lnTo>
                  <a:pt x="748" y="382"/>
                </a:lnTo>
                <a:lnTo>
                  <a:pt x="745" y="382"/>
                </a:lnTo>
                <a:lnTo>
                  <a:pt x="743" y="383"/>
                </a:lnTo>
                <a:lnTo>
                  <a:pt x="742" y="384"/>
                </a:lnTo>
                <a:lnTo>
                  <a:pt x="739" y="384"/>
                </a:lnTo>
                <a:lnTo>
                  <a:pt x="737" y="384"/>
                </a:lnTo>
                <a:lnTo>
                  <a:pt x="734" y="384"/>
                </a:lnTo>
                <a:lnTo>
                  <a:pt x="732" y="385"/>
                </a:lnTo>
                <a:lnTo>
                  <a:pt x="731" y="385"/>
                </a:lnTo>
                <a:lnTo>
                  <a:pt x="729" y="386"/>
                </a:lnTo>
                <a:lnTo>
                  <a:pt x="727" y="388"/>
                </a:lnTo>
                <a:lnTo>
                  <a:pt x="726" y="389"/>
                </a:lnTo>
                <a:lnTo>
                  <a:pt x="724" y="390"/>
                </a:lnTo>
                <a:lnTo>
                  <a:pt x="722" y="391"/>
                </a:lnTo>
                <a:lnTo>
                  <a:pt x="720" y="391"/>
                </a:lnTo>
                <a:lnTo>
                  <a:pt x="717" y="391"/>
                </a:lnTo>
                <a:lnTo>
                  <a:pt x="715" y="391"/>
                </a:lnTo>
                <a:lnTo>
                  <a:pt x="713" y="391"/>
                </a:lnTo>
                <a:lnTo>
                  <a:pt x="709" y="391"/>
                </a:lnTo>
                <a:lnTo>
                  <a:pt x="708" y="390"/>
                </a:lnTo>
                <a:lnTo>
                  <a:pt x="705" y="389"/>
                </a:lnTo>
                <a:lnTo>
                  <a:pt x="704" y="388"/>
                </a:lnTo>
                <a:lnTo>
                  <a:pt x="701" y="387"/>
                </a:lnTo>
                <a:lnTo>
                  <a:pt x="698" y="386"/>
                </a:lnTo>
                <a:lnTo>
                  <a:pt x="696" y="386"/>
                </a:lnTo>
                <a:lnTo>
                  <a:pt x="693" y="386"/>
                </a:lnTo>
                <a:lnTo>
                  <a:pt x="691" y="386"/>
                </a:lnTo>
                <a:lnTo>
                  <a:pt x="689" y="386"/>
                </a:lnTo>
                <a:lnTo>
                  <a:pt x="687" y="387"/>
                </a:lnTo>
                <a:lnTo>
                  <a:pt x="685" y="388"/>
                </a:lnTo>
                <a:lnTo>
                  <a:pt x="683" y="389"/>
                </a:lnTo>
                <a:lnTo>
                  <a:pt x="681" y="390"/>
                </a:lnTo>
                <a:lnTo>
                  <a:pt x="680" y="391"/>
                </a:lnTo>
                <a:lnTo>
                  <a:pt x="679" y="392"/>
                </a:lnTo>
                <a:lnTo>
                  <a:pt x="677" y="394"/>
                </a:lnTo>
                <a:lnTo>
                  <a:pt x="676" y="395"/>
                </a:lnTo>
                <a:lnTo>
                  <a:pt x="675" y="396"/>
                </a:lnTo>
                <a:lnTo>
                  <a:pt x="673" y="397"/>
                </a:lnTo>
                <a:lnTo>
                  <a:pt x="672" y="399"/>
                </a:lnTo>
                <a:lnTo>
                  <a:pt x="670" y="401"/>
                </a:lnTo>
                <a:lnTo>
                  <a:pt x="669" y="402"/>
                </a:lnTo>
                <a:lnTo>
                  <a:pt x="667" y="402"/>
                </a:lnTo>
                <a:lnTo>
                  <a:pt x="665" y="403"/>
                </a:lnTo>
                <a:lnTo>
                  <a:pt x="664" y="404"/>
                </a:lnTo>
                <a:lnTo>
                  <a:pt x="662" y="404"/>
                </a:lnTo>
                <a:lnTo>
                  <a:pt x="661" y="404"/>
                </a:lnTo>
                <a:lnTo>
                  <a:pt x="659" y="404"/>
                </a:lnTo>
                <a:lnTo>
                  <a:pt x="657" y="404"/>
                </a:lnTo>
                <a:lnTo>
                  <a:pt x="654" y="404"/>
                </a:lnTo>
                <a:lnTo>
                  <a:pt x="652" y="403"/>
                </a:lnTo>
                <a:lnTo>
                  <a:pt x="649" y="403"/>
                </a:lnTo>
                <a:lnTo>
                  <a:pt x="647" y="403"/>
                </a:lnTo>
                <a:lnTo>
                  <a:pt x="643" y="403"/>
                </a:lnTo>
                <a:lnTo>
                  <a:pt x="642" y="403"/>
                </a:lnTo>
                <a:lnTo>
                  <a:pt x="639" y="403"/>
                </a:lnTo>
                <a:lnTo>
                  <a:pt x="637" y="404"/>
                </a:lnTo>
                <a:lnTo>
                  <a:pt x="636" y="405"/>
                </a:lnTo>
                <a:lnTo>
                  <a:pt x="634" y="406"/>
                </a:lnTo>
                <a:lnTo>
                  <a:pt x="632" y="407"/>
                </a:lnTo>
                <a:lnTo>
                  <a:pt x="631" y="408"/>
                </a:lnTo>
                <a:lnTo>
                  <a:pt x="629" y="409"/>
                </a:lnTo>
                <a:lnTo>
                  <a:pt x="627" y="410"/>
                </a:lnTo>
                <a:lnTo>
                  <a:pt x="625" y="411"/>
                </a:lnTo>
                <a:lnTo>
                  <a:pt x="623" y="411"/>
                </a:lnTo>
                <a:lnTo>
                  <a:pt x="620" y="411"/>
                </a:lnTo>
                <a:lnTo>
                  <a:pt x="619" y="412"/>
                </a:lnTo>
                <a:lnTo>
                  <a:pt x="616" y="412"/>
                </a:lnTo>
                <a:lnTo>
                  <a:pt x="614" y="413"/>
                </a:lnTo>
                <a:lnTo>
                  <a:pt x="612" y="413"/>
                </a:lnTo>
                <a:lnTo>
                  <a:pt x="610" y="413"/>
                </a:lnTo>
                <a:lnTo>
                  <a:pt x="608" y="413"/>
                </a:lnTo>
                <a:lnTo>
                  <a:pt x="606" y="414"/>
                </a:lnTo>
                <a:lnTo>
                  <a:pt x="604" y="415"/>
                </a:lnTo>
                <a:lnTo>
                  <a:pt x="602" y="416"/>
                </a:lnTo>
                <a:lnTo>
                  <a:pt x="601" y="416"/>
                </a:lnTo>
                <a:lnTo>
                  <a:pt x="600" y="417"/>
                </a:lnTo>
                <a:lnTo>
                  <a:pt x="598" y="418"/>
                </a:lnTo>
                <a:lnTo>
                  <a:pt x="597" y="418"/>
                </a:lnTo>
                <a:lnTo>
                  <a:pt x="595" y="419"/>
                </a:lnTo>
                <a:lnTo>
                  <a:pt x="593" y="420"/>
                </a:lnTo>
                <a:lnTo>
                  <a:pt x="592" y="421"/>
                </a:lnTo>
                <a:lnTo>
                  <a:pt x="590" y="422"/>
                </a:lnTo>
                <a:lnTo>
                  <a:pt x="588" y="423"/>
                </a:lnTo>
                <a:lnTo>
                  <a:pt x="586" y="424"/>
                </a:lnTo>
                <a:lnTo>
                  <a:pt x="585" y="424"/>
                </a:lnTo>
                <a:lnTo>
                  <a:pt x="582" y="425"/>
                </a:lnTo>
                <a:lnTo>
                  <a:pt x="581" y="426"/>
                </a:lnTo>
                <a:lnTo>
                  <a:pt x="579" y="426"/>
                </a:lnTo>
                <a:lnTo>
                  <a:pt x="576" y="427"/>
                </a:lnTo>
                <a:lnTo>
                  <a:pt x="575" y="428"/>
                </a:lnTo>
                <a:lnTo>
                  <a:pt x="572" y="428"/>
                </a:lnTo>
                <a:lnTo>
                  <a:pt x="570" y="429"/>
                </a:lnTo>
                <a:lnTo>
                  <a:pt x="569" y="429"/>
                </a:lnTo>
                <a:lnTo>
                  <a:pt x="567" y="430"/>
                </a:lnTo>
                <a:lnTo>
                  <a:pt x="565" y="431"/>
                </a:lnTo>
                <a:lnTo>
                  <a:pt x="564" y="432"/>
                </a:lnTo>
                <a:lnTo>
                  <a:pt x="562" y="433"/>
                </a:lnTo>
                <a:lnTo>
                  <a:pt x="560" y="435"/>
                </a:lnTo>
                <a:lnTo>
                  <a:pt x="558" y="435"/>
                </a:lnTo>
                <a:lnTo>
                  <a:pt x="557" y="436"/>
                </a:lnTo>
                <a:lnTo>
                  <a:pt x="556" y="438"/>
                </a:lnTo>
                <a:lnTo>
                  <a:pt x="554" y="439"/>
                </a:lnTo>
                <a:lnTo>
                  <a:pt x="553" y="441"/>
                </a:lnTo>
                <a:lnTo>
                  <a:pt x="551" y="441"/>
                </a:lnTo>
                <a:lnTo>
                  <a:pt x="550" y="442"/>
                </a:lnTo>
                <a:lnTo>
                  <a:pt x="547" y="443"/>
                </a:lnTo>
                <a:lnTo>
                  <a:pt x="547" y="445"/>
                </a:lnTo>
                <a:lnTo>
                  <a:pt x="545" y="446"/>
                </a:lnTo>
                <a:lnTo>
                  <a:pt x="543" y="446"/>
                </a:lnTo>
                <a:lnTo>
                  <a:pt x="541" y="447"/>
                </a:lnTo>
                <a:lnTo>
                  <a:pt x="540" y="449"/>
                </a:lnTo>
                <a:lnTo>
                  <a:pt x="538" y="450"/>
                </a:lnTo>
                <a:lnTo>
                  <a:pt x="536" y="451"/>
                </a:lnTo>
                <a:lnTo>
                  <a:pt x="535" y="452"/>
                </a:lnTo>
                <a:lnTo>
                  <a:pt x="534" y="453"/>
                </a:lnTo>
                <a:lnTo>
                  <a:pt x="532" y="455"/>
                </a:lnTo>
                <a:lnTo>
                  <a:pt x="530" y="456"/>
                </a:lnTo>
                <a:lnTo>
                  <a:pt x="530" y="457"/>
                </a:lnTo>
                <a:lnTo>
                  <a:pt x="528" y="459"/>
                </a:lnTo>
                <a:lnTo>
                  <a:pt x="526" y="460"/>
                </a:lnTo>
                <a:lnTo>
                  <a:pt x="525" y="462"/>
                </a:lnTo>
                <a:lnTo>
                  <a:pt x="524" y="463"/>
                </a:lnTo>
                <a:lnTo>
                  <a:pt x="522" y="463"/>
                </a:lnTo>
                <a:lnTo>
                  <a:pt x="520" y="464"/>
                </a:lnTo>
                <a:lnTo>
                  <a:pt x="518" y="464"/>
                </a:lnTo>
                <a:lnTo>
                  <a:pt x="516" y="465"/>
                </a:lnTo>
                <a:lnTo>
                  <a:pt x="514" y="467"/>
                </a:lnTo>
                <a:lnTo>
                  <a:pt x="513" y="468"/>
                </a:lnTo>
                <a:lnTo>
                  <a:pt x="511" y="468"/>
                </a:lnTo>
                <a:lnTo>
                  <a:pt x="510" y="469"/>
                </a:lnTo>
                <a:lnTo>
                  <a:pt x="508" y="469"/>
                </a:lnTo>
                <a:lnTo>
                  <a:pt x="506" y="470"/>
                </a:lnTo>
                <a:lnTo>
                  <a:pt x="504" y="471"/>
                </a:lnTo>
                <a:lnTo>
                  <a:pt x="502" y="473"/>
                </a:lnTo>
                <a:lnTo>
                  <a:pt x="502" y="474"/>
                </a:lnTo>
                <a:lnTo>
                  <a:pt x="500" y="475"/>
                </a:lnTo>
                <a:lnTo>
                  <a:pt x="499" y="478"/>
                </a:lnTo>
                <a:lnTo>
                  <a:pt x="498" y="479"/>
                </a:lnTo>
                <a:lnTo>
                  <a:pt x="497" y="481"/>
                </a:lnTo>
                <a:lnTo>
                  <a:pt x="497" y="484"/>
                </a:lnTo>
                <a:lnTo>
                  <a:pt x="496" y="485"/>
                </a:lnTo>
                <a:lnTo>
                  <a:pt x="495" y="487"/>
                </a:lnTo>
                <a:lnTo>
                  <a:pt x="494" y="489"/>
                </a:lnTo>
                <a:lnTo>
                  <a:pt x="492" y="490"/>
                </a:lnTo>
                <a:lnTo>
                  <a:pt x="491" y="492"/>
                </a:lnTo>
                <a:lnTo>
                  <a:pt x="491" y="494"/>
                </a:lnTo>
                <a:lnTo>
                  <a:pt x="489" y="496"/>
                </a:lnTo>
                <a:lnTo>
                  <a:pt x="488" y="497"/>
                </a:lnTo>
                <a:lnTo>
                  <a:pt x="486" y="498"/>
                </a:lnTo>
                <a:lnTo>
                  <a:pt x="484" y="499"/>
                </a:lnTo>
                <a:lnTo>
                  <a:pt x="482" y="499"/>
                </a:lnTo>
                <a:lnTo>
                  <a:pt x="480" y="498"/>
                </a:lnTo>
                <a:lnTo>
                  <a:pt x="478" y="498"/>
                </a:lnTo>
                <a:lnTo>
                  <a:pt x="476" y="498"/>
                </a:lnTo>
                <a:lnTo>
                  <a:pt x="475" y="498"/>
                </a:lnTo>
                <a:lnTo>
                  <a:pt x="472" y="498"/>
                </a:lnTo>
                <a:lnTo>
                  <a:pt x="471" y="498"/>
                </a:lnTo>
                <a:lnTo>
                  <a:pt x="469" y="498"/>
                </a:lnTo>
                <a:lnTo>
                  <a:pt x="467" y="498"/>
                </a:lnTo>
                <a:lnTo>
                  <a:pt x="464" y="498"/>
                </a:lnTo>
                <a:lnTo>
                  <a:pt x="462" y="498"/>
                </a:lnTo>
                <a:lnTo>
                  <a:pt x="460" y="499"/>
                </a:lnTo>
                <a:lnTo>
                  <a:pt x="442" y="495"/>
                </a:lnTo>
                <a:lnTo>
                  <a:pt x="437" y="494"/>
                </a:lnTo>
                <a:lnTo>
                  <a:pt x="430" y="493"/>
                </a:lnTo>
                <a:lnTo>
                  <a:pt x="423" y="494"/>
                </a:lnTo>
                <a:lnTo>
                  <a:pt x="418" y="495"/>
                </a:lnTo>
                <a:lnTo>
                  <a:pt x="415" y="495"/>
                </a:lnTo>
                <a:lnTo>
                  <a:pt x="410" y="495"/>
                </a:lnTo>
                <a:lnTo>
                  <a:pt x="406" y="495"/>
                </a:lnTo>
                <a:lnTo>
                  <a:pt x="403" y="496"/>
                </a:lnTo>
                <a:lnTo>
                  <a:pt x="399" y="499"/>
                </a:lnTo>
                <a:lnTo>
                  <a:pt x="396" y="500"/>
                </a:lnTo>
                <a:lnTo>
                  <a:pt x="394" y="500"/>
                </a:lnTo>
                <a:lnTo>
                  <a:pt x="391" y="498"/>
                </a:lnTo>
                <a:lnTo>
                  <a:pt x="391" y="499"/>
                </a:lnTo>
                <a:lnTo>
                  <a:pt x="390" y="501"/>
                </a:lnTo>
                <a:lnTo>
                  <a:pt x="385" y="503"/>
                </a:lnTo>
                <a:lnTo>
                  <a:pt x="382" y="504"/>
                </a:lnTo>
                <a:lnTo>
                  <a:pt x="378" y="502"/>
                </a:lnTo>
                <a:lnTo>
                  <a:pt x="375" y="499"/>
                </a:lnTo>
                <a:lnTo>
                  <a:pt x="373" y="498"/>
                </a:lnTo>
                <a:lnTo>
                  <a:pt x="372" y="501"/>
                </a:lnTo>
                <a:lnTo>
                  <a:pt x="370" y="501"/>
                </a:lnTo>
                <a:lnTo>
                  <a:pt x="368" y="501"/>
                </a:lnTo>
                <a:lnTo>
                  <a:pt x="367" y="499"/>
                </a:lnTo>
                <a:lnTo>
                  <a:pt x="367" y="498"/>
                </a:lnTo>
                <a:lnTo>
                  <a:pt x="366" y="496"/>
                </a:lnTo>
                <a:lnTo>
                  <a:pt x="363" y="494"/>
                </a:lnTo>
                <a:lnTo>
                  <a:pt x="363" y="494"/>
                </a:lnTo>
                <a:lnTo>
                  <a:pt x="362" y="494"/>
                </a:lnTo>
                <a:lnTo>
                  <a:pt x="360" y="493"/>
                </a:lnTo>
                <a:lnTo>
                  <a:pt x="357" y="492"/>
                </a:lnTo>
                <a:lnTo>
                  <a:pt x="356" y="492"/>
                </a:lnTo>
                <a:lnTo>
                  <a:pt x="355" y="490"/>
                </a:lnTo>
                <a:lnTo>
                  <a:pt x="354" y="489"/>
                </a:lnTo>
                <a:lnTo>
                  <a:pt x="352" y="486"/>
                </a:lnTo>
                <a:lnTo>
                  <a:pt x="351" y="485"/>
                </a:lnTo>
                <a:lnTo>
                  <a:pt x="349" y="484"/>
                </a:lnTo>
                <a:lnTo>
                  <a:pt x="348" y="481"/>
                </a:lnTo>
                <a:lnTo>
                  <a:pt x="345" y="479"/>
                </a:lnTo>
                <a:lnTo>
                  <a:pt x="342" y="480"/>
                </a:lnTo>
                <a:lnTo>
                  <a:pt x="338" y="479"/>
                </a:lnTo>
                <a:lnTo>
                  <a:pt x="337" y="479"/>
                </a:lnTo>
                <a:lnTo>
                  <a:pt x="334" y="478"/>
                </a:lnTo>
                <a:lnTo>
                  <a:pt x="331" y="478"/>
                </a:lnTo>
                <a:lnTo>
                  <a:pt x="328" y="480"/>
                </a:lnTo>
                <a:lnTo>
                  <a:pt x="324" y="481"/>
                </a:lnTo>
                <a:lnTo>
                  <a:pt x="322" y="480"/>
                </a:lnTo>
                <a:lnTo>
                  <a:pt x="315" y="479"/>
                </a:lnTo>
                <a:lnTo>
                  <a:pt x="313" y="480"/>
                </a:lnTo>
                <a:lnTo>
                  <a:pt x="312" y="481"/>
                </a:lnTo>
                <a:lnTo>
                  <a:pt x="312" y="482"/>
                </a:lnTo>
                <a:lnTo>
                  <a:pt x="310" y="482"/>
                </a:lnTo>
                <a:lnTo>
                  <a:pt x="311" y="481"/>
                </a:lnTo>
                <a:lnTo>
                  <a:pt x="312" y="480"/>
                </a:lnTo>
                <a:lnTo>
                  <a:pt x="311" y="481"/>
                </a:lnTo>
                <a:lnTo>
                  <a:pt x="308" y="481"/>
                </a:lnTo>
                <a:lnTo>
                  <a:pt x="307" y="481"/>
                </a:lnTo>
                <a:lnTo>
                  <a:pt x="306" y="480"/>
                </a:lnTo>
                <a:lnTo>
                  <a:pt x="295" y="476"/>
                </a:lnTo>
                <a:lnTo>
                  <a:pt x="289" y="473"/>
                </a:lnTo>
                <a:lnTo>
                  <a:pt x="279" y="468"/>
                </a:lnTo>
                <a:lnTo>
                  <a:pt x="268" y="457"/>
                </a:lnTo>
                <a:lnTo>
                  <a:pt x="259" y="461"/>
                </a:lnTo>
                <a:lnTo>
                  <a:pt x="252" y="457"/>
                </a:lnTo>
                <a:lnTo>
                  <a:pt x="251" y="451"/>
                </a:lnTo>
                <a:lnTo>
                  <a:pt x="245" y="446"/>
                </a:lnTo>
                <a:lnTo>
                  <a:pt x="231" y="438"/>
                </a:lnTo>
                <a:lnTo>
                  <a:pt x="219" y="435"/>
                </a:lnTo>
                <a:lnTo>
                  <a:pt x="213" y="438"/>
                </a:lnTo>
                <a:lnTo>
                  <a:pt x="212" y="439"/>
                </a:lnTo>
                <a:lnTo>
                  <a:pt x="206" y="443"/>
                </a:lnTo>
                <a:lnTo>
                  <a:pt x="205" y="443"/>
                </a:lnTo>
                <a:lnTo>
                  <a:pt x="202" y="443"/>
                </a:lnTo>
                <a:lnTo>
                  <a:pt x="195" y="443"/>
                </a:lnTo>
                <a:lnTo>
                  <a:pt x="189" y="446"/>
                </a:lnTo>
                <a:lnTo>
                  <a:pt x="185" y="450"/>
                </a:lnTo>
                <a:lnTo>
                  <a:pt x="184" y="451"/>
                </a:lnTo>
                <a:lnTo>
                  <a:pt x="174" y="454"/>
                </a:lnTo>
                <a:lnTo>
                  <a:pt x="171" y="452"/>
                </a:lnTo>
                <a:lnTo>
                  <a:pt x="157" y="446"/>
                </a:lnTo>
                <a:lnTo>
                  <a:pt x="152" y="438"/>
                </a:lnTo>
                <a:lnTo>
                  <a:pt x="150" y="435"/>
                </a:lnTo>
                <a:lnTo>
                  <a:pt x="150" y="435"/>
                </a:lnTo>
                <a:lnTo>
                  <a:pt x="145" y="435"/>
                </a:lnTo>
                <a:lnTo>
                  <a:pt x="138" y="434"/>
                </a:lnTo>
                <a:lnTo>
                  <a:pt x="124" y="428"/>
                </a:lnTo>
                <a:lnTo>
                  <a:pt x="114" y="421"/>
                </a:lnTo>
                <a:lnTo>
                  <a:pt x="102" y="418"/>
                </a:lnTo>
                <a:lnTo>
                  <a:pt x="100" y="417"/>
                </a:lnTo>
                <a:lnTo>
                  <a:pt x="99" y="416"/>
                </a:lnTo>
                <a:lnTo>
                  <a:pt x="94" y="411"/>
                </a:lnTo>
                <a:lnTo>
                  <a:pt x="89" y="410"/>
                </a:lnTo>
                <a:lnTo>
                  <a:pt x="83" y="408"/>
                </a:lnTo>
                <a:lnTo>
                  <a:pt x="78" y="413"/>
                </a:lnTo>
                <a:lnTo>
                  <a:pt x="78" y="414"/>
                </a:lnTo>
                <a:lnTo>
                  <a:pt x="74" y="418"/>
                </a:lnTo>
                <a:lnTo>
                  <a:pt x="71" y="422"/>
                </a:lnTo>
                <a:lnTo>
                  <a:pt x="70" y="424"/>
                </a:lnTo>
                <a:lnTo>
                  <a:pt x="67" y="424"/>
                </a:lnTo>
                <a:lnTo>
                  <a:pt x="65" y="424"/>
                </a:lnTo>
                <a:lnTo>
                  <a:pt x="60" y="424"/>
                </a:lnTo>
                <a:lnTo>
                  <a:pt x="59" y="424"/>
                </a:lnTo>
                <a:lnTo>
                  <a:pt x="54" y="421"/>
                </a:lnTo>
                <a:lnTo>
                  <a:pt x="50" y="418"/>
                </a:lnTo>
                <a:lnTo>
                  <a:pt x="42" y="412"/>
                </a:lnTo>
                <a:lnTo>
                  <a:pt x="38" y="409"/>
                </a:lnTo>
                <a:lnTo>
                  <a:pt x="37" y="409"/>
                </a:lnTo>
                <a:lnTo>
                  <a:pt x="31" y="413"/>
                </a:lnTo>
                <a:lnTo>
                  <a:pt x="28" y="416"/>
                </a:lnTo>
                <a:lnTo>
                  <a:pt x="27" y="417"/>
                </a:lnTo>
                <a:lnTo>
                  <a:pt x="24" y="418"/>
                </a:lnTo>
                <a:lnTo>
                  <a:pt x="22" y="419"/>
                </a:lnTo>
                <a:lnTo>
                  <a:pt x="22" y="420"/>
                </a:lnTo>
                <a:lnTo>
                  <a:pt x="19" y="419"/>
                </a:lnTo>
                <a:lnTo>
                  <a:pt x="17" y="419"/>
                </a:lnTo>
                <a:lnTo>
                  <a:pt x="12" y="418"/>
                </a:lnTo>
                <a:lnTo>
                  <a:pt x="9" y="418"/>
                </a:lnTo>
                <a:lnTo>
                  <a:pt x="11" y="401"/>
                </a:lnTo>
                <a:lnTo>
                  <a:pt x="8" y="386"/>
                </a:lnTo>
                <a:lnTo>
                  <a:pt x="5" y="383"/>
                </a:lnTo>
                <a:lnTo>
                  <a:pt x="5" y="382"/>
                </a:lnTo>
                <a:lnTo>
                  <a:pt x="6" y="382"/>
                </a:lnTo>
                <a:lnTo>
                  <a:pt x="6" y="383"/>
                </a:lnTo>
                <a:lnTo>
                  <a:pt x="7" y="383"/>
                </a:lnTo>
                <a:lnTo>
                  <a:pt x="7" y="382"/>
                </a:lnTo>
                <a:lnTo>
                  <a:pt x="9" y="383"/>
                </a:lnTo>
                <a:lnTo>
                  <a:pt x="9" y="382"/>
                </a:lnTo>
                <a:lnTo>
                  <a:pt x="8" y="381"/>
                </a:lnTo>
                <a:lnTo>
                  <a:pt x="7" y="380"/>
                </a:lnTo>
                <a:lnTo>
                  <a:pt x="6" y="380"/>
                </a:lnTo>
                <a:lnTo>
                  <a:pt x="6" y="379"/>
                </a:lnTo>
                <a:lnTo>
                  <a:pt x="5" y="378"/>
                </a:lnTo>
                <a:lnTo>
                  <a:pt x="4" y="378"/>
                </a:lnTo>
                <a:lnTo>
                  <a:pt x="3" y="376"/>
                </a:lnTo>
                <a:lnTo>
                  <a:pt x="2" y="376"/>
                </a:lnTo>
                <a:lnTo>
                  <a:pt x="1" y="376"/>
                </a:lnTo>
                <a:lnTo>
                  <a:pt x="0" y="375"/>
                </a:lnTo>
                <a:lnTo>
                  <a:pt x="0" y="374"/>
                </a:lnTo>
                <a:lnTo>
                  <a:pt x="0" y="374"/>
                </a:lnTo>
                <a:lnTo>
                  <a:pt x="0" y="373"/>
                </a:lnTo>
                <a:lnTo>
                  <a:pt x="0" y="372"/>
                </a:lnTo>
                <a:lnTo>
                  <a:pt x="1" y="372"/>
                </a:lnTo>
                <a:lnTo>
                  <a:pt x="2" y="372"/>
                </a:lnTo>
                <a:lnTo>
                  <a:pt x="2" y="371"/>
                </a:lnTo>
                <a:lnTo>
                  <a:pt x="3" y="370"/>
                </a:lnTo>
                <a:lnTo>
                  <a:pt x="3" y="369"/>
                </a:lnTo>
                <a:lnTo>
                  <a:pt x="4" y="369"/>
                </a:lnTo>
                <a:lnTo>
                  <a:pt x="4" y="368"/>
                </a:lnTo>
                <a:lnTo>
                  <a:pt x="4" y="367"/>
                </a:lnTo>
                <a:lnTo>
                  <a:pt x="4" y="366"/>
                </a:lnTo>
                <a:lnTo>
                  <a:pt x="5" y="366"/>
                </a:lnTo>
                <a:lnTo>
                  <a:pt x="5" y="366"/>
                </a:lnTo>
                <a:lnTo>
                  <a:pt x="6" y="366"/>
                </a:lnTo>
                <a:lnTo>
                  <a:pt x="7" y="366"/>
                </a:lnTo>
                <a:lnTo>
                  <a:pt x="8" y="366"/>
                </a:lnTo>
                <a:lnTo>
                  <a:pt x="9" y="365"/>
                </a:lnTo>
                <a:lnTo>
                  <a:pt x="9" y="364"/>
                </a:lnTo>
                <a:lnTo>
                  <a:pt x="9" y="363"/>
                </a:lnTo>
                <a:lnTo>
                  <a:pt x="9" y="363"/>
                </a:lnTo>
                <a:lnTo>
                  <a:pt x="9" y="362"/>
                </a:lnTo>
                <a:lnTo>
                  <a:pt x="9" y="361"/>
                </a:lnTo>
                <a:lnTo>
                  <a:pt x="9" y="360"/>
                </a:lnTo>
                <a:lnTo>
                  <a:pt x="9" y="359"/>
                </a:lnTo>
                <a:lnTo>
                  <a:pt x="9" y="358"/>
                </a:lnTo>
                <a:lnTo>
                  <a:pt x="9" y="357"/>
                </a:lnTo>
                <a:lnTo>
                  <a:pt x="8" y="357"/>
                </a:lnTo>
                <a:lnTo>
                  <a:pt x="8" y="356"/>
                </a:lnTo>
                <a:lnTo>
                  <a:pt x="8" y="355"/>
                </a:lnTo>
                <a:lnTo>
                  <a:pt x="9" y="355"/>
                </a:lnTo>
                <a:lnTo>
                  <a:pt x="10" y="355"/>
                </a:lnTo>
                <a:lnTo>
                  <a:pt x="71" y="357"/>
                </a:lnTo>
                <a:lnTo>
                  <a:pt x="72" y="357"/>
                </a:lnTo>
                <a:lnTo>
                  <a:pt x="72" y="357"/>
                </a:lnTo>
                <a:lnTo>
                  <a:pt x="73" y="357"/>
                </a:lnTo>
                <a:lnTo>
                  <a:pt x="73" y="356"/>
                </a:lnTo>
                <a:lnTo>
                  <a:pt x="73" y="354"/>
                </a:lnTo>
                <a:lnTo>
                  <a:pt x="73" y="352"/>
                </a:lnTo>
                <a:lnTo>
                  <a:pt x="73" y="350"/>
                </a:lnTo>
                <a:lnTo>
                  <a:pt x="73" y="349"/>
                </a:lnTo>
                <a:lnTo>
                  <a:pt x="73" y="347"/>
                </a:lnTo>
                <a:lnTo>
                  <a:pt x="73" y="346"/>
                </a:lnTo>
                <a:lnTo>
                  <a:pt x="73" y="345"/>
                </a:lnTo>
                <a:lnTo>
                  <a:pt x="73" y="344"/>
                </a:lnTo>
                <a:lnTo>
                  <a:pt x="73" y="343"/>
                </a:lnTo>
                <a:lnTo>
                  <a:pt x="73" y="341"/>
                </a:lnTo>
                <a:lnTo>
                  <a:pt x="73" y="341"/>
                </a:lnTo>
                <a:lnTo>
                  <a:pt x="73" y="340"/>
                </a:lnTo>
                <a:lnTo>
                  <a:pt x="73" y="339"/>
                </a:lnTo>
                <a:lnTo>
                  <a:pt x="73" y="338"/>
                </a:lnTo>
                <a:lnTo>
                  <a:pt x="74" y="337"/>
                </a:lnTo>
                <a:lnTo>
                  <a:pt x="74" y="335"/>
                </a:lnTo>
                <a:lnTo>
                  <a:pt x="74" y="335"/>
                </a:lnTo>
                <a:lnTo>
                  <a:pt x="73" y="331"/>
                </a:lnTo>
                <a:lnTo>
                  <a:pt x="73" y="330"/>
                </a:lnTo>
                <a:lnTo>
                  <a:pt x="73" y="328"/>
                </a:lnTo>
                <a:lnTo>
                  <a:pt x="73" y="326"/>
                </a:lnTo>
                <a:lnTo>
                  <a:pt x="73" y="325"/>
                </a:lnTo>
                <a:lnTo>
                  <a:pt x="73" y="324"/>
                </a:lnTo>
                <a:lnTo>
                  <a:pt x="72" y="323"/>
                </a:lnTo>
                <a:lnTo>
                  <a:pt x="73" y="322"/>
                </a:lnTo>
                <a:lnTo>
                  <a:pt x="72" y="321"/>
                </a:lnTo>
                <a:lnTo>
                  <a:pt x="72" y="319"/>
                </a:lnTo>
                <a:lnTo>
                  <a:pt x="72" y="319"/>
                </a:lnTo>
                <a:lnTo>
                  <a:pt x="72" y="317"/>
                </a:lnTo>
                <a:lnTo>
                  <a:pt x="72" y="316"/>
                </a:lnTo>
                <a:lnTo>
                  <a:pt x="72" y="315"/>
                </a:lnTo>
                <a:lnTo>
                  <a:pt x="72" y="313"/>
                </a:lnTo>
                <a:lnTo>
                  <a:pt x="72" y="313"/>
                </a:lnTo>
                <a:lnTo>
                  <a:pt x="72" y="311"/>
                </a:lnTo>
                <a:lnTo>
                  <a:pt x="72" y="310"/>
                </a:lnTo>
                <a:lnTo>
                  <a:pt x="71" y="309"/>
                </a:lnTo>
                <a:lnTo>
                  <a:pt x="71" y="308"/>
                </a:lnTo>
                <a:lnTo>
                  <a:pt x="71" y="307"/>
                </a:lnTo>
                <a:lnTo>
                  <a:pt x="70" y="305"/>
                </a:lnTo>
                <a:lnTo>
                  <a:pt x="70" y="304"/>
                </a:lnTo>
                <a:lnTo>
                  <a:pt x="70" y="302"/>
                </a:lnTo>
                <a:lnTo>
                  <a:pt x="69" y="302"/>
                </a:lnTo>
                <a:lnTo>
                  <a:pt x="69" y="302"/>
                </a:lnTo>
                <a:lnTo>
                  <a:pt x="69" y="300"/>
                </a:lnTo>
                <a:lnTo>
                  <a:pt x="68" y="300"/>
                </a:lnTo>
                <a:lnTo>
                  <a:pt x="68" y="298"/>
                </a:lnTo>
                <a:lnTo>
                  <a:pt x="68" y="297"/>
                </a:lnTo>
                <a:lnTo>
                  <a:pt x="68" y="295"/>
                </a:lnTo>
                <a:lnTo>
                  <a:pt x="67" y="295"/>
                </a:lnTo>
                <a:lnTo>
                  <a:pt x="67" y="293"/>
                </a:lnTo>
                <a:lnTo>
                  <a:pt x="67" y="292"/>
                </a:lnTo>
                <a:lnTo>
                  <a:pt x="67" y="291"/>
                </a:lnTo>
                <a:lnTo>
                  <a:pt x="67" y="291"/>
                </a:lnTo>
                <a:lnTo>
                  <a:pt x="66" y="290"/>
                </a:lnTo>
                <a:lnTo>
                  <a:pt x="65" y="288"/>
                </a:lnTo>
                <a:lnTo>
                  <a:pt x="65" y="287"/>
                </a:lnTo>
                <a:lnTo>
                  <a:pt x="64" y="285"/>
                </a:lnTo>
                <a:lnTo>
                  <a:pt x="63" y="285"/>
                </a:lnTo>
                <a:lnTo>
                  <a:pt x="63" y="284"/>
                </a:lnTo>
                <a:lnTo>
                  <a:pt x="63" y="283"/>
                </a:lnTo>
                <a:lnTo>
                  <a:pt x="62" y="283"/>
                </a:lnTo>
                <a:lnTo>
                  <a:pt x="62" y="282"/>
                </a:lnTo>
                <a:lnTo>
                  <a:pt x="54" y="291"/>
                </a:lnTo>
                <a:lnTo>
                  <a:pt x="51" y="278"/>
                </a:lnTo>
                <a:lnTo>
                  <a:pt x="50" y="278"/>
                </a:lnTo>
                <a:lnTo>
                  <a:pt x="50" y="277"/>
                </a:lnTo>
                <a:lnTo>
                  <a:pt x="49" y="277"/>
                </a:lnTo>
                <a:lnTo>
                  <a:pt x="48" y="277"/>
                </a:lnTo>
                <a:lnTo>
                  <a:pt x="47" y="277"/>
                </a:lnTo>
                <a:lnTo>
                  <a:pt x="47" y="276"/>
                </a:lnTo>
                <a:lnTo>
                  <a:pt x="46" y="276"/>
                </a:lnTo>
                <a:lnTo>
                  <a:pt x="45" y="276"/>
                </a:lnTo>
                <a:lnTo>
                  <a:pt x="44" y="276"/>
                </a:lnTo>
                <a:lnTo>
                  <a:pt x="43" y="276"/>
                </a:lnTo>
                <a:lnTo>
                  <a:pt x="42" y="276"/>
                </a:lnTo>
                <a:lnTo>
                  <a:pt x="39" y="277"/>
                </a:lnTo>
                <a:lnTo>
                  <a:pt x="39" y="278"/>
                </a:lnTo>
                <a:lnTo>
                  <a:pt x="38" y="279"/>
                </a:lnTo>
                <a:lnTo>
                  <a:pt x="35" y="278"/>
                </a:lnTo>
                <a:lnTo>
                  <a:pt x="34" y="278"/>
                </a:lnTo>
                <a:lnTo>
                  <a:pt x="33" y="280"/>
                </a:lnTo>
                <a:lnTo>
                  <a:pt x="33" y="280"/>
                </a:lnTo>
                <a:lnTo>
                  <a:pt x="32" y="281"/>
                </a:lnTo>
                <a:lnTo>
                  <a:pt x="30" y="281"/>
                </a:lnTo>
                <a:lnTo>
                  <a:pt x="29" y="282"/>
                </a:lnTo>
                <a:lnTo>
                  <a:pt x="28" y="282"/>
                </a:lnTo>
                <a:lnTo>
                  <a:pt x="28" y="282"/>
                </a:lnTo>
                <a:lnTo>
                  <a:pt x="27" y="283"/>
                </a:lnTo>
                <a:lnTo>
                  <a:pt x="27" y="284"/>
                </a:lnTo>
                <a:lnTo>
                  <a:pt x="26" y="284"/>
                </a:lnTo>
                <a:lnTo>
                  <a:pt x="25" y="284"/>
                </a:lnTo>
                <a:lnTo>
                  <a:pt x="23" y="284"/>
                </a:lnTo>
                <a:lnTo>
                  <a:pt x="22" y="284"/>
                </a:lnTo>
                <a:lnTo>
                  <a:pt x="22" y="284"/>
                </a:lnTo>
                <a:lnTo>
                  <a:pt x="21" y="284"/>
                </a:lnTo>
                <a:lnTo>
                  <a:pt x="19" y="284"/>
                </a:lnTo>
                <a:lnTo>
                  <a:pt x="17" y="284"/>
                </a:lnTo>
                <a:lnTo>
                  <a:pt x="16" y="284"/>
                </a:lnTo>
                <a:lnTo>
                  <a:pt x="16" y="283"/>
                </a:lnTo>
                <a:lnTo>
                  <a:pt x="15" y="283"/>
                </a:lnTo>
                <a:lnTo>
                  <a:pt x="14" y="282"/>
                </a:lnTo>
                <a:lnTo>
                  <a:pt x="14" y="281"/>
                </a:lnTo>
                <a:lnTo>
                  <a:pt x="13" y="281"/>
                </a:lnTo>
                <a:lnTo>
                  <a:pt x="12" y="280"/>
                </a:lnTo>
                <a:lnTo>
                  <a:pt x="12" y="280"/>
                </a:lnTo>
                <a:lnTo>
                  <a:pt x="12" y="279"/>
                </a:lnTo>
                <a:lnTo>
                  <a:pt x="11" y="278"/>
                </a:lnTo>
                <a:lnTo>
                  <a:pt x="11" y="276"/>
                </a:lnTo>
                <a:lnTo>
                  <a:pt x="11" y="275"/>
                </a:lnTo>
                <a:lnTo>
                  <a:pt x="11" y="274"/>
                </a:lnTo>
                <a:lnTo>
                  <a:pt x="11" y="274"/>
                </a:lnTo>
                <a:lnTo>
                  <a:pt x="10" y="274"/>
                </a:lnTo>
                <a:lnTo>
                  <a:pt x="9" y="274"/>
                </a:lnTo>
                <a:lnTo>
                  <a:pt x="9" y="273"/>
                </a:lnTo>
                <a:lnTo>
                  <a:pt x="8" y="273"/>
                </a:lnTo>
                <a:lnTo>
                  <a:pt x="8" y="272"/>
                </a:lnTo>
                <a:lnTo>
                  <a:pt x="7" y="272"/>
                </a:lnTo>
                <a:lnTo>
                  <a:pt x="7" y="271"/>
                </a:lnTo>
                <a:lnTo>
                  <a:pt x="6" y="271"/>
                </a:lnTo>
                <a:lnTo>
                  <a:pt x="8" y="270"/>
                </a:lnTo>
                <a:lnTo>
                  <a:pt x="9" y="270"/>
                </a:lnTo>
                <a:lnTo>
                  <a:pt x="9" y="269"/>
                </a:lnTo>
                <a:lnTo>
                  <a:pt x="9" y="269"/>
                </a:lnTo>
                <a:lnTo>
                  <a:pt x="9" y="267"/>
                </a:lnTo>
                <a:lnTo>
                  <a:pt x="9" y="266"/>
                </a:lnTo>
                <a:lnTo>
                  <a:pt x="8" y="265"/>
                </a:lnTo>
                <a:lnTo>
                  <a:pt x="8" y="264"/>
                </a:lnTo>
                <a:lnTo>
                  <a:pt x="7" y="265"/>
                </a:lnTo>
                <a:lnTo>
                  <a:pt x="6" y="265"/>
                </a:lnTo>
                <a:lnTo>
                  <a:pt x="5" y="265"/>
                </a:lnTo>
                <a:lnTo>
                  <a:pt x="6" y="263"/>
                </a:lnTo>
                <a:lnTo>
                  <a:pt x="5" y="263"/>
                </a:lnTo>
                <a:lnTo>
                  <a:pt x="5" y="263"/>
                </a:lnTo>
                <a:lnTo>
                  <a:pt x="5" y="262"/>
                </a:lnTo>
                <a:lnTo>
                  <a:pt x="5" y="261"/>
                </a:lnTo>
                <a:lnTo>
                  <a:pt x="5" y="260"/>
                </a:lnTo>
                <a:lnTo>
                  <a:pt x="5" y="259"/>
                </a:lnTo>
                <a:lnTo>
                  <a:pt x="4" y="259"/>
                </a:lnTo>
                <a:lnTo>
                  <a:pt x="4" y="258"/>
                </a:lnTo>
                <a:lnTo>
                  <a:pt x="4" y="258"/>
                </a:lnTo>
                <a:lnTo>
                  <a:pt x="4" y="257"/>
                </a:lnTo>
                <a:lnTo>
                  <a:pt x="5" y="257"/>
                </a:lnTo>
                <a:lnTo>
                  <a:pt x="5" y="256"/>
                </a:lnTo>
                <a:lnTo>
                  <a:pt x="5" y="255"/>
                </a:lnTo>
                <a:lnTo>
                  <a:pt x="5" y="254"/>
                </a:lnTo>
                <a:lnTo>
                  <a:pt x="5" y="253"/>
                </a:lnTo>
                <a:lnTo>
                  <a:pt x="5" y="251"/>
                </a:lnTo>
                <a:lnTo>
                  <a:pt x="6" y="251"/>
                </a:lnTo>
                <a:lnTo>
                  <a:pt x="6" y="250"/>
                </a:lnTo>
                <a:lnTo>
                  <a:pt x="7" y="249"/>
                </a:lnTo>
                <a:lnTo>
                  <a:pt x="8" y="249"/>
                </a:lnTo>
                <a:lnTo>
                  <a:pt x="8" y="248"/>
                </a:lnTo>
                <a:lnTo>
                  <a:pt x="8" y="247"/>
                </a:lnTo>
                <a:lnTo>
                  <a:pt x="8" y="247"/>
                </a:lnTo>
                <a:lnTo>
                  <a:pt x="9" y="247"/>
                </a:lnTo>
                <a:lnTo>
                  <a:pt x="10" y="247"/>
                </a:lnTo>
                <a:lnTo>
                  <a:pt x="11" y="247"/>
                </a:lnTo>
                <a:lnTo>
                  <a:pt x="11" y="247"/>
                </a:lnTo>
                <a:lnTo>
                  <a:pt x="12" y="246"/>
                </a:lnTo>
                <a:lnTo>
                  <a:pt x="12" y="245"/>
                </a:lnTo>
                <a:lnTo>
                  <a:pt x="13" y="244"/>
                </a:lnTo>
                <a:lnTo>
                  <a:pt x="14" y="243"/>
                </a:lnTo>
                <a:lnTo>
                  <a:pt x="15" y="243"/>
                </a:lnTo>
                <a:lnTo>
                  <a:pt x="16" y="244"/>
                </a:lnTo>
                <a:lnTo>
                  <a:pt x="16" y="243"/>
                </a:lnTo>
                <a:lnTo>
                  <a:pt x="16" y="243"/>
                </a:lnTo>
                <a:lnTo>
                  <a:pt x="16" y="242"/>
                </a:lnTo>
                <a:lnTo>
                  <a:pt x="17" y="242"/>
                </a:lnTo>
                <a:lnTo>
                  <a:pt x="17" y="241"/>
                </a:lnTo>
                <a:lnTo>
                  <a:pt x="18" y="241"/>
                </a:lnTo>
                <a:lnTo>
                  <a:pt x="18" y="240"/>
                </a:lnTo>
                <a:lnTo>
                  <a:pt x="18" y="239"/>
                </a:lnTo>
                <a:lnTo>
                  <a:pt x="18" y="238"/>
                </a:lnTo>
                <a:lnTo>
                  <a:pt x="19" y="237"/>
                </a:lnTo>
                <a:lnTo>
                  <a:pt x="20" y="237"/>
                </a:lnTo>
                <a:lnTo>
                  <a:pt x="22" y="238"/>
                </a:lnTo>
                <a:lnTo>
                  <a:pt x="22" y="237"/>
                </a:lnTo>
                <a:lnTo>
                  <a:pt x="23" y="237"/>
                </a:lnTo>
                <a:lnTo>
                  <a:pt x="23" y="236"/>
                </a:lnTo>
                <a:lnTo>
                  <a:pt x="23" y="236"/>
                </a:lnTo>
                <a:lnTo>
                  <a:pt x="23" y="235"/>
                </a:lnTo>
                <a:lnTo>
                  <a:pt x="23" y="234"/>
                </a:lnTo>
                <a:lnTo>
                  <a:pt x="24" y="234"/>
                </a:lnTo>
                <a:lnTo>
                  <a:pt x="26" y="233"/>
                </a:lnTo>
                <a:lnTo>
                  <a:pt x="27" y="233"/>
                </a:lnTo>
                <a:lnTo>
                  <a:pt x="27" y="232"/>
                </a:lnTo>
                <a:lnTo>
                  <a:pt x="28" y="231"/>
                </a:lnTo>
                <a:lnTo>
                  <a:pt x="28" y="231"/>
                </a:lnTo>
                <a:lnTo>
                  <a:pt x="28" y="230"/>
                </a:lnTo>
                <a:lnTo>
                  <a:pt x="28" y="230"/>
                </a:lnTo>
                <a:lnTo>
                  <a:pt x="28" y="229"/>
                </a:lnTo>
                <a:lnTo>
                  <a:pt x="29" y="228"/>
                </a:lnTo>
                <a:lnTo>
                  <a:pt x="30" y="227"/>
                </a:lnTo>
                <a:lnTo>
                  <a:pt x="30" y="226"/>
                </a:lnTo>
                <a:lnTo>
                  <a:pt x="30" y="225"/>
                </a:lnTo>
                <a:lnTo>
                  <a:pt x="30" y="224"/>
                </a:lnTo>
                <a:lnTo>
                  <a:pt x="31" y="224"/>
                </a:lnTo>
                <a:lnTo>
                  <a:pt x="32" y="224"/>
                </a:lnTo>
                <a:lnTo>
                  <a:pt x="33" y="224"/>
                </a:lnTo>
                <a:lnTo>
                  <a:pt x="33" y="224"/>
                </a:lnTo>
                <a:lnTo>
                  <a:pt x="33" y="224"/>
                </a:lnTo>
                <a:lnTo>
                  <a:pt x="34" y="226"/>
                </a:lnTo>
                <a:lnTo>
                  <a:pt x="36" y="226"/>
                </a:lnTo>
                <a:lnTo>
                  <a:pt x="38" y="228"/>
                </a:lnTo>
                <a:lnTo>
                  <a:pt x="39" y="228"/>
                </a:lnTo>
                <a:lnTo>
                  <a:pt x="39" y="229"/>
                </a:lnTo>
                <a:lnTo>
                  <a:pt x="39" y="230"/>
                </a:lnTo>
                <a:lnTo>
                  <a:pt x="40" y="230"/>
                </a:lnTo>
                <a:lnTo>
                  <a:pt x="41" y="231"/>
                </a:lnTo>
                <a:lnTo>
                  <a:pt x="42" y="232"/>
                </a:lnTo>
                <a:lnTo>
                  <a:pt x="43" y="233"/>
                </a:lnTo>
                <a:lnTo>
                  <a:pt x="44" y="233"/>
                </a:lnTo>
                <a:lnTo>
                  <a:pt x="45" y="233"/>
                </a:lnTo>
                <a:lnTo>
                  <a:pt x="46" y="232"/>
                </a:lnTo>
                <a:lnTo>
                  <a:pt x="47" y="233"/>
                </a:lnTo>
                <a:lnTo>
                  <a:pt x="48" y="234"/>
                </a:lnTo>
                <a:lnTo>
                  <a:pt x="49" y="235"/>
                </a:lnTo>
                <a:lnTo>
                  <a:pt x="50" y="235"/>
                </a:lnTo>
                <a:lnTo>
                  <a:pt x="50" y="236"/>
                </a:lnTo>
                <a:lnTo>
                  <a:pt x="51" y="236"/>
                </a:lnTo>
                <a:lnTo>
                  <a:pt x="52" y="236"/>
                </a:lnTo>
                <a:lnTo>
                  <a:pt x="53" y="236"/>
                </a:lnTo>
                <a:lnTo>
                  <a:pt x="55" y="236"/>
                </a:lnTo>
                <a:lnTo>
                  <a:pt x="55" y="237"/>
                </a:lnTo>
                <a:lnTo>
                  <a:pt x="56" y="237"/>
                </a:lnTo>
                <a:lnTo>
                  <a:pt x="58" y="238"/>
                </a:lnTo>
                <a:lnTo>
                  <a:pt x="59" y="239"/>
                </a:lnTo>
                <a:lnTo>
                  <a:pt x="60" y="240"/>
                </a:lnTo>
                <a:lnTo>
                  <a:pt x="61" y="240"/>
                </a:lnTo>
                <a:lnTo>
                  <a:pt x="61" y="240"/>
                </a:lnTo>
                <a:lnTo>
                  <a:pt x="63" y="240"/>
                </a:lnTo>
                <a:lnTo>
                  <a:pt x="64" y="241"/>
                </a:lnTo>
                <a:lnTo>
                  <a:pt x="66" y="241"/>
                </a:lnTo>
                <a:lnTo>
                  <a:pt x="67" y="243"/>
                </a:lnTo>
                <a:lnTo>
                  <a:pt x="69" y="244"/>
                </a:lnTo>
                <a:lnTo>
                  <a:pt x="70" y="245"/>
                </a:lnTo>
                <a:lnTo>
                  <a:pt x="71" y="245"/>
                </a:lnTo>
                <a:lnTo>
                  <a:pt x="72" y="246"/>
                </a:lnTo>
                <a:lnTo>
                  <a:pt x="72" y="246"/>
                </a:lnTo>
                <a:lnTo>
                  <a:pt x="73" y="247"/>
                </a:lnTo>
                <a:lnTo>
                  <a:pt x="75" y="247"/>
                </a:lnTo>
                <a:lnTo>
                  <a:pt x="76" y="247"/>
                </a:lnTo>
                <a:lnTo>
                  <a:pt x="76" y="247"/>
                </a:lnTo>
                <a:lnTo>
                  <a:pt x="87" y="233"/>
                </a:lnTo>
                <a:lnTo>
                  <a:pt x="88" y="234"/>
                </a:lnTo>
                <a:lnTo>
                  <a:pt x="89" y="234"/>
                </a:lnTo>
                <a:lnTo>
                  <a:pt x="89" y="235"/>
                </a:lnTo>
                <a:lnTo>
                  <a:pt x="89" y="236"/>
                </a:lnTo>
                <a:lnTo>
                  <a:pt x="90" y="236"/>
                </a:lnTo>
                <a:lnTo>
                  <a:pt x="91" y="236"/>
                </a:lnTo>
                <a:lnTo>
                  <a:pt x="92" y="236"/>
                </a:lnTo>
                <a:lnTo>
                  <a:pt x="93" y="236"/>
                </a:lnTo>
                <a:lnTo>
                  <a:pt x="94" y="236"/>
                </a:lnTo>
                <a:lnTo>
                  <a:pt x="95" y="236"/>
                </a:lnTo>
                <a:lnTo>
                  <a:pt x="96" y="236"/>
                </a:lnTo>
                <a:lnTo>
                  <a:pt x="97" y="237"/>
                </a:lnTo>
                <a:lnTo>
                  <a:pt x="99" y="238"/>
                </a:lnTo>
                <a:lnTo>
                  <a:pt x="100" y="238"/>
                </a:lnTo>
                <a:lnTo>
                  <a:pt x="101" y="239"/>
                </a:lnTo>
                <a:lnTo>
                  <a:pt x="102" y="239"/>
                </a:lnTo>
                <a:lnTo>
                  <a:pt x="103" y="239"/>
                </a:lnTo>
                <a:lnTo>
                  <a:pt x="105" y="239"/>
                </a:lnTo>
                <a:lnTo>
                  <a:pt x="106" y="239"/>
                </a:lnTo>
                <a:lnTo>
                  <a:pt x="106" y="238"/>
                </a:lnTo>
                <a:lnTo>
                  <a:pt x="107" y="238"/>
                </a:lnTo>
                <a:lnTo>
                  <a:pt x="109" y="239"/>
                </a:lnTo>
                <a:lnTo>
                  <a:pt x="110" y="240"/>
                </a:lnTo>
                <a:lnTo>
                  <a:pt x="111" y="240"/>
                </a:lnTo>
                <a:lnTo>
                  <a:pt x="112" y="241"/>
                </a:lnTo>
                <a:lnTo>
                  <a:pt x="113" y="241"/>
                </a:lnTo>
                <a:lnTo>
                  <a:pt x="115" y="241"/>
                </a:lnTo>
                <a:lnTo>
                  <a:pt x="116" y="242"/>
                </a:lnTo>
                <a:lnTo>
                  <a:pt x="117" y="241"/>
                </a:lnTo>
                <a:lnTo>
                  <a:pt x="118" y="241"/>
                </a:lnTo>
                <a:lnTo>
                  <a:pt x="119" y="241"/>
                </a:lnTo>
                <a:lnTo>
                  <a:pt x="120" y="241"/>
                </a:lnTo>
                <a:lnTo>
                  <a:pt x="122" y="242"/>
                </a:lnTo>
                <a:lnTo>
                  <a:pt x="123" y="243"/>
                </a:lnTo>
                <a:lnTo>
                  <a:pt x="124" y="243"/>
                </a:lnTo>
                <a:lnTo>
                  <a:pt x="125" y="243"/>
                </a:lnTo>
                <a:lnTo>
                  <a:pt x="126" y="243"/>
                </a:lnTo>
                <a:lnTo>
                  <a:pt x="127" y="243"/>
                </a:lnTo>
                <a:lnTo>
                  <a:pt x="128" y="244"/>
                </a:lnTo>
                <a:lnTo>
                  <a:pt x="129" y="244"/>
                </a:lnTo>
                <a:lnTo>
                  <a:pt x="130" y="244"/>
                </a:lnTo>
                <a:lnTo>
                  <a:pt x="131" y="244"/>
                </a:lnTo>
                <a:lnTo>
                  <a:pt x="132" y="244"/>
                </a:lnTo>
                <a:lnTo>
                  <a:pt x="134" y="245"/>
                </a:lnTo>
                <a:lnTo>
                  <a:pt x="134" y="246"/>
                </a:lnTo>
                <a:lnTo>
                  <a:pt x="135" y="246"/>
                </a:lnTo>
                <a:lnTo>
                  <a:pt x="136" y="247"/>
                </a:lnTo>
                <a:lnTo>
                  <a:pt x="137" y="247"/>
                </a:lnTo>
                <a:lnTo>
                  <a:pt x="139" y="247"/>
                </a:lnTo>
                <a:lnTo>
                  <a:pt x="139" y="247"/>
                </a:lnTo>
                <a:lnTo>
                  <a:pt x="140" y="247"/>
                </a:lnTo>
                <a:lnTo>
                  <a:pt x="141" y="247"/>
                </a:lnTo>
                <a:lnTo>
                  <a:pt x="141" y="248"/>
                </a:lnTo>
                <a:lnTo>
                  <a:pt x="142" y="248"/>
                </a:lnTo>
                <a:lnTo>
                  <a:pt x="144" y="249"/>
                </a:lnTo>
                <a:lnTo>
                  <a:pt x="145" y="250"/>
                </a:lnTo>
                <a:lnTo>
                  <a:pt x="145" y="250"/>
                </a:lnTo>
                <a:lnTo>
                  <a:pt x="147" y="251"/>
                </a:lnTo>
                <a:lnTo>
                  <a:pt x="148" y="252"/>
                </a:lnTo>
                <a:lnTo>
                  <a:pt x="149" y="252"/>
                </a:lnTo>
                <a:lnTo>
                  <a:pt x="150" y="252"/>
                </a:lnTo>
                <a:lnTo>
                  <a:pt x="150" y="252"/>
                </a:lnTo>
                <a:lnTo>
                  <a:pt x="151" y="252"/>
                </a:lnTo>
                <a:lnTo>
                  <a:pt x="152" y="252"/>
                </a:lnTo>
                <a:lnTo>
                  <a:pt x="153" y="252"/>
                </a:lnTo>
                <a:lnTo>
                  <a:pt x="154" y="252"/>
                </a:lnTo>
                <a:lnTo>
                  <a:pt x="154" y="253"/>
                </a:lnTo>
                <a:lnTo>
                  <a:pt x="156" y="253"/>
                </a:lnTo>
                <a:lnTo>
                  <a:pt x="156" y="254"/>
                </a:lnTo>
                <a:lnTo>
                  <a:pt x="156" y="255"/>
                </a:lnTo>
                <a:lnTo>
                  <a:pt x="157" y="256"/>
                </a:lnTo>
                <a:lnTo>
                  <a:pt x="157" y="257"/>
                </a:lnTo>
                <a:lnTo>
                  <a:pt x="159" y="257"/>
                </a:lnTo>
                <a:lnTo>
                  <a:pt x="160" y="257"/>
                </a:lnTo>
                <a:lnTo>
                  <a:pt x="161" y="257"/>
                </a:lnTo>
                <a:lnTo>
                  <a:pt x="162" y="257"/>
                </a:lnTo>
                <a:lnTo>
                  <a:pt x="163" y="257"/>
                </a:lnTo>
                <a:lnTo>
                  <a:pt x="164" y="257"/>
                </a:lnTo>
                <a:lnTo>
                  <a:pt x="165" y="258"/>
                </a:lnTo>
                <a:lnTo>
                  <a:pt x="166" y="258"/>
                </a:lnTo>
                <a:lnTo>
                  <a:pt x="167" y="258"/>
                </a:lnTo>
                <a:lnTo>
                  <a:pt x="167" y="258"/>
                </a:lnTo>
                <a:lnTo>
                  <a:pt x="168" y="259"/>
                </a:lnTo>
                <a:lnTo>
                  <a:pt x="169" y="259"/>
                </a:lnTo>
                <a:lnTo>
                  <a:pt x="170" y="260"/>
                </a:lnTo>
                <a:lnTo>
                  <a:pt x="171" y="260"/>
                </a:lnTo>
                <a:lnTo>
                  <a:pt x="172" y="261"/>
                </a:lnTo>
                <a:lnTo>
                  <a:pt x="173" y="261"/>
                </a:lnTo>
                <a:lnTo>
                  <a:pt x="174" y="261"/>
                </a:lnTo>
                <a:lnTo>
                  <a:pt x="176" y="261"/>
                </a:lnTo>
                <a:lnTo>
                  <a:pt x="176" y="262"/>
                </a:lnTo>
                <a:lnTo>
                  <a:pt x="178" y="263"/>
                </a:lnTo>
                <a:lnTo>
                  <a:pt x="178" y="263"/>
                </a:lnTo>
                <a:lnTo>
                  <a:pt x="179" y="264"/>
                </a:lnTo>
                <a:lnTo>
                  <a:pt x="180" y="264"/>
                </a:lnTo>
                <a:lnTo>
                  <a:pt x="181" y="265"/>
                </a:lnTo>
                <a:lnTo>
                  <a:pt x="183" y="265"/>
                </a:lnTo>
                <a:lnTo>
                  <a:pt x="184" y="265"/>
                </a:lnTo>
                <a:lnTo>
                  <a:pt x="184" y="265"/>
                </a:lnTo>
                <a:lnTo>
                  <a:pt x="185" y="264"/>
                </a:lnTo>
                <a:lnTo>
                  <a:pt x="190" y="259"/>
                </a:lnTo>
                <a:lnTo>
                  <a:pt x="193" y="258"/>
                </a:lnTo>
                <a:lnTo>
                  <a:pt x="193" y="255"/>
                </a:lnTo>
                <a:lnTo>
                  <a:pt x="194" y="255"/>
                </a:lnTo>
                <a:lnTo>
                  <a:pt x="195" y="255"/>
                </a:lnTo>
                <a:lnTo>
                  <a:pt x="196" y="254"/>
                </a:lnTo>
                <a:lnTo>
                  <a:pt x="198" y="254"/>
                </a:lnTo>
                <a:lnTo>
                  <a:pt x="199" y="253"/>
                </a:lnTo>
                <a:lnTo>
                  <a:pt x="200" y="253"/>
                </a:lnTo>
                <a:lnTo>
                  <a:pt x="201" y="252"/>
                </a:lnTo>
                <a:lnTo>
                  <a:pt x="201" y="252"/>
                </a:lnTo>
                <a:lnTo>
                  <a:pt x="201" y="252"/>
                </a:lnTo>
                <a:lnTo>
                  <a:pt x="201" y="252"/>
                </a:lnTo>
                <a:lnTo>
                  <a:pt x="197" y="252"/>
                </a:lnTo>
                <a:lnTo>
                  <a:pt x="201" y="233"/>
                </a:lnTo>
                <a:lnTo>
                  <a:pt x="205" y="233"/>
                </a:lnTo>
                <a:lnTo>
                  <a:pt x="204" y="232"/>
                </a:lnTo>
                <a:lnTo>
                  <a:pt x="206" y="233"/>
                </a:lnTo>
                <a:lnTo>
                  <a:pt x="208" y="228"/>
                </a:lnTo>
                <a:lnTo>
                  <a:pt x="211" y="228"/>
                </a:lnTo>
                <a:lnTo>
                  <a:pt x="211" y="227"/>
                </a:lnTo>
                <a:lnTo>
                  <a:pt x="212" y="227"/>
                </a:lnTo>
                <a:lnTo>
                  <a:pt x="213" y="223"/>
                </a:lnTo>
                <a:lnTo>
                  <a:pt x="206" y="221"/>
                </a:lnTo>
                <a:lnTo>
                  <a:pt x="207" y="216"/>
                </a:lnTo>
                <a:lnTo>
                  <a:pt x="210" y="216"/>
                </a:lnTo>
                <a:lnTo>
                  <a:pt x="210" y="215"/>
                </a:lnTo>
                <a:lnTo>
                  <a:pt x="215" y="217"/>
                </a:lnTo>
                <a:lnTo>
                  <a:pt x="216" y="212"/>
                </a:lnTo>
                <a:lnTo>
                  <a:pt x="211" y="210"/>
                </a:lnTo>
                <a:lnTo>
                  <a:pt x="212" y="205"/>
                </a:lnTo>
                <a:lnTo>
                  <a:pt x="214" y="206"/>
                </a:lnTo>
                <a:lnTo>
                  <a:pt x="214" y="204"/>
                </a:lnTo>
                <a:lnTo>
                  <a:pt x="217" y="205"/>
                </a:lnTo>
                <a:lnTo>
                  <a:pt x="218" y="201"/>
                </a:lnTo>
                <a:lnTo>
                  <a:pt x="213" y="199"/>
                </a:lnTo>
                <a:lnTo>
                  <a:pt x="214" y="195"/>
                </a:lnTo>
                <a:lnTo>
                  <a:pt x="217" y="196"/>
                </a:lnTo>
                <a:lnTo>
                  <a:pt x="217" y="194"/>
                </a:lnTo>
                <a:lnTo>
                  <a:pt x="223" y="196"/>
                </a:lnTo>
                <a:lnTo>
                  <a:pt x="223" y="195"/>
                </a:lnTo>
                <a:lnTo>
                  <a:pt x="224" y="195"/>
                </a:lnTo>
                <a:lnTo>
                  <a:pt x="224" y="194"/>
                </a:lnTo>
                <a:lnTo>
                  <a:pt x="225" y="194"/>
                </a:lnTo>
                <a:lnTo>
                  <a:pt x="225" y="193"/>
                </a:lnTo>
                <a:lnTo>
                  <a:pt x="217" y="191"/>
                </a:lnTo>
                <a:lnTo>
                  <a:pt x="219" y="186"/>
                </a:lnTo>
                <a:lnTo>
                  <a:pt x="220" y="186"/>
                </a:lnTo>
                <a:lnTo>
                  <a:pt x="226" y="186"/>
                </a:lnTo>
                <a:lnTo>
                  <a:pt x="227" y="181"/>
                </a:lnTo>
                <a:lnTo>
                  <a:pt x="229" y="182"/>
                </a:lnTo>
                <a:lnTo>
                  <a:pt x="230" y="180"/>
                </a:lnTo>
                <a:lnTo>
                  <a:pt x="234" y="183"/>
                </a:lnTo>
                <a:lnTo>
                  <a:pt x="245" y="180"/>
                </a:lnTo>
                <a:lnTo>
                  <a:pt x="246" y="180"/>
                </a:lnTo>
                <a:lnTo>
                  <a:pt x="247" y="180"/>
                </a:lnTo>
                <a:lnTo>
                  <a:pt x="249" y="180"/>
                </a:lnTo>
                <a:lnTo>
                  <a:pt x="265" y="180"/>
                </a:lnTo>
                <a:lnTo>
                  <a:pt x="266" y="181"/>
                </a:lnTo>
                <a:lnTo>
                  <a:pt x="269" y="182"/>
                </a:lnTo>
                <a:lnTo>
                  <a:pt x="272" y="184"/>
                </a:lnTo>
                <a:lnTo>
                  <a:pt x="275" y="184"/>
                </a:lnTo>
                <a:lnTo>
                  <a:pt x="277" y="185"/>
                </a:lnTo>
                <a:lnTo>
                  <a:pt x="279" y="185"/>
                </a:lnTo>
                <a:lnTo>
                  <a:pt x="281" y="185"/>
                </a:lnTo>
                <a:lnTo>
                  <a:pt x="284" y="186"/>
                </a:lnTo>
                <a:lnTo>
                  <a:pt x="285" y="188"/>
                </a:lnTo>
                <a:lnTo>
                  <a:pt x="288" y="191"/>
                </a:lnTo>
                <a:lnTo>
                  <a:pt x="290" y="193"/>
                </a:lnTo>
                <a:lnTo>
                  <a:pt x="292" y="196"/>
                </a:lnTo>
                <a:lnTo>
                  <a:pt x="296" y="198"/>
                </a:lnTo>
                <a:lnTo>
                  <a:pt x="298" y="201"/>
                </a:lnTo>
                <a:lnTo>
                  <a:pt x="299" y="202"/>
                </a:lnTo>
                <a:lnTo>
                  <a:pt x="324" y="203"/>
                </a:lnTo>
                <a:lnTo>
                  <a:pt x="324" y="203"/>
                </a:lnTo>
                <a:lnTo>
                  <a:pt x="325" y="203"/>
                </a:lnTo>
                <a:lnTo>
                  <a:pt x="328" y="202"/>
                </a:lnTo>
                <a:lnTo>
                  <a:pt x="329" y="202"/>
                </a:lnTo>
                <a:lnTo>
                  <a:pt x="329" y="202"/>
                </a:lnTo>
                <a:lnTo>
                  <a:pt x="330" y="202"/>
                </a:lnTo>
                <a:lnTo>
                  <a:pt x="333" y="202"/>
                </a:lnTo>
                <a:lnTo>
                  <a:pt x="334" y="202"/>
                </a:lnTo>
                <a:lnTo>
                  <a:pt x="335" y="202"/>
                </a:lnTo>
                <a:lnTo>
                  <a:pt x="337" y="202"/>
                </a:lnTo>
                <a:lnTo>
                  <a:pt x="340" y="202"/>
                </a:lnTo>
                <a:lnTo>
                  <a:pt x="343" y="202"/>
                </a:lnTo>
                <a:lnTo>
                  <a:pt x="343" y="202"/>
                </a:lnTo>
                <a:lnTo>
                  <a:pt x="345" y="202"/>
                </a:lnTo>
                <a:lnTo>
                  <a:pt x="346" y="201"/>
                </a:lnTo>
                <a:lnTo>
                  <a:pt x="346" y="201"/>
                </a:lnTo>
                <a:lnTo>
                  <a:pt x="347" y="200"/>
                </a:lnTo>
                <a:lnTo>
                  <a:pt x="350" y="199"/>
                </a:lnTo>
                <a:lnTo>
                  <a:pt x="357" y="201"/>
                </a:lnTo>
                <a:lnTo>
                  <a:pt x="359" y="202"/>
                </a:lnTo>
                <a:lnTo>
                  <a:pt x="360" y="201"/>
                </a:lnTo>
                <a:lnTo>
                  <a:pt x="360" y="200"/>
                </a:lnTo>
                <a:lnTo>
                  <a:pt x="362" y="200"/>
                </a:lnTo>
                <a:lnTo>
                  <a:pt x="363" y="200"/>
                </a:lnTo>
                <a:lnTo>
                  <a:pt x="363" y="200"/>
                </a:lnTo>
                <a:lnTo>
                  <a:pt x="364" y="200"/>
                </a:lnTo>
                <a:lnTo>
                  <a:pt x="365" y="200"/>
                </a:lnTo>
                <a:lnTo>
                  <a:pt x="367" y="200"/>
                </a:lnTo>
                <a:lnTo>
                  <a:pt x="369" y="199"/>
                </a:lnTo>
                <a:lnTo>
                  <a:pt x="372" y="199"/>
                </a:lnTo>
                <a:lnTo>
                  <a:pt x="373" y="199"/>
                </a:lnTo>
                <a:lnTo>
                  <a:pt x="373" y="198"/>
                </a:lnTo>
                <a:lnTo>
                  <a:pt x="373" y="199"/>
                </a:lnTo>
                <a:lnTo>
                  <a:pt x="374" y="199"/>
                </a:lnTo>
                <a:lnTo>
                  <a:pt x="378" y="199"/>
                </a:lnTo>
                <a:lnTo>
                  <a:pt x="380" y="199"/>
                </a:lnTo>
                <a:lnTo>
                  <a:pt x="384" y="200"/>
                </a:lnTo>
                <a:lnTo>
                  <a:pt x="385" y="200"/>
                </a:lnTo>
                <a:lnTo>
                  <a:pt x="386" y="199"/>
                </a:lnTo>
                <a:lnTo>
                  <a:pt x="388" y="198"/>
                </a:lnTo>
                <a:lnTo>
                  <a:pt x="391" y="197"/>
                </a:lnTo>
                <a:lnTo>
                  <a:pt x="393" y="196"/>
                </a:lnTo>
                <a:lnTo>
                  <a:pt x="397" y="196"/>
                </a:lnTo>
                <a:lnTo>
                  <a:pt x="399" y="195"/>
                </a:lnTo>
                <a:lnTo>
                  <a:pt x="402" y="195"/>
                </a:lnTo>
                <a:lnTo>
                  <a:pt x="406" y="194"/>
                </a:lnTo>
                <a:lnTo>
                  <a:pt x="408" y="194"/>
                </a:lnTo>
                <a:lnTo>
                  <a:pt x="409" y="195"/>
                </a:lnTo>
                <a:lnTo>
                  <a:pt x="410" y="197"/>
                </a:lnTo>
                <a:lnTo>
                  <a:pt x="413" y="197"/>
                </a:lnTo>
                <a:lnTo>
                  <a:pt x="416" y="197"/>
                </a:lnTo>
                <a:lnTo>
                  <a:pt x="419" y="197"/>
                </a:lnTo>
                <a:lnTo>
                  <a:pt x="422" y="197"/>
                </a:lnTo>
                <a:lnTo>
                  <a:pt x="454" y="136"/>
                </a:lnTo>
                <a:lnTo>
                  <a:pt x="455" y="135"/>
                </a:lnTo>
                <a:lnTo>
                  <a:pt x="455" y="134"/>
                </a:lnTo>
                <a:lnTo>
                  <a:pt x="457" y="133"/>
                </a:lnTo>
                <a:lnTo>
                  <a:pt x="458" y="129"/>
                </a:lnTo>
                <a:lnTo>
                  <a:pt x="459" y="129"/>
                </a:lnTo>
                <a:lnTo>
                  <a:pt x="459" y="128"/>
                </a:lnTo>
                <a:lnTo>
                  <a:pt x="460" y="127"/>
                </a:lnTo>
                <a:lnTo>
                  <a:pt x="460" y="125"/>
                </a:lnTo>
                <a:lnTo>
                  <a:pt x="461" y="125"/>
                </a:lnTo>
                <a:lnTo>
                  <a:pt x="461" y="123"/>
                </a:lnTo>
                <a:lnTo>
                  <a:pt x="462" y="122"/>
                </a:lnTo>
                <a:lnTo>
                  <a:pt x="463" y="121"/>
                </a:lnTo>
                <a:lnTo>
                  <a:pt x="463" y="120"/>
                </a:lnTo>
                <a:lnTo>
                  <a:pt x="463" y="119"/>
                </a:lnTo>
                <a:lnTo>
                  <a:pt x="463" y="119"/>
                </a:lnTo>
                <a:lnTo>
                  <a:pt x="464" y="117"/>
                </a:lnTo>
                <a:lnTo>
                  <a:pt x="464" y="116"/>
                </a:lnTo>
                <a:lnTo>
                  <a:pt x="464" y="115"/>
                </a:lnTo>
                <a:lnTo>
                  <a:pt x="464" y="114"/>
                </a:lnTo>
                <a:lnTo>
                  <a:pt x="465" y="114"/>
                </a:lnTo>
                <a:lnTo>
                  <a:pt x="465" y="114"/>
                </a:lnTo>
                <a:lnTo>
                  <a:pt x="464" y="115"/>
                </a:lnTo>
                <a:lnTo>
                  <a:pt x="466" y="114"/>
                </a:lnTo>
                <a:lnTo>
                  <a:pt x="470" y="121"/>
                </a:lnTo>
                <a:lnTo>
                  <a:pt x="469" y="128"/>
                </a:lnTo>
                <a:lnTo>
                  <a:pt x="469" y="130"/>
                </a:lnTo>
                <a:lnTo>
                  <a:pt x="472" y="130"/>
                </a:lnTo>
                <a:lnTo>
                  <a:pt x="497" y="126"/>
                </a:lnTo>
                <a:lnTo>
                  <a:pt x="519" y="124"/>
                </a:lnTo>
                <a:lnTo>
                  <a:pt x="520" y="123"/>
                </a:lnTo>
                <a:lnTo>
                  <a:pt x="520" y="122"/>
                </a:lnTo>
                <a:lnTo>
                  <a:pt x="526" y="117"/>
                </a:lnTo>
                <a:lnTo>
                  <a:pt x="533" y="111"/>
                </a:lnTo>
                <a:lnTo>
                  <a:pt x="550" y="96"/>
                </a:lnTo>
                <a:lnTo>
                  <a:pt x="551" y="96"/>
                </a:lnTo>
                <a:lnTo>
                  <a:pt x="551" y="95"/>
                </a:lnTo>
                <a:lnTo>
                  <a:pt x="552" y="95"/>
                </a:lnTo>
                <a:lnTo>
                  <a:pt x="553" y="95"/>
                </a:lnTo>
                <a:lnTo>
                  <a:pt x="558" y="96"/>
                </a:lnTo>
                <a:lnTo>
                  <a:pt x="564" y="91"/>
                </a:lnTo>
                <a:lnTo>
                  <a:pt x="569" y="86"/>
                </a:lnTo>
                <a:lnTo>
                  <a:pt x="579" y="97"/>
                </a:lnTo>
                <a:lnTo>
                  <a:pt x="592" y="109"/>
                </a:lnTo>
                <a:lnTo>
                  <a:pt x="611" y="127"/>
                </a:lnTo>
                <a:lnTo>
                  <a:pt x="625" y="127"/>
                </a:lnTo>
                <a:lnTo>
                  <a:pt x="642" y="127"/>
                </a:lnTo>
                <a:lnTo>
                  <a:pt x="664" y="126"/>
                </a:lnTo>
                <a:lnTo>
                  <a:pt x="664" y="125"/>
                </a:lnTo>
                <a:lnTo>
                  <a:pt x="663" y="111"/>
                </a:lnTo>
                <a:lnTo>
                  <a:pt x="664" y="96"/>
                </a:lnTo>
                <a:lnTo>
                  <a:pt x="664" y="77"/>
                </a:lnTo>
                <a:lnTo>
                  <a:pt x="664" y="64"/>
                </a:lnTo>
                <a:lnTo>
                  <a:pt x="666" y="65"/>
                </a:lnTo>
                <a:lnTo>
                  <a:pt x="673" y="63"/>
                </a:lnTo>
                <a:lnTo>
                  <a:pt x="675" y="65"/>
                </a:lnTo>
                <a:lnTo>
                  <a:pt x="676" y="64"/>
                </a:lnTo>
                <a:lnTo>
                  <a:pt x="678" y="64"/>
                </a:lnTo>
                <a:lnTo>
                  <a:pt x="680" y="65"/>
                </a:lnTo>
                <a:lnTo>
                  <a:pt x="684" y="66"/>
                </a:lnTo>
                <a:lnTo>
                  <a:pt x="691" y="64"/>
                </a:lnTo>
                <a:lnTo>
                  <a:pt x="694" y="64"/>
                </a:lnTo>
                <a:lnTo>
                  <a:pt x="698" y="63"/>
                </a:lnTo>
                <a:lnTo>
                  <a:pt x="699" y="62"/>
                </a:lnTo>
                <a:lnTo>
                  <a:pt x="701" y="59"/>
                </a:lnTo>
                <a:lnTo>
                  <a:pt x="705" y="55"/>
                </a:lnTo>
                <a:lnTo>
                  <a:pt x="710" y="52"/>
                </a:lnTo>
                <a:lnTo>
                  <a:pt x="714" y="51"/>
                </a:lnTo>
                <a:lnTo>
                  <a:pt x="719" y="46"/>
                </a:lnTo>
                <a:lnTo>
                  <a:pt x="722" y="45"/>
                </a:lnTo>
                <a:lnTo>
                  <a:pt x="726" y="43"/>
                </a:lnTo>
                <a:lnTo>
                  <a:pt x="731" y="40"/>
                </a:lnTo>
                <a:lnTo>
                  <a:pt x="736" y="38"/>
                </a:lnTo>
                <a:lnTo>
                  <a:pt x="742" y="36"/>
                </a:lnTo>
                <a:lnTo>
                  <a:pt x="746" y="34"/>
                </a:lnTo>
                <a:lnTo>
                  <a:pt x="751" y="31"/>
                </a:lnTo>
                <a:lnTo>
                  <a:pt x="754" y="29"/>
                </a:lnTo>
                <a:lnTo>
                  <a:pt x="760" y="27"/>
                </a:lnTo>
                <a:lnTo>
                  <a:pt x="763" y="26"/>
                </a:lnTo>
                <a:lnTo>
                  <a:pt x="765" y="26"/>
                </a:lnTo>
                <a:lnTo>
                  <a:pt x="766" y="25"/>
                </a:lnTo>
                <a:lnTo>
                  <a:pt x="768" y="25"/>
                </a:lnTo>
                <a:lnTo>
                  <a:pt x="773" y="26"/>
                </a:lnTo>
                <a:lnTo>
                  <a:pt x="775" y="25"/>
                </a:lnTo>
                <a:lnTo>
                  <a:pt x="782" y="19"/>
                </a:lnTo>
                <a:lnTo>
                  <a:pt x="785" y="18"/>
                </a:lnTo>
                <a:lnTo>
                  <a:pt x="788" y="17"/>
                </a:lnTo>
                <a:lnTo>
                  <a:pt x="790" y="18"/>
                </a:lnTo>
                <a:lnTo>
                  <a:pt x="792" y="18"/>
                </a:lnTo>
                <a:lnTo>
                  <a:pt x="796" y="20"/>
                </a:lnTo>
                <a:lnTo>
                  <a:pt x="804" y="18"/>
                </a:lnTo>
                <a:lnTo>
                  <a:pt x="808" y="17"/>
                </a:lnTo>
                <a:lnTo>
                  <a:pt x="811" y="14"/>
                </a:lnTo>
                <a:lnTo>
                  <a:pt x="814" y="11"/>
                </a:lnTo>
                <a:lnTo>
                  <a:pt x="819" y="6"/>
                </a:lnTo>
                <a:lnTo>
                  <a:pt x="820" y="5"/>
                </a:lnTo>
                <a:lnTo>
                  <a:pt x="821" y="9"/>
                </a:lnTo>
                <a:lnTo>
                  <a:pt x="824" y="8"/>
                </a:lnTo>
                <a:lnTo>
                  <a:pt x="826" y="10"/>
                </a:lnTo>
                <a:lnTo>
                  <a:pt x="831" y="8"/>
                </a:lnTo>
                <a:lnTo>
                  <a:pt x="836" y="5"/>
                </a:lnTo>
                <a:lnTo>
                  <a:pt x="842" y="2"/>
                </a:lnTo>
                <a:lnTo>
                  <a:pt x="845" y="1"/>
                </a:lnTo>
                <a:lnTo>
                  <a:pt x="846" y="1"/>
                </a:lnTo>
                <a:lnTo>
                  <a:pt x="854" y="0"/>
                </a:lnTo>
                <a:lnTo>
                  <a:pt x="860" y="0"/>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 name="Freeform 10">
            <a:extLst>
              <a:ext uri="{FF2B5EF4-FFF2-40B4-BE49-F238E27FC236}">
                <a16:creationId xmlns:a16="http://schemas.microsoft.com/office/drawing/2014/main" id="{BF8D3645-BB83-4CAB-91E7-B32C58441F4A}"/>
              </a:ext>
            </a:extLst>
          </p:cNvPr>
          <p:cNvSpPr>
            <a:spLocks/>
          </p:cNvSpPr>
          <p:nvPr/>
        </p:nvSpPr>
        <p:spPr bwMode="auto">
          <a:xfrm>
            <a:off x="5577008" y="1624836"/>
            <a:ext cx="2282716" cy="2531963"/>
          </a:xfrm>
          <a:custGeom>
            <a:avLst/>
            <a:gdLst>
              <a:gd name="T0" fmla="*/ 1046 w 1502"/>
              <a:gd name="T1" fmla="*/ 51 h 1666"/>
              <a:gd name="T2" fmla="*/ 1141 w 1502"/>
              <a:gd name="T3" fmla="*/ 87 h 1666"/>
              <a:gd name="T4" fmla="*/ 1219 w 1502"/>
              <a:gd name="T5" fmla="*/ 150 h 1666"/>
              <a:gd name="T6" fmla="*/ 1297 w 1502"/>
              <a:gd name="T7" fmla="*/ 191 h 1666"/>
              <a:gd name="T8" fmla="*/ 1358 w 1502"/>
              <a:gd name="T9" fmla="*/ 363 h 1666"/>
              <a:gd name="T10" fmla="*/ 1476 w 1502"/>
              <a:gd name="T11" fmla="*/ 527 h 1666"/>
              <a:gd name="T12" fmla="*/ 1375 w 1502"/>
              <a:gd name="T13" fmla="*/ 658 h 1666"/>
              <a:gd name="T14" fmla="*/ 1365 w 1502"/>
              <a:gd name="T15" fmla="*/ 839 h 1666"/>
              <a:gd name="T16" fmla="*/ 1203 w 1502"/>
              <a:gd name="T17" fmla="*/ 1157 h 1666"/>
              <a:gd name="T18" fmla="*/ 1154 w 1502"/>
              <a:gd name="T19" fmla="*/ 1177 h 1666"/>
              <a:gd name="T20" fmla="*/ 1108 w 1502"/>
              <a:gd name="T21" fmla="*/ 1164 h 1666"/>
              <a:gd name="T22" fmla="*/ 1062 w 1502"/>
              <a:gd name="T23" fmla="*/ 1164 h 1666"/>
              <a:gd name="T24" fmla="*/ 1009 w 1502"/>
              <a:gd name="T25" fmla="*/ 1147 h 1666"/>
              <a:gd name="T26" fmla="*/ 964 w 1502"/>
              <a:gd name="T27" fmla="*/ 1147 h 1666"/>
              <a:gd name="T28" fmla="*/ 962 w 1502"/>
              <a:gd name="T29" fmla="*/ 1186 h 1666"/>
              <a:gd name="T30" fmla="*/ 934 w 1502"/>
              <a:gd name="T31" fmla="*/ 1229 h 1666"/>
              <a:gd name="T32" fmla="*/ 913 w 1502"/>
              <a:gd name="T33" fmla="*/ 1259 h 1666"/>
              <a:gd name="T34" fmla="*/ 898 w 1502"/>
              <a:gd name="T35" fmla="*/ 1299 h 1666"/>
              <a:gd name="T36" fmla="*/ 889 w 1502"/>
              <a:gd name="T37" fmla="*/ 1342 h 1666"/>
              <a:gd name="T38" fmla="*/ 880 w 1502"/>
              <a:gd name="T39" fmla="*/ 1386 h 1666"/>
              <a:gd name="T40" fmla="*/ 863 w 1502"/>
              <a:gd name="T41" fmla="*/ 1418 h 1666"/>
              <a:gd name="T42" fmla="*/ 845 w 1502"/>
              <a:gd name="T43" fmla="*/ 1446 h 1666"/>
              <a:gd name="T44" fmla="*/ 817 w 1502"/>
              <a:gd name="T45" fmla="*/ 1465 h 1666"/>
              <a:gd name="T46" fmla="*/ 808 w 1502"/>
              <a:gd name="T47" fmla="*/ 1501 h 1666"/>
              <a:gd name="T48" fmla="*/ 776 w 1502"/>
              <a:gd name="T49" fmla="*/ 1521 h 1666"/>
              <a:gd name="T50" fmla="*/ 744 w 1502"/>
              <a:gd name="T51" fmla="*/ 1554 h 1666"/>
              <a:gd name="T52" fmla="*/ 717 w 1502"/>
              <a:gd name="T53" fmla="*/ 1598 h 1666"/>
              <a:gd name="T54" fmla="*/ 701 w 1502"/>
              <a:gd name="T55" fmla="*/ 1635 h 1666"/>
              <a:gd name="T56" fmla="*/ 647 w 1502"/>
              <a:gd name="T57" fmla="*/ 1651 h 1666"/>
              <a:gd name="T58" fmla="*/ 605 w 1502"/>
              <a:gd name="T59" fmla="*/ 1591 h 1666"/>
              <a:gd name="T60" fmla="*/ 532 w 1502"/>
              <a:gd name="T61" fmla="*/ 1506 h 1666"/>
              <a:gd name="T62" fmla="*/ 400 w 1502"/>
              <a:gd name="T63" fmla="*/ 1469 h 1666"/>
              <a:gd name="T64" fmla="*/ 352 w 1502"/>
              <a:gd name="T65" fmla="*/ 1347 h 1666"/>
              <a:gd name="T66" fmla="*/ 291 w 1502"/>
              <a:gd name="T67" fmla="*/ 1303 h 1666"/>
              <a:gd name="T68" fmla="*/ 241 w 1502"/>
              <a:gd name="T69" fmla="*/ 1219 h 1666"/>
              <a:gd name="T70" fmla="*/ 164 w 1502"/>
              <a:gd name="T71" fmla="*/ 1199 h 1666"/>
              <a:gd name="T72" fmla="*/ 96 w 1502"/>
              <a:gd name="T73" fmla="*/ 1127 h 1666"/>
              <a:gd name="T74" fmla="*/ 19 w 1502"/>
              <a:gd name="T75" fmla="*/ 1152 h 1666"/>
              <a:gd name="T76" fmla="*/ 0 w 1502"/>
              <a:gd name="T77" fmla="*/ 1092 h 1666"/>
              <a:gd name="T78" fmla="*/ 283 w 1502"/>
              <a:gd name="T79" fmla="*/ 903 h 1666"/>
              <a:gd name="T80" fmla="*/ 360 w 1502"/>
              <a:gd name="T81" fmla="*/ 826 h 1666"/>
              <a:gd name="T82" fmla="*/ 398 w 1502"/>
              <a:gd name="T83" fmla="*/ 768 h 1666"/>
              <a:gd name="T84" fmla="*/ 432 w 1502"/>
              <a:gd name="T85" fmla="*/ 738 h 1666"/>
              <a:gd name="T86" fmla="*/ 476 w 1502"/>
              <a:gd name="T87" fmla="*/ 698 h 1666"/>
              <a:gd name="T88" fmla="*/ 494 w 1502"/>
              <a:gd name="T89" fmla="*/ 713 h 1666"/>
              <a:gd name="T90" fmla="*/ 532 w 1502"/>
              <a:gd name="T91" fmla="*/ 676 h 1666"/>
              <a:gd name="T92" fmla="*/ 532 w 1502"/>
              <a:gd name="T93" fmla="*/ 651 h 1666"/>
              <a:gd name="T94" fmla="*/ 553 w 1502"/>
              <a:gd name="T95" fmla="*/ 625 h 1666"/>
              <a:gd name="T96" fmla="*/ 587 w 1502"/>
              <a:gd name="T97" fmla="*/ 598 h 1666"/>
              <a:gd name="T98" fmla="*/ 632 w 1502"/>
              <a:gd name="T99" fmla="*/ 573 h 1666"/>
              <a:gd name="T100" fmla="*/ 678 w 1502"/>
              <a:gd name="T101" fmla="*/ 563 h 1666"/>
              <a:gd name="T102" fmla="*/ 716 w 1502"/>
              <a:gd name="T103" fmla="*/ 545 h 1666"/>
              <a:gd name="T104" fmla="*/ 749 w 1502"/>
              <a:gd name="T105" fmla="*/ 528 h 1666"/>
              <a:gd name="T106" fmla="*/ 789 w 1502"/>
              <a:gd name="T107" fmla="*/ 506 h 1666"/>
              <a:gd name="T108" fmla="*/ 815 w 1502"/>
              <a:gd name="T109" fmla="*/ 465 h 1666"/>
              <a:gd name="T110" fmla="*/ 849 w 1502"/>
              <a:gd name="T111" fmla="*/ 438 h 1666"/>
              <a:gd name="T112" fmla="*/ 849 w 1502"/>
              <a:gd name="T113" fmla="*/ 392 h 1666"/>
              <a:gd name="T114" fmla="*/ 872 w 1502"/>
              <a:gd name="T115" fmla="*/ 365 h 1666"/>
              <a:gd name="T116" fmla="*/ 904 w 1502"/>
              <a:gd name="T117" fmla="*/ 330 h 1666"/>
              <a:gd name="T118" fmla="*/ 919 w 1502"/>
              <a:gd name="T119" fmla="*/ 291 h 1666"/>
              <a:gd name="T120" fmla="*/ 957 w 1502"/>
              <a:gd name="T121" fmla="*/ 261 h 1666"/>
              <a:gd name="T122" fmla="*/ 1001 w 1502"/>
              <a:gd name="T123" fmla="*/ 252 h 1666"/>
              <a:gd name="T124" fmla="*/ 913 w 1502"/>
              <a:gd name="T125" fmla="*/ 64 h 1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2" h="1666">
                <a:moveTo>
                  <a:pt x="951" y="15"/>
                </a:moveTo>
                <a:lnTo>
                  <a:pt x="952" y="15"/>
                </a:lnTo>
                <a:lnTo>
                  <a:pt x="955" y="15"/>
                </a:lnTo>
                <a:lnTo>
                  <a:pt x="957" y="15"/>
                </a:lnTo>
                <a:lnTo>
                  <a:pt x="960" y="15"/>
                </a:lnTo>
                <a:lnTo>
                  <a:pt x="962" y="15"/>
                </a:lnTo>
                <a:lnTo>
                  <a:pt x="966" y="15"/>
                </a:lnTo>
                <a:lnTo>
                  <a:pt x="968" y="14"/>
                </a:lnTo>
                <a:lnTo>
                  <a:pt x="971" y="14"/>
                </a:lnTo>
                <a:lnTo>
                  <a:pt x="973" y="14"/>
                </a:lnTo>
                <a:lnTo>
                  <a:pt x="976" y="14"/>
                </a:lnTo>
                <a:lnTo>
                  <a:pt x="979" y="14"/>
                </a:lnTo>
                <a:lnTo>
                  <a:pt x="981" y="14"/>
                </a:lnTo>
                <a:lnTo>
                  <a:pt x="984" y="13"/>
                </a:lnTo>
                <a:lnTo>
                  <a:pt x="986" y="13"/>
                </a:lnTo>
                <a:lnTo>
                  <a:pt x="989" y="13"/>
                </a:lnTo>
                <a:lnTo>
                  <a:pt x="990" y="14"/>
                </a:lnTo>
                <a:lnTo>
                  <a:pt x="991" y="15"/>
                </a:lnTo>
                <a:lnTo>
                  <a:pt x="994" y="16"/>
                </a:lnTo>
                <a:lnTo>
                  <a:pt x="995" y="16"/>
                </a:lnTo>
                <a:lnTo>
                  <a:pt x="998" y="16"/>
                </a:lnTo>
                <a:lnTo>
                  <a:pt x="1000" y="15"/>
                </a:lnTo>
                <a:lnTo>
                  <a:pt x="1002" y="14"/>
                </a:lnTo>
                <a:lnTo>
                  <a:pt x="1004" y="14"/>
                </a:lnTo>
                <a:lnTo>
                  <a:pt x="1007" y="13"/>
                </a:lnTo>
                <a:lnTo>
                  <a:pt x="1008" y="12"/>
                </a:lnTo>
                <a:lnTo>
                  <a:pt x="1011" y="12"/>
                </a:lnTo>
                <a:lnTo>
                  <a:pt x="1013" y="13"/>
                </a:lnTo>
                <a:lnTo>
                  <a:pt x="1014" y="14"/>
                </a:lnTo>
                <a:lnTo>
                  <a:pt x="1016" y="16"/>
                </a:lnTo>
                <a:lnTo>
                  <a:pt x="1017" y="17"/>
                </a:lnTo>
                <a:lnTo>
                  <a:pt x="1018" y="18"/>
                </a:lnTo>
                <a:lnTo>
                  <a:pt x="1020" y="19"/>
                </a:lnTo>
                <a:lnTo>
                  <a:pt x="1022" y="20"/>
                </a:lnTo>
                <a:lnTo>
                  <a:pt x="1023" y="21"/>
                </a:lnTo>
                <a:lnTo>
                  <a:pt x="1024" y="23"/>
                </a:lnTo>
                <a:lnTo>
                  <a:pt x="1026" y="23"/>
                </a:lnTo>
                <a:lnTo>
                  <a:pt x="1028" y="24"/>
                </a:lnTo>
                <a:lnTo>
                  <a:pt x="1030" y="25"/>
                </a:lnTo>
                <a:lnTo>
                  <a:pt x="1032" y="26"/>
                </a:lnTo>
                <a:lnTo>
                  <a:pt x="1034" y="27"/>
                </a:lnTo>
                <a:lnTo>
                  <a:pt x="1035" y="28"/>
                </a:lnTo>
                <a:lnTo>
                  <a:pt x="1036" y="29"/>
                </a:lnTo>
                <a:lnTo>
                  <a:pt x="1038" y="30"/>
                </a:lnTo>
                <a:lnTo>
                  <a:pt x="1039" y="32"/>
                </a:lnTo>
                <a:lnTo>
                  <a:pt x="1040" y="34"/>
                </a:lnTo>
                <a:lnTo>
                  <a:pt x="1040" y="36"/>
                </a:lnTo>
                <a:lnTo>
                  <a:pt x="1040" y="38"/>
                </a:lnTo>
                <a:lnTo>
                  <a:pt x="1041" y="40"/>
                </a:lnTo>
                <a:lnTo>
                  <a:pt x="1041" y="41"/>
                </a:lnTo>
                <a:lnTo>
                  <a:pt x="1042" y="42"/>
                </a:lnTo>
                <a:lnTo>
                  <a:pt x="1042" y="45"/>
                </a:lnTo>
                <a:lnTo>
                  <a:pt x="1043" y="46"/>
                </a:lnTo>
                <a:lnTo>
                  <a:pt x="1044" y="48"/>
                </a:lnTo>
                <a:lnTo>
                  <a:pt x="1045" y="50"/>
                </a:lnTo>
                <a:lnTo>
                  <a:pt x="1046" y="51"/>
                </a:lnTo>
                <a:lnTo>
                  <a:pt x="1048" y="52"/>
                </a:lnTo>
                <a:lnTo>
                  <a:pt x="1049" y="54"/>
                </a:lnTo>
                <a:lnTo>
                  <a:pt x="1050" y="56"/>
                </a:lnTo>
                <a:lnTo>
                  <a:pt x="1051" y="57"/>
                </a:lnTo>
                <a:lnTo>
                  <a:pt x="1051" y="59"/>
                </a:lnTo>
                <a:lnTo>
                  <a:pt x="1053" y="61"/>
                </a:lnTo>
                <a:lnTo>
                  <a:pt x="1054" y="62"/>
                </a:lnTo>
                <a:lnTo>
                  <a:pt x="1056" y="63"/>
                </a:lnTo>
                <a:lnTo>
                  <a:pt x="1057" y="64"/>
                </a:lnTo>
                <a:lnTo>
                  <a:pt x="1059" y="66"/>
                </a:lnTo>
                <a:lnTo>
                  <a:pt x="1061" y="66"/>
                </a:lnTo>
                <a:lnTo>
                  <a:pt x="1063" y="65"/>
                </a:lnTo>
                <a:lnTo>
                  <a:pt x="1065" y="64"/>
                </a:lnTo>
                <a:lnTo>
                  <a:pt x="1067" y="63"/>
                </a:lnTo>
                <a:lnTo>
                  <a:pt x="1069" y="62"/>
                </a:lnTo>
                <a:lnTo>
                  <a:pt x="1072" y="62"/>
                </a:lnTo>
                <a:lnTo>
                  <a:pt x="1074" y="63"/>
                </a:lnTo>
                <a:lnTo>
                  <a:pt x="1075" y="64"/>
                </a:lnTo>
                <a:lnTo>
                  <a:pt x="1077" y="65"/>
                </a:lnTo>
                <a:lnTo>
                  <a:pt x="1079" y="66"/>
                </a:lnTo>
                <a:lnTo>
                  <a:pt x="1081" y="65"/>
                </a:lnTo>
                <a:lnTo>
                  <a:pt x="1083" y="64"/>
                </a:lnTo>
                <a:lnTo>
                  <a:pt x="1085" y="63"/>
                </a:lnTo>
                <a:lnTo>
                  <a:pt x="1087" y="62"/>
                </a:lnTo>
                <a:lnTo>
                  <a:pt x="1089" y="63"/>
                </a:lnTo>
                <a:lnTo>
                  <a:pt x="1089" y="66"/>
                </a:lnTo>
                <a:lnTo>
                  <a:pt x="1089" y="67"/>
                </a:lnTo>
                <a:lnTo>
                  <a:pt x="1090" y="68"/>
                </a:lnTo>
                <a:lnTo>
                  <a:pt x="1093" y="69"/>
                </a:lnTo>
                <a:lnTo>
                  <a:pt x="1095" y="69"/>
                </a:lnTo>
                <a:lnTo>
                  <a:pt x="1097" y="70"/>
                </a:lnTo>
                <a:lnTo>
                  <a:pt x="1100" y="70"/>
                </a:lnTo>
                <a:lnTo>
                  <a:pt x="1102" y="70"/>
                </a:lnTo>
                <a:lnTo>
                  <a:pt x="1105" y="70"/>
                </a:lnTo>
                <a:lnTo>
                  <a:pt x="1107" y="70"/>
                </a:lnTo>
                <a:lnTo>
                  <a:pt x="1109" y="71"/>
                </a:lnTo>
                <a:lnTo>
                  <a:pt x="1112" y="71"/>
                </a:lnTo>
                <a:lnTo>
                  <a:pt x="1114" y="71"/>
                </a:lnTo>
                <a:lnTo>
                  <a:pt x="1117" y="71"/>
                </a:lnTo>
                <a:lnTo>
                  <a:pt x="1119" y="72"/>
                </a:lnTo>
                <a:lnTo>
                  <a:pt x="1122" y="72"/>
                </a:lnTo>
                <a:lnTo>
                  <a:pt x="1124" y="71"/>
                </a:lnTo>
                <a:lnTo>
                  <a:pt x="1127" y="71"/>
                </a:lnTo>
                <a:lnTo>
                  <a:pt x="1129" y="71"/>
                </a:lnTo>
                <a:lnTo>
                  <a:pt x="1132" y="71"/>
                </a:lnTo>
                <a:lnTo>
                  <a:pt x="1134" y="71"/>
                </a:lnTo>
                <a:lnTo>
                  <a:pt x="1135" y="72"/>
                </a:lnTo>
                <a:lnTo>
                  <a:pt x="1137" y="73"/>
                </a:lnTo>
                <a:lnTo>
                  <a:pt x="1138" y="75"/>
                </a:lnTo>
                <a:lnTo>
                  <a:pt x="1139" y="77"/>
                </a:lnTo>
                <a:lnTo>
                  <a:pt x="1141" y="78"/>
                </a:lnTo>
                <a:lnTo>
                  <a:pt x="1141" y="80"/>
                </a:lnTo>
                <a:lnTo>
                  <a:pt x="1141" y="83"/>
                </a:lnTo>
                <a:lnTo>
                  <a:pt x="1141" y="84"/>
                </a:lnTo>
                <a:lnTo>
                  <a:pt x="1141" y="84"/>
                </a:lnTo>
                <a:lnTo>
                  <a:pt x="1141" y="87"/>
                </a:lnTo>
                <a:lnTo>
                  <a:pt x="1142" y="89"/>
                </a:lnTo>
                <a:lnTo>
                  <a:pt x="1143" y="89"/>
                </a:lnTo>
                <a:lnTo>
                  <a:pt x="1144" y="90"/>
                </a:lnTo>
                <a:lnTo>
                  <a:pt x="1146" y="92"/>
                </a:lnTo>
                <a:lnTo>
                  <a:pt x="1147" y="92"/>
                </a:lnTo>
                <a:lnTo>
                  <a:pt x="1150" y="93"/>
                </a:lnTo>
                <a:lnTo>
                  <a:pt x="1152" y="93"/>
                </a:lnTo>
                <a:lnTo>
                  <a:pt x="1156" y="92"/>
                </a:lnTo>
                <a:lnTo>
                  <a:pt x="1157" y="93"/>
                </a:lnTo>
                <a:lnTo>
                  <a:pt x="1160" y="94"/>
                </a:lnTo>
                <a:lnTo>
                  <a:pt x="1161" y="95"/>
                </a:lnTo>
                <a:lnTo>
                  <a:pt x="1162" y="96"/>
                </a:lnTo>
                <a:lnTo>
                  <a:pt x="1163" y="98"/>
                </a:lnTo>
                <a:lnTo>
                  <a:pt x="1165" y="99"/>
                </a:lnTo>
                <a:lnTo>
                  <a:pt x="1166" y="100"/>
                </a:lnTo>
                <a:lnTo>
                  <a:pt x="1167" y="102"/>
                </a:lnTo>
                <a:lnTo>
                  <a:pt x="1169" y="104"/>
                </a:lnTo>
                <a:lnTo>
                  <a:pt x="1169" y="105"/>
                </a:lnTo>
                <a:lnTo>
                  <a:pt x="1171" y="106"/>
                </a:lnTo>
                <a:lnTo>
                  <a:pt x="1173" y="106"/>
                </a:lnTo>
                <a:lnTo>
                  <a:pt x="1175" y="107"/>
                </a:lnTo>
                <a:lnTo>
                  <a:pt x="1178" y="107"/>
                </a:lnTo>
                <a:lnTo>
                  <a:pt x="1180" y="107"/>
                </a:lnTo>
                <a:lnTo>
                  <a:pt x="1183" y="107"/>
                </a:lnTo>
                <a:lnTo>
                  <a:pt x="1185" y="108"/>
                </a:lnTo>
                <a:lnTo>
                  <a:pt x="1187" y="109"/>
                </a:lnTo>
                <a:lnTo>
                  <a:pt x="1188" y="110"/>
                </a:lnTo>
                <a:lnTo>
                  <a:pt x="1190" y="111"/>
                </a:lnTo>
                <a:lnTo>
                  <a:pt x="1191" y="112"/>
                </a:lnTo>
                <a:lnTo>
                  <a:pt x="1193" y="113"/>
                </a:lnTo>
                <a:lnTo>
                  <a:pt x="1196" y="113"/>
                </a:lnTo>
                <a:lnTo>
                  <a:pt x="1198" y="113"/>
                </a:lnTo>
                <a:lnTo>
                  <a:pt x="1201" y="112"/>
                </a:lnTo>
                <a:lnTo>
                  <a:pt x="1202" y="114"/>
                </a:lnTo>
                <a:lnTo>
                  <a:pt x="1203" y="115"/>
                </a:lnTo>
                <a:lnTo>
                  <a:pt x="1205" y="116"/>
                </a:lnTo>
                <a:lnTo>
                  <a:pt x="1207" y="117"/>
                </a:lnTo>
                <a:lnTo>
                  <a:pt x="1217" y="117"/>
                </a:lnTo>
                <a:lnTo>
                  <a:pt x="1213" y="121"/>
                </a:lnTo>
                <a:lnTo>
                  <a:pt x="1210" y="124"/>
                </a:lnTo>
                <a:lnTo>
                  <a:pt x="1210" y="125"/>
                </a:lnTo>
                <a:lnTo>
                  <a:pt x="1210" y="127"/>
                </a:lnTo>
                <a:lnTo>
                  <a:pt x="1211" y="129"/>
                </a:lnTo>
                <a:lnTo>
                  <a:pt x="1211" y="131"/>
                </a:lnTo>
                <a:lnTo>
                  <a:pt x="1212" y="133"/>
                </a:lnTo>
                <a:lnTo>
                  <a:pt x="1211" y="135"/>
                </a:lnTo>
                <a:lnTo>
                  <a:pt x="1211" y="138"/>
                </a:lnTo>
                <a:lnTo>
                  <a:pt x="1212" y="139"/>
                </a:lnTo>
                <a:lnTo>
                  <a:pt x="1212" y="142"/>
                </a:lnTo>
                <a:lnTo>
                  <a:pt x="1213" y="144"/>
                </a:lnTo>
                <a:lnTo>
                  <a:pt x="1213" y="146"/>
                </a:lnTo>
                <a:lnTo>
                  <a:pt x="1213" y="148"/>
                </a:lnTo>
                <a:lnTo>
                  <a:pt x="1214" y="150"/>
                </a:lnTo>
                <a:lnTo>
                  <a:pt x="1215" y="150"/>
                </a:lnTo>
                <a:lnTo>
                  <a:pt x="1218" y="150"/>
                </a:lnTo>
                <a:lnTo>
                  <a:pt x="1219" y="150"/>
                </a:lnTo>
                <a:lnTo>
                  <a:pt x="1220" y="148"/>
                </a:lnTo>
                <a:lnTo>
                  <a:pt x="1222" y="147"/>
                </a:lnTo>
                <a:lnTo>
                  <a:pt x="1224" y="146"/>
                </a:lnTo>
                <a:lnTo>
                  <a:pt x="1226" y="146"/>
                </a:lnTo>
                <a:lnTo>
                  <a:pt x="1227" y="148"/>
                </a:lnTo>
                <a:lnTo>
                  <a:pt x="1228" y="150"/>
                </a:lnTo>
                <a:lnTo>
                  <a:pt x="1230" y="153"/>
                </a:lnTo>
                <a:lnTo>
                  <a:pt x="1233" y="153"/>
                </a:lnTo>
                <a:lnTo>
                  <a:pt x="1236" y="153"/>
                </a:lnTo>
                <a:lnTo>
                  <a:pt x="1237" y="155"/>
                </a:lnTo>
                <a:lnTo>
                  <a:pt x="1238" y="156"/>
                </a:lnTo>
                <a:lnTo>
                  <a:pt x="1240" y="160"/>
                </a:lnTo>
                <a:lnTo>
                  <a:pt x="1238" y="164"/>
                </a:lnTo>
                <a:lnTo>
                  <a:pt x="1236" y="167"/>
                </a:lnTo>
                <a:lnTo>
                  <a:pt x="1234" y="171"/>
                </a:lnTo>
                <a:lnTo>
                  <a:pt x="1233" y="174"/>
                </a:lnTo>
                <a:lnTo>
                  <a:pt x="1233" y="175"/>
                </a:lnTo>
                <a:lnTo>
                  <a:pt x="1231" y="178"/>
                </a:lnTo>
                <a:lnTo>
                  <a:pt x="1232" y="179"/>
                </a:lnTo>
                <a:lnTo>
                  <a:pt x="1232" y="182"/>
                </a:lnTo>
                <a:lnTo>
                  <a:pt x="1233" y="183"/>
                </a:lnTo>
                <a:lnTo>
                  <a:pt x="1233" y="186"/>
                </a:lnTo>
                <a:lnTo>
                  <a:pt x="1233" y="189"/>
                </a:lnTo>
                <a:lnTo>
                  <a:pt x="1233" y="191"/>
                </a:lnTo>
                <a:lnTo>
                  <a:pt x="1233" y="193"/>
                </a:lnTo>
                <a:lnTo>
                  <a:pt x="1233" y="194"/>
                </a:lnTo>
                <a:lnTo>
                  <a:pt x="1232" y="195"/>
                </a:lnTo>
                <a:lnTo>
                  <a:pt x="1232" y="196"/>
                </a:lnTo>
                <a:lnTo>
                  <a:pt x="1232" y="198"/>
                </a:lnTo>
                <a:lnTo>
                  <a:pt x="1231" y="200"/>
                </a:lnTo>
                <a:lnTo>
                  <a:pt x="1233" y="201"/>
                </a:lnTo>
                <a:lnTo>
                  <a:pt x="1238" y="205"/>
                </a:lnTo>
                <a:lnTo>
                  <a:pt x="1242" y="205"/>
                </a:lnTo>
                <a:lnTo>
                  <a:pt x="1245" y="202"/>
                </a:lnTo>
                <a:lnTo>
                  <a:pt x="1248" y="200"/>
                </a:lnTo>
                <a:lnTo>
                  <a:pt x="1252" y="199"/>
                </a:lnTo>
                <a:lnTo>
                  <a:pt x="1257" y="199"/>
                </a:lnTo>
                <a:lnTo>
                  <a:pt x="1258" y="202"/>
                </a:lnTo>
                <a:lnTo>
                  <a:pt x="1261" y="205"/>
                </a:lnTo>
                <a:lnTo>
                  <a:pt x="1262" y="209"/>
                </a:lnTo>
                <a:lnTo>
                  <a:pt x="1263" y="213"/>
                </a:lnTo>
                <a:lnTo>
                  <a:pt x="1265" y="216"/>
                </a:lnTo>
                <a:lnTo>
                  <a:pt x="1269" y="217"/>
                </a:lnTo>
                <a:lnTo>
                  <a:pt x="1273" y="217"/>
                </a:lnTo>
                <a:lnTo>
                  <a:pt x="1275" y="213"/>
                </a:lnTo>
                <a:lnTo>
                  <a:pt x="1275" y="208"/>
                </a:lnTo>
                <a:lnTo>
                  <a:pt x="1275" y="202"/>
                </a:lnTo>
                <a:lnTo>
                  <a:pt x="1275" y="197"/>
                </a:lnTo>
                <a:lnTo>
                  <a:pt x="1275" y="192"/>
                </a:lnTo>
                <a:lnTo>
                  <a:pt x="1278" y="188"/>
                </a:lnTo>
                <a:lnTo>
                  <a:pt x="1280" y="189"/>
                </a:lnTo>
                <a:lnTo>
                  <a:pt x="1281" y="190"/>
                </a:lnTo>
                <a:lnTo>
                  <a:pt x="1285" y="192"/>
                </a:lnTo>
                <a:lnTo>
                  <a:pt x="1289" y="193"/>
                </a:lnTo>
                <a:lnTo>
                  <a:pt x="1292" y="191"/>
                </a:lnTo>
                <a:lnTo>
                  <a:pt x="1297" y="191"/>
                </a:lnTo>
                <a:lnTo>
                  <a:pt x="1300" y="193"/>
                </a:lnTo>
                <a:lnTo>
                  <a:pt x="1304" y="194"/>
                </a:lnTo>
                <a:lnTo>
                  <a:pt x="1308" y="194"/>
                </a:lnTo>
                <a:lnTo>
                  <a:pt x="1312" y="194"/>
                </a:lnTo>
                <a:lnTo>
                  <a:pt x="1314" y="197"/>
                </a:lnTo>
                <a:lnTo>
                  <a:pt x="1316" y="200"/>
                </a:lnTo>
                <a:lnTo>
                  <a:pt x="1319" y="203"/>
                </a:lnTo>
                <a:lnTo>
                  <a:pt x="1320" y="206"/>
                </a:lnTo>
                <a:lnTo>
                  <a:pt x="1321" y="211"/>
                </a:lnTo>
                <a:lnTo>
                  <a:pt x="1323" y="214"/>
                </a:lnTo>
                <a:lnTo>
                  <a:pt x="1323" y="219"/>
                </a:lnTo>
                <a:lnTo>
                  <a:pt x="1323" y="221"/>
                </a:lnTo>
                <a:lnTo>
                  <a:pt x="1319" y="223"/>
                </a:lnTo>
                <a:lnTo>
                  <a:pt x="1318" y="228"/>
                </a:lnTo>
                <a:lnTo>
                  <a:pt x="1318" y="231"/>
                </a:lnTo>
                <a:lnTo>
                  <a:pt x="1319" y="235"/>
                </a:lnTo>
                <a:lnTo>
                  <a:pt x="1322" y="239"/>
                </a:lnTo>
                <a:lnTo>
                  <a:pt x="1325" y="243"/>
                </a:lnTo>
                <a:lnTo>
                  <a:pt x="1328" y="244"/>
                </a:lnTo>
                <a:lnTo>
                  <a:pt x="1332" y="246"/>
                </a:lnTo>
                <a:lnTo>
                  <a:pt x="1336" y="249"/>
                </a:lnTo>
                <a:lnTo>
                  <a:pt x="1338" y="253"/>
                </a:lnTo>
                <a:lnTo>
                  <a:pt x="1341" y="257"/>
                </a:lnTo>
                <a:lnTo>
                  <a:pt x="1342" y="261"/>
                </a:lnTo>
                <a:lnTo>
                  <a:pt x="1345" y="266"/>
                </a:lnTo>
                <a:lnTo>
                  <a:pt x="1349" y="269"/>
                </a:lnTo>
                <a:lnTo>
                  <a:pt x="1353" y="272"/>
                </a:lnTo>
                <a:lnTo>
                  <a:pt x="1357" y="273"/>
                </a:lnTo>
                <a:lnTo>
                  <a:pt x="1360" y="276"/>
                </a:lnTo>
                <a:lnTo>
                  <a:pt x="1364" y="277"/>
                </a:lnTo>
                <a:lnTo>
                  <a:pt x="1368" y="277"/>
                </a:lnTo>
                <a:lnTo>
                  <a:pt x="1371" y="279"/>
                </a:lnTo>
                <a:lnTo>
                  <a:pt x="1372" y="283"/>
                </a:lnTo>
                <a:lnTo>
                  <a:pt x="1373" y="286"/>
                </a:lnTo>
                <a:lnTo>
                  <a:pt x="1375" y="290"/>
                </a:lnTo>
                <a:lnTo>
                  <a:pt x="1377" y="294"/>
                </a:lnTo>
                <a:lnTo>
                  <a:pt x="1379" y="298"/>
                </a:lnTo>
                <a:lnTo>
                  <a:pt x="1380" y="301"/>
                </a:lnTo>
                <a:lnTo>
                  <a:pt x="1381" y="305"/>
                </a:lnTo>
                <a:lnTo>
                  <a:pt x="1382" y="309"/>
                </a:lnTo>
                <a:lnTo>
                  <a:pt x="1381" y="313"/>
                </a:lnTo>
                <a:lnTo>
                  <a:pt x="1378" y="315"/>
                </a:lnTo>
                <a:lnTo>
                  <a:pt x="1374" y="316"/>
                </a:lnTo>
                <a:lnTo>
                  <a:pt x="1370" y="321"/>
                </a:lnTo>
                <a:lnTo>
                  <a:pt x="1370" y="324"/>
                </a:lnTo>
                <a:lnTo>
                  <a:pt x="1368" y="328"/>
                </a:lnTo>
                <a:lnTo>
                  <a:pt x="1366" y="332"/>
                </a:lnTo>
                <a:lnTo>
                  <a:pt x="1364" y="336"/>
                </a:lnTo>
                <a:lnTo>
                  <a:pt x="1362" y="339"/>
                </a:lnTo>
                <a:lnTo>
                  <a:pt x="1359" y="344"/>
                </a:lnTo>
                <a:lnTo>
                  <a:pt x="1359" y="346"/>
                </a:lnTo>
                <a:lnTo>
                  <a:pt x="1359" y="348"/>
                </a:lnTo>
                <a:lnTo>
                  <a:pt x="1359" y="352"/>
                </a:lnTo>
                <a:lnTo>
                  <a:pt x="1359" y="355"/>
                </a:lnTo>
                <a:lnTo>
                  <a:pt x="1359" y="359"/>
                </a:lnTo>
                <a:lnTo>
                  <a:pt x="1358" y="363"/>
                </a:lnTo>
                <a:lnTo>
                  <a:pt x="1357" y="367"/>
                </a:lnTo>
                <a:lnTo>
                  <a:pt x="1357" y="372"/>
                </a:lnTo>
                <a:lnTo>
                  <a:pt x="1361" y="375"/>
                </a:lnTo>
                <a:lnTo>
                  <a:pt x="1364" y="377"/>
                </a:lnTo>
                <a:lnTo>
                  <a:pt x="1369" y="378"/>
                </a:lnTo>
                <a:lnTo>
                  <a:pt x="1372" y="383"/>
                </a:lnTo>
                <a:lnTo>
                  <a:pt x="1375" y="383"/>
                </a:lnTo>
                <a:lnTo>
                  <a:pt x="1380" y="383"/>
                </a:lnTo>
                <a:lnTo>
                  <a:pt x="1384" y="383"/>
                </a:lnTo>
                <a:lnTo>
                  <a:pt x="1387" y="385"/>
                </a:lnTo>
                <a:lnTo>
                  <a:pt x="1390" y="388"/>
                </a:lnTo>
                <a:lnTo>
                  <a:pt x="1393" y="390"/>
                </a:lnTo>
                <a:lnTo>
                  <a:pt x="1397" y="391"/>
                </a:lnTo>
                <a:lnTo>
                  <a:pt x="1401" y="394"/>
                </a:lnTo>
                <a:lnTo>
                  <a:pt x="1403" y="398"/>
                </a:lnTo>
                <a:lnTo>
                  <a:pt x="1406" y="402"/>
                </a:lnTo>
                <a:lnTo>
                  <a:pt x="1408" y="405"/>
                </a:lnTo>
                <a:lnTo>
                  <a:pt x="1409" y="409"/>
                </a:lnTo>
                <a:lnTo>
                  <a:pt x="1414" y="412"/>
                </a:lnTo>
                <a:lnTo>
                  <a:pt x="1417" y="411"/>
                </a:lnTo>
                <a:lnTo>
                  <a:pt x="1421" y="411"/>
                </a:lnTo>
                <a:lnTo>
                  <a:pt x="1425" y="413"/>
                </a:lnTo>
                <a:lnTo>
                  <a:pt x="1426" y="413"/>
                </a:lnTo>
                <a:lnTo>
                  <a:pt x="1427" y="417"/>
                </a:lnTo>
                <a:lnTo>
                  <a:pt x="1430" y="421"/>
                </a:lnTo>
                <a:lnTo>
                  <a:pt x="1434" y="423"/>
                </a:lnTo>
                <a:lnTo>
                  <a:pt x="1437" y="425"/>
                </a:lnTo>
                <a:lnTo>
                  <a:pt x="1442" y="427"/>
                </a:lnTo>
                <a:lnTo>
                  <a:pt x="1445" y="430"/>
                </a:lnTo>
                <a:lnTo>
                  <a:pt x="1448" y="433"/>
                </a:lnTo>
                <a:lnTo>
                  <a:pt x="1448" y="437"/>
                </a:lnTo>
                <a:lnTo>
                  <a:pt x="1448" y="442"/>
                </a:lnTo>
                <a:lnTo>
                  <a:pt x="1446" y="446"/>
                </a:lnTo>
                <a:lnTo>
                  <a:pt x="1444" y="449"/>
                </a:lnTo>
                <a:lnTo>
                  <a:pt x="1443" y="455"/>
                </a:lnTo>
                <a:lnTo>
                  <a:pt x="1442" y="460"/>
                </a:lnTo>
                <a:lnTo>
                  <a:pt x="1442" y="465"/>
                </a:lnTo>
                <a:lnTo>
                  <a:pt x="1442" y="470"/>
                </a:lnTo>
                <a:lnTo>
                  <a:pt x="1442" y="474"/>
                </a:lnTo>
                <a:lnTo>
                  <a:pt x="1442" y="478"/>
                </a:lnTo>
                <a:lnTo>
                  <a:pt x="1445" y="481"/>
                </a:lnTo>
                <a:lnTo>
                  <a:pt x="1447" y="484"/>
                </a:lnTo>
                <a:lnTo>
                  <a:pt x="1449" y="488"/>
                </a:lnTo>
                <a:lnTo>
                  <a:pt x="1449" y="493"/>
                </a:lnTo>
                <a:lnTo>
                  <a:pt x="1450" y="496"/>
                </a:lnTo>
                <a:lnTo>
                  <a:pt x="1453" y="499"/>
                </a:lnTo>
                <a:lnTo>
                  <a:pt x="1455" y="502"/>
                </a:lnTo>
                <a:lnTo>
                  <a:pt x="1458" y="505"/>
                </a:lnTo>
                <a:lnTo>
                  <a:pt x="1461" y="507"/>
                </a:lnTo>
                <a:lnTo>
                  <a:pt x="1464" y="510"/>
                </a:lnTo>
                <a:lnTo>
                  <a:pt x="1466" y="512"/>
                </a:lnTo>
                <a:lnTo>
                  <a:pt x="1468" y="516"/>
                </a:lnTo>
                <a:lnTo>
                  <a:pt x="1471" y="517"/>
                </a:lnTo>
                <a:lnTo>
                  <a:pt x="1475" y="520"/>
                </a:lnTo>
                <a:lnTo>
                  <a:pt x="1476" y="523"/>
                </a:lnTo>
                <a:lnTo>
                  <a:pt x="1476" y="527"/>
                </a:lnTo>
                <a:lnTo>
                  <a:pt x="1476" y="531"/>
                </a:lnTo>
                <a:lnTo>
                  <a:pt x="1478" y="534"/>
                </a:lnTo>
                <a:lnTo>
                  <a:pt x="1481" y="538"/>
                </a:lnTo>
                <a:lnTo>
                  <a:pt x="1487" y="542"/>
                </a:lnTo>
                <a:lnTo>
                  <a:pt x="1491" y="543"/>
                </a:lnTo>
                <a:lnTo>
                  <a:pt x="1495" y="543"/>
                </a:lnTo>
                <a:lnTo>
                  <a:pt x="1495" y="548"/>
                </a:lnTo>
                <a:lnTo>
                  <a:pt x="1495" y="552"/>
                </a:lnTo>
                <a:lnTo>
                  <a:pt x="1496" y="556"/>
                </a:lnTo>
                <a:lnTo>
                  <a:pt x="1500" y="558"/>
                </a:lnTo>
                <a:lnTo>
                  <a:pt x="1502" y="561"/>
                </a:lnTo>
                <a:lnTo>
                  <a:pt x="1501" y="565"/>
                </a:lnTo>
                <a:lnTo>
                  <a:pt x="1498" y="568"/>
                </a:lnTo>
                <a:lnTo>
                  <a:pt x="1496" y="571"/>
                </a:lnTo>
                <a:lnTo>
                  <a:pt x="1493" y="574"/>
                </a:lnTo>
                <a:lnTo>
                  <a:pt x="1491" y="577"/>
                </a:lnTo>
                <a:lnTo>
                  <a:pt x="1487" y="578"/>
                </a:lnTo>
                <a:lnTo>
                  <a:pt x="1484" y="580"/>
                </a:lnTo>
                <a:lnTo>
                  <a:pt x="1481" y="582"/>
                </a:lnTo>
                <a:lnTo>
                  <a:pt x="1477" y="583"/>
                </a:lnTo>
                <a:lnTo>
                  <a:pt x="1475" y="587"/>
                </a:lnTo>
                <a:lnTo>
                  <a:pt x="1474" y="591"/>
                </a:lnTo>
                <a:lnTo>
                  <a:pt x="1472" y="594"/>
                </a:lnTo>
                <a:lnTo>
                  <a:pt x="1469" y="593"/>
                </a:lnTo>
                <a:lnTo>
                  <a:pt x="1465" y="593"/>
                </a:lnTo>
                <a:lnTo>
                  <a:pt x="1463" y="597"/>
                </a:lnTo>
                <a:lnTo>
                  <a:pt x="1460" y="599"/>
                </a:lnTo>
                <a:lnTo>
                  <a:pt x="1458" y="603"/>
                </a:lnTo>
                <a:lnTo>
                  <a:pt x="1455" y="605"/>
                </a:lnTo>
                <a:lnTo>
                  <a:pt x="1453" y="608"/>
                </a:lnTo>
                <a:lnTo>
                  <a:pt x="1450" y="611"/>
                </a:lnTo>
                <a:lnTo>
                  <a:pt x="1447" y="613"/>
                </a:lnTo>
                <a:lnTo>
                  <a:pt x="1443" y="616"/>
                </a:lnTo>
                <a:lnTo>
                  <a:pt x="1442" y="619"/>
                </a:lnTo>
                <a:lnTo>
                  <a:pt x="1441" y="624"/>
                </a:lnTo>
                <a:lnTo>
                  <a:pt x="1441" y="628"/>
                </a:lnTo>
                <a:lnTo>
                  <a:pt x="1440" y="632"/>
                </a:lnTo>
                <a:lnTo>
                  <a:pt x="1436" y="633"/>
                </a:lnTo>
                <a:lnTo>
                  <a:pt x="1432" y="636"/>
                </a:lnTo>
                <a:lnTo>
                  <a:pt x="1431" y="640"/>
                </a:lnTo>
                <a:lnTo>
                  <a:pt x="1429" y="643"/>
                </a:lnTo>
                <a:lnTo>
                  <a:pt x="1426" y="644"/>
                </a:lnTo>
                <a:lnTo>
                  <a:pt x="1425" y="644"/>
                </a:lnTo>
                <a:lnTo>
                  <a:pt x="1420" y="644"/>
                </a:lnTo>
                <a:lnTo>
                  <a:pt x="1416" y="646"/>
                </a:lnTo>
                <a:lnTo>
                  <a:pt x="1414" y="649"/>
                </a:lnTo>
                <a:lnTo>
                  <a:pt x="1412" y="652"/>
                </a:lnTo>
                <a:lnTo>
                  <a:pt x="1409" y="654"/>
                </a:lnTo>
                <a:lnTo>
                  <a:pt x="1404" y="654"/>
                </a:lnTo>
                <a:lnTo>
                  <a:pt x="1400" y="654"/>
                </a:lnTo>
                <a:lnTo>
                  <a:pt x="1393" y="653"/>
                </a:lnTo>
                <a:lnTo>
                  <a:pt x="1389" y="653"/>
                </a:lnTo>
                <a:lnTo>
                  <a:pt x="1385" y="651"/>
                </a:lnTo>
                <a:lnTo>
                  <a:pt x="1381" y="654"/>
                </a:lnTo>
                <a:lnTo>
                  <a:pt x="1377" y="658"/>
                </a:lnTo>
                <a:lnTo>
                  <a:pt x="1375" y="658"/>
                </a:lnTo>
                <a:lnTo>
                  <a:pt x="1373" y="658"/>
                </a:lnTo>
                <a:lnTo>
                  <a:pt x="1369" y="657"/>
                </a:lnTo>
                <a:lnTo>
                  <a:pt x="1364" y="657"/>
                </a:lnTo>
                <a:lnTo>
                  <a:pt x="1360" y="660"/>
                </a:lnTo>
                <a:lnTo>
                  <a:pt x="1358" y="664"/>
                </a:lnTo>
                <a:lnTo>
                  <a:pt x="1356" y="667"/>
                </a:lnTo>
                <a:lnTo>
                  <a:pt x="1353" y="671"/>
                </a:lnTo>
                <a:lnTo>
                  <a:pt x="1347" y="676"/>
                </a:lnTo>
                <a:lnTo>
                  <a:pt x="1343" y="677"/>
                </a:lnTo>
                <a:lnTo>
                  <a:pt x="1340" y="673"/>
                </a:lnTo>
                <a:lnTo>
                  <a:pt x="1336" y="673"/>
                </a:lnTo>
                <a:lnTo>
                  <a:pt x="1332" y="677"/>
                </a:lnTo>
                <a:lnTo>
                  <a:pt x="1330" y="682"/>
                </a:lnTo>
                <a:lnTo>
                  <a:pt x="1329" y="685"/>
                </a:lnTo>
                <a:lnTo>
                  <a:pt x="1329" y="689"/>
                </a:lnTo>
                <a:lnTo>
                  <a:pt x="1332" y="692"/>
                </a:lnTo>
                <a:lnTo>
                  <a:pt x="1336" y="691"/>
                </a:lnTo>
                <a:lnTo>
                  <a:pt x="1340" y="690"/>
                </a:lnTo>
                <a:lnTo>
                  <a:pt x="1344" y="690"/>
                </a:lnTo>
                <a:lnTo>
                  <a:pt x="1345" y="691"/>
                </a:lnTo>
                <a:lnTo>
                  <a:pt x="1347" y="693"/>
                </a:lnTo>
                <a:lnTo>
                  <a:pt x="1349" y="698"/>
                </a:lnTo>
                <a:lnTo>
                  <a:pt x="1350" y="702"/>
                </a:lnTo>
                <a:lnTo>
                  <a:pt x="1350" y="707"/>
                </a:lnTo>
                <a:lnTo>
                  <a:pt x="1350" y="711"/>
                </a:lnTo>
                <a:lnTo>
                  <a:pt x="1351" y="717"/>
                </a:lnTo>
                <a:lnTo>
                  <a:pt x="1352" y="722"/>
                </a:lnTo>
                <a:lnTo>
                  <a:pt x="1353" y="726"/>
                </a:lnTo>
                <a:lnTo>
                  <a:pt x="1353" y="728"/>
                </a:lnTo>
                <a:lnTo>
                  <a:pt x="1353" y="731"/>
                </a:lnTo>
                <a:lnTo>
                  <a:pt x="1354" y="735"/>
                </a:lnTo>
                <a:lnTo>
                  <a:pt x="1357" y="740"/>
                </a:lnTo>
                <a:lnTo>
                  <a:pt x="1359" y="744"/>
                </a:lnTo>
                <a:lnTo>
                  <a:pt x="1360" y="748"/>
                </a:lnTo>
                <a:lnTo>
                  <a:pt x="1362" y="752"/>
                </a:lnTo>
                <a:lnTo>
                  <a:pt x="1364" y="756"/>
                </a:lnTo>
                <a:lnTo>
                  <a:pt x="1367" y="760"/>
                </a:lnTo>
                <a:lnTo>
                  <a:pt x="1371" y="765"/>
                </a:lnTo>
                <a:lnTo>
                  <a:pt x="1375" y="768"/>
                </a:lnTo>
                <a:lnTo>
                  <a:pt x="1381" y="771"/>
                </a:lnTo>
                <a:lnTo>
                  <a:pt x="1381" y="776"/>
                </a:lnTo>
                <a:lnTo>
                  <a:pt x="1381" y="779"/>
                </a:lnTo>
                <a:lnTo>
                  <a:pt x="1385" y="783"/>
                </a:lnTo>
                <a:lnTo>
                  <a:pt x="1391" y="788"/>
                </a:lnTo>
                <a:lnTo>
                  <a:pt x="1390" y="793"/>
                </a:lnTo>
                <a:lnTo>
                  <a:pt x="1387" y="798"/>
                </a:lnTo>
                <a:lnTo>
                  <a:pt x="1386" y="803"/>
                </a:lnTo>
                <a:lnTo>
                  <a:pt x="1385" y="807"/>
                </a:lnTo>
                <a:lnTo>
                  <a:pt x="1383" y="811"/>
                </a:lnTo>
                <a:lnTo>
                  <a:pt x="1381" y="815"/>
                </a:lnTo>
                <a:lnTo>
                  <a:pt x="1377" y="820"/>
                </a:lnTo>
                <a:lnTo>
                  <a:pt x="1373" y="823"/>
                </a:lnTo>
                <a:lnTo>
                  <a:pt x="1370" y="826"/>
                </a:lnTo>
                <a:lnTo>
                  <a:pt x="1369" y="831"/>
                </a:lnTo>
                <a:lnTo>
                  <a:pt x="1367" y="835"/>
                </a:lnTo>
                <a:lnTo>
                  <a:pt x="1365" y="839"/>
                </a:lnTo>
                <a:lnTo>
                  <a:pt x="1363" y="843"/>
                </a:lnTo>
                <a:lnTo>
                  <a:pt x="1360" y="848"/>
                </a:lnTo>
                <a:lnTo>
                  <a:pt x="1354" y="854"/>
                </a:lnTo>
                <a:lnTo>
                  <a:pt x="1354" y="858"/>
                </a:lnTo>
                <a:lnTo>
                  <a:pt x="1356" y="861"/>
                </a:lnTo>
                <a:lnTo>
                  <a:pt x="1353" y="865"/>
                </a:lnTo>
                <a:lnTo>
                  <a:pt x="1350" y="866"/>
                </a:lnTo>
                <a:lnTo>
                  <a:pt x="1345" y="870"/>
                </a:lnTo>
                <a:lnTo>
                  <a:pt x="1345" y="873"/>
                </a:lnTo>
                <a:lnTo>
                  <a:pt x="1346" y="877"/>
                </a:lnTo>
                <a:lnTo>
                  <a:pt x="1347" y="881"/>
                </a:lnTo>
                <a:lnTo>
                  <a:pt x="1345" y="886"/>
                </a:lnTo>
                <a:lnTo>
                  <a:pt x="1342" y="890"/>
                </a:lnTo>
                <a:lnTo>
                  <a:pt x="1338" y="887"/>
                </a:lnTo>
                <a:lnTo>
                  <a:pt x="1334" y="883"/>
                </a:lnTo>
                <a:lnTo>
                  <a:pt x="1328" y="883"/>
                </a:lnTo>
                <a:lnTo>
                  <a:pt x="1326" y="887"/>
                </a:lnTo>
                <a:lnTo>
                  <a:pt x="1326" y="891"/>
                </a:lnTo>
                <a:lnTo>
                  <a:pt x="1327" y="894"/>
                </a:lnTo>
                <a:lnTo>
                  <a:pt x="1328" y="898"/>
                </a:lnTo>
                <a:lnTo>
                  <a:pt x="1330" y="903"/>
                </a:lnTo>
                <a:lnTo>
                  <a:pt x="1329" y="907"/>
                </a:lnTo>
                <a:lnTo>
                  <a:pt x="1330" y="911"/>
                </a:lnTo>
                <a:lnTo>
                  <a:pt x="1332" y="915"/>
                </a:lnTo>
                <a:lnTo>
                  <a:pt x="1332" y="918"/>
                </a:lnTo>
                <a:lnTo>
                  <a:pt x="1332" y="920"/>
                </a:lnTo>
                <a:lnTo>
                  <a:pt x="1332" y="923"/>
                </a:lnTo>
                <a:lnTo>
                  <a:pt x="1331" y="927"/>
                </a:lnTo>
                <a:lnTo>
                  <a:pt x="1327" y="931"/>
                </a:lnTo>
                <a:lnTo>
                  <a:pt x="1325" y="936"/>
                </a:lnTo>
                <a:lnTo>
                  <a:pt x="1323" y="939"/>
                </a:lnTo>
                <a:lnTo>
                  <a:pt x="1321" y="943"/>
                </a:lnTo>
                <a:lnTo>
                  <a:pt x="1321" y="948"/>
                </a:lnTo>
                <a:lnTo>
                  <a:pt x="1323" y="949"/>
                </a:lnTo>
                <a:lnTo>
                  <a:pt x="1312" y="966"/>
                </a:lnTo>
                <a:lnTo>
                  <a:pt x="1305" y="976"/>
                </a:lnTo>
                <a:lnTo>
                  <a:pt x="1299" y="984"/>
                </a:lnTo>
                <a:lnTo>
                  <a:pt x="1295" y="992"/>
                </a:lnTo>
                <a:lnTo>
                  <a:pt x="1286" y="1003"/>
                </a:lnTo>
                <a:lnTo>
                  <a:pt x="1280" y="1013"/>
                </a:lnTo>
                <a:lnTo>
                  <a:pt x="1273" y="1024"/>
                </a:lnTo>
                <a:lnTo>
                  <a:pt x="1265" y="1036"/>
                </a:lnTo>
                <a:lnTo>
                  <a:pt x="1263" y="1039"/>
                </a:lnTo>
                <a:lnTo>
                  <a:pt x="1247" y="1070"/>
                </a:lnTo>
                <a:lnTo>
                  <a:pt x="1240" y="1083"/>
                </a:lnTo>
                <a:lnTo>
                  <a:pt x="1230" y="1102"/>
                </a:lnTo>
                <a:lnTo>
                  <a:pt x="1212" y="1133"/>
                </a:lnTo>
                <a:lnTo>
                  <a:pt x="1211" y="1135"/>
                </a:lnTo>
                <a:lnTo>
                  <a:pt x="1212" y="1153"/>
                </a:lnTo>
                <a:lnTo>
                  <a:pt x="1210" y="1154"/>
                </a:lnTo>
                <a:lnTo>
                  <a:pt x="1208" y="1154"/>
                </a:lnTo>
                <a:lnTo>
                  <a:pt x="1208" y="1154"/>
                </a:lnTo>
                <a:lnTo>
                  <a:pt x="1207" y="1154"/>
                </a:lnTo>
                <a:lnTo>
                  <a:pt x="1205" y="1155"/>
                </a:lnTo>
                <a:lnTo>
                  <a:pt x="1204" y="1156"/>
                </a:lnTo>
                <a:lnTo>
                  <a:pt x="1203" y="1157"/>
                </a:lnTo>
                <a:lnTo>
                  <a:pt x="1202" y="1158"/>
                </a:lnTo>
                <a:lnTo>
                  <a:pt x="1201" y="1158"/>
                </a:lnTo>
                <a:lnTo>
                  <a:pt x="1201" y="1159"/>
                </a:lnTo>
                <a:lnTo>
                  <a:pt x="1200" y="1160"/>
                </a:lnTo>
                <a:lnTo>
                  <a:pt x="1199" y="1160"/>
                </a:lnTo>
                <a:lnTo>
                  <a:pt x="1198" y="1161"/>
                </a:lnTo>
                <a:lnTo>
                  <a:pt x="1196" y="1162"/>
                </a:lnTo>
                <a:lnTo>
                  <a:pt x="1196" y="1163"/>
                </a:lnTo>
                <a:lnTo>
                  <a:pt x="1195" y="1164"/>
                </a:lnTo>
                <a:lnTo>
                  <a:pt x="1194" y="1164"/>
                </a:lnTo>
                <a:lnTo>
                  <a:pt x="1193" y="1165"/>
                </a:lnTo>
                <a:lnTo>
                  <a:pt x="1192" y="1166"/>
                </a:lnTo>
                <a:lnTo>
                  <a:pt x="1191" y="1167"/>
                </a:lnTo>
                <a:lnTo>
                  <a:pt x="1191" y="1168"/>
                </a:lnTo>
                <a:lnTo>
                  <a:pt x="1189" y="1168"/>
                </a:lnTo>
                <a:lnTo>
                  <a:pt x="1188" y="1168"/>
                </a:lnTo>
                <a:lnTo>
                  <a:pt x="1187" y="1168"/>
                </a:lnTo>
                <a:lnTo>
                  <a:pt x="1185" y="1168"/>
                </a:lnTo>
                <a:lnTo>
                  <a:pt x="1185" y="1168"/>
                </a:lnTo>
                <a:lnTo>
                  <a:pt x="1184" y="1168"/>
                </a:lnTo>
                <a:lnTo>
                  <a:pt x="1183" y="1168"/>
                </a:lnTo>
                <a:lnTo>
                  <a:pt x="1182" y="1167"/>
                </a:lnTo>
                <a:lnTo>
                  <a:pt x="1180" y="1167"/>
                </a:lnTo>
                <a:lnTo>
                  <a:pt x="1180" y="1167"/>
                </a:lnTo>
                <a:lnTo>
                  <a:pt x="1179" y="1167"/>
                </a:lnTo>
                <a:lnTo>
                  <a:pt x="1178" y="1167"/>
                </a:lnTo>
                <a:lnTo>
                  <a:pt x="1176" y="1167"/>
                </a:lnTo>
                <a:lnTo>
                  <a:pt x="1175" y="1168"/>
                </a:lnTo>
                <a:lnTo>
                  <a:pt x="1175" y="1169"/>
                </a:lnTo>
                <a:lnTo>
                  <a:pt x="1174" y="1169"/>
                </a:lnTo>
                <a:lnTo>
                  <a:pt x="1174" y="1169"/>
                </a:lnTo>
                <a:lnTo>
                  <a:pt x="1173" y="1170"/>
                </a:lnTo>
                <a:lnTo>
                  <a:pt x="1173" y="1171"/>
                </a:lnTo>
                <a:lnTo>
                  <a:pt x="1172" y="1172"/>
                </a:lnTo>
                <a:lnTo>
                  <a:pt x="1172" y="1170"/>
                </a:lnTo>
                <a:lnTo>
                  <a:pt x="1171" y="1170"/>
                </a:lnTo>
                <a:lnTo>
                  <a:pt x="1169" y="1170"/>
                </a:lnTo>
                <a:lnTo>
                  <a:pt x="1169" y="1170"/>
                </a:lnTo>
                <a:lnTo>
                  <a:pt x="1168" y="1169"/>
                </a:lnTo>
                <a:lnTo>
                  <a:pt x="1166" y="1170"/>
                </a:lnTo>
                <a:lnTo>
                  <a:pt x="1165" y="1170"/>
                </a:lnTo>
                <a:lnTo>
                  <a:pt x="1164" y="1170"/>
                </a:lnTo>
                <a:lnTo>
                  <a:pt x="1163" y="1170"/>
                </a:lnTo>
                <a:lnTo>
                  <a:pt x="1163" y="1169"/>
                </a:lnTo>
                <a:lnTo>
                  <a:pt x="1161" y="1169"/>
                </a:lnTo>
                <a:lnTo>
                  <a:pt x="1160" y="1169"/>
                </a:lnTo>
                <a:lnTo>
                  <a:pt x="1159" y="1169"/>
                </a:lnTo>
                <a:lnTo>
                  <a:pt x="1158" y="1170"/>
                </a:lnTo>
                <a:lnTo>
                  <a:pt x="1158" y="1171"/>
                </a:lnTo>
                <a:lnTo>
                  <a:pt x="1157" y="1172"/>
                </a:lnTo>
                <a:lnTo>
                  <a:pt x="1157" y="1174"/>
                </a:lnTo>
                <a:lnTo>
                  <a:pt x="1157" y="1175"/>
                </a:lnTo>
                <a:lnTo>
                  <a:pt x="1156" y="1175"/>
                </a:lnTo>
                <a:lnTo>
                  <a:pt x="1155" y="1176"/>
                </a:lnTo>
                <a:lnTo>
                  <a:pt x="1154" y="1176"/>
                </a:lnTo>
                <a:lnTo>
                  <a:pt x="1154" y="1177"/>
                </a:lnTo>
                <a:lnTo>
                  <a:pt x="1153" y="1178"/>
                </a:lnTo>
                <a:lnTo>
                  <a:pt x="1152" y="1179"/>
                </a:lnTo>
                <a:lnTo>
                  <a:pt x="1151" y="1179"/>
                </a:lnTo>
                <a:lnTo>
                  <a:pt x="1150" y="1178"/>
                </a:lnTo>
                <a:lnTo>
                  <a:pt x="1149" y="1178"/>
                </a:lnTo>
                <a:lnTo>
                  <a:pt x="1148" y="1178"/>
                </a:lnTo>
                <a:lnTo>
                  <a:pt x="1147" y="1179"/>
                </a:lnTo>
                <a:lnTo>
                  <a:pt x="1146" y="1179"/>
                </a:lnTo>
                <a:lnTo>
                  <a:pt x="1145" y="1179"/>
                </a:lnTo>
                <a:lnTo>
                  <a:pt x="1143" y="1179"/>
                </a:lnTo>
                <a:lnTo>
                  <a:pt x="1142" y="1179"/>
                </a:lnTo>
                <a:lnTo>
                  <a:pt x="1141" y="1180"/>
                </a:lnTo>
                <a:lnTo>
                  <a:pt x="1141" y="1180"/>
                </a:lnTo>
                <a:lnTo>
                  <a:pt x="1139" y="1179"/>
                </a:lnTo>
                <a:lnTo>
                  <a:pt x="1138" y="1179"/>
                </a:lnTo>
                <a:lnTo>
                  <a:pt x="1137" y="1179"/>
                </a:lnTo>
                <a:lnTo>
                  <a:pt x="1136" y="1178"/>
                </a:lnTo>
                <a:lnTo>
                  <a:pt x="1136" y="1177"/>
                </a:lnTo>
                <a:lnTo>
                  <a:pt x="1135" y="1176"/>
                </a:lnTo>
                <a:lnTo>
                  <a:pt x="1135" y="1176"/>
                </a:lnTo>
                <a:lnTo>
                  <a:pt x="1135" y="1175"/>
                </a:lnTo>
                <a:lnTo>
                  <a:pt x="1133" y="1176"/>
                </a:lnTo>
                <a:lnTo>
                  <a:pt x="1133" y="1177"/>
                </a:lnTo>
                <a:lnTo>
                  <a:pt x="1132" y="1178"/>
                </a:lnTo>
                <a:lnTo>
                  <a:pt x="1131" y="1178"/>
                </a:lnTo>
                <a:lnTo>
                  <a:pt x="1130" y="1179"/>
                </a:lnTo>
                <a:lnTo>
                  <a:pt x="1129" y="1179"/>
                </a:lnTo>
                <a:lnTo>
                  <a:pt x="1129" y="1180"/>
                </a:lnTo>
                <a:lnTo>
                  <a:pt x="1129" y="1180"/>
                </a:lnTo>
                <a:lnTo>
                  <a:pt x="1128" y="1180"/>
                </a:lnTo>
                <a:lnTo>
                  <a:pt x="1128" y="1179"/>
                </a:lnTo>
                <a:lnTo>
                  <a:pt x="1127" y="1177"/>
                </a:lnTo>
                <a:lnTo>
                  <a:pt x="1126" y="1176"/>
                </a:lnTo>
                <a:lnTo>
                  <a:pt x="1125" y="1175"/>
                </a:lnTo>
                <a:lnTo>
                  <a:pt x="1124" y="1175"/>
                </a:lnTo>
                <a:lnTo>
                  <a:pt x="1124" y="1175"/>
                </a:lnTo>
                <a:lnTo>
                  <a:pt x="1123" y="1174"/>
                </a:lnTo>
                <a:lnTo>
                  <a:pt x="1122" y="1173"/>
                </a:lnTo>
                <a:lnTo>
                  <a:pt x="1122" y="1172"/>
                </a:lnTo>
                <a:lnTo>
                  <a:pt x="1121" y="1171"/>
                </a:lnTo>
                <a:lnTo>
                  <a:pt x="1120" y="1170"/>
                </a:lnTo>
                <a:lnTo>
                  <a:pt x="1119" y="1170"/>
                </a:lnTo>
                <a:lnTo>
                  <a:pt x="1118" y="1169"/>
                </a:lnTo>
                <a:lnTo>
                  <a:pt x="1118" y="1169"/>
                </a:lnTo>
                <a:lnTo>
                  <a:pt x="1118" y="1168"/>
                </a:lnTo>
                <a:lnTo>
                  <a:pt x="1118" y="1166"/>
                </a:lnTo>
                <a:lnTo>
                  <a:pt x="1118" y="1165"/>
                </a:lnTo>
                <a:lnTo>
                  <a:pt x="1117" y="1164"/>
                </a:lnTo>
                <a:lnTo>
                  <a:pt x="1116" y="1164"/>
                </a:lnTo>
                <a:lnTo>
                  <a:pt x="1115" y="1164"/>
                </a:lnTo>
                <a:lnTo>
                  <a:pt x="1113" y="1164"/>
                </a:lnTo>
                <a:lnTo>
                  <a:pt x="1113" y="1164"/>
                </a:lnTo>
                <a:lnTo>
                  <a:pt x="1112" y="1164"/>
                </a:lnTo>
                <a:lnTo>
                  <a:pt x="1111" y="1165"/>
                </a:lnTo>
                <a:lnTo>
                  <a:pt x="1109" y="1165"/>
                </a:lnTo>
                <a:lnTo>
                  <a:pt x="1108" y="1164"/>
                </a:lnTo>
                <a:lnTo>
                  <a:pt x="1107" y="1164"/>
                </a:lnTo>
                <a:lnTo>
                  <a:pt x="1106" y="1164"/>
                </a:lnTo>
                <a:lnTo>
                  <a:pt x="1105" y="1164"/>
                </a:lnTo>
                <a:lnTo>
                  <a:pt x="1104" y="1164"/>
                </a:lnTo>
                <a:lnTo>
                  <a:pt x="1103" y="1164"/>
                </a:lnTo>
                <a:lnTo>
                  <a:pt x="1102" y="1165"/>
                </a:lnTo>
                <a:lnTo>
                  <a:pt x="1102" y="1166"/>
                </a:lnTo>
                <a:lnTo>
                  <a:pt x="1101" y="1166"/>
                </a:lnTo>
                <a:lnTo>
                  <a:pt x="1100" y="1166"/>
                </a:lnTo>
                <a:lnTo>
                  <a:pt x="1098" y="1167"/>
                </a:lnTo>
                <a:lnTo>
                  <a:pt x="1097" y="1168"/>
                </a:lnTo>
                <a:lnTo>
                  <a:pt x="1096" y="1169"/>
                </a:lnTo>
                <a:lnTo>
                  <a:pt x="1096" y="1169"/>
                </a:lnTo>
                <a:lnTo>
                  <a:pt x="1095" y="1169"/>
                </a:lnTo>
                <a:lnTo>
                  <a:pt x="1094" y="1169"/>
                </a:lnTo>
                <a:lnTo>
                  <a:pt x="1093" y="1169"/>
                </a:lnTo>
                <a:lnTo>
                  <a:pt x="1092" y="1170"/>
                </a:lnTo>
                <a:lnTo>
                  <a:pt x="1090" y="1170"/>
                </a:lnTo>
                <a:lnTo>
                  <a:pt x="1090" y="1170"/>
                </a:lnTo>
                <a:lnTo>
                  <a:pt x="1089" y="1171"/>
                </a:lnTo>
                <a:lnTo>
                  <a:pt x="1088" y="1171"/>
                </a:lnTo>
                <a:lnTo>
                  <a:pt x="1087" y="1172"/>
                </a:lnTo>
                <a:lnTo>
                  <a:pt x="1086" y="1172"/>
                </a:lnTo>
                <a:lnTo>
                  <a:pt x="1085" y="1173"/>
                </a:lnTo>
                <a:lnTo>
                  <a:pt x="1085" y="1174"/>
                </a:lnTo>
                <a:lnTo>
                  <a:pt x="1084" y="1174"/>
                </a:lnTo>
                <a:lnTo>
                  <a:pt x="1083" y="1175"/>
                </a:lnTo>
                <a:lnTo>
                  <a:pt x="1082" y="1175"/>
                </a:lnTo>
                <a:lnTo>
                  <a:pt x="1081" y="1175"/>
                </a:lnTo>
                <a:lnTo>
                  <a:pt x="1080" y="1175"/>
                </a:lnTo>
                <a:lnTo>
                  <a:pt x="1079" y="1175"/>
                </a:lnTo>
                <a:lnTo>
                  <a:pt x="1079" y="1176"/>
                </a:lnTo>
                <a:lnTo>
                  <a:pt x="1079" y="1176"/>
                </a:lnTo>
                <a:lnTo>
                  <a:pt x="1078" y="1177"/>
                </a:lnTo>
                <a:lnTo>
                  <a:pt x="1077" y="1176"/>
                </a:lnTo>
                <a:lnTo>
                  <a:pt x="1076" y="1177"/>
                </a:lnTo>
                <a:lnTo>
                  <a:pt x="1075" y="1178"/>
                </a:lnTo>
                <a:lnTo>
                  <a:pt x="1074" y="1177"/>
                </a:lnTo>
                <a:lnTo>
                  <a:pt x="1074" y="1176"/>
                </a:lnTo>
                <a:lnTo>
                  <a:pt x="1075" y="1175"/>
                </a:lnTo>
                <a:lnTo>
                  <a:pt x="1075" y="1175"/>
                </a:lnTo>
                <a:lnTo>
                  <a:pt x="1075" y="1173"/>
                </a:lnTo>
                <a:lnTo>
                  <a:pt x="1075" y="1172"/>
                </a:lnTo>
                <a:lnTo>
                  <a:pt x="1074" y="1171"/>
                </a:lnTo>
                <a:lnTo>
                  <a:pt x="1073" y="1170"/>
                </a:lnTo>
                <a:lnTo>
                  <a:pt x="1072" y="1170"/>
                </a:lnTo>
                <a:lnTo>
                  <a:pt x="1071" y="1170"/>
                </a:lnTo>
                <a:lnTo>
                  <a:pt x="1070" y="1169"/>
                </a:lnTo>
                <a:lnTo>
                  <a:pt x="1070" y="1169"/>
                </a:lnTo>
                <a:lnTo>
                  <a:pt x="1069" y="1167"/>
                </a:lnTo>
                <a:lnTo>
                  <a:pt x="1068" y="1167"/>
                </a:lnTo>
                <a:lnTo>
                  <a:pt x="1068" y="1166"/>
                </a:lnTo>
                <a:lnTo>
                  <a:pt x="1066" y="1165"/>
                </a:lnTo>
                <a:lnTo>
                  <a:pt x="1065" y="1165"/>
                </a:lnTo>
                <a:lnTo>
                  <a:pt x="1063" y="1164"/>
                </a:lnTo>
                <a:lnTo>
                  <a:pt x="1062" y="1164"/>
                </a:lnTo>
                <a:lnTo>
                  <a:pt x="1061" y="1164"/>
                </a:lnTo>
                <a:lnTo>
                  <a:pt x="1060" y="1163"/>
                </a:lnTo>
                <a:lnTo>
                  <a:pt x="1058" y="1162"/>
                </a:lnTo>
                <a:lnTo>
                  <a:pt x="1057" y="1161"/>
                </a:lnTo>
                <a:lnTo>
                  <a:pt x="1057" y="1160"/>
                </a:lnTo>
                <a:lnTo>
                  <a:pt x="1057" y="1159"/>
                </a:lnTo>
                <a:lnTo>
                  <a:pt x="1057" y="1158"/>
                </a:lnTo>
                <a:lnTo>
                  <a:pt x="1056" y="1158"/>
                </a:lnTo>
                <a:lnTo>
                  <a:pt x="1055" y="1156"/>
                </a:lnTo>
                <a:lnTo>
                  <a:pt x="1054" y="1156"/>
                </a:lnTo>
                <a:lnTo>
                  <a:pt x="1053" y="1156"/>
                </a:lnTo>
                <a:lnTo>
                  <a:pt x="1051" y="1156"/>
                </a:lnTo>
                <a:lnTo>
                  <a:pt x="1051" y="1156"/>
                </a:lnTo>
                <a:lnTo>
                  <a:pt x="1050" y="1156"/>
                </a:lnTo>
                <a:lnTo>
                  <a:pt x="1048" y="1156"/>
                </a:lnTo>
                <a:lnTo>
                  <a:pt x="1047" y="1156"/>
                </a:lnTo>
                <a:lnTo>
                  <a:pt x="1046" y="1157"/>
                </a:lnTo>
                <a:lnTo>
                  <a:pt x="1046" y="1157"/>
                </a:lnTo>
                <a:lnTo>
                  <a:pt x="1046" y="1156"/>
                </a:lnTo>
                <a:lnTo>
                  <a:pt x="1044" y="1156"/>
                </a:lnTo>
                <a:lnTo>
                  <a:pt x="1043" y="1156"/>
                </a:lnTo>
                <a:lnTo>
                  <a:pt x="1042" y="1156"/>
                </a:lnTo>
                <a:lnTo>
                  <a:pt x="1040" y="1157"/>
                </a:lnTo>
                <a:lnTo>
                  <a:pt x="1040" y="1158"/>
                </a:lnTo>
                <a:lnTo>
                  <a:pt x="1039" y="1158"/>
                </a:lnTo>
                <a:lnTo>
                  <a:pt x="1038" y="1157"/>
                </a:lnTo>
                <a:lnTo>
                  <a:pt x="1037" y="1156"/>
                </a:lnTo>
                <a:lnTo>
                  <a:pt x="1036" y="1156"/>
                </a:lnTo>
                <a:lnTo>
                  <a:pt x="1035" y="1157"/>
                </a:lnTo>
                <a:lnTo>
                  <a:pt x="1034" y="1157"/>
                </a:lnTo>
                <a:lnTo>
                  <a:pt x="1034" y="1157"/>
                </a:lnTo>
                <a:lnTo>
                  <a:pt x="1033" y="1158"/>
                </a:lnTo>
                <a:lnTo>
                  <a:pt x="1032" y="1158"/>
                </a:lnTo>
                <a:lnTo>
                  <a:pt x="1031" y="1158"/>
                </a:lnTo>
                <a:lnTo>
                  <a:pt x="1030" y="1158"/>
                </a:lnTo>
                <a:lnTo>
                  <a:pt x="1029" y="1158"/>
                </a:lnTo>
                <a:lnTo>
                  <a:pt x="1029" y="1157"/>
                </a:lnTo>
                <a:lnTo>
                  <a:pt x="1029" y="1156"/>
                </a:lnTo>
                <a:lnTo>
                  <a:pt x="1029" y="1155"/>
                </a:lnTo>
                <a:lnTo>
                  <a:pt x="1028" y="1154"/>
                </a:lnTo>
                <a:lnTo>
                  <a:pt x="1027" y="1154"/>
                </a:lnTo>
                <a:lnTo>
                  <a:pt x="1026" y="1153"/>
                </a:lnTo>
                <a:lnTo>
                  <a:pt x="1025" y="1153"/>
                </a:lnTo>
                <a:lnTo>
                  <a:pt x="1024" y="1153"/>
                </a:lnTo>
                <a:lnTo>
                  <a:pt x="1023" y="1152"/>
                </a:lnTo>
                <a:lnTo>
                  <a:pt x="1023" y="1151"/>
                </a:lnTo>
                <a:lnTo>
                  <a:pt x="1018" y="1149"/>
                </a:lnTo>
                <a:lnTo>
                  <a:pt x="1018" y="1149"/>
                </a:lnTo>
                <a:lnTo>
                  <a:pt x="1017" y="1148"/>
                </a:lnTo>
                <a:lnTo>
                  <a:pt x="1016" y="1148"/>
                </a:lnTo>
                <a:lnTo>
                  <a:pt x="1015" y="1148"/>
                </a:lnTo>
                <a:lnTo>
                  <a:pt x="1013" y="1147"/>
                </a:lnTo>
                <a:lnTo>
                  <a:pt x="1012" y="1147"/>
                </a:lnTo>
                <a:lnTo>
                  <a:pt x="1011" y="1147"/>
                </a:lnTo>
                <a:lnTo>
                  <a:pt x="1010" y="1147"/>
                </a:lnTo>
                <a:lnTo>
                  <a:pt x="1009" y="1147"/>
                </a:lnTo>
                <a:lnTo>
                  <a:pt x="1008" y="1147"/>
                </a:lnTo>
                <a:lnTo>
                  <a:pt x="1007" y="1147"/>
                </a:lnTo>
                <a:lnTo>
                  <a:pt x="1007" y="1147"/>
                </a:lnTo>
                <a:lnTo>
                  <a:pt x="1005" y="1147"/>
                </a:lnTo>
                <a:lnTo>
                  <a:pt x="1004" y="1148"/>
                </a:lnTo>
                <a:lnTo>
                  <a:pt x="1003" y="1148"/>
                </a:lnTo>
                <a:lnTo>
                  <a:pt x="1002" y="1149"/>
                </a:lnTo>
                <a:lnTo>
                  <a:pt x="1001" y="1149"/>
                </a:lnTo>
                <a:lnTo>
                  <a:pt x="1001" y="1150"/>
                </a:lnTo>
                <a:lnTo>
                  <a:pt x="1000" y="1150"/>
                </a:lnTo>
                <a:lnTo>
                  <a:pt x="999" y="1151"/>
                </a:lnTo>
                <a:lnTo>
                  <a:pt x="998" y="1150"/>
                </a:lnTo>
                <a:lnTo>
                  <a:pt x="997" y="1150"/>
                </a:lnTo>
                <a:lnTo>
                  <a:pt x="996" y="1149"/>
                </a:lnTo>
                <a:lnTo>
                  <a:pt x="995" y="1149"/>
                </a:lnTo>
                <a:lnTo>
                  <a:pt x="994" y="1148"/>
                </a:lnTo>
                <a:lnTo>
                  <a:pt x="993" y="1147"/>
                </a:lnTo>
                <a:lnTo>
                  <a:pt x="993" y="1147"/>
                </a:lnTo>
                <a:lnTo>
                  <a:pt x="992" y="1146"/>
                </a:lnTo>
                <a:lnTo>
                  <a:pt x="991" y="1145"/>
                </a:lnTo>
                <a:lnTo>
                  <a:pt x="990" y="1145"/>
                </a:lnTo>
                <a:lnTo>
                  <a:pt x="989" y="1144"/>
                </a:lnTo>
                <a:lnTo>
                  <a:pt x="988" y="1144"/>
                </a:lnTo>
                <a:lnTo>
                  <a:pt x="988" y="1142"/>
                </a:lnTo>
                <a:lnTo>
                  <a:pt x="987" y="1142"/>
                </a:lnTo>
                <a:lnTo>
                  <a:pt x="987" y="1141"/>
                </a:lnTo>
                <a:lnTo>
                  <a:pt x="987" y="1139"/>
                </a:lnTo>
                <a:lnTo>
                  <a:pt x="987" y="1138"/>
                </a:lnTo>
                <a:lnTo>
                  <a:pt x="985" y="1137"/>
                </a:lnTo>
                <a:lnTo>
                  <a:pt x="984" y="1136"/>
                </a:lnTo>
                <a:lnTo>
                  <a:pt x="983" y="1136"/>
                </a:lnTo>
                <a:lnTo>
                  <a:pt x="982" y="1136"/>
                </a:lnTo>
                <a:lnTo>
                  <a:pt x="982" y="1136"/>
                </a:lnTo>
                <a:lnTo>
                  <a:pt x="982" y="1136"/>
                </a:lnTo>
                <a:lnTo>
                  <a:pt x="981" y="1136"/>
                </a:lnTo>
                <a:lnTo>
                  <a:pt x="980" y="1136"/>
                </a:lnTo>
                <a:lnTo>
                  <a:pt x="979" y="1136"/>
                </a:lnTo>
                <a:lnTo>
                  <a:pt x="978" y="1137"/>
                </a:lnTo>
                <a:lnTo>
                  <a:pt x="977" y="1138"/>
                </a:lnTo>
                <a:lnTo>
                  <a:pt x="976" y="1138"/>
                </a:lnTo>
                <a:lnTo>
                  <a:pt x="976" y="1139"/>
                </a:lnTo>
                <a:lnTo>
                  <a:pt x="976" y="1141"/>
                </a:lnTo>
                <a:lnTo>
                  <a:pt x="976" y="1142"/>
                </a:lnTo>
                <a:lnTo>
                  <a:pt x="975" y="1142"/>
                </a:lnTo>
                <a:lnTo>
                  <a:pt x="973" y="1143"/>
                </a:lnTo>
                <a:lnTo>
                  <a:pt x="973" y="1143"/>
                </a:lnTo>
                <a:lnTo>
                  <a:pt x="972" y="1143"/>
                </a:lnTo>
                <a:lnTo>
                  <a:pt x="971" y="1142"/>
                </a:lnTo>
                <a:lnTo>
                  <a:pt x="970" y="1142"/>
                </a:lnTo>
                <a:lnTo>
                  <a:pt x="969" y="1142"/>
                </a:lnTo>
                <a:lnTo>
                  <a:pt x="968" y="1142"/>
                </a:lnTo>
                <a:lnTo>
                  <a:pt x="967" y="1142"/>
                </a:lnTo>
                <a:lnTo>
                  <a:pt x="967" y="1143"/>
                </a:lnTo>
                <a:lnTo>
                  <a:pt x="965" y="1144"/>
                </a:lnTo>
                <a:lnTo>
                  <a:pt x="964" y="1145"/>
                </a:lnTo>
                <a:lnTo>
                  <a:pt x="964" y="1147"/>
                </a:lnTo>
                <a:lnTo>
                  <a:pt x="962" y="1147"/>
                </a:lnTo>
                <a:lnTo>
                  <a:pt x="962" y="1148"/>
                </a:lnTo>
                <a:lnTo>
                  <a:pt x="960" y="1148"/>
                </a:lnTo>
                <a:lnTo>
                  <a:pt x="959" y="1148"/>
                </a:lnTo>
                <a:lnTo>
                  <a:pt x="957" y="1148"/>
                </a:lnTo>
                <a:lnTo>
                  <a:pt x="956" y="1149"/>
                </a:lnTo>
                <a:lnTo>
                  <a:pt x="956" y="1150"/>
                </a:lnTo>
                <a:lnTo>
                  <a:pt x="956" y="1151"/>
                </a:lnTo>
                <a:lnTo>
                  <a:pt x="956" y="1152"/>
                </a:lnTo>
                <a:lnTo>
                  <a:pt x="956" y="1153"/>
                </a:lnTo>
                <a:lnTo>
                  <a:pt x="957" y="1153"/>
                </a:lnTo>
                <a:lnTo>
                  <a:pt x="956" y="1154"/>
                </a:lnTo>
                <a:lnTo>
                  <a:pt x="955" y="1154"/>
                </a:lnTo>
                <a:lnTo>
                  <a:pt x="955" y="1155"/>
                </a:lnTo>
                <a:lnTo>
                  <a:pt x="954" y="1156"/>
                </a:lnTo>
                <a:lnTo>
                  <a:pt x="954" y="1158"/>
                </a:lnTo>
                <a:lnTo>
                  <a:pt x="954" y="1158"/>
                </a:lnTo>
                <a:lnTo>
                  <a:pt x="954" y="1159"/>
                </a:lnTo>
                <a:lnTo>
                  <a:pt x="954" y="1161"/>
                </a:lnTo>
                <a:lnTo>
                  <a:pt x="954" y="1162"/>
                </a:lnTo>
                <a:lnTo>
                  <a:pt x="954" y="1164"/>
                </a:lnTo>
                <a:lnTo>
                  <a:pt x="955" y="1165"/>
                </a:lnTo>
                <a:lnTo>
                  <a:pt x="956" y="1166"/>
                </a:lnTo>
                <a:lnTo>
                  <a:pt x="955" y="1167"/>
                </a:lnTo>
                <a:lnTo>
                  <a:pt x="954" y="1167"/>
                </a:lnTo>
                <a:lnTo>
                  <a:pt x="953" y="1167"/>
                </a:lnTo>
                <a:lnTo>
                  <a:pt x="952" y="1168"/>
                </a:lnTo>
                <a:lnTo>
                  <a:pt x="952" y="1169"/>
                </a:lnTo>
                <a:lnTo>
                  <a:pt x="952" y="1169"/>
                </a:lnTo>
                <a:lnTo>
                  <a:pt x="952" y="1170"/>
                </a:lnTo>
                <a:lnTo>
                  <a:pt x="952" y="1171"/>
                </a:lnTo>
                <a:lnTo>
                  <a:pt x="953" y="1172"/>
                </a:lnTo>
                <a:lnTo>
                  <a:pt x="955" y="1174"/>
                </a:lnTo>
                <a:lnTo>
                  <a:pt x="955" y="1175"/>
                </a:lnTo>
                <a:lnTo>
                  <a:pt x="955" y="1177"/>
                </a:lnTo>
                <a:lnTo>
                  <a:pt x="956" y="1177"/>
                </a:lnTo>
                <a:lnTo>
                  <a:pt x="957" y="1178"/>
                </a:lnTo>
                <a:lnTo>
                  <a:pt x="956" y="1178"/>
                </a:lnTo>
                <a:lnTo>
                  <a:pt x="956" y="1180"/>
                </a:lnTo>
                <a:lnTo>
                  <a:pt x="956" y="1180"/>
                </a:lnTo>
                <a:lnTo>
                  <a:pt x="956" y="1181"/>
                </a:lnTo>
                <a:lnTo>
                  <a:pt x="956" y="1182"/>
                </a:lnTo>
                <a:lnTo>
                  <a:pt x="956" y="1183"/>
                </a:lnTo>
                <a:lnTo>
                  <a:pt x="956" y="1185"/>
                </a:lnTo>
                <a:lnTo>
                  <a:pt x="956" y="1186"/>
                </a:lnTo>
                <a:lnTo>
                  <a:pt x="956" y="1186"/>
                </a:lnTo>
                <a:lnTo>
                  <a:pt x="956" y="1187"/>
                </a:lnTo>
                <a:lnTo>
                  <a:pt x="956" y="1188"/>
                </a:lnTo>
                <a:lnTo>
                  <a:pt x="957" y="1188"/>
                </a:lnTo>
                <a:lnTo>
                  <a:pt x="958" y="1188"/>
                </a:lnTo>
                <a:lnTo>
                  <a:pt x="960" y="1188"/>
                </a:lnTo>
                <a:lnTo>
                  <a:pt x="960" y="1187"/>
                </a:lnTo>
                <a:lnTo>
                  <a:pt x="961" y="1186"/>
                </a:lnTo>
                <a:lnTo>
                  <a:pt x="962" y="1186"/>
                </a:lnTo>
                <a:lnTo>
                  <a:pt x="962" y="1186"/>
                </a:lnTo>
                <a:lnTo>
                  <a:pt x="962" y="1186"/>
                </a:lnTo>
                <a:lnTo>
                  <a:pt x="962" y="1187"/>
                </a:lnTo>
                <a:lnTo>
                  <a:pt x="962" y="1188"/>
                </a:lnTo>
                <a:lnTo>
                  <a:pt x="961" y="1189"/>
                </a:lnTo>
                <a:lnTo>
                  <a:pt x="960" y="1189"/>
                </a:lnTo>
                <a:lnTo>
                  <a:pt x="960" y="1190"/>
                </a:lnTo>
                <a:lnTo>
                  <a:pt x="960" y="1191"/>
                </a:lnTo>
                <a:lnTo>
                  <a:pt x="959" y="1192"/>
                </a:lnTo>
                <a:lnTo>
                  <a:pt x="958" y="1192"/>
                </a:lnTo>
                <a:lnTo>
                  <a:pt x="957" y="1192"/>
                </a:lnTo>
                <a:lnTo>
                  <a:pt x="956" y="1192"/>
                </a:lnTo>
                <a:lnTo>
                  <a:pt x="956" y="1193"/>
                </a:lnTo>
                <a:lnTo>
                  <a:pt x="955" y="1195"/>
                </a:lnTo>
                <a:lnTo>
                  <a:pt x="955" y="1196"/>
                </a:lnTo>
                <a:lnTo>
                  <a:pt x="955" y="1197"/>
                </a:lnTo>
                <a:lnTo>
                  <a:pt x="955" y="1197"/>
                </a:lnTo>
                <a:lnTo>
                  <a:pt x="955" y="1198"/>
                </a:lnTo>
                <a:lnTo>
                  <a:pt x="955" y="1200"/>
                </a:lnTo>
                <a:lnTo>
                  <a:pt x="955" y="1201"/>
                </a:lnTo>
                <a:lnTo>
                  <a:pt x="955" y="1202"/>
                </a:lnTo>
                <a:lnTo>
                  <a:pt x="955" y="1203"/>
                </a:lnTo>
                <a:lnTo>
                  <a:pt x="954" y="1203"/>
                </a:lnTo>
                <a:lnTo>
                  <a:pt x="952" y="1204"/>
                </a:lnTo>
                <a:lnTo>
                  <a:pt x="951" y="1205"/>
                </a:lnTo>
                <a:lnTo>
                  <a:pt x="951" y="1206"/>
                </a:lnTo>
                <a:lnTo>
                  <a:pt x="951" y="1207"/>
                </a:lnTo>
                <a:lnTo>
                  <a:pt x="951" y="1211"/>
                </a:lnTo>
                <a:lnTo>
                  <a:pt x="951" y="1212"/>
                </a:lnTo>
                <a:lnTo>
                  <a:pt x="951" y="1213"/>
                </a:lnTo>
                <a:lnTo>
                  <a:pt x="951" y="1212"/>
                </a:lnTo>
                <a:lnTo>
                  <a:pt x="950" y="1212"/>
                </a:lnTo>
                <a:lnTo>
                  <a:pt x="948" y="1212"/>
                </a:lnTo>
                <a:lnTo>
                  <a:pt x="948" y="1213"/>
                </a:lnTo>
                <a:lnTo>
                  <a:pt x="947" y="1214"/>
                </a:lnTo>
                <a:lnTo>
                  <a:pt x="947" y="1214"/>
                </a:lnTo>
                <a:lnTo>
                  <a:pt x="946" y="1215"/>
                </a:lnTo>
                <a:lnTo>
                  <a:pt x="945" y="1216"/>
                </a:lnTo>
                <a:lnTo>
                  <a:pt x="945" y="1217"/>
                </a:lnTo>
                <a:lnTo>
                  <a:pt x="945" y="1218"/>
                </a:lnTo>
                <a:lnTo>
                  <a:pt x="945" y="1219"/>
                </a:lnTo>
                <a:lnTo>
                  <a:pt x="945" y="1220"/>
                </a:lnTo>
                <a:lnTo>
                  <a:pt x="945" y="1221"/>
                </a:lnTo>
                <a:lnTo>
                  <a:pt x="945" y="1223"/>
                </a:lnTo>
                <a:lnTo>
                  <a:pt x="944" y="1223"/>
                </a:lnTo>
                <a:lnTo>
                  <a:pt x="943" y="1223"/>
                </a:lnTo>
                <a:lnTo>
                  <a:pt x="942" y="1224"/>
                </a:lnTo>
                <a:lnTo>
                  <a:pt x="941" y="1225"/>
                </a:lnTo>
                <a:lnTo>
                  <a:pt x="940" y="1225"/>
                </a:lnTo>
                <a:lnTo>
                  <a:pt x="939" y="1225"/>
                </a:lnTo>
                <a:lnTo>
                  <a:pt x="939" y="1225"/>
                </a:lnTo>
                <a:lnTo>
                  <a:pt x="937" y="1226"/>
                </a:lnTo>
                <a:lnTo>
                  <a:pt x="936" y="1227"/>
                </a:lnTo>
                <a:lnTo>
                  <a:pt x="936" y="1228"/>
                </a:lnTo>
                <a:lnTo>
                  <a:pt x="936" y="1229"/>
                </a:lnTo>
                <a:lnTo>
                  <a:pt x="935" y="1229"/>
                </a:lnTo>
                <a:lnTo>
                  <a:pt x="934" y="1229"/>
                </a:lnTo>
                <a:lnTo>
                  <a:pt x="934" y="1229"/>
                </a:lnTo>
                <a:lnTo>
                  <a:pt x="933" y="1230"/>
                </a:lnTo>
                <a:lnTo>
                  <a:pt x="931" y="1230"/>
                </a:lnTo>
                <a:lnTo>
                  <a:pt x="930" y="1230"/>
                </a:lnTo>
                <a:lnTo>
                  <a:pt x="929" y="1230"/>
                </a:lnTo>
                <a:lnTo>
                  <a:pt x="928" y="1231"/>
                </a:lnTo>
                <a:lnTo>
                  <a:pt x="928" y="1231"/>
                </a:lnTo>
                <a:lnTo>
                  <a:pt x="928" y="1232"/>
                </a:lnTo>
                <a:lnTo>
                  <a:pt x="928" y="1233"/>
                </a:lnTo>
                <a:lnTo>
                  <a:pt x="928" y="1234"/>
                </a:lnTo>
                <a:lnTo>
                  <a:pt x="929" y="1235"/>
                </a:lnTo>
                <a:lnTo>
                  <a:pt x="930" y="1235"/>
                </a:lnTo>
                <a:lnTo>
                  <a:pt x="931" y="1236"/>
                </a:lnTo>
                <a:lnTo>
                  <a:pt x="931" y="1236"/>
                </a:lnTo>
                <a:lnTo>
                  <a:pt x="930" y="1237"/>
                </a:lnTo>
                <a:lnTo>
                  <a:pt x="929" y="1237"/>
                </a:lnTo>
                <a:lnTo>
                  <a:pt x="929" y="1238"/>
                </a:lnTo>
                <a:lnTo>
                  <a:pt x="928" y="1237"/>
                </a:lnTo>
                <a:lnTo>
                  <a:pt x="928" y="1236"/>
                </a:lnTo>
                <a:lnTo>
                  <a:pt x="927" y="1236"/>
                </a:lnTo>
                <a:lnTo>
                  <a:pt x="925" y="1236"/>
                </a:lnTo>
                <a:lnTo>
                  <a:pt x="924" y="1236"/>
                </a:lnTo>
                <a:lnTo>
                  <a:pt x="924" y="1237"/>
                </a:lnTo>
                <a:lnTo>
                  <a:pt x="924" y="1239"/>
                </a:lnTo>
                <a:lnTo>
                  <a:pt x="923" y="1240"/>
                </a:lnTo>
                <a:lnTo>
                  <a:pt x="923" y="1239"/>
                </a:lnTo>
                <a:lnTo>
                  <a:pt x="922" y="1239"/>
                </a:lnTo>
                <a:lnTo>
                  <a:pt x="921" y="1239"/>
                </a:lnTo>
                <a:lnTo>
                  <a:pt x="920" y="1240"/>
                </a:lnTo>
                <a:lnTo>
                  <a:pt x="920" y="1241"/>
                </a:lnTo>
                <a:lnTo>
                  <a:pt x="920" y="1241"/>
                </a:lnTo>
                <a:lnTo>
                  <a:pt x="919" y="1242"/>
                </a:lnTo>
                <a:lnTo>
                  <a:pt x="919" y="1244"/>
                </a:lnTo>
                <a:lnTo>
                  <a:pt x="919" y="1245"/>
                </a:lnTo>
                <a:lnTo>
                  <a:pt x="919" y="1246"/>
                </a:lnTo>
                <a:lnTo>
                  <a:pt x="919" y="1247"/>
                </a:lnTo>
                <a:lnTo>
                  <a:pt x="919" y="1247"/>
                </a:lnTo>
                <a:lnTo>
                  <a:pt x="920" y="1248"/>
                </a:lnTo>
                <a:lnTo>
                  <a:pt x="920" y="1250"/>
                </a:lnTo>
                <a:lnTo>
                  <a:pt x="920" y="1251"/>
                </a:lnTo>
                <a:lnTo>
                  <a:pt x="920" y="1253"/>
                </a:lnTo>
                <a:lnTo>
                  <a:pt x="919" y="1253"/>
                </a:lnTo>
                <a:lnTo>
                  <a:pt x="918" y="1253"/>
                </a:lnTo>
                <a:lnTo>
                  <a:pt x="917" y="1253"/>
                </a:lnTo>
                <a:lnTo>
                  <a:pt x="917" y="1253"/>
                </a:lnTo>
                <a:lnTo>
                  <a:pt x="916" y="1253"/>
                </a:lnTo>
                <a:lnTo>
                  <a:pt x="916" y="1254"/>
                </a:lnTo>
                <a:lnTo>
                  <a:pt x="915" y="1255"/>
                </a:lnTo>
                <a:lnTo>
                  <a:pt x="916" y="1256"/>
                </a:lnTo>
                <a:lnTo>
                  <a:pt x="916" y="1257"/>
                </a:lnTo>
                <a:lnTo>
                  <a:pt x="917" y="1258"/>
                </a:lnTo>
                <a:lnTo>
                  <a:pt x="917" y="1258"/>
                </a:lnTo>
                <a:lnTo>
                  <a:pt x="917" y="1260"/>
                </a:lnTo>
                <a:lnTo>
                  <a:pt x="917" y="1260"/>
                </a:lnTo>
                <a:lnTo>
                  <a:pt x="916" y="1260"/>
                </a:lnTo>
                <a:lnTo>
                  <a:pt x="915" y="1260"/>
                </a:lnTo>
                <a:lnTo>
                  <a:pt x="913" y="1259"/>
                </a:lnTo>
                <a:lnTo>
                  <a:pt x="912" y="1259"/>
                </a:lnTo>
                <a:lnTo>
                  <a:pt x="912" y="1260"/>
                </a:lnTo>
                <a:lnTo>
                  <a:pt x="911" y="1260"/>
                </a:lnTo>
                <a:lnTo>
                  <a:pt x="909" y="1261"/>
                </a:lnTo>
                <a:lnTo>
                  <a:pt x="909" y="1262"/>
                </a:lnTo>
                <a:lnTo>
                  <a:pt x="909" y="1263"/>
                </a:lnTo>
                <a:lnTo>
                  <a:pt x="909" y="1264"/>
                </a:lnTo>
                <a:lnTo>
                  <a:pt x="910" y="1264"/>
                </a:lnTo>
                <a:lnTo>
                  <a:pt x="909" y="1266"/>
                </a:lnTo>
                <a:lnTo>
                  <a:pt x="908" y="1265"/>
                </a:lnTo>
                <a:lnTo>
                  <a:pt x="907" y="1265"/>
                </a:lnTo>
                <a:lnTo>
                  <a:pt x="906" y="1265"/>
                </a:lnTo>
                <a:lnTo>
                  <a:pt x="906" y="1265"/>
                </a:lnTo>
                <a:lnTo>
                  <a:pt x="905" y="1266"/>
                </a:lnTo>
                <a:lnTo>
                  <a:pt x="904" y="1266"/>
                </a:lnTo>
                <a:lnTo>
                  <a:pt x="903" y="1267"/>
                </a:lnTo>
                <a:lnTo>
                  <a:pt x="903" y="1268"/>
                </a:lnTo>
                <a:lnTo>
                  <a:pt x="902" y="1269"/>
                </a:lnTo>
                <a:lnTo>
                  <a:pt x="901" y="1269"/>
                </a:lnTo>
                <a:lnTo>
                  <a:pt x="900" y="1269"/>
                </a:lnTo>
                <a:lnTo>
                  <a:pt x="900" y="1270"/>
                </a:lnTo>
                <a:lnTo>
                  <a:pt x="900" y="1271"/>
                </a:lnTo>
                <a:lnTo>
                  <a:pt x="900" y="1272"/>
                </a:lnTo>
                <a:lnTo>
                  <a:pt x="900" y="1273"/>
                </a:lnTo>
                <a:lnTo>
                  <a:pt x="900" y="1274"/>
                </a:lnTo>
                <a:lnTo>
                  <a:pt x="900" y="1275"/>
                </a:lnTo>
                <a:lnTo>
                  <a:pt x="900" y="1275"/>
                </a:lnTo>
                <a:lnTo>
                  <a:pt x="900" y="1276"/>
                </a:lnTo>
                <a:lnTo>
                  <a:pt x="900" y="1277"/>
                </a:lnTo>
                <a:lnTo>
                  <a:pt x="900" y="1278"/>
                </a:lnTo>
                <a:lnTo>
                  <a:pt x="901" y="1279"/>
                </a:lnTo>
                <a:lnTo>
                  <a:pt x="900" y="1280"/>
                </a:lnTo>
                <a:lnTo>
                  <a:pt x="900" y="1280"/>
                </a:lnTo>
                <a:lnTo>
                  <a:pt x="900" y="1281"/>
                </a:lnTo>
                <a:lnTo>
                  <a:pt x="899" y="1282"/>
                </a:lnTo>
                <a:lnTo>
                  <a:pt x="898" y="1283"/>
                </a:lnTo>
                <a:lnTo>
                  <a:pt x="897" y="1284"/>
                </a:lnTo>
                <a:lnTo>
                  <a:pt x="897" y="1285"/>
                </a:lnTo>
                <a:lnTo>
                  <a:pt x="898" y="1286"/>
                </a:lnTo>
                <a:lnTo>
                  <a:pt x="898" y="1286"/>
                </a:lnTo>
                <a:lnTo>
                  <a:pt x="898" y="1287"/>
                </a:lnTo>
                <a:lnTo>
                  <a:pt x="899" y="1288"/>
                </a:lnTo>
                <a:lnTo>
                  <a:pt x="899" y="1289"/>
                </a:lnTo>
                <a:lnTo>
                  <a:pt x="900" y="1290"/>
                </a:lnTo>
                <a:lnTo>
                  <a:pt x="900" y="1291"/>
                </a:lnTo>
                <a:lnTo>
                  <a:pt x="900" y="1291"/>
                </a:lnTo>
                <a:lnTo>
                  <a:pt x="901" y="1292"/>
                </a:lnTo>
                <a:lnTo>
                  <a:pt x="901" y="1293"/>
                </a:lnTo>
                <a:lnTo>
                  <a:pt x="902" y="1294"/>
                </a:lnTo>
                <a:lnTo>
                  <a:pt x="902" y="1296"/>
                </a:lnTo>
                <a:lnTo>
                  <a:pt x="901" y="1297"/>
                </a:lnTo>
                <a:lnTo>
                  <a:pt x="901" y="1298"/>
                </a:lnTo>
                <a:lnTo>
                  <a:pt x="901" y="1299"/>
                </a:lnTo>
                <a:lnTo>
                  <a:pt x="900" y="1300"/>
                </a:lnTo>
                <a:lnTo>
                  <a:pt x="899" y="1300"/>
                </a:lnTo>
                <a:lnTo>
                  <a:pt x="898" y="1299"/>
                </a:lnTo>
                <a:lnTo>
                  <a:pt x="897" y="1299"/>
                </a:lnTo>
                <a:lnTo>
                  <a:pt x="896" y="1300"/>
                </a:lnTo>
                <a:lnTo>
                  <a:pt x="895" y="1300"/>
                </a:lnTo>
                <a:lnTo>
                  <a:pt x="895" y="1301"/>
                </a:lnTo>
                <a:lnTo>
                  <a:pt x="895" y="1302"/>
                </a:lnTo>
                <a:lnTo>
                  <a:pt x="895" y="1303"/>
                </a:lnTo>
                <a:lnTo>
                  <a:pt x="896" y="1304"/>
                </a:lnTo>
                <a:lnTo>
                  <a:pt x="896" y="1305"/>
                </a:lnTo>
                <a:lnTo>
                  <a:pt x="896" y="1306"/>
                </a:lnTo>
                <a:lnTo>
                  <a:pt x="895" y="1307"/>
                </a:lnTo>
                <a:lnTo>
                  <a:pt x="895" y="1308"/>
                </a:lnTo>
                <a:lnTo>
                  <a:pt x="895" y="1308"/>
                </a:lnTo>
                <a:lnTo>
                  <a:pt x="895" y="1309"/>
                </a:lnTo>
                <a:lnTo>
                  <a:pt x="895" y="1311"/>
                </a:lnTo>
                <a:lnTo>
                  <a:pt x="895" y="1312"/>
                </a:lnTo>
                <a:lnTo>
                  <a:pt x="896" y="1313"/>
                </a:lnTo>
                <a:lnTo>
                  <a:pt x="897" y="1313"/>
                </a:lnTo>
                <a:lnTo>
                  <a:pt x="898" y="1313"/>
                </a:lnTo>
                <a:lnTo>
                  <a:pt x="899" y="1313"/>
                </a:lnTo>
                <a:lnTo>
                  <a:pt x="900" y="1313"/>
                </a:lnTo>
                <a:lnTo>
                  <a:pt x="900" y="1314"/>
                </a:lnTo>
                <a:lnTo>
                  <a:pt x="900" y="1315"/>
                </a:lnTo>
                <a:lnTo>
                  <a:pt x="899" y="1315"/>
                </a:lnTo>
                <a:lnTo>
                  <a:pt x="898" y="1316"/>
                </a:lnTo>
                <a:lnTo>
                  <a:pt x="897" y="1316"/>
                </a:lnTo>
                <a:lnTo>
                  <a:pt x="896" y="1317"/>
                </a:lnTo>
                <a:lnTo>
                  <a:pt x="896" y="1318"/>
                </a:lnTo>
                <a:lnTo>
                  <a:pt x="896" y="1319"/>
                </a:lnTo>
                <a:lnTo>
                  <a:pt x="895" y="1320"/>
                </a:lnTo>
                <a:lnTo>
                  <a:pt x="895" y="1321"/>
                </a:lnTo>
                <a:lnTo>
                  <a:pt x="895" y="1322"/>
                </a:lnTo>
                <a:lnTo>
                  <a:pt x="895" y="1323"/>
                </a:lnTo>
                <a:lnTo>
                  <a:pt x="895" y="1324"/>
                </a:lnTo>
                <a:lnTo>
                  <a:pt x="894" y="1325"/>
                </a:lnTo>
                <a:lnTo>
                  <a:pt x="894" y="1325"/>
                </a:lnTo>
                <a:lnTo>
                  <a:pt x="894" y="1327"/>
                </a:lnTo>
                <a:lnTo>
                  <a:pt x="893" y="1328"/>
                </a:lnTo>
                <a:lnTo>
                  <a:pt x="893" y="1329"/>
                </a:lnTo>
                <a:lnTo>
                  <a:pt x="893" y="1330"/>
                </a:lnTo>
                <a:lnTo>
                  <a:pt x="893" y="1331"/>
                </a:lnTo>
                <a:lnTo>
                  <a:pt x="892" y="1332"/>
                </a:lnTo>
                <a:lnTo>
                  <a:pt x="891" y="1334"/>
                </a:lnTo>
                <a:lnTo>
                  <a:pt x="890" y="1335"/>
                </a:lnTo>
                <a:lnTo>
                  <a:pt x="889" y="1336"/>
                </a:lnTo>
                <a:lnTo>
                  <a:pt x="889" y="1336"/>
                </a:lnTo>
                <a:lnTo>
                  <a:pt x="889" y="1337"/>
                </a:lnTo>
                <a:lnTo>
                  <a:pt x="889" y="1338"/>
                </a:lnTo>
                <a:lnTo>
                  <a:pt x="890" y="1339"/>
                </a:lnTo>
                <a:lnTo>
                  <a:pt x="891" y="1339"/>
                </a:lnTo>
                <a:lnTo>
                  <a:pt x="892" y="1340"/>
                </a:lnTo>
                <a:lnTo>
                  <a:pt x="893" y="1340"/>
                </a:lnTo>
                <a:lnTo>
                  <a:pt x="893" y="1341"/>
                </a:lnTo>
                <a:lnTo>
                  <a:pt x="892" y="1341"/>
                </a:lnTo>
                <a:lnTo>
                  <a:pt x="891" y="1341"/>
                </a:lnTo>
                <a:lnTo>
                  <a:pt x="890" y="1341"/>
                </a:lnTo>
                <a:lnTo>
                  <a:pt x="889" y="1342"/>
                </a:lnTo>
                <a:lnTo>
                  <a:pt x="888" y="1343"/>
                </a:lnTo>
                <a:lnTo>
                  <a:pt x="887" y="1344"/>
                </a:lnTo>
                <a:lnTo>
                  <a:pt x="886" y="1345"/>
                </a:lnTo>
                <a:lnTo>
                  <a:pt x="886" y="1346"/>
                </a:lnTo>
                <a:lnTo>
                  <a:pt x="887" y="1347"/>
                </a:lnTo>
                <a:lnTo>
                  <a:pt x="887" y="1347"/>
                </a:lnTo>
                <a:lnTo>
                  <a:pt x="887" y="1349"/>
                </a:lnTo>
                <a:lnTo>
                  <a:pt x="887" y="1351"/>
                </a:lnTo>
                <a:lnTo>
                  <a:pt x="887" y="1352"/>
                </a:lnTo>
                <a:lnTo>
                  <a:pt x="886" y="1352"/>
                </a:lnTo>
                <a:lnTo>
                  <a:pt x="886" y="1352"/>
                </a:lnTo>
                <a:lnTo>
                  <a:pt x="886" y="1354"/>
                </a:lnTo>
                <a:lnTo>
                  <a:pt x="886" y="1355"/>
                </a:lnTo>
                <a:lnTo>
                  <a:pt x="886" y="1356"/>
                </a:lnTo>
                <a:lnTo>
                  <a:pt x="886" y="1357"/>
                </a:lnTo>
                <a:lnTo>
                  <a:pt x="886" y="1358"/>
                </a:lnTo>
                <a:lnTo>
                  <a:pt x="886" y="1359"/>
                </a:lnTo>
                <a:lnTo>
                  <a:pt x="885" y="1359"/>
                </a:lnTo>
                <a:lnTo>
                  <a:pt x="884" y="1360"/>
                </a:lnTo>
                <a:lnTo>
                  <a:pt x="884" y="1361"/>
                </a:lnTo>
                <a:lnTo>
                  <a:pt x="883" y="1361"/>
                </a:lnTo>
                <a:lnTo>
                  <a:pt x="882" y="1362"/>
                </a:lnTo>
                <a:lnTo>
                  <a:pt x="882" y="1363"/>
                </a:lnTo>
                <a:lnTo>
                  <a:pt x="881" y="1363"/>
                </a:lnTo>
                <a:lnTo>
                  <a:pt x="880" y="1363"/>
                </a:lnTo>
                <a:lnTo>
                  <a:pt x="879" y="1364"/>
                </a:lnTo>
                <a:lnTo>
                  <a:pt x="878" y="1365"/>
                </a:lnTo>
                <a:lnTo>
                  <a:pt x="878" y="1366"/>
                </a:lnTo>
                <a:lnTo>
                  <a:pt x="878" y="1367"/>
                </a:lnTo>
                <a:lnTo>
                  <a:pt x="878" y="1368"/>
                </a:lnTo>
                <a:lnTo>
                  <a:pt x="878" y="1369"/>
                </a:lnTo>
                <a:lnTo>
                  <a:pt x="878" y="1369"/>
                </a:lnTo>
                <a:lnTo>
                  <a:pt x="879" y="1370"/>
                </a:lnTo>
                <a:lnTo>
                  <a:pt x="880" y="1371"/>
                </a:lnTo>
                <a:lnTo>
                  <a:pt x="882" y="1371"/>
                </a:lnTo>
                <a:lnTo>
                  <a:pt x="883" y="1371"/>
                </a:lnTo>
                <a:lnTo>
                  <a:pt x="884" y="1371"/>
                </a:lnTo>
                <a:lnTo>
                  <a:pt x="884" y="1371"/>
                </a:lnTo>
                <a:lnTo>
                  <a:pt x="885" y="1371"/>
                </a:lnTo>
                <a:lnTo>
                  <a:pt x="886" y="1372"/>
                </a:lnTo>
                <a:lnTo>
                  <a:pt x="885" y="1373"/>
                </a:lnTo>
                <a:lnTo>
                  <a:pt x="884" y="1374"/>
                </a:lnTo>
                <a:lnTo>
                  <a:pt x="884" y="1374"/>
                </a:lnTo>
                <a:lnTo>
                  <a:pt x="884" y="1374"/>
                </a:lnTo>
                <a:lnTo>
                  <a:pt x="883" y="1375"/>
                </a:lnTo>
                <a:lnTo>
                  <a:pt x="882" y="1375"/>
                </a:lnTo>
                <a:lnTo>
                  <a:pt x="882" y="1377"/>
                </a:lnTo>
                <a:lnTo>
                  <a:pt x="882" y="1378"/>
                </a:lnTo>
                <a:lnTo>
                  <a:pt x="882" y="1379"/>
                </a:lnTo>
                <a:lnTo>
                  <a:pt x="882" y="1380"/>
                </a:lnTo>
                <a:lnTo>
                  <a:pt x="882" y="1380"/>
                </a:lnTo>
                <a:lnTo>
                  <a:pt x="882" y="1382"/>
                </a:lnTo>
                <a:lnTo>
                  <a:pt x="882" y="1383"/>
                </a:lnTo>
                <a:lnTo>
                  <a:pt x="881" y="1384"/>
                </a:lnTo>
                <a:lnTo>
                  <a:pt x="880" y="1385"/>
                </a:lnTo>
                <a:lnTo>
                  <a:pt x="880" y="1386"/>
                </a:lnTo>
                <a:lnTo>
                  <a:pt x="881" y="1387"/>
                </a:lnTo>
                <a:lnTo>
                  <a:pt x="881" y="1388"/>
                </a:lnTo>
                <a:lnTo>
                  <a:pt x="881" y="1389"/>
                </a:lnTo>
                <a:lnTo>
                  <a:pt x="880" y="1390"/>
                </a:lnTo>
                <a:lnTo>
                  <a:pt x="878" y="1390"/>
                </a:lnTo>
                <a:lnTo>
                  <a:pt x="878" y="1391"/>
                </a:lnTo>
                <a:lnTo>
                  <a:pt x="878" y="1391"/>
                </a:lnTo>
                <a:lnTo>
                  <a:pt x="877" y="1391"/>
                </a:lnTo>
                <a:lnTo>
                  <a:pt x="876" y="1391"/>
                </a:lnTo>
                <a:lnTo>
                  <a:pt x="875" y="1391"/>
                </a:lnTo>
                <a:lnTo>
                  <a:pt x="874" y="1391"/>
                </a:lnTo>
                <a:lnTo>
                  <a:pt x="872" y="1391"/>
                </a:lnTo>
                <a:lnTo>
                  <a:pt x="872" y="1391"/>
                </a:lnTo>
                <a:lnTo>
                  <a:pt x="872" y="1391"/>
                </a:lnTo>
                <a:lnTo>
                  <a:pt x="872" y="1392"/>
                </a:lnTo>
                <a:lnTo>
                  <a:pt x="872" y="1393"/>
                </a:lnTo>
                <a:lnTo>
                  <a:pt x="872" y="1394"/>
                </a:lnTo>
                <a:lnTo>
                  <a:pt x="873" y="1395"/>
                </a:lnTo>
                <a:lnTo>
                  <a:pt x="873" y="1396"/>
                </a:lnTo>
                <a:lnTo>
                  <a:pt x="873" y="1397"/>
                </a:lnTo>
                <a:lnTo>
                  <a:pt x="873" y="1397"/>
                </a:lnTo>
                <a:lnTo>
                  <a:pt x="874" y="1398"/>
                </a:lnTo>
                <a:lnTo>
                  <a:pt x="874" y="1399"/>
                </a:lnTo>
                <a:lnTo>
                  <a:pt x="875" y="1400"/>
                </a:lnTo>
                <a:lnTo>
                  <a:pt x="876" y="1401"/>
                </a:lnTo>
                <a:lnTo>
                  <a:pt x="876" y="1402"/>
                </a:lnTo>
                <a:lnTo>
                  <a:pt x="875" y="1402"/>
                </a:lnTo>
                <a:lnTo>
                  <a:pt x="875" y="1403"/>
                </a:lnTo>
                <a:lnTo>
                  <a:pt x="874" y="1404"/>
                </a:lnTo>
                <a:lnTo>
                  <a:pt x="873" y="1405"/>
                </a:lnTo>
                <a:lnTo>
                  <a:pt x="873" y="1406"/>
                </a:lnTo>
                <a:lnTo>
                  <a:pt x="872" y="1406"/>
                </a:lnTo>
                <a:lnTo>
                  <a:pt x="872" y="1407"/>
                </a:lnTo>
                <a:lnTo>
                  <a:pt x="871" y="1407"/>
                </a:lnTo>
                <a:lnTo>
                  <a:pt x="871" y="1408"/>
                </a:lnTo>
                <a:lnTo>
                  <a:pt x="870" y="1408"/>
                </a:lnTo>
                <a:lnTo>
                  <a:pt x="870" y="1409"/>
                </a:lnTo>
                <a:lnTo>
                  <a:pt x="870" y="1410"/>
                </a:lnTo>
                <a:lnTo>
                  <a:pt x="870" y="1411"/>
                </a:lnTo>
                <a:lnTo>
                  <a:pt x="871" y="1412"/>
                </a:lnTo>
                <a:lnTo>
                  <a:pt x="872" y="1413"/>
                </a:lnTo>
                <a:lnTo>
                  <a:pt x="870" y="1413"/>
                </a:lnTo>
                <a:lnTo>
                  <a:pt x="869" y="1413"/>
                </a:lnTo>
                <a:lnTo>
                  <a:pt x="869" y="1412"/>
                </a:lnTo>
                <a:lnTo>
                  <a:pt x="868" y="1411"/>
                </a:lnTo>
                <a:lnTo>
                  <a:pt x="867" y="1410"/>
                </a:lnTo>
                <a:lnTo>
                  <a:pt x="867" y="1411"/>
                </a:lnTo>
                <a:lnTo>
                  <a:pt x="866" y="1411"/>
                </a:lnTo>
                <a:lnTo>
                  <a:pt x="865" y="1412"/>
                </a:lnTo>
                <a:lnTo>
                  <a:pt x="865" y="1413"/>
                </a:lnTo>
                <a:lnTo>
                  <a:pt x="864" y="1413"/>
                </a:lnTo>
                <a:lnTo>
                  <a:pt x="864" y="1414"/>
                </a:lnTo>
                <a:lnTo>
                  <a:pt x="864" y="1415"/>
                </a:lnTo>
                <a:lnTo>
                  <a:pt x="864" y="1416"/>
                </a:lnTo>
                <a:lnTo>
                  <a:pt x="864" y="1417"/>
                </a:lnTo>
                <a:lnTo>
                  <a:pt x="863" y="1418"/>
                </a:lnTo>
                <a:lnTo>
                  <a:pt x="862" y="1419"/>
                </a:lnTo>
                <a:lnTo>
                  <a:pt x="861" y="1419"/>
                </a:lnTo>
                <a:lnTo>
                  <a:pt x="861" y="1420"/>
                </a:lnTo>
                <a:lnTo>
                  <a:pt x="860" y="1420"/>
                </a:lnTo>
                <a:lnTo>
                  <a:pt x="860" y="1422"/>
                </a:lnTo>
                <a:lnTo>
                  <a:pt x="861" y="1423"/>
                </a:lnTo>
                <a:lnTo>
                  <a:pt x="861" y="1424"/>
                </a:lnTo>
                <a:lnTo>
                  <a:pt x="861" y="1424"/>
                </a:lnTo>
                <a:lnTo>
                  <a:pt x="860" y="1425"/>
                </a:lnTo>
                <a:lnTo>
                  <a:pt x="859" y="1425"/>
                </a:lnTo>
                <a:lnTo>
                  <a:pt x="858" y="1426"/>
                </a:lnTo>
                <a:lnTo>
                  <a:pt x="858" y="1427"/>
                </a:lnTo>
                <a:lnTo>
                  <a:pt x="857" y="1428"/>
                </a:lnTo>
                <a:lnTo>
                  <a:pt x="856" y="1428"/>
                </a:lnTo>
                <a:lnTo>
                  <a:pt x="856" y="1428"/>
                </a:lnTo>
                <a:lnTo>
                  <a:pt x="855" y="1428"/>
                </a:lnTo>
                <a:lnTo>
                  <a:pt x="854" y="1428"/>
                </a:lnTo>
                <a:lnTo>
                  <a:pt x="854" y="1429"/>
                </a:lnTo>
                <a:lnTo>
                  <a:pt x="854" y="1430"/>
                </a:lnTo>
                <a:lnTo>
                  <a:pt x="854" y="1430"/>
                </a:lnTo>
                <a:lnTo>
                  <a:pt x="854" y="1431"/>
                </a:lnTo>
                <a:lnTo>
                  <a:pt x="853" y="1432"/>
                </a:lnTo>
                <a:lnTo>
                  <a:pt x="853" y="1433"/>
                </a:lnTo>
                <a:lnTo>
                  <a:pt x="853" y="1434"/>
                </a:lnTo>
                <a:lnTo>
                  <a:pt x="853" y="1435"/>
                </a:lnTo>
                <a:lnTo>
                  <a:pt x="852" y="1435"/>
                </a:lnTo>
                <a:lnTo>
                  <a:pt x="852" y="1435"/>
                </a:lnTo>
                <a:lnTo>
                  <a:pt x="851" y="1434"/>
                </a:lnTo>
                <a:lnTo>
                  <a:pt x="851" y="1433"/>
                </a:lnTo>
                <a:lnTo>
                  <a:pt x="850" y="1432"/>
                </a:lnTo>
                <a:lnTo>
                  <a:pt x="850" y="1433"/>
                </a:lnTo>
                <a:lnTo>
                  <a:pt x="849" y="1433"/>
                </a:lnTo>
                <a:lnTo>
                  <a:pt x="849" y="1434"/>
                </a:lnTo>
                <a:lnTo>
                  <a:pt x="848" y="1435"/>
                </a:lnTo>
                <a:lnTo>
                  <a:pt x="848" y="1436"/>
                </a:lnTo>
                <a:lnTo>
                  <a:pt x="848" y="1437"/>
                </a:lnTo>
                <a:lnTo>
                  <a:pt x="848" y="1438"/>
                </a:lnTo>
                <a:lnTo>
                  <a:pt x="849" y="1439"/>
                </a:lnTo>
                <a:lnTo>
                  <a:pt x="850" y="1440"/>
                </a:lnTo>
                <a:lnTo>
                  <a:pt x="850" y="1441"/>
                </a:lnTo>
                <a:lnTo>
                  <a:pt x="851" y="1441"/>
                </a:lnTo>
                <a:lnTo>
                  <a:pt x="852" y="1441"/>
                </a:lnTo>
                <a:lnTo>
                  <a:pt x="853" y="1441"/>
                </a:lnTo>
                <a:lnTo>
                  <a:pt x="853" y="1442"/>
                </a:lnTo>
                <a:lnTo>
                  <a:pt x="853" y="1443"/>
                </a:lnTo>
                <a:lnTo>
                  <a:pt x="853" y="1444"/>
                </a:lnTo>
                <a:lnTo>
                  <a:pt x="853" y="1445"/>
                </a:lnTo>
                <a:lnTo>
                  <a:pt x="852" y="1446"/>
                </a:lnTo>
                <a:lnTo>
                  <a:pt x="851" y="1446"/>
                </a:lnTo>
                <a:lnTo>
                  <a:pt x="850" y="1446"/>
                </a:lnTo>
                <a:lnTo>
                  <a:pt x="850" y="1446"/>
                </a:lnTo>
                <a:lnTo>
                  <a:pt x="849" y="1445"/>
                </a:lnTo>
                <a:lnTo>
                  <a:pt x="848" y="1445"/>
                </a:lnTo>
                <a:lnTo>
                  <a:pt x="847" y="1445"/>
                </a:lnTo>
                <a:lnTo>
                  <a:pt x="846" y="1445"/>
                </a:lnTo>
                <a:lnTo>
                  <a:pt x="845" y="1446"/>
                </a:lnTo>
                <a:lnTo>
                  <a:pt x="845" y="1447"/>
                </a:lnTo>
                <a:lnTo>
                  <a:pt x="845" y="1448"/>
                </a:lnTo>
                <a:lnTo>
                  <a:pt x="845" y="1449"/>
                </a:lnTo>
                <a:lnTo>
                  <a:pt x="846" y="1450"/>
                </a:lnTo>
                <a:lnTo>
                  <a:pt x="847" y="1451"/>
                </a:lnTo>
                <a:lnTo>
                  <a:pt x="846" y="1452"/>
                </a:lnTo>
                <a:lnTo>
                  <a:pt x="845" y="1451"/>
                </a:lnTo>
                <a:lnTo>
                  <a:pt x="845" y="1450"/>
                </a:lnTo>
                <a:lnTo>
                  <a:pt x="844" y="1450"/>
                </a:lnTo>
                <a:lnTo>
                  <a:pt x="844" y="1448"/>
                </a:lnTo>
                <a:lnTo>
                  <a:pt x="844" y="1447"/>
                </a:lnTo>
                <a:lnTo>
                  <a:pt x="844" y="1446"/>
                </a:lnTo>
                <a:lnTo>
                  <a:pt x="842" y="1446"/>
                </a:lnTo>
                <a:lnTo>
                  <a:pt x="841" y="1446"/>
                </a:lnTo>
                <a:lnTo>
                  <a:pt x="840" y="1446"/>
                </a:lnTo>
                <a:lnTo>
                  <a:pt x="839" y="1446"/>
                </a:lnTo>
                <a:lnTo>
                  <a:pt x="839" y="1447"/>
                </a:lnTo>
                <a:lnTo>
                  <a:pt x="839" y="1449"/>
                </a:lnTo>
                <a:lnTo>
                  <a:pt x="840" y="1450"/>
                </a:lnTo>
                <a:lnTo>
                  <a:pt x="840" y="1451"/>
                </a:lnTo>
                <a:lnTo>
                  <a:pt x="840" y="1452"/>
                </a:lnTo>
                <a:lnTo>
                  <a:pt x="839" y="1452"/>
                </a:lnTo>
                <a:lnTo>
                  <a:pt x="839" y="1452"/>
                </a:lnTo>
                <a:lnTo>
                  <a:pt x="839" y="1453"/>
                </a:lnTo>
                <a:lnTo>
                  <a:pt x="839" y="1454"/>
                </a:lnTo>
                <a:lnTo>
                  <a:pt x="839" y="1455"/>
                </a:lnTo>
                <a:lnTo>
                  <a:pt x="839" y="1457"/>
                </a:lnTo>
                <a:lnTo>
                  <a:pt x="838" y="1457"/>
                </a:lnTo>
                <a:lnTo>
                  <a:pt x="836" y="1454"/>
                </a:lnTo>
                <a:lnTo>
                  <a:pt x="834" y="1455"/>
                </a:lnTo>
                <a:lnTo>
                  <a:pt x="833" y="1455"/>
                </a:lnTo>
                <a:lnTo>
                  <a:pt x="832" y="1454"/>
                </a:lnTo>
                <a:lnTo>
                  <a:pt x="830" y="1455"/>
                </a:lnTo>
                <a:lnTo>
                  <a:pt x="829" y="1455"/>
                </a:lnTo>
                <a:lnTo>
                  <a:pt x="828" y="1456"/>
                </a:lnTo>
                <a:lnTo>
                  <a:pt x="827" y="1457"/>
                </a:lnTo>
                <a:lnTo>
                  <a:pt x="828" y="1457"/>
                </a:lnTo>
                <a:lnTo>
                  <a:pt x="827" y="1459"/>
                </a:lnTo>
                <a:lnTo>
                  <a:pt x="827" y="1460"/>
                </a:lnTo>
                <a:lnTo>
                  <a:pt x="826" y="1460"/>
                </a:lnTo>
                <a:lnTo>
                  <a:pt x="825" y="1460"/>
                </a:lnTo>
                <a:lnTo>
                  <a:pt x="824" y="1459"/>
                </a:lnTo>
                <a:lnTo>
                  <a:pt x="824" y="1458"/>
                </a:lnTo>
                <a:lnTo>
                  <a:pt x="823" y="1457"/>
                </a:lnTo>
                <a:lnTo>
                  <a:pt x="822" y="1457"/>
                </a:lnTo>
                <a:lnTo>
                  <a:pt x="821" y="1457"/>
                </a:lnTo>
                <a:lnTo>
                  <a:pt x="821" y="1457"/>
                </a:lnTo>
                <a:lnTo>
                  <a:pt x="820" y="1458"/>
                </a:lnTo>
                <a:lnTo>
                  <a:pt x="820" y="1460"/>
                </a:lnTo>
                <a:lnTo>
                  <a:pt x="820" y="1462"/>
                </a:lnTo>
                <a:lnTo>
                  <a:pt x="820" y="1463"/>
                </a:lnTo>
                <a:lnTo>
                  <a:pt x="820" y="1463"/>
                </a:lnTo>
                <a:lnTo>
                  <a:pt x="819" y="1466"/>
                </a:lnTo>
                <a:lnTo>
                  <a:pt x="818" y="1466"/>
                </a:lnTo>
                <a:lnTo>
                  <a:pt x="817" y="1465"/>
                </a:lnTo>
                <a:lnTo>
                  <a:pt x="817" y="1465"/>
                </a:lnTo>
                <a:lnTo>
                  <a:pt x="817" y="1463"/>
                </a:lnTo>
                <a:lnTo>
                  <a:pt x="816" y="1463"/>
                </a:lnTo>
                <a:lnTo>
                  <a:pt x="814" y="1463"/>
                </a:lnTo>
                <a:lnTo>
                  <a:pt x="813" y="1463"/>
                </a:lnTo>
                <a:lnTo>
                  <a:pt x="813" y="1464"/>
                </a:lnTo>
                <a:lnTo>
                  <a:pt x="812" y="1466"/>
                </a:lnTo>
                <a:lnTo>
                  <a:pt x="812" y="1467"/>
                </a:lnTo>
                <a:lnTo>
                  <a:pt x="813" y="1469"/>
                </a:lnTo>
                <a:lnTo>
                  <a:pt x="813" y="1469"/>
                </a:lnTo>
                <a:lnTo>
                  <a:pt x="812" y="1470"/>
                </a:lnTo>
                <a:lnTo>
                  <a:pt x="812" y="1471"/>
                </a:lnTo>
                <a:lnTo>
                  <a:pt x="812" y="1472"/>
                </a:lnTo>
                <a:lnTo>
                  <a:pt x="812" y="1473"/>
                </a:lnTo>
                <a:lnTo>
                  <a:pt x="812" y="1474"/>
                </a:lnTo>
                <a:lnTo>
                  <a:pt x="813" y="1475"/>
                </a:lnTo>
                <a:lnTo>
                  <a:pt x="814" y="1477"/>
                </a:lnTo>
                <a:lnTo>
                  <a:pt x="814" y="1478"/>
                </a:lnTo>
                <a:lnTo>
                  <a:pt x="813" y="1479"/>
                </a:lnTo>
                <a:lnTo>
                  <a:pt x="812" y="1480"/>
                </a:lnTo>
                <a:lnTo>
                  <a:pt x="811" y="1480"/>
                </a:lnTo>
                <a:lnTo>
                  <a:pt x="811" y="1480"/>
                </a:lnTo>
                <a:lnTo>
                  <a:pt x="809" y="1481"/>
                </a:lnTo>
                <a:lnTo>
                  <a:pt x="808" y="1482"/>
                </a:lnTo>
                <a:lnTo>
                  <a:pt x="807" y="1483"/>
                </a:lnTo>
                <a:lnTo>
                  <a:pt x="807" y="1484"/>
                </a:lnTo>
                <a:lnTo>
                  <a:pt x="807" y="1485"/>
                </a:lnTo>
                <a:lnTo>
                  <a:pt x="807" y="1485"/>
                </a:lnTo>
                <a:lnTo>
                  <a:pt x="808" y="1486"/>
                </a:lnTo>
                <a:lnTo>
                  <a:pt x="809" y="1487"/>
                </a:lnTo>
                <a:lnTo>
                  <a:pt x="810" y="1488"/>
                </a:lnTo>
                <a:lnTo>
                  <a:pt x="811" y="1489"/>
                </a:lnTo>
                <a:lnTo>
                  <a:pt x="811" y="1490"/>
                </a:lnTo>
                <a:lnTo>
                  <a:pt x="811" y="1491"/>
                </a:lnTo>
                <a:lnTo>
                  <a:pt x="811" y="1491"/>
                </a:lnTo>
                <a:lnTo>
                  <a:pt x="811" y="1492"/>
                </a:lnTo>
                <a:lnTo>
                  <a:pt x="810" y="1494"/>
                </a:lnTo>
                <a:lnTo>
                  <a:pt x="810" y="1495"/>
                </a:lnTo>
                <a:lnTo>
                  <a:pt x="810" y="1496"/>
                </a:lnTo>
                <a:lnTo>
                  <a:pt x="811" y="1496"/>
                </a:lnTo>
                <a:lnTo>
                  <a:pt x="812" y="1496"/>
                </a:lnTo>
                <a:lnTo>
                  <a:pt x="813" y="1496"/>
                </a:lnTo>
                <a:lnTo>
                  <a:pt x="814" y="1496"/>
                </a:lnTo>
                <a:lnTo>
                  <a:pt x="815" y="1496"/>
                </a:lnTo>
                <a:lnTo>
                  <a:pt x="816" y="1498"/>
                </a:lnTo>
                <a:lnTo>
                  <a:pt x="815" y="1498"/>
                </a:lnTo>
                <a:lnTo>
                  <a:pt x="815" y="1499"/>
                </a:lnTo>
                <a:lnTo>
                  <a:pt x="816" y="1501"/>
                </a:lnTo>
                <a:lnTo>
                  <a:pt x="816" y="1502"/>
                </a:lnTo>
                <a:lnTo>
                  <a:pt x="815" y="1502"/>
                </a:lnTo>
                <a:lnTo>
                  <a:pt x="814" y="1503"/>
                </a:lnTo>
                <a:lnTo>
                  <a:pt x="813" y="1502"/>
                </a:lnTo>
                <a:lnTo>
                  <a:pt x="812" y="1502"/>
                </a:lnTo>
                <a:lnTo>
                  <a:pt x="811" y="1502"/>
                </a:lnTo>
                <a:lnTo>
                  <a:pt x="811" y="1501"/>
                </a:lnTo>
                <a:lnTo>
                  <a:pt x="809" y="1501"/>
                </a:lnTo>
                <a:lnTo>
                  <a:pt x="808" y="1501"/>
                </a:lnTo>
                <a:lnTo>
                  <a:pt x="807" y="1501"/>
                </a:lnTo>
                <a:lnTo>
                  <a:pt x="806" y="1501"/>
                </a:lnTo>
                <a:lnTo>
                  <a:pt x="805" y="1501"/>
                </a:lnTo>
                <a:lnTo>
                  <a:pt x="805" y="1502"/>
                </a:lnTo>
                <a:lnTo>
                  <a:pt x="804" y="1502"/>
                </a:lnTo>
                <a:lnTo>
                  <a:pt x="804" y="1503"/>
                </a:lnTo>
                <a:lnTo>
                  <a:pt x="805" y="1504"/>
                </a:lnTo>
                <a:lnTo>
                  <a:pt x="804" y="1505"/>
                </a:lnTo>
                <a:lnTo>
                  <a:pt x="804" y="1506"/>
                </a:lnTo>
                <a:lnTo>
                  <a:pt x="803" y="1507"/>
                </a:lnTo>
                <a:lnTo>
                  <a:pt x="803" y="1507"/>
                </a:lnTo>
                <a:lnTo>
                  <a:pt x="802" y="1508"/>
                </a:lnTo>
                <a:lnTo>
                  <a:pt x="801" y="1508"/>
                </a:lnTo>
                <a:lnTo>
                  <a:pt x="800" y="1508"/>
                </a:lnTo>
                <a:lnTo>
                  <a:pt x="800" y="1508"/>
                </a:lnTo>
                <a:lnTo>
                  <a:pt x="798" y="1507"/>
                </a:lnTo>
                <a:lnTo>
                  <a:pt x="798" y="1507"/>
                </a:lnTo>
                <a:lnTo>
                  <a:pt x="798" y="1506"/>
                </a:lnTo>
                <a:lnTo>
                  <a:pt x="798" y="1504"/>
                </a:lnTo>
                <a:lnTo>
                  <a:pt x="798" y="1503"/>
                </a:lnTo>
                <a:lnTo>
                  <a:pt x="798" y="1502"/>
                </a:lnTo>
                <a:lnTo>
                  <a:pt x="797" y="1503"/>
                </a:lnTo>
                <a:lnTo>
                  <a:pt x="796" y="1503"/>
                </a:lnTo>
                <a:lnTo>
                  <a:pt x="795" y="1505"/>
                </a:lnTo>
                <a:lnTo>
                  <a:pt x="795" y="1506"/>
                </a:lnTo>
                <a:lnTo>
                  <a:pt x="795" y="1507"/>
                </a:lnTo>
                <a:lnTo>
                  <a:pt x="796" y="1507"/>
                </a:lnTo>
                <a:lnTo>
                  <a:pt x="797" y="1509"/>
                </a:lnTo>
                <a:lnTo>
                  <a:pt x="797" y="1510"/>
                </a:lnTo>
                <a:lnTo>
                  <a:pt x="796" y="1511"/>
                </a:lnTo>
                <a:lnTo>
                  <a:pt x="796" y="1512"/>
                </a:lnTo>
                <a:lnTo>
                  <a:pt x="795" y="1512"/>
                </a:lnTo>
                <a:lnTo>
                  <a:pt x="794" y="1513"/>
                </a:lnTo>
                <a:lnTo>
                  <a:pt x="793" y="1513"/>
                </a:lnTo>
                <a:lnTo>
                  <a:pt x="792" y="1513"/>
                </a:lnTo>
                <a:lnTo>
                  <a:pt x="791" y="1513"/>
                </a:lnTo>
                <a:lnTo>
                  <a:pt x="790" y="1514"/>
                </a:lnTo>
                <a:lnTo>
                  <a:pt x="789" y="1515"/>
                </a:lnTo>
                <a:lnTo>
                  <a:pt x="789" y="1516"/>
                </a:lnTo>
                <a:lnTo>
                  <a:pt x="789" y="1516"/>
                </a:lnTo>
                <a:lnTo>
                  <a:pt x="789" y="1518"/>
                </a:lnTo>
                <a:lnTo>
                  <a:pt x="789" y="1518"/>
                </a:lnTo>
                <a:lnTo>
                  <a:pt x="788" y="1519"/>
                </a:lnTo>
                <a:lnTo>
                  <a:pt x="787" y="1520"/>
                </a:lnTo>
                <a:lnTo>
                  <a:pt x="786" y="1521"/>
                </a:lnTo>
                <a:lnTo>
                  <a:pt x="785" y="1521"/>
                </a:lnTo>
                <a:lnTo>
                  <a:pt x="783" y="1520"/>
                </a:lnTo>
                <a:lnTo>
                  <a:pt x="782" y="1520"/>
                </a:lnTo>
                <a:lnTo>
                  <a:pt x="781" y="1519"/>
                </a:lnTo>
                <a:lnTo>
                  <a:pt x="780" y="1518"/>
                </a:lnTo>
                <a:lnTo>
                  <a:pt x="779" y="1518"/>
                </a:lnTo>
                <a:lnTo>
                  <a:pt x="777" y="1518"/>
                </a:lnTo>
                <a:lnTo>
                  <a:pt x="777" y="1518"/>
                </a:lnTo>
                <a:lnTo>
                  <a:pt x="776" y="1519"/>
                </a:lnTo>
                <a:lnTo>
                  <a:pt x="775" y="1520"/>
                </a:lnTo>
                <a:lnTo>
                  <a:pt x="776" y="1521"/>
                </a:lnTo>
                <a:lnTo>
                  <a:pt x="776" y="1531"/>
                </a:lnTo>
                <a:lnTo>
                  <a:pt x="767" y="1530"/>
                </a:lnTo>
                <a:lnTo>
                  <a:pt x="766" y="1530"/>
                </a:lnTo>
                <a:lnTo>
                  <a:pt x="766" y="1530"/>
                </a:lnTo>
                <a:lnTo>
                  <a:pt x="765" y="1530"/>
                </a:lnTo>
                <a:lnTo>
                  <a:pt x="763" y="1530"/>
                </a:lnTo>
                <a:lnTo>
                  <a:pt x="762" y="1531"/>
                </a:lnTo>
                <a:lnTo>
                  <a:pt x="761" y="1532"/>
                </a:lnTo>
                <a:lnTo>
                  <a:pt x="761" y="1533"/>
                </a:lnTo>
                <a:lnTo>
                  <a:pt x="761" y="1534"/>
                </a:lnTo>
                <a:lnTo>
                  <a:pt x="761" y="1535"/>
                </a:lnTo>
                <a:lnTo>
                  <a:pt x="760" y="1535"/>
                </a:lnTo>
                <a:lnTo>
                  <a:pt x="760" y="1536"/>
                </a:lnTo>
                <a:lnTo>
                  <a:pt x="758" y="1535"/>
                </a:lnTo>
                <a:lnTo>
                  <a:pt x="758" y="1534"/>
                </a:lnTo>
                <a:lnTo>
                  <a:pt x="758" y="1532"/>
                </a:lnTo>
                <a:lnTo>
                  <a:pt x="757" y="1531"/>
                </a:lnTo>
                <a:lnTo>
                  <a:pt x="757" y="1530"/>
                </a:lnTo>
                <a:lnTo>
                  <a:pt x="756" y="1528"/>
                </a:lnTo>
                <a:lnTo>
                  <a:pt x="755" y="1527"/>
                </a:lnTo>
                <a:lnTo>
                  <a:pt x="755" y="1527"/>
                </a:lnTo>
                <a:lnTo>
                  <a:pt x="754" y="1526"/>
                </a:lnTo>
                <a:lnTo>
                  <a:pt x="752" y="1526"/>
                </a:lnTo>
                <a:lnTo>
                  <a:pt x="751" y="1527"/>
                </a:lnTo>
                <a:lnTo>
                  <a:pt x="750" y="1527"/>
                </a:lnTo>
                <a:lnTo>
                  <a:pt x="749" y="1528"/>
                </a:lnTo>
                <a:lnTo>
                  <a:pt x="749" y="1529"/>
                </a:lnTo>
                <a:lnTo>
                  <a:pt x="749" y="1530"/>
                </a:lnTo>
                <a:lnTo>
                  <a:pt x="750" y="1531"/>
                </a:lnTo>
                <a:lnTo>
                  <a:pt x="751" y="1532"/>
                </a:lnTo>
                <a:lnTo>
                  <a:pt x="753" y="1533"/>
                </a:lnTo>
                <a:lnTo>
                  <a:pt x="753" y="1534"/>
                </a:lnTo>
                <a:lnTo>
                  <a:pt x="753" y="1535"/>
                </a:lnTo>
                <a:lnTo>
                  <a:pt x="752" y="1536"/>
                </a:lnTo>
                <a:lnTo>
                  <a:pt x="751" y="1536"/>
                </a:lnTo>
                <a:lnTo>
                  <a:pt x="749" y="1536"/>
                </a:lnTo>
                <a:lnTo>
                  <a:pt x="748" y="1536"/>
                </a:lnTo>
                <a:lnTo>
                  <a:pt x="747" y="1537"/>
                </a:lnTo>
                <a:lnTo>
                  <a:pt x="745" y="1538"/>
                </a:lnTo>
                <a:lnTo>
                  <a:pt x="744" y="1538"/>
                </a:lnTo>
                <a:lnTo>
                  <a:pt x="744" y="1539"/>
                </a:lnTo>
                <a:lnTo>
                  <a:pt x="744" y="1540"/>
                </a:lnTo>
                <a:lnTo>
                  <a:pt x="744" y="1541"/>
                </a:lnTo>
                <a:lnTo>
                  <a:pt x="744" y="1542"/>
                </a:lnTo>
                <a:lnTo>
                  <a:pt x="745" y="1544"/>
                </a:lnTo>
                <a:lnTo>
                  <a:pt x="746" y="1545"/>
                </a:lnTo>
                <a:lnTo>
                  <a:pt x="745" y="1546"/>
                </a:lnTo>
                <a:lnTo>
                  <a:pt x="745" y="1546"/>
                </a:lnTo>
                <a:lnTo>
                  <a:pt x="744" y="1548"/>
                </a:lnTo>
                <a:lnTo>
                  <a:pt x="744" y="1549"/>
                </a:lnTo>
                <a:lnTo>
                  <a:pt x="746" y="1551"/>
                </a:lnTo>
                <a:lnTo>
                  <a:pt x="746" y="1552"/>
                </a:lnTo>
                <a:lnTo>
                  <a:pt x="747" y="1552"/>
                </a:lnTo>
                <a:lnTo>
                  <a:pt x="746" y="1552"/>
                </a:lnTo>
                <a:lnTo>
                  <a:pt x="745" y="1553"/>
                </a:lnTo>
                <a:lnTo>
                  <a:pt x="744" y="1554"/>
                </a:lnTo>
                <a:lnTo>
                  <a:pt x="742" y="1555"/>
                </a:lnTo>
                <a:lnTo>
                  <a:pt x="739" y="1557"/>
                </a:lnTo>
                <a:lnTo>
                  <a:pt x="739" y="1557"/>
                </a:lnTo>
                <a:lnTo>
                  <a:pt x="738" y="1558"/>
                </a:lnTo>
                <a:lnTo>
                  <a:pt x="738" y="1559"/>
                </a:lnTo>
                <a:lnTo>
                  <a:pt x="738" y="1560"/>
                </a:lnTo>
                <a:lnTo>
                  <a:pt x="738" y="1561"/>
                </a:lnTo>
                <a:lnTo>
                  <a:pt x="739" y="1562"/>
                </a:lnTo>
                <a:lnTo>
                  <a:pt x="740" y="1563"/>
                </a:lnTo>
                <a:lnTo>
                  <a:pt x="740" y="1563"/>
                </a:lnTo>
                <a:lnTo>
                  <a:pt x="739" y="1564"/>
                </a:lnTo>
                <a:lnTo>
                  <a:pt x="738" y="1565"/>
                </a:lnTo>
                <a:lnTo>
                  <a:pt x="738" y="1565"/>
                </a:lnTo>
                <a:lnTo>
                  <a:pt x="737" y="1566"/>
                </a:lnTo>
                <a:lnTo>
                  <a:pt x="736" y="1567"/>
                </a:lnTo>
                <a:lnTo>
                  <a:pt x="735" y="1568"/>
                </a:lnTo>
                <a:lnTo>
                  <a:pt x="734" y="1568"/>
                </a:lnTo>
                <a:lnTo>
                  <a:pt x="733" y="1569"/>
                </a:lnTo>
                <a:lnTo>
                  <a:pt x="733" y="1569"/>
                </a:lnTo>
                <a:lnTo>
                  <a:pt x="730" y="1569"/>
                </a:lnTo>
                <a:lnTo>
                  <a:pt x="729" y="1569"/>
                </a:lnTo>
                <a:lnTo>
                  <a:pt x="728" y="1570"/>
                </a:lnTo>
                <a:lnTo>
                  <a:pt x="727" y="1571"/>
                </a:lnTo>
                <a:lnTo>
                  <a:pt x="727" y="1571"/>
                </a:lnTo>
                <a:lnTo>
                  <a:pt x="726" y="1572"/>
                </a:lnTo>
                <a:lnTo>
                  <a:pt x="725" y="1573"/>
                </a:lnTo>
                <a:lnTo>
                  <a:pt x="724" y="1574"/>
                </a:lnTo>
                <a:lnTo>
                  <a:pt x="723" y="1574"/>
                </a:lnTo>
                <a:lnTo>
                  <a:pt x="722" y="1575"/>
                </a:lnTo>
                <a:lnTo>
                  <a:pt x="722" y="1576"/>
                </a:lnTo>
                <a:lnTo>
                  <a:pt x="722" y="1577"/>
                </a:lnTo>
                <a:lnTo>
                  <a:pt x="721" y="1577"/>
                </a:lnTo>
                <a:lnTo>
                  <a:pt x="720" y="1578"/>
                </a:lnTo>
                <a:lnTo>
                  <a:pt x="719" y="1578"/>
                </a:lnTo>
                <a:lnTo>
                  <a:pt x="717" y="1578"/>
                </a:lnTo>
                <a:lnTo>
                  <a:pt x="716" y="1578"/>
                </a:lnTo>
                <a:lnTo>
                  <a:pt x="716" y="1577"/>
                </a:lnTo>
                <a:lnTo>
                  <a:pt x="715" y="1577"/>
                </a:lnTo>
                <a:lnTo>
                  <a:pt x="715" y="1579"/>
                </a:lnTo>
                <a:lnTo>
                  <a:pt x="715" y="1579"/>
                </a:lnTo>
                <a:lnTo>
                  <a:pt x="715" y="1580"/>
                </a:lnTo>
                <a:lnTo>
                  <a:pt x="714" y="1580"/>
                </a:lnTo>
                <a:lnTo>
                  <a:pt x="714" y="1582"/>
                </a:lnTo>
                <a:lnTo>
                  <a:pt x="713" y="1583"/>
                </a:lnTo>
                <a:lnTo>
                  <a:pt x="713" y="1584"/>
                </a:lnTo>
                <a:lnTo>
                  <a:pt x="713" y="1585"/>
                </a:lnTo>
                <a:lnTo>
                  <a:pt x="713" y="1586"/>
                </a:lnTo>
                <a:lnTo>
                  <a:pt x="713" y="1587"/>
                </a:lnTo>
                <a:lnTo>
                  <a:pt x="713" y="1588"/>
                </a:lnTo>
                <a:lnTo>
                  <a:pt x="714" y="1590"/>
                </a:lnTo>
                <a:lnTo>
                  <a:pt x="714" y="1590"/>
                </a:lnTo>
                <a:lnTo>
                  <a:pt x="715" y="1592"/>
                </a:lnTo>
                <a:lnTo>
                  <a:pt x="716" y="1593"/>
                </a:lnTo>
                <a:lnTo>
                  <a:pt x="716" y="1596"/>
                </a:lnTo>
                <a:lnTo>
                  <a:pt x="717" y="1596"/>
                </a:lnTo>
                <a:lnTo>
                  <a:pt x="717" y="1598"/>
                </a:lnTo>
                <a:lnTo>
                  <a:pt x="717" y="1599"/>
                </a:lnTo>
                <a:lnTo>
                  <a:pt x="717" y="1600"/>
                </a:lnTo>
                <a:lnTo>
                  <a:pt x="716" y="1601"/>
                </a:lnTo>
                <a:lnTo>
                  <a:pt x="716" y="1601"/>
                </a:lnTo>
                <a:lnTo>
                  <a:pt x="715" y="1601"/>
                </a:lnTo>
                <a:lnTo>
                  <a:pt x="714" y="1601"/>
                </a:lnTo>
                <a:lnTo>
                  <a:pt x="712" y="1601"/>
                </a:lnTo>
                <a:lnTo>
                  <a:pt x="711" y="1602"/>
                </a:lnTo>
                <a:lnTo>
                  <a:pt x="710" y="1602"/>
                </a:lnTo>
                <a:lnTo>
                  <a:pt x="710" y="1604"/>
                </a:lnTo>
                <a:lnTo>
                  <a:pt x="710" y="1605"/>
                </a:lnTo>
                <a:lnTo>
                  <a:pt x="711" y="1606"/>
                </a:lnTo>
                <a:lnTo>
                  <a:pt x="712" y="1607"/>
                </a:lnTo>
                <a:lnTo>
                  <a:pt x="713" y="1607"/>
                </a:lnTo>
                <a:lnTo>
                  <a:pt x="714" y="1607"/>
                </a:lnTo>
                <a:lnTo>
                  <a:pt x="715" y="1607"/>
                </a:lnTo>
                <a:lnTo>
                  <a:pt x="716" y="1607"/>
                </a:lnTo>
                <a:lnTo>
                  <a:pt x="716" y="1608"/>
                </a:lnTo>
                <a:lnTo>
                  <a:pt x="716" y="1610"/>
                </a:lnTo>
                <a:lnTo>
                  <a:pt x="717" y="1611"/>
                </a:lnTo>
                <a:lnTo>
                  <a:pt x="718" y="1611"/>
                </a:lnTo>
                <a:lnTo>
                  <a:pt x="718" y="1613"/>
                </a:lnTo>
                <a:lnTo>
                  <a:pt x="717" y="1613"/>
                </a:lnTo>
                <a:lnTo>
                  <a:pt x="716" y="1614"/>
                </a:lnTo>
                <a:lnTo>
                  <a:pt x="715" y="1613"/>
                </a:lnTo>
                <a:lnTo>
                  <a:pt x="714" y="1613"/>
                </a:lnTo>
                <a:lnTo>
                  <a:pt x="713" y="1613"/>
                </a:lnTo>
                <a:lnTo>
                  <a:pt x="711" y="1614"/>
                </a:lnTo>
                <a:lnTo>
                  <a:pt x="710" y="1614"/>
                </a:lnTo>
                <a:lnTo>
                  <a:pt x="709" y="1614"/>
                </a:lnTo>
                <a:lnTo>
                  <a:pt x="708" y="1616"/>
                </a:lnTo>
                <a:lnTo>
                  <a:pt x="708" y="1617"/>
                </a:lnTo>
                <a:lnTo>
                  <a:pt x="708" y="1618"/>
                </a:lnTo>
                <a:lnTo>
                  <a:pt x="708" y="1619"/>
                </a:lnTo>
                <a:lnTo>
                  <a:pt x="709" y="1620"/>
                </a:lnTo>
                <a:lnTo>
                  <a:pt x="709" y="1622"/>
                </a:lnTo>
                <a:lnTo>
                  <a:pt x="710" y="1623"/>
                </a:lnTo>
                <a:lnTo>
                  <a:pt x="710" y="1624"/>
                </a:lnTo>
                <a:lnTo>
                  <a:pt x="710" y="1625"/>
                </a:lnTo>
                <a:lnTo>
                  <a:pt x="710" y="1625"/>
                </a:lnTo>
                <a:lnTo>
                  <a:pt x="708" y="1626"/>
                </a:lnTo>
                <a:lnTo>
                  <a:pt x="706" y="1626"/>
                </a:lnTo>
                <a:lnTo>
                  <a:pt x="705" y="1627"/>
                </a:lnTo>
                <a:lnTo>
                  <a:pt x="704" y="1628"/>
                </a:lnTo>
                <a:lnTo>
                  <a:pt x="702" y="1629"/>
                </a:lnTo>
                <a:lnTo>
                  <a:pt x="701" y="1629"/>
                </a:lnTo>
                <a:lnTo>
                  <a:pt x="700" y="1629"/>
                </a:lnTo>
                <a:lnTo>
                  <a:pt x="699" y="1629"/>
                </a:lnTo>
                <a:lnTo>
                  <a:pt x="699" y="1630"/>
                </a:lnTo>
                <a:lnTo>
                  <a:pt x="698" y="1631"/>
                </a:lnTo>
                <a:lnTo>
                  <a:pt x="698" y="1632"/>
                </a:lnTo>
                <a:lnTo>
                  <a:pt x="698" y="1633"/>
                </a:lnTo>
                <a:lnTo>
                  <a:pt x="699" y="1634"/>
                </a:lnTo>
                <a:lnTo>
                  <a:pt x="699" y="1634"/>
                </a:lnTo>
                <a:lnTo>
                  <a:pt x="700" y="1635"/>
                </a:lnTo>
                <a:lnTo>
                  <a:pt x="701" y="1635"/>
                </a:lnTo>
                <a:lnTo>
                  <a:pt x="702" y="1635"/>
                </a:lnTo>
                <a:lnTo>
                  <a:pt x="700" y="1635"/>
                </a:lnTo>
                <a:lnTo>
                  <a:pt x="699" y="1635"/>
                </a:lnTo>
                <a:lnTo>
                  <a:pt x="698" y="1635"/>
                </a:lnTo>
                <a:lnTo>
                  <a:pt x="696" y="1635"/>
                </a:lnTo>
                <a:lnTo>
                  <a:pt x="695" y="1635"/>
                </a:lnTo>
                <a:lnTo>
                  <a:pt x="694" y="1635"/>
                </a:lnTo>
                <a:lnTo>
                  <a:pt x="694" y="1635"/>
                </a:lnTo>
                <a:lnTo>
                  <a:pt x="693" y="1635"/>
                </a:lnTo>
                <a:lnTo>
                  <a:pt x="691" y="1635"/>
                </a:lnTo>
                <a:lnTo>
                  <a:pt x="690" y="1635"/>
                </a:lnTo>
                <a:lnTo>
                  <a:pt x="689" y="1635"/>
                </a:lnTo>
                <a:lnTo>
                  <a:pt x="688" y="1636"/>
                </a:lnTo>
                <a:lnTo>
                  <a:pt x="688" y="1636"/>
                </a:lnTo>
                <a:lnTo>
                  <a:pt x="687" y="1637"/>
                </a:lnTo>
                <a:lnTo>
                  <a:pt x="686" y="1638"/>
                </a:lnTo>
                <a:lnTo>
                  <a:pt x="686" y="1639"/>
                </a:lnTo>
                <a:lnTo>
                  <a:pt x="686" y="1640"/>
                </a:lnTo>
                <a:lnTo>
                  <a:pt x="686" y="1641"/>
                </a:lnTo>
                <a:lnTo>
                  <a:pt x="685" y="1642"/>
                </a:lnTo>
                <a:lnTo>
                  <a:pt x="684" y="1643"/>
                </a:lnTo>
                <a:lnTo>
                  <a:pt x="682" y="1643"/>
                </a:lnTo>
                <a:lnTo>
                  <a:pt x="682" y="1644"/>
                </a:lnTo>
                <a:lnTo>
                  <a:pt x="680" y="1646"/>
                </a:lnTo>
                <a:lnTo>
                  <a:pt x="679" y="1646"/>
                </a:lnTo>
                <a:lnTo>
                  <a:pt x="678" y="1646"/>
                </a:lnTo>
                <a:lnTo>
                  <a:pt x="678" y="1645"/>
                </a:lnTo>
                <a:lnTo>
                  <a:pt x="678" y="1644"/>
                </a:lnTo>
                <a:lnTo>
                  <a:pt x="677" y="1643"/>
                </a:lnTo>
                <a:lnTo>
                  <a:pt x="677" y="1642"/>
                </a:lnTo>
                <a:lnTo>
                  <a:pt x="676" y="1641"/>
                </a:lnTo>
                <a:lnTo>
                  <a:pt x="674" y="1642"/>
                </a:lnTo>
                <a:lnTo>
                  <a:pt x="674" y="1643"/>
                </a:lnTo>
                <a:lnTo>
                  <a:pt x="674" y="1644"/>
                </a:lnTo>
                <a:lnTo>
                  <a:pt x="675" y="1644"/>
                </a:lnTo>
                <a:lnTo>
                  <a:pt x="676" y="1645"/>
                </a:lnTo>
                <a:lnTo>
                  <a:pt x="676" y="1646"/>
                </a:lnTo>
                <a:lnTo>
                  <a:pt x="676" y="1647"/>
                </a:lnTo>
                <a:lnTo>
                  <a:pt x="676" y="1648"/>
                </a:lnTo>
                <a:lnTo>
                  <a:pt x="675" y="1650"/>
                </a:lnTo>
                <a:lnTo>
                  <a:pt x="674" y="1651"/>
                </a:lnTo>
                <a:lnTo>
                  <a:pt x="674" y="1651"/>
                </a:lnTo>
                <a:lnTo>
                  <a:pt x="674" y="1652"/>
                </a:lnTo>
                <a:lnTo>
                  <a:pt x="671" y="1652"/>
                </a:lnTo>
                <a:lnTo>
                  <a:pt x="667" y="1652"/>
                </a:lnTo>
                <a:lnTo>
                  <a:pt x="662" y="1653"/>
                </a:lnTo>
                <a:lnTo>
                  <a:pt x="661" y="1654"/>
                </a:lnTo>
                <a:lnTo>
                  <a:pt x="660" y="1653"/>
                </a:lnTo>
                <a:lnTo>
                  <a:pt x="658" y="1653"/>
                </a:lnTo>
                <a:lnTo>
                  <a:pt x="656" y="1653"/>
                </a:lnTo>
                <a:lnTo>
                  <a:pt x="654" y="1653"/>
                </a:lnTo>
                <a:lnTo>
                  <a:pt x="653" y="1653"/>
                </a:lnTo>
                <a:lnTo>
                  <a:pt x="651" y="1652"/>
                </a:lnTo>
                <a:lnTo>
                  <a:pt x="650" y="1652"/>
                </a:lnTo>
                <a:lnTo>
                  <a:pt x="649" y="1652"/>
                </a:lnTo>
                <a:lnTo>
                  <a:pt x="647" y="1651"/>
                </a:lnTo>
                <a:lnTo>
                  <a:pt x="645" y="1650"/>
                </a:lnTo>
                <a:lnTo>
                  <a:pt x="645" y="1649"/>
                </a:lnTo>
                <a:lnTo>
                  <a:pt x="643" y="1648"/>
                </a:lnTo>
                <a:lnTo>
                  <a:pt x="642" y="1649"/>
                </a:lnTo>
                <a:lnTo>
                  <a:pt x="639" y="1650"/>
                </a:lnTo>
                <a:lnTo>
                  <a:pt x="638" y="1651"/>
                </a:lnTo>
                <a:lnTo>
                  <a:pt x="636" y="1651"/>
                </a:lnTo>
                <a:lnTo>
                  <a:pt x="634" y="1652"/>
                </a:lnTo>
                <a:lnTo>
                  <a:pt x="633" y="1653"/>
                </a:lnTo>
                <a:lnTo>
                  <a:pt x="632" y="1654"/>
                </a:lnTo>
                <a:lnTo>
                  <a:pt x="631" y="1656"/>
                </a:lnTo>
                <a:lnTo>
                  <a:pt x="631" y="1657"/>
                </a:lnTo>
                <a:lnTo>
                  <a:pt x="631" y="1659"/>
                </a:lnTo>
                <a:lnTo>
                  <a:pt x="630" y="1662"/>
                </a:lnTo>
                <a:lnTo>
                  <a:pt x="629" y="1663"/>
                </a:lnTo>
                <a:lnTo>
                  <a:pt x="628" y="1664"/>
                </a:lnTo>
                <a:lnTo>
                  <a:pt x="627" y="1664"/>
                </a:lnTo>
                <a:lnTo>
                  <a:pt x="627" y="1666"/>
                </a:lnTo>
                <a:lnTo>
                  <a:pt x="625" y="1666"/>
                </a:lnTo>
                <a:lnTo>
                  <a:pt x="624" y="1666"/>
                </a:lnTo>
                <a:lnTo>
                  <a:pt x="623" y="1666"/>
                </a:lnTo>
                <a:lnTo>
                  <a:pt x="623" y="1665"/>
                </a:lnTo>
                <a:lnTo>
                  <a:pt x="624" y="1664"/>
                </a:lnTo>
                <a:lnTo>
                  <a:pt x="625" y="1663"/>
                </a:lnTo>
                <a:lnTo>
                  <a:pt x="624" y="1662"/>
                </a:lnTo>
                <a:lnTo>
                  <a:pt x="624" y="1659"/>
                </a:lnTo>
                <a:lnTo>
                  <a:pt x="624" y="1658"/>
                </a:lnTo>
                <a:lnTo>
                  <a:pt x="624" y="1657"/>
                </a:lnTo>
                <a:lnTo>
                  <a:pt x="627" y="1656"/>
                </a:lnTo>
                <a:lnTo>
                  <a:pt x="628" y="1655"/>
                </a:lnTo>
                <a:lnTo>
                  <a:pt x="629" y="1654"/>
                </a:lnTo>
                <a:lnTo>
                  <a:pt x="630" y="1651"/>
                </a:lnTo>
                <a:lnTo>
                  <a:pt x="628" y="1648"/>
                </a:lnTo>
                <a:lnTo>
                  <a:pt x="628" y="1646"/>
                </a:lnTo>
                <a:lnTo>
                  <a:pt x="627" y="1645"/>
                </a:lnTo>
                <a:lnTo>
                  <a:pt x="627" y="1644"/>
                </a:lnTo>
                <a:lnTo>
                  <a:pt x="628" y="1642"/>
                </a:lnTo>
                <a:lnTo>
                  <a:pt x="629" y="1639"/>
                </a:lnTo>
                <a:lnTo>
                  <a:pt x="627" y="1635"/>
                </a:lnTo>
                <a:lnTo>
                  <a:pt x="627" y="1629"/>
                </a:lnTo>
                <a:lnTo>
                  <a:pt x="627" y="1624"/>
                </a:lnTo>
                <a:lnTo>
                  <a:pt x="628" y="1620"/>
                </a:lnTo>
                <a:lnTo>
                  <a:pt x="628" y="1619"/>
                </a:lnTo>
                <a:lnTo>
                  <a:pt x="627" y="1618"/>
                </a:lnTo>
                <a:lnTo>
                  <a:pt x="625" y="1614"/>
                </a:lnTo>
                <a:lnTo>
                  <a:pt x="623" y="1613"/>
                </a:lnTo>
                <a:lnTo>
                  <a:pt x="621" y="1611"/>
                </a:lnTo>
                <a:lnTo>
                  <a:pt x="620" y="1611"/>
                </a:lnTo>
                <a:lnTo>
                  <a:pt x="619" y="1610"/>
                </a:lnTo>
                <a:lnTo>
                  <a:pt x="616" y="1608"/>
                </a:lnTo>
                <a:lnTo>
                  <a:pt x="615" y="1607"/>
                </a:lnTo>
                <a:lnTo>
                  <a:pt x="615" y="1605"/>
                </a:lnTo>
                <a:lnTo>
                  <a:pt x="613" y="1602"/>
                </a:lnTo>
                <a:lnTo>
                  <a:pt x="611" y="1600"/>
                </a:lnTo>
                <a:lnTo>
                  <a:pt x="608" y="1596"/>
                </a:lnTo>
                <a:lnTo>
                  <a:pt x="605" y="1591"/>
                </a:lnTo>
                <a:lnTo>
                  <a:pt x="604" y="1589"/>
                </a:lnTo>
                <a:lnTo>
                  <a:pt x="604" y="1586"/>
                </a:lnTo>
                <a:lnTo>
                  <a:pt x="604" y="1581"/>
                </a:lnTo>
                <a:lnTo>
                  <a:pt x="605" y="1577"/>
                </a:lnTo>
                <a:lnTo>
                  <a:pt x="605" y="1570"/>
                </a:lnTo>
                <a:lnTo>
                  <a:pt x="606" y="1561"/>
                </a:lnTo>
                <a:lnTo>
                  <a:pt x="605" y="1552"/>
                </a:lnTo>
                <a:lnTo>
                  <a:pt x="605" y="1545"/>
                </a:lnTo>
                <a:lnTo>
                  <a:pt x="605" y="1541"/>
                </a:lnTo>
                <a:lnTo>
                  <a:pt x="604" y="1538"/>
                </a:lnTo>
                <a:lnTo>
                  <a:pt x="604" y="1535"/>
                </a:lnTo>
                <a:lnTo>
                  <a:pt x="604" y="1530"/>
                </a:lnTo>
                <a:lnTo>
                  <a:pt x="604" y="1528"/>
                </a:lnTo>
                <a:lnTo>
                  <a:pt x="604" y="1527"/>
                </a:lnTo>
                <a:lnTo>
                  <a:pt x="596" y="1518"/>
                </a:lnTo>
                <a:lnTo>
                  <a:pt x="594" y="1513"/>
                </a:lnTo>
                <a:lnTo>
                  <a:pt x="595" y="1509"/>
                </a:lnTo>
                <a:lnTo>
                  <a:pt x="598" y="1505"/>
                </a:lnTo>
                <a:lnTo>
                  <a:pt x="600" y="1500"/>
                </a:lnTo>
                <a:lnTo>
                  <a:pt x="601" y="1496"/>
                </a:lnTo>
                <a:lnTo>
                  <a:pt x="601" y="1496"/>
                </a:lnTo>
                <a:lnTo>
                  <a:pt x="600" y="1493"/>
                </a:lnTo>
                <a:lnTo>
                  <a:pt x="598" y="1491"/>
                </a:lnTo>
                <a:lnTo>
                  <a:pt x="594" y="1487"/>
                </a:lnTo>
                <a:lnTo>
                  <a:pt x="593" y="1486"/>
                </a:lnTo>
                <a:lnTo>
                  <a:pt x="590" y="1486"/>
                </a:lnTo>
                <a:lnTo>
                  <a:pt x="582" y="1483"/>
                </a:lnTo>
                <a:lnTo>
                  <a:pt x="581" y="1481"/>
                </a:lnTo>
                <a:lnTo>
                  <a:pt x="578" y="1480"/>
                </a:lnTo>
                <a:lnTo>
                  <a:pt x="576" y="1479"/>
                </a:lnTo>
                <a:lnTo>
                  <a:pt x="572" y="1477"/>
                </a:lnTo>
                <a:lnTo>
                  <a:pt x="571" y="1474"/>
                </a:lnTo>
                <a:lnTo>
                  <a:pt x="568" y="1474"/>
                </a:lnTo>
                <a:lnTo>
                  <a:pt x="566" y="1474"/>
                </a:lnTo>
                <a:lnTo>
                  <a:pt x="565" y="1475"/>
                </a:lnTo>
                <a:lnTo>
                  <a:pt x="564" y="1477"/>
                </a:lnTo>
                <a:lnTo>
                  <a:pt x="563" y="1478"/>
                </a:lnTo>
                <a:lnTo>
                  <a:pt x="561" y="1479"/>
                </a:lnTo>
                <a:lnTo>
                  <a:pt x="555" y="1478"/>
                </a:lnTo>
                <a:lnTo>
                  <a:pt x="552" y="1478"/>
                </a:lnTo>
                <a:lnTo>
                  <a:pt x="550" y="1478"/>
                </a:lnTo>
                <a:lnTo>
                  <a:pt x="548" y="1480"/>
                </a:lnTo>
                <a:lnTo>
                  <a:pt x="548" y="1482"/>
                </a:lnTo>
                <a:lnTo>
                  <a:pt x="545" y="1483"/>
                </a:lnTo>
                <a:lnTo>
                  <a:pt x="545" y="1484"/>
                </a:lnTo>
                <a:lnTo>
                  <a:pt x="542" y="1486"/>
                </a:lnTo>
                <a:lnTo>
                  <a:pt x="541" y="1489"/>
                </a:lnTo>
                <a:lnTo>
                  <a:pt x="539" y="1491"/>
                </a:lnTo>
                <a:lnTo>
                  <a:pt x="538" y="1491"/>
                </a:lnTo>
                <a:lnTo>
                  <a:pt x="538" y="1494"/>
                </a:lnTo>
                <a:lnTo>
                  <a:pt x="536" y="1494"/>
                </a:lnTo>
                <a:lnTo>
                  <a:pt x="536" y="1495"/>
                </a:lnTo>
                <a:lnTo>
                  <a:pt x="534" y="1500"/>
                </a:lnTo>
                <a:lnTo>
                  <a:pt x="534" y="1502"/>
                </a:lnTo>
                <a:lnTo>
                  <a:pt x="533" y="1504"/>
                </a:lnTo>
                <a:lnTo>
                  <a:pt x="532" y="1506"/>
                </a:lnTo>
                <a:lnTo>
                  <a:pt x="531" y="1507"/>
                </a:lnTo>
                <a:lnTo>
                  <a:pt x="528" y="1508"/>
                </a:lnTo>
                <a:lnTo>
                  <a:pt x="520" y="1510"/>
                </a:lnTo>
                <a:lnTo>
                  <a:pt x="514" y="1510"/>
                </a:lnTo>
                <a:lnTo>
                  <a:pt x="506" y="1508"/>
                </a:lnTo>
                <a:lnTo>
                  <a:pt x="503" y="1506"/>
                </a:lnTo>
                <a:lnTo>
                  <a:pt x="499" y="1503"/>
                </a:lnTo>
                <a:lnTo>
                  <a:pt x="498" y="1502"/>
                </a:lnTo>
                <a:lnTo>
                  <a:pt x="497" y="1499"/>
                </a:lnTo>
                <a:lnTo>
                  <a:pt x="496" y="1496"/>
                </a:lnTo>
                <a:lnTo>
                  <a:pt x="495" y="1495"/>
                </a:lnTo>
                <a:lnTo>
                  <a:pt x="491" y="1491"/>
                </a:lnTo>
                <a:lnTo>
                  <a:pt x="489" y="1491"/>
                </a:lnTo>
                <a:lnTo>
                  <a:pt x="487" y="1489"/>
                </a:lnTo>
                <a:lnTo>
                  <a:pt x="487" y="1486"/>
                </a:lnTo>
                <a:lnTo>
                  <a:pt x="486" y="1484"/>
                </a:lnTo>
                <a:lnTo>
                  <a:pt x="484" y="1482"/>
                </a:lnTo>
                <a:lnTo>
                  <a:pt x="481" y="1481"/>
                </a:lnTo>
                <a:lnTo>
                  <a:pt x="479" y="1481"/>
                </a:lnTo>
                <a:lnTo>
                  <a:pt x="477" y="1482"/>
                </a:lnTo>
                <a:lnTo>
                  <a:pt x="476" y="1482"/>
                </a:lnTo>
                <a:lnTo>
                  <a:pt x="474" y="1482"/>
                </a:lnTo>
                <a:lnTo>
                  <a:pt x="472" y="1480"/>
                </a:lnTo>
                <a:lnTo>
                  <a:pt x="470" y="1480"/>
                </a:lnTo>
                <a:lnTo>
                  <a:pt x="470" y="1479"/>
                </a:lnTo>
                <a:lnTo>
                  <a:pt x="466" y="1477"/>
                </a:lnTo>
                <a:lnTo>
                  <a:pt x="461" y="1475"/>
                </a:lnTo>
                <a:lnTo>
                  <a:pt x="460" y="1475"/>
                </a:lnTo>
                <a:lnTo>
                  <a:pt x="458" y="1474"/>
                </a:lnTo>
                <a:lnTo>
                  <a:pt x="456" y="1474"/>
                </a:lnTo>
                <a:lnTo>
                  <a:pt x="455" y="1474"/>
                </a:lnTo>
                <a:lnTo>
                  <a:pt x="453" y="1474"/>
                </a:lnTo>
                <a:lnTo>
                  <a:pt x="450" y="1474"/>
                </a:lnTo>
                <a:lnTo>
                  <a:pt x="449" y="1475"/>
                </a:lnTo>
                <a:lnTo>
                  <a:pt x="448" y="1477"/>
                </a:lnTo>
                <a:lnTo>
                  <a:pt x="445" y="1478"/>
                </a:lnTo>
                <a:lnTo>
                  <a:pt x="444" y="1479"/>
                </a:lnTo>
                <a:lnTo>
                  <a:pt x="442" y="1479"/>
                </a:lnTo>
                <a:lnTo>
                  <a:pt x="440" y="1478"/>
                </a:lnTo>
                <a:lnTo>
                  <a:pt x="437" y="1476"/>
                </a:lnTo>
                <a:lnTo>
                  <a:pt x="435" y="1474"/>
                </a:lnTo>
                <a:lnTo>
                  <a:pt x="432" y="1472"/>
                </a:lnTo>
                <a:lnTo>
                  <a:pt x="431" y="1470"/>
                </a:lnTo>
                <a:lnTo>
                  <a:pt x="430" y="1469"/>
                </a:lnTo>
                <a:lnTo>
                  <a:pt x="425" y="1467"/>
                </a:lnTo>
                <a:lnTo>
                  <a:pt x="423" y="1466"/>
                </a:lnTo>
                <a:lnTo>
                  <a:pt x="421" y="1466"/>
                </a:lnTo>
                <a:lnTo>
                  <a:pt x="419" y="1467"/>
                </a:lnTo>
                <a:lnTo>
                  <a:pt x="417" y="1469"/>
                </a:lnTo>
                <a:lnTo>
                  <a:pt x="414" y="1470"/>
                </a:lnTo>
                <a:lnTo>
                  <a:pt x="413" y="1472"/>
                </a:lnTo>
                <a:lnTo>
                  <a:pt x="411" y="1473"/>
                </a:lnTo>
                <a:lnTo>
                  <a:pt x="410" y="1473"/>
                </a:lnTo>
                <a:lnTo>
                  <a:pt x="407" y="1474"/>
                </a:lnTo>
                <a:lnTo>
                  <a:pt x="403" y="1471"/>
                </a:lnTo>
                <a:lnTo>
                  <a:pt x="400" y="1469"/>
                </a:lnTo>
                <a:lnTo>
                  <a:pt x="396" y="1467"/>
                </a:lnTo>
                <a:lnTo>
                  <a:pt x="391" y="1463"/>
                </a:lnTo>
                <a:lnTo>
                  <a:pt x="390" y="1463"/>
                </a:lnTo>
                <a:lnTo>
                  <a:pt x="387" y="1460"/>
                </a:lnTo>
                <a:lnTo>
                  <a:pt x="384" y="1459"/>
                </a:lnTo>
                <a:lnTo>
                  <a:pt x="380" y="1458"/>
                </a:lnTo>
                <a:lnTo>
                  <a:pt x="375" y="1456"/>
                </a:lnTo>
                <a:lnTo>
                  <a:pt x="371" y="1452"/>
                </a:lnTo>
                <a:lnTo>
                  <a:pt x="369" y="1452"/>
                </a:lnTo>
                <a:lnTo>
                  <a:pt x="369" y="1448"/>
                </a:lnTo>
                <a:lnTo>
                  <a:pt x="369" y="1447"/>
                </a:lnTo>
                <a:lnTo>
                  <a:pt x="370" y="1446"/>
                </a:lnTo>
                <a:lnTo>
                  <a:pt x="372" y="1446"/>
                </a:lnTo>
                <a:lnTo>
                  <a:pt x="373" y="1445"/>
                </a:lnTo>
                <a:lnTo>
                  <a:pt x="371" y="1442"/>
                </a:lnTo>
                <a:lnTo>
                  <a:pt x="371" y="1438"/>
                </a:lnTo>
                <a:lnTo>
                  <a:pt x="371" y="1435"/>
                </a:lnTo>
                <a:lnTo>
                  <a:pt x="373" y="1430"/>
                </a:lnTo>
                <a:lnTo>
                  <a:pt x="375" y="1426"/>
                </a:lnTo>
                <a:lnTo>
                  <a:pt x="375" y="1424"/>
                </a:lnTo>
                <a:lnTo>
                  <a:pt x="375" y="1422"/>
                </a:lnTo>
                <a:lnTo>
                  <a:pt x="376" y="1420"/>
                </a:lnTo>
                <a:lnTo>
                  <a:pt x="376" y="1417"/>
                </a:lnTo>
                <a:lnTo>
                  <a:pt x="376" y="1416"/>
                </a:lnTo>
                <a:lnTo>
                  <a:pt x="374" y="1413"/>
                </a:lnTo>
                <a:lnTo>
                  <a:pt x="371" y="1410"/>
                </a:lnTo>
                <a:lnTo>
                  <a:pt x="367" y="1407"/>
                </a:lnTo>
                <a:lnTo>
                  <a:pt x="365" y="1405"/>
                </a:lnTo>
                <a:lnTo>
                  <a:pt x="364" y="1403"/>
                </a:lnTo>
                <a:lnTo>
                  <a:pt x="363" y="1401"/>
                </a:lnTo>
                <a:lnTo>
                  <a:pt x="364" y="1398"/>
                </a:lnTo>
                <a:lnTo>
                  <a:pt x="364" y="1396"/>
                </a:lnTo>
                <a:lnTo>
                  <a:pt x="364" y="1395"/>
                </a:lnTo>
                <a:lnTo>
                  <a:pt x="366" y="1393"/>
                </a:lnTo>
                <a:lnTo>
                  <a:pt x="367" y="1392"/>
                </a:lnTo>
                <a:lnTo>
                  <a:pt x="368" y="1391"/>
                </a:lnTo>
                <a:lnTo>
                  <a:pt x="368" y="1388"/>
                </a:lnTo>
                <a:lnTo>
                  <a:pt x="370" y="1385"/>
                </a:lnTo>
                <a:lnTo>
                  <a:pt x="375" y="1382"/>
                </a:lnTo>
                <a:lnTo>
                  <a:pt x="379" y="1380"/>
                </a:lnTo>
                <a:lnTo>
                  <a:pt x="379" y="1379"/>
                </a:lnTo>
                <a:lnTo>
                  <a:pt x="379" y="1375"/>
                </a:lnTo>
                <a:lnTo>
                  <a:pt x="379" y="1374"/>
                </a:lnTo>
                <a:lnTo>
                  <a:pt x="378" y="1371"/>
                </a:lnTo>
                <a:lnTo>
                  <a:pt x="375" y="1369"/>
                </a:lnTo>
                <a:lnTo>
                  <a:pt x="372" y="1365"/>
                </a:lnTo>
                <a:lnTo>
                  <a:pt x="369" y="1365"/>
                </a:lnTo>
                <a:lnTo>
                  <a:pt x="366" y="1364"/>
                </a:lnTo>
                <a:lnTo>
                  <a:pt x="364" y="1363"/>
                </a:lnTo>
                <a:lnTo>
                  <a:pt x="358" y="1361"/>
                </a:lnTo>
                <a:lnTo>
                  <a:pt x="357" y="1359"/>
                </a:lnTo>
                <a:lnTo>
                  <a:pt x="353" y="1358"/>
                </a:lnTo>
                <a:lnTo>
                  <a:pt x="353" y="1358"/>
                </a:lnTo>
                <a:lnTo>
                  <a:pt x="352" y="1355"/>
                </a:lnTo>
                <a:lnTo>
                  <a:pt x="352" y="1349"/>
                </a:lnTo>
                <a:lnTo>
                  <a:pt x="352" y="1347"/>
                </a:lnTo>
                <a:lnTo>
                  <a:pt x="351" y="1346"/>
                </a:lnTo>
                <a:lnTo>
                  <a:pt x="349" y="1345"/>
                </a:lnTo>
                <a:lnTo>
                  <a:pt x="348" y="1344"/>
                </a:lnTo>
                <a:lnTo>
                  <a:pt x="347" y="1342"/>
                </a:lnTo>
                <a:lnTo>
                  <a:pt x="346" y="1341"/>
                </a:lnTo>
                <a:lnTo>
                  <a:pt x="344" y="1341"/>
                </a:lnTo>
                <a:lnTo>
                  <a:pt x="341" y="1340"/>
                </a:lnTo>
                <a:lnTo>
                  <a:pt x="337" y="1341"/>
                </a:lnTo>
                <a:lnTo>
                  <a:pt x="336" y="1343"/>
                </a:lnTo>
                <a:lnTo>
                  <a:pt x="336" y="1344"/>
                </a:lnTo>
                <a:lnTo>
                  <a:pt x="335" y="1346"/>
                </a:lnTo>
                <a:lnTo>
                  <a:pt x="335" y="1347"/>
                </a:lnTo>
                <a:lnTo>
                  <a:pt x="334" y="1350"/>
                </a:lnTo>
                <a:lnTo>
                  <a:pt x="332" y="1352"/>
                </a:lnTo>
                <a:lnTo>
                  <a:pt x="330" y="1352"/>
                </a:lnTo>
                <a:lnTo>
                  <a:pt x="330" y="1353"/>
                </a:lnTo>
                <a:lnTo>
                  <a:pt x="328" y="1354"/>
                </a:lnTo>
                <a:lnTo>
                  <a:pt x="327" y="1355"/>
                </a:lnTo>
                <a:lnTo>
                  <a:pt x="326" y="1357"/>
                </a:lnTo>
                <a:lnTo>
                  <a:pt x="325" y="1357"/>
                </a:lnTo>
                <a:lnTo>
                  <a:pt x="324" y="1358"/>
                </a:lnTo>
                <a:lnTo>
                  <a:pt x="322" y="1358"/>
                </a:lnTo>
                <a:lnTo>
                  <a:pt x="319" y="1357"/>
                </a:lnTo>
                <a:lnTo>
                  <a:pt x="319" y="1356"/>
                </a:lnTo>
                <a:lnTo>
                  <a:pt x="318" y="1356"/>
                </a:lnTo>
                <a:lnTo>
                  <a:pt x="314" y="1358"/>
                </a:lnTo>
                <a:lnTo>
                  <a:pt x="313" y="1356"/>
                </a:lnTo>
                <a:lnTo>
                  <a:pt x="311" y="1353"/>
                </a:lnTo>
                <a:lnTo>
                  <a:pt x="309" y="1352"/>
                </a:lnTo>
                <a:lnTo>
                  <a:pt x="308" y="1348"/>
                </a:lnTo>
                <a:lnTo>
                  <a:pt x="308" y="1347"/>
                </a:lnTo>
                <a:lnTo>
                  <a:pt x="306" y="1347"/>
                </a:lnTo>
                <a:lnTo>
                  <a:pt x="305" y="1345"/>
                </a:lnTo>
                <a:lnTo>
                  <a:pt x="304" y="1343"/>
                </a:lnTo>
                <a:lnTo>
                  <a:pt x="302" y="1341"/>
                </a:lnTo>
                <a:lnTo>
                  <a:pt x="302" y="1341"/>
                </a:lnTo>
                <a:lnTo>
                  <a:pt x="300" y="1340"/>
                </a:lnTo>
                <a:lnTo>
                  <a:pt x="298" y="1337"/>
                </a:lnTo>
                <a:lnTo>
                  <a:pt x="298" y="1333"/>
                </a:lnTo>
                <a:lnTo>
                  <a:pt x="298" y="1331"/>
                </a:lnTo>
                <a:lnTo>
                  <a:pt x="300" y="1329"/>
                </a:lnTo>
                <a:lnTo>
                  <a:pt x="301" y="1325"/>
                </a:lnTo>
                <a:lnTo>
                  <a:pt x="302" y="1323"/>
                </a:lnTo>
                <a:lnTo>
                  <a:pt x="302" y="1321"/>
                </a:lnTo>
                <a:lnTo>
                  <a:pt x="304" y="1320"/>
                </a:lnTo>
                <a:lnTo>
                  <a:pt x="305" y="1318"/>
                </a:lnTo>
                <a:lnTo>
                  <a:pt x="305" y="1315"/>
                </a:lnTo>
                <a:lnTo>
                  <a:pt x="305" y="1313"/>
                </a:lnTo>
                <a:lnTo>
                  <a:pt x="304" y="1311"/>
                </a:lnTo>
                <a:lnTo>
                  <a:pt x="303" y="1308"/>
                </a:lnTo>
                <a:lnTo>
                  <a:pt x="302" y="1306"/>
                </a:lnTo>
                <a:lnTo>
                  <a:pt x="301" y="1305"/>
                </a:lnTo>
                <a:lnTo>
                  <a:pt x="299" y="1305"/>
                </a:lnTo>
                <a:lnTo>
                  <a:pt x="297" y="1304"/>
                </a:lnTo>
                <a:lnTo>
                  <a:pt x="293" y="1303"/>
                </a:lnTo>
                <a:lnTo>
                  <a:pt x="291" y="1303"/>
                </a:lnTo>
                <a:lnTo>
                  <a:pt x="288" y="1305"/>
                </a:lnTo>
                <a:lnTo>
                  <a:pt x="286" y="1305"/>
                </a:lnTo>
                <a:lnTo>
                  <a:pt x="284" y="1305"/>
                </a:lnTo>
                <a:lnTo>
                  <a:pt x="281" y="1304"/>
                </a:lnTo>
                <a:lnTo>
                  <a:pt x="280" y="1302"/>
                </a:lnTo>
                <a:lnTo>
                  <a:pt x="280" y="1302"/>
                </a:lnTo>
                <a:lnTo>
                  <a:pt x="276" y="1301"/>
                </a:lnTo>
                <a:lnTo>
                  <a:pt x="274" y="1299"/>
                </a:lnTo>
                <a:lnTo>
                  <a:pt x="273" y="1298"/>
                </a:lnTo>
                <a:lnTo>
                  <a:pt x="271" y="1297"/>
                </a:lnTo>
                <a:lnTo>
                  <a:pt x="269" y="1294"/>
                </a:lnTo>
                <a:lnTo>
                  <a:pt x="269" y="1292"/>
                </a:lnTo>
                <a:lnTo>
                  <a:pt x="268" y="1290"/>
                </a:lnTo>
                <a:lnTo>
                  <a:pt x="268" y="1289"/>
                </a:lnTo>
                <a:lnTo>
                  <a:pt x="267" y="1285"/>
                </a:lnTo>
                <a:lnTo>
                  <a:pt x="267" y="1283"/>
                </a:lnTo>
                <a:lnTo>
                  <a:pt x="269" y="1280"/>
                </a:lnTo>
                <a:lnTo>
                  <a:pt x="269" y="1277"/>
                </a:lnTo>
                <a:lnTo>
                  <a:pt x="270" y="1274"/>
                </a:lnTo>
                <a:lnTo>
                  <a:pt x="274" y="1269"/>
                </a:lnTo>
                <a:lnTo>
                  <a:pt x="274" y="1266"/>
                </a:lnTo>
                <a:lnTo>
                  <a:pt x="275" y="1264"/>
                </a:lnTo>
                <a:lnTo>
                  <a:pt x="276" y="1262"/>
                </a:lnTo>
                <a:lnTo>
                  <a:pt x="276" y="1258"/>
                </a:lnTo>
                <a:lnTo>
                  <a:pt x="275" y="1255"/>
                </a:lnTo>
                <a:lnTo>
                  <a:pt x="275" y="1253"/>
                </a:lnTo>
                <a:lnTo>
                  <a:pt x="275" y="1250"/>
                </a:lnTo>
                <a:lnTo>
                  <a:pt x="276" y="1246"/>
                </a:lnTo>
                <a:lnTo>
                  <a:pt x="275" y="1242"/>
                </a:lnTo>
                <a:lnTo>
                  <a:pt x="274" y="1241"/>
                </a:lnTo>
                <a:lnTo>
                  <a:pt x="274" y="1240"/>
                </a:lnTo>
                <a:lnTo>
                  <a:pt x="274" y="1238"/>
                </a:lnTo>
                <a:lnTo>
                  <a:pt x="274" y="1236"/>
                </a:lnTo>
                <a:lnTo>
                  <a:pt x="275" y="1234"/>
                </a:lnTo>
                <a:lnTo>
                  <a:pt x="275" y="1232"/>
                </a:lnTo>
                <a:lnTo>
                  <a:pt x="274" y="1231"/>
                </a:lnTo>
                <a:lnTo>
                  <a:pt x="273" y="1230"/>
                </a:lnTo>
                <a:lnTo>
                  <a:pt x="270" y="1229"/>
                </a:lnTo>
                <a:lnTo>
                  <a:pt x="269" y="1229"/>
                </a:lnTo>
                <a:lnTo>
                  <a:pt x="263" y="1230"/>
                </a:lnTo>
                <a:lnTo>
                  <a:pt x="262" y="1230"/>
                </a:lnTo>
                <a:lnTo>
                  <a:pt x="260" y="1230"/>
                </a:lnTo>
                <a:lnTo>
                  <a:pt x="258" y="1233"/>
                </a:lnTo>
                <a:lnTo>
                  <a:pt x="256" y="1235"/>
                </a:lnTo>
                <a:lnTo>
                  <a:pt x="256" y="1236"/>
                </a:lnTo>
                <a:lnTo>
                  <a:pt x="255" y="1236"/>
                </a:lnTo>
                <a:lnTo>
                  <a:pt x="253" y="1236"/>
                </a:lnTo>
                <a:lnTo>
                  <a:pt x="252" y="1235"/>
                </a:lnTo>
                <a:lnTo>
                  <a:pt x="250" y="1233"/>
                </a:lnTo>
                <a:lnTo>
                  <a:pt x="247" y="1229"/>
                </a:lnTo>
                <a:lnTo>
                  <a:pt x="245" y="1226"/>
                </a:lnTo>
                <a:lnTo>
                  <a:pt x="246" y="1225"/>
                </a:lnTo>
                <a:lnTo>
                  <a:pt x="245" y="1225"/>
                </a:lnTo>
                <a:lnTo>
                  <a:pt x="244" y="1223"/>
                </a:lnTo>
                <a:lnTo>
                  <a:pt x="242" y="1221"/>
                </a:lnTo>
                <a:lnTo>
                  <a:pt x="241" y="1219"/>
                </a:lnTo>
                <a:lnTo>
                  <a:pt x="240" y="1219"/>
                </a:lnTo>
                <a:lnTo>
                  <a:pt x="238" y="1219"/>
                </a:lnTo>
                <a:lnTo>
                  <a:pt x="237" y="1219"/>
                </a:lnTo>
                <a:lnTo>
                  <a:pt x="235" y="1218"/>
                </a:lnTo>
                <a:lnTo>
                  <a:pt x="235" y="1219"/>
                </a:lnTo>
                <a:lnTo>
                  <a:pt x="233" y="1219"/>
                </a:lnTo>
                <a:lnTo>
                  <a:pt x="231" y="1220"/>
                </a:lnTo>
                <a:lnTo>
                  <a:pt x="230" y="1219"/>
                </a:lnTo>
                <a:lnTo>
                  <a:pt x="230" y="1219"/>
                </a:lnTo>
                <a:lnTo>
                  <a:pt x="228" y="1219"/>
                </a:lnTo>
                <a:lnTo>
                  <a:pt x="227" y="1219"/>
                </a:lnTo>
                <a:lnTo>
                  <a:pt x="227" y="1219"/>
                </a:lnTo>
                <a:lnTo>
                  <a:pt x="224" y="1220"/>
                </a:lnTo>
                <a:lnTo>
                  <a:pt x="224" y="1221"/>
                </a:lnTo>
                <a:lnTo>
                  <a:pt x="222" y="1221"/>
                </a:lnTo>
                <a:lnTo>
                  <a:pt x="221" y="1219"/>
                </a:lnTo>
                <a:lnTo>
                  <a:pt x="219" y="1220"/>
                </a:lnTo>
                <a:lnTo>
                  <a:pt x="215" y="1220"/>
                </a:lnTo>
                <a:lnTo>
                  <a:pt x="215" y="1219"/>
                </a:lnTo>
                <a:lnTo>
                  <a:pt x="214" y="1217"/>
                </a:lnTo>
                <a:lnTo>
                  <a:pt x="213" y="1217"/>
                </a:lnTo>
                <a:lnTo>
                  <a:pt x="211" y="1214"/>
                </a:lnTo>
                <a:lnTo>
                  <a:pt x="209" y="1214"/>
                </a:lnTo>
                <a:lnTo>
                  <a:pt x="207" y="1213"/>
                </a:lnTo>
                <a:lnTo>
                  <a:pt x="207" y="1211"/>
                </a:lnTo>
                <a:lnTo>
                  <a:pt x="206" y="1209"/>
                </a:lnTo>
                <a:lnTo>
                  <a:pt x="204" y="1210"/>
                </a:lnTo>
                <a:lnTo>
                  <a:pt x="202" y="1213"/>
                </a:lnTo>
                <a:lnTo>
                  <a:pt x="202" y="1213"/>
                </a:lnTo>
                <a:lnTo>
                  <a:pt x="201" y="1211"/>
                </a:lnTo>
                <a:lnTo>
                  <a:pt x="200" y="1211"/>
                </a:lnTo>
                <a:lnTo>
                  <a:pt x="198" y="1211"/>
                </a:lnTo>
                <a:lnTo>
                  <a:pt x="197" y="1211"/>
                </a:lnTo>
                <a:lnTo>
                  <a:pt x="196" y="1211"/>
                </a:lnTo>
                <a:lnTo>
                  <a:pt x="194" y="1211"/>
                </a:lnTo>
                <a:lnTo>
                  <a:pt x="193" y="1210"/>
                </a:lnTo>
                <a:lnTo>
                  <a:pt x="191" y="1210"/>
                </a:lnTo>
                <a:lnTo>
                  <a:pt x="191" y="1210"/>
                </a:lnTo>
                <a:lnTo>
                  <a:pt x="189" y="1211"/>
                </a:lnTo>
                <a:lnTo>
                  <a:pt x="187" y="1211"/>
                </a:lnTo>
                <a:lnTo>
                  <a:pt x="187" y="1209"/>
                </a:lnTo>
                <a:lnTo>
                  <a:pt x="185" y="1208"/>
                </a:lnTo>
                <a:lnTo>
                  <a:pt x="183" y="1208"/>
                </a:lnTo>
                <a:lnTo>
                  <a:pt x="182" y="1208"/>
                </a:lnTo>
                <a:lnTo>
                  <a:pt x="180" y="1206"/>
                </a:lnTo>
                <a:lnTo>
                  <a:pt x="179" y="1205"/>
                </a:lnTo>
                <a:lnTo>
                  <a:pt x="178" y="1204"/>
                </a:lnTo>
                <a:lnTo>
                  <a:pt x="176" y="1205"/>
                </a:lnTo>
                <a:lnTo>
                  <a:pt x="175" y="1205"/>
                </a:lnTo>
                <a:lnTo>
                  <a:pt x="174" y="1204"/>
                </a:lnTo>
                <a:lnTo>
                  <a:pt x="174" y="1204"/>
                </a:lnTo>
                <a:lnTo>
                  <a:pt x="172" y="1203"/>
                </a:lnTo>
                <a:lnTo>
                  <a:pt x="170" y="1203"/>
                </a:lnTo>
                <a:lnTo>
                  <a:pt x="168" y="1202"/>
                </a:lnTo>
                <a:lnTo>
                  <a:pt x="167" y="1200"/>
                </a:lnTo>
                <a:lnTo>
                  <a:pt x="164" y="1199"/>
                </a:lnTo>
                <a:lnTo>
                  <a:pt x="163" y="1197"/>
                </a:lnTo>
                <a:lnTo>
                  <a:pt x="160" y="1197"/>
                </a:lnTo>
                <a:lnTo>
                  <a:pt x="158" y="1197"/>
                </a:lnTo>
                <a:lnTo>
                  <a:pt x="157" y="1197"/>
                </a:lnTo>
                <a:lnTo>
                  <a:pt x="156" y="1197"/>
                </a:lnTo>
                <a:lnTo>
                  <a:pt x="155" y="1196"/>
                </a:lnTo>
                <a:lnTo>
                  <a:pt x="154" y="1196"/>
                </a:lnTo>
                <a:lnTo>
                  <a:pt x="151" y="1197"/>
                </a:lnTo>
                <a:lnTo>
                  <a:pt x="150" y="1197"/>
                </a:lnTo>
                <a:lnTo>
                  <a:pt x="149" y="1197"/>
                </a:lnTo>
                <a:lnTo>
                  <a:pt x="149" y="1196"/>
                </a:lnTo>
                <a:lnTo>
                  <a:pt x="146" y="1193"/>
                </a:lnTo>
                <a:lnTo>
                  <a:pt x="145" y="1192"/>
                </a:lnTo>
                <a:lnTo>
                  <a:pt x="144" y="1192"/>
                </a:lnTo>
                <a:lnTo>
                  <a:pt x="144" y="1192"/>
                </a:lnTo>
                <a:lnTo>
                  <a:pt x="142" y="1192"/>
                </a:lnTo>
                <a:lnTo>
                  <a:pt x="141" y="1191"/>
                </a:lnTo>
                <a:lnTo>
                  <a:pt x="140" y="1191"/>
                </a:lnTo>
                <a:lnTo>
                  <a:pt x="139" y="1191"/>
                </a:lnTo>
                <a:lnTo>
                  <a:pt x="136" y="1190"/>
                </a:lnTo>
                <a:lnTo>
                  <a:pt x="136" y="1187"/>
                </a:lnTo>
                <a:lnTo>
                  <a:pt x="137" y="1186"/>
                </a:lnTo>
                <a:lnTo>
                  <a:pt x="138" y="1185"/>
                </a:lnTo>
                <a:lnTo>
                  <a:pt x="136" y="1183"/>
                </a:lnTo>
                <a:lnTo>
                  <a:pt x="135" y="1182"/>
                </a:lnTo>
                <a:lnTo>
                  <a:pt x="135" y="1182"/>
                </a:lnTo>
                <a:lnTo>
                  <a:pt x="133" y="1182"/>
                </a:lnTo>
                <a:lnTo>
                  <a:pt x="129" y="1184"/>
                </a:lnTo>
                <a:lnTo>
                  <a:pt x="128" y="1184"/>
                </a:lnTo>
                <a:lnTo>
                  <a:pt x="128" y="1183"/>
                </a:lnTo>
                <a:lnTo>
                  <a:pt x="125" y="1184"/>
                </a:lnTo>
                <a:lnTo>
                  <a:pt x="124" y="1182"/>
                </a:lnTo>
                <a:lnTo>
                  <a:pt x="123" y="1180"/>
                </a:lnTo>
                <a:lnTo>
                  <a:pt x="122" y="1179"/>
                </a:lnTo>
                <a:lnTo>
                  <a:pt x="120" y="1178"/>
                </a:lnTo>
                <a:lnTo>
                  <a:pt x="117" y="1177"/>
                </a:lnTo>
                <a:lnTo>
                  <a:pt x="114" y="1175"/>
                </a:lnTo>
                <a:lnTo>
                  <a:pt x="113" y="1173"/>
                </a:lnTo>
                <a:lnTo>
                  <a:pt x="112" y="1169"/>
                </a:lnTo>
                <a:lnTo>
                  <a:pt x="112" y="1167"/>
                </a:lnTo>
                <a:lnTo>
                  <a:pt x="109" y="1164"/>
                </a:lnTo>
                <a:lnTo>
                  <a:pt x="108" y="1163"/>
                </a:lnTo>
                <a:lnTo>
                  <a:pt x="107" y="1161"/>
                </a:lnTo>
                <a:lnTo>
                  <a:pt x="107" y="1160"/>
                </a:lnTo>
                <a:lnTo>
                  <a:pt x="105" y="1160"/>
                </a:lnTo>
                <a:lnTo>
                  <a:pt x="102" y="1159"/>
                </a:lnTo>
                <a:lnTo>
                  <a:pt x="100" y="1158"/>
                </a:lnTo>
                <a:lnTo>
                  <a:pt x="100" y="1156"/>
                </a:lnTo>
                <a:lnTo>
                  <a:pt x="99" y="1153"/>
                </a:lnTo>
                <a:lnTo>
                  <a:pt x="98" y="1147"/>
                </a:lnTo>
                <a:lnTo>
                  <a:pt x="98" y="1144"/>
                </a:lnTo>
                <a:lnTo>
                  <a:pt x="99" y="1142"/>
                </a:lnTo>
                <a:lnTo>
                  <a:pt x="98" y="1136"/>
                </a:lnTo>
                <a:lnTo>
                  <a:pt x="97" y="1135"/>
                </a:lnTo>
                <a:lnTo>
                  <a:pt x="96" y="1130"/>
                </a:lnTo>
                <a:lnTo>
                  <a:pt x="96" y="1127"/>
                </a:lnTo>
                <a:lnTo>
                  <a:pt x="95" y="1126"/>
                </a:lnTo>
                <a:lnTo>
                  <a:pt x="93" y="1125"/>
                </a:lnTo>
                <a:lnTo>
                  <a:pt x="91" y="1122"/>
                </a:lnTo>
                <a:lnTo>
                  <a:pt x="90" y="1121"/>
                </a:lnTo>
                <a:lnTo>
                  <a:pt x="89" y="1120"/>
                </a:lnTo>
                <a:lnTo>
                  <a:pt x="87" y="1119"/>
                </a:lnTo>
                <a:lnTo>
                  <a:pt x="86" y="1118"/>
                </a:lnTo>
                <a:lnTo>
                  <a:pt x="85" y="1117"/>
                </a:lnTo>
                <a:lnTo>
                  <a:pt x="85" y="1116"/>
                </a:lnTo>
                <a:lnTo>
                  <a:pt x="83" y="1114"/>
                </a:lnTo>
                <a:lnTo>
                  <a:pt x="81" y="1115"/>
                </a:lnTo>
                <a:lnTo>
                  <a:pt x="79" y="1114"/>
                </a:lnTo>
                <a:lnTo>
                  <a:pt x="77" y="1114"/>
                </a:lnTo>
                <a:lnTo>
                  <a:pt x="75" y="1114"/>
                </a:lnTo>
                <a:lnTo>
                  <a:pt x="73" y="1114"/>
                </a:lnTo>
                <a:lnTo>
                  <a:pt x="70" y="1114"/>
                </a:lnTo>
                <a:lnTo>
                  <a:pt x="68" y="1116"/>
                </a:lnTo>
                <a:lnTo>
                  <a:pt x="63" y="1117"/>
                </a:lnTo>
                <a:lnTo>
                  <a:pt x="61" y="1118"/>
                </a:lnTo>
                <a:lnTo>
                  <a:pt x="58" y="1118"/>
                </a:lnTo>
                <a:lnTo>
                  <a:pt x="56" y="1117"/>
                </a:lnTo>
                <a:lnTo>
                  <a:pt x="54" y="1117"/>
                </a:lnTo>
                <a:lnTo>
                  <a:pt x="51" y="1120"/>
                </a:lnTo>
                <a:lnTo>
                  <a:pt x="48" y="1120"/>
                </a:lnTo>
                <a:lnTo>
                  <a:pt x="45" y="1123"/>
                </a:lnTo>
                <a:lnTo>
                  <a:pt x="40" y="1125"/>
                </a:lnTo>
                <a:lnTo>
                  <a:pt x="36" y="1127"/>
                </a:lnTo>
                <a:lnTo>
                  <a:pt x="33" y="1129"/>
                </a:lnTo>
                <a:lnTo>
                  <a:pt x="30" y="1131"/>
                </a:lnTo>
                <a:lnTo>
                  <a:pt x="27" y="1132"/>
                </a:lnTo>
                <a:lnTo>
                  <a:pt x="27" y="1136"/>
                </a:lnTo>
                <a:lnTo>
                  <a:pt x="26" y="1139"/>
                </a:lnTo>
                <a:lnTo>
                  <a:pt x="25" y="1142"/>
                </a:lnTo>
                <a:lnTo>
                  <a:pt x="26" y="1146"/>
                </a:lnTo>
                <a:lnTo>
                  <a:pt x="26" y="1150"/>
                </a:lnTo>
                <a:lnTo>
                  <a:pt x="27" y="1153"/>
                </a:lnTo>
                <a:lnTo>
                  <a:pt x="27" y="1156"/>
                </a:lnTo>
                <a:lnTo>
                  <a:pt x="24" y="1159"/>
                </a:lnTo>
                <a:lnTo>
                  <a:pt x="24" y="1161"/>
                </a:lnTo>
                <a:lnTo>
                  <a:pt x="23" y="1163"/>
                </a:lnTo>
                <a:lnTo>
                  <a:pt x="21" y="1164"/>
                </a:lnTo>
                <a:lnTo>
                  <a:pt x="17" y="1166"/>
                </a:lnTo>
                <a:lnTo>
                  <a:pt x="17" y="1167"/>
                </a:lnTo>
                <a:lnTo>
                  <a:pt x="12" y="1169"/>
                </a:lnTo>
                <a:lnTo>
                  <a:pt x="15" y="1164"/>
                </a:lnTo>
                <a:lnTo>
                  <a:pt x="16" y="1163"/>
                </a:lnTo>
                <a:lnTo>
                  <a:pt x="17" y="1161"/>
                </a:lnTo>
                <a:lnTo>
                  <a:pt x="17" y="1160"/>
                </a:lnTo>
                <a:lnTo>
                  <a:pt x="17" y="1159"/>
                </a:lnTo>
                <a:lnTo>
                  <a:pt x="16" y="1158"/>
                </a:lnTo>
                <a:lnTo>
                  <a:pt x="16" y="1157"/>
                </a:lnTo>
                <a:lnTo>
                  <a:pt x="16" y="1155"/>
                </a:lnTo>
                <a:lnTo>
                  <a:pt x="17" y="1154"/>
                </a:lnTo>
                <a:lnTo>
                  <a:pt x="17" y="1154"/>
                </a:lnTo>
                <a:lnTo>
                  <a:pt x="18" y="1153"/>
                </a:lnTo>
                <a:lnTo>
                  <a:pt x="19" y="1152"/>
                </a:lnTo>
                <a:lnTo>
                  <a:pt x="19" y="1150"/>
                </a:lnTo>
                <a:lnTo>
                  <a:pt x="19" y="1149"/>
                </a:lnTo>
                <a:lnTo>
                  <a:pt x="19" y="1148"/>
                </a:lnTo>
                <a:lnTo>
                  <a:pt x="19" y="1147"/>
                </a:lnTo>
                <a:lnTo>
                  <a:pt x="18" y="1147"/>
                </a:lnTo>
                <a:lnTo>
                  <a:pt x="17" y="1147"/>
                </a:lnTo>
                <a:lnTo>
                  <a:pt x="17" y="1146"/>
                </a:lnTo>
                <a:lnTo>
                  <a:pt x="17" y="1146"/>
                </a:lnTo>
                <a:lnTo>
                  <a:pt x="17" y="1143"/>
                </a:lnTo>
                <a:lnTo>
                  <a:pt x="17" y="1142"/>
                </a:lnTo>
                <a:lnTo>
                  <a:pt x="17" y="1142"/>
                </a:lnTo>
                <a:lnTo>
                  <a:pt x="15" y="1142"/>
                </a:lnTo>
                <a:lnTo>
                  <a:pt x="14" y="1142"/>
                </a:lnTo>
                <a:lnTo>
                  <a:pt x="14" y="1140"/>
                </a:lnTo>
                <a:lnTo>
                  <a:pt x="13" y="1138"/>
                </a:lnTo>
                <a:lnTo>
                  <a:pt x="12" y="1137"/>
                </a:lnTo>
                <a:lnTo>
                  <a:pt x="11" y="1136"/>
                </a:lnTo>
                <a:lnTo>
                  <a:pt x="10" y="1136"/>
                </a:lnTo>
                <a:lnTo>
                  <a:pt x="9" y="1136"/>
                </a:lnTo>
                <a:lnTo>
                  <a:pt x="8" y="1133"/>
                </a:lnTo>
                <a:lnTo>
                  <a:pt x="7" y="1133"/>
                </a:lnTo>
                <a:lnTo>
                  <a:pt x="6" y="1132"/>
                </a:lnTo>
                <a:lnTo>
                  <a:pt x="6" y="1131"/>
                </a:lnTo>
                <a:lnTo>
                  <a:pt x="6" y="1129"/>
                </a:lnTo>
                <a:lnTo>
                  <a:pt x="6" y="1127"/>
                </a:lnTo>
                <a:lnTo>
                  <a:pt x="6" y="1125"/>
                </a:lnTo>
                <a:lnTo>
                  <a:pt x="5" y="1123"/>
                </a:lnTo>
                <a:lnTo>
                  <a:pt x="4" y="1121"/>
                </a:lnTo>
                <a:lnTo>
                  <a:pt x="4" y="1120"/>
                </a:lnTo>
                <a:lnTo>
                  <a:pt x="3" y="1118"/>
                </a:lnTo>
                <a:lnTo>
                  <a:pt x="3" y="1117"/>
                </a:lnTo>
                <a:lnTo>
                  <a:pt x="3" y="1115"/>
                </a:lnTo>
                <a:lnTo>
                  <a:pt x="2" y="1114"/>
                </a:lnTo>
                <a:lnTo>
                  <a:pt x="1" y="1114"/>
                </a:lnTo>
                <a:lnTo>
                  <a:pt x="0" y="1114"/>
                </a:lnTo>
                <a:lnTo>
                  <a:pt x="0" y="1111"/>
                </a:lnTo>
                <a:lnTo>
                  <a:pt x="0" y="1110"/>
                </a:lnTo>
                <a:lnTo>
                  <a:pt x="0" y="1108"/>
                </a:lnTo>
                <a:lnTo>
                  <a:pt x="2" y="1107"/>
                </a:lnTo>
                <a:lnTo>
                  <a:pt x="3" y="1106"/>
                </a:lnTo>
                <a:lnTo>
                  <a:pt x="4" y="1105"/>
                </a:lnTo>
                <a:lnTo>
                  <a:pt x="5" y="1105"/>
                </a:lnTo>
                <a:lnTo>
                  <a:pt x="5" y="1104"/>
                </a:lnTo>
                <a:lnTo>
                  <a:pt x="6" y="1103"/>
                </a:lnTo>
                <a:lnTo>
                  <a:pt x="6" y="1103"/>
                </a:lnTo>
                <a:lnTo>
                  <a:pt x="5" y="1102"/>
                </a:lnTo>
                <a:lnTo>
                  <a:pt x="4" y="1100"/>
                </a:lnTo>
                <a:lnTo>
                  <a:pt x="3" y="1100"/>
                </a:lnTo>
                <a:lnTo>
                  <a:pt x="2" y="1099"/>
                </a:lnTo>
                <a:lnTo>
                  <a:pt x="1" y="1099"/>
                </a:lnTo>
                <a:lnTo>
                  <a:pt x="1" y="1098"/>
                </a:lnTo>
                <a:lnTo>
                  <a:pt x="0" y="1097"/>
                </a:lnTo>
                <a:lnTo>
                  <a:pt x="0" y="1097"/>
                </a:lnTo>
                <a:lnTo>
                  <a:pt x="0" y="1095"/>
                </a:lnTo>
                <a:lnTo>
                  <a:pt x="1" y="1093"/>
                </a:lnTo>
                <a:lnTo>
                  <a:pt x="0" y="1092"/>
                </a:lnTo>
                <a:lnTo>
                  <a:pt x="0" y="1091"/>
                </a:lnTo>
                <a:lnTo>
                  <a:pt x="0" y="1088"/>
                </a:lnTo>
                <a:lnTo>
                  <a:pt x="0" y="1086"/>
                </a:lnTo>
                <a:lnTo>
                  <a:pt x="1" y="1085"/>
                </a:lnTo>
                <a:lnTo>
                  <a:pt x="1" y="1083"/>
                </a:lnTo>
                <a:lnTo>
                  <a:pt x="1" y="1081"/>
                </a:lnTo>
                <a:lnTo>
                  <a:pt x="2" y="1080"/>
                </a:lnTo>
                <a:lnTo>
                  <a:pt x="2" y="1078"/>
                </a:lnTo>
                <a:lnTo>
                  <a:pt x="1" y="1077"/>
                </a:lnTo>
                <a:lnTo>
                  <a:pt x="1" y="1075"/>
                </a:lnTo>
                <a:lnTo>
                  <a:pt x="1" y="1074"/>
                </a:lnTo>
                <a:lnTo>
                  <a:pt x="1" y="1072"/>
                </a:lnTo>
                <a:lnTo>
                  <a:pt x="1" y="1071"/>
                </a:lnTo>
                <a:lnTo>
                  <a:pt x="1" y="1070"/>
                </a:lnTo>
                <a:lnTo>
                  <a:pt x="1" y="1069"/>
                </a:lnTo>
                <a:lnTo>
                  <a:pt x="3" y="1069"/>
                </a:lnTo>
                <a:lnTo>
                  <a:pt x="5" y="1067"/>
                </a:lnTo>
                <a:lnTo>
                  <a:pt x="11" y="1065"/>
                </a:lnTo>
                <a:lnTo>
                  <a:pt x="41" y="1061"/>
                </a:lnTo>
                <a:lnTo>
                  <a:pt x="75" y="1057"/>
                </a:lnTo>
                <a:lnTo>
                  <a:pt x="107" y="1053"/>
                </a:lnTo>
                <a:lnTo>
                  <a:pt x="138" y="1048"/>
                </a:lnTo>
                <a:lnTo>
                  <a:pt x="177" y="1042"/>
                </a:lnTo>
                <a:lnTo>
                  <a:pt x="180" y="1041"/>
                </a:lnTo>
                <a:lnTo>
                  <a:pt x="210" y="1017"/>
                </a:lnTo>
                <a:lnTo>
                  <a:pt x="211" y="1016"/>
                </a:lnTo>
                <a:lnTo>
                  <a:pt x="226" y="998"/>
                </a:lnTo>
                <a:lnTo>
                  <a:pt x="252" y="965"/>
                </a:lnTo>
                <a:lnTo>
                  <a:pt x="251" y="964"/>
                </a:lnTo>
                <a:lnTo>
                  <a:pt x="251" y="964"/>
                </a:lnTo>
                <a:lnTo>
                  <a:pt x="249" y="962"/>
                </a:lnTo>
                <a:lnTo>
                  <a:pt x="249" y="961"/>
                </a:lnTo>
                <a:lnTo>
                  <a:pt x="249" y="959"/>
                </a:lnTo>
                <a:lnTo>
                  <a:pt x="249" y="959"/>
                </a:lnTo>
                <a:lnTo>
                  <a:pt x="248" y="958"/>
                </a:lnTo>
                <a:lnTo>
                  <a:pt x="247" y="957"/>
                </a:lnTo>
                <a:lnTo>
                  <a:pt x="247" y="957"/>
                </a:lnTo>
                <a:lnTo>
                  <a:pt x="246" y="956"/>
                </a:lnTo>
                <a:lnTo>
                  <a:pt x="246" y="954"/>
                </a:lnTo>
                <a:lnTo>
                  <a:pt x="246" y="953"/>
                </a:lnTo>
                <a:lnTo>
                  <a:pt x="246" y="951"/>
                </a:lnTo>
                <a:lnTo>
                  <a:pt x="246" y="950"/>
                </a:lnTo>
                <a:lnTo>
                  <a:pt x="247" y="948"/>
                </a:lnTo>
                <a:lnTo>
                  <a:pt x="246" y="948"/>
                </a:lnTo>
                <a:lnTo>
                  <a:pt x="247" y="946"/>
                </a:lnTo>
                <a:lnTo>
                  <a:pt x="247" y="945"/>
                </a:lnTo>
                <a:lnTo>
                  <a:pt x="249" y="942"/>
                </a:lnTo>
                <a:lnTo>
                  <a:pt x="256" y="933"/>
                </a:lnTo>
                <a:lnTo>
                  <a:pt x="256" y="926"/>
                </a:lnTo>
                <a:lnTo>
                  <a:pt x="258" y="918"/>
                </a:lnTo>
                <a:lnTo>
                  <a:pt x="259" y="914"/>
                </a:lnTo>
                <a:lnTo>
                  <a:pt x="261" y="910"/>
                </a:lnTo>
                <a:lnTo>
                  <a:pt x="268" y="910"/>
                </a:lnTo>
                <a:lnTo>
                  <a:pt x="273" y="909"/>
                </a:lnTo>
                <a:lnTo>
                  <a:pt x="279" y="907"/>
                </a:lnTo>
                <a:lnTo>
                  <a:pt x="283" y="903"/>
                </a:lnTo>
                <a:lnTo>
                  <a:pt x="285" y="901"/>
                </a:lnTo>
                <a:lnTo>
                  <a:pt x="287" y="899"/>
                </a:lnTo>
                <a:lnTo>
                  <a:pt x="289" y="898"/>
                </a:lnTo>
                <a:lnTo>
                  <a:pt x="295" y="895"/>
                </a:lnTo>
                <a:lnTo>
                  <a:pt x="296" y="894"/>
                </a:lnTo>
                <a:lnTo>
                  <a:pt x="304" y="887"/>
                </a:lnTo>
                <a:lnTo>
                  <a:pt x="307" y="881"/>
                </a:lnTo>
                <a:lnTo>
                  <a:pt x="308" y="879"/>
                </a:lnTo>
                <a:lnTo>
                  <a:pt x="313" y="870"/>
                </a:lnTo>
                <a:lnTo>
                  <a:pt x="318" y="868"/>
                </a:lnTo>
                <a:lnTo>
                  <a:pt x="320" y="866"/>
                </a:lnTo>
                <a:lnTo>
                  <a:pt x="323" y="865"/>
                </a:lnTo>
                <a:lnTo>
                  <a:pt x="325" y="862"/>
                </a:lnTo>
                <a:lnTo>
                  <a:pt x="327" y="859"/>
                </a:lnTo>
                <a:lnTo>
                  <a:pt x="325" y="857"/>
                </a:lnTo>
                <a:lnTo>
                  <a:pt x="326" y="855"/>
                </a:lnTo>
                <a:lnTo>
                  <a:pt x="328" y="855"/>
                </a:lnTo>
                <a:lnTo>
                  <a:pt x="330" y="855"/>
                </a:lnTo>
                <a:lnTo>
                  <a:pt x="330" y="854"/>
                </a:lnTo>
                <a:lnTo>
                  <a:pt x="331" y="855"/>
                </a:lnTo>
                <a:lnTo>
                  <a:pt x="332" y="855"/>
                </a:lnTo>
                <a:lnTo>
                  <a:pt x="333" y="855"/>
                </a:lnTo>
                <a:lnTo>
                  <a:pt x="335" y="855"/>
                </a:lnTo>
                <a:lnTo>
                  <a:pt x="336" y="855"/>
                </a:lnTo>
                <a:lnTo>
                  <a:pt x="337" y="855"/>
                </a:lnTo>
                <a:lnTo>
                  <a:pt x="339" y="855"/>
                </a:lnTo>
                <a:lnTo>
                  <a:pt x="340" y="854"/>
                </a:lnTo>
                <a:lnTo>
                  <a:pt x="341" y="854"/>
                </a:lnTo>
                <a:lnTo>
                  <a:pt x="342" y="854"/>
                </a:lnTo>
                <a:lnTo>
                  <a:pt x="342" y="854"/>
                </a:lnTo>
                <a:lnTo>
                  <a:pt x="343" y="854"/>
                </a:lnTo>
                <a:lnTo>
                  <a:pt x="345" y="853"/>
                </a:lnTo>
                <a:lnTo>
                  <a:pt x="345" y="852"/>
                </a:lnTo>
                <a:lnTo>
                  <a:pt x="346" y="851"/>
                </a:lnTo>
                <a:lnTo>
                  <a:pt x="346" y="850"/>
                </a:lnTo>
                <a:lnTo>
                  <a:pt x="347" y="849"/>
                </a:lnTo>
                <a:lnTo>
                  <a:pt x="347" y="848"/>
                </a:lnTo>
                <a:lnTo>
                  <a:pt x="349" y="847"/>
                </a:lnTo>
                <a:lnTo>
                  <a:pt x="349" y="846"/>
                </a:lnTo>
                <a:lnTo>
                  <a:pt x="351" y="845"/>
                </a:lnTo>
                <a:lnTo>
                  <a:pt x="352" y="843"/>
                </a:lnTo>
                <a:lnTo>
                  <a:pt x="353" y="842"/>
                </a:lnTo>
                <a:lnTo>
                  <a:pt x="353" y="841"/>
                </a:lnTo>
                <a:lnTo>
                  <a:pt x="354" y="840"/>
                </a:lnTo>
                <a:lnTo>
                  <a:pt x="355" y="839"/>
                </a:lnTo>
                <a:lnTo>
                  <a:pt x="356" y="838"/>
                </a:lnTo>
                <a:lnTo>
                  <a:pt x="357" y="837"/>
                </a:lnTo>
                <a:lnTo>
                  <a:pt x="358" y="836"/>
                </a:lnTo>
                <a:lnTo>
                  <a:pt x="358" y="834"/>
                </a:lnTo>
                <a:lnTo>
                  <a:pt x="358" y="832"/>
                </a:lnTo>
                <a:lnTo>
                  <a:pt x="358" y="831"/>
                </a:lnTo>
                <a:lnTo>
                  <a:pt x="358" y="831"/>
                </a:lnTo>
                <a:lnTo>
                  <a:pt x="358" y="829"/>
                </a:lnTo>
                <a:lnTo>
                  <a:pt x="358" y="828"/>
                </a:lnTo>
                <a:lnTo>
                  <a:pt x="359" y="827"/>
                </a:lnTo>
                <a:lnTo>
                  <a:pt x="360" y="826"/>
                </a:lnTo>
                <a:lnTo>
                  <a:pt x="361" y="826"/>
                </a:lnTo>
                <a:lnTo>
                  <a:pt x="362" y="824"/>
                </a:lnTo>
                <a:lnTo>
                  <a:pt x="363" y="822"/>
                </a:lnTo>
                <a:lnTo>
                  <a:pt x="364" y="821"/>
                </a:lnTo>
                <a:lnTo>
                  <a:pt x="364" y="820"/>
                </a:lnTo>
                <a:lnTo>
                  <a:pt x="364" y="818"/>
                </a:lnTo>
                <a:lnTo>
                  <a:pt x="364" y="817"/>
                </a:lnTo>
                <a:lnTo>
                  <a:pt x="364" y="815"/>
                </a:lnTo>
                <a:lnTo>
                  <a:pt x="364" y="815"/>
                </a:lnTo>
                <a:lnTo>
                  <a:pt x="364" y="813"/>
                </a:lnTo>
                <a:lnTo>
                  <a:pt x="364" y="811"/>
                </a:lnTo>
                <a:lnTo>
                  <a:pt x="364" y="810"/>
                </a:lnTo>
                <a:lnTo>
                  <a:pt x="364" y="809"/>
                </a:lnTo>
                <a:lnTo>
                  <a:pt x="364" y="808"/>
                </a:lnTo>
                <a:lnTo>
                  <a:pt x="364" y="806"/>
                </a:lnTo>
                <a:lnTo>
                  <a:pt x="366" y="806"/>
                </a:lnTo>
                <a:lnTo>
                  <a:pt x="367" y="805"/>
                </a:lnTo>
                <a:lnTo>
                  <a:pt x="368" y="805"/>
                </a:lnTo>
                <a:lnTo>
                  <a:pt x="369" y="804"/>
                </a:lnTo>
                <a:lnTo>
                  <a:pt x="369" y="804"/>
                </a:lnTo>
                <a:lnTo>
                  <a:pt x="370" y="803"/>
                </a:lnTo>
                <a:lnTo>
                  <a:pt x="370" y="802"/>
                </a:lnTo>
                <a:lnTo>
                  <a:pt x="371" y="800"/>
                </a:lnTo>
                <a:lnTo>
                  <a:pt x="372" y="798"/>
                </a:lnTo>
                <a:lnTo>
                  <a:pt x="373" y="798"/>
                </a:lnTo>
                <a:lnTo>
                  <a:pt x="374" y="797"/>
                </a:lnTo>
                <a:lnTo>
                  <a:pt x="375" y="796"/>
                </a:lnTo>
                <a:lnTo>
                  <a:pt x="375" y="795"/>
                </a:lnTo>
                <a:lnTo>
                  <a:pt x="377" y="794"/>
                </a:lnTo>
                <a:lnTo>
                  <a:pt x="378" y="794"/>
                </a:lnTo>
                <a:lnTo>
                  <a:pt x="379" y="793"/>
                </a:lnTo>
                <a:lnTo>
                  <a:pt x="381" y="793"/>
                </a:lnTo>
                <a:lnTo>
                  <a:pt x="381" y="793"/>
                </a:lnTo>
                <a:lnTo>
                  <a:pt x="382" y="793"/>
                </a:lnTo>
                <a:lnTo>
                  <a:pt x="383" y="793"/>
                </a:lnTo>
                <a:lnTo>
                  <a:pt x="385" y="792"/>
                </a:lnTo>
                <a:lnTo>
                  <a:pt x="386" y="791"/>
                </a:lnTo>
                <a:lnTo>
                  <a:pt x="386" y="790"/>
                </a:lnTo>
                <a:lnTo>
                  <a:pt x="388" y="788"/>
                </a:lnTo>
                <a:lnTo>
                  <a:pt x="389" y="787"/>
                </a:lnTo>
                <a:lnTo>
                  <a:pt x="390" y="786"/>
                </a:lnTo>
                <a:lnTo>
                  <a:pt x="391" y="784"/>
                </a:lnTo>
                <a:lnTo>
                  <a:pt x="392" y="783"/>
                </a:lnTo>
                <a:lnTo>
                  <a:pt x="393" y="782"/>
                </a:lnTo>
                <a:lnTo>
                  <a:pt x="394" y="781"/>
                </a:lnTo>
                <a:lnTo>
                  <a:pt x="395" y="780"/>
                </a:lnTo>
                <a:lnTo>
                  <a:pt x="396" y="779"/>
                </a:lnTo>
                <a:lnTo>
                  <a:pt x="397" y="778"/>
                </a:lnTo>
                <a:lnTo>
                  <a:pt x="397" y="777"/>
                </a:lnTo>
                <a:lnTo>
                  <a:pt x="397" y="776"/>
                </a:lnTo>
                <a:lnTo>
                  <a:pt x="397" y="775"/>
                </a:lnTo>
                <a:lnTo>
                  <a:pt x="397" y="774"/>
                </a:lnTo>
                <a:lnTo>
                  <a:pt x="397" y="772"/>
                </a:lnTo>
                <a:lnTo>
                  <a:pt x="397" y="771"/>
                </a:lnTo>
                <a:lnTo>
                  <a:pt x="397" y="770"/>
                </a:lnTo>
                <a:lnTo>
                  <a:pt x="398" y="768"/>
                </a:lnTo>
                <a:lnTo>
                  <a:pt x="400" y="767"/>
                </a:lnTo>
                <a:lnTo>
                  <a:pt x="402" y="766"/>
                </a:lnTo>
                <a:lnTo>
                  <a:pt x="403" y="766"/>
                </a:lnTo>
                <a:lnTo>
                  <a:pt x="403" y="765"/>
                </a:lnTo>
                <a:lnTo>
                  <a:pt x="404" y="765"/>
                </a:lnTo>
                <a:lnTo>
                  <a:pt x="405" y="765"/>
                </a:lnTo>
                <a:lnTo>
                  <a:pt x="406" y="764"/>
                </a:lnTo>
                <a:lnTo>
                  <a:pt x="406" y="763"/>
                </a:lnTo>
                <a:lnTo>
                  <a:pt x="406" y="761"/>
                </a:lnTo>
                <a:lnTo>
                  <a:pt x="406" y="760"/>
                </a:lnTo>
                <a:lnTo>
                  <a:pt x="407" y="759"/>
                </a:lnTo>
                <a:lnTo>
                  <a:pt x="407" y="757"/>
                </a:lnTo>
                <a:lnTo>
                  <a:pt x="408" y="755"/>
                </a:lnTo>
                <a:lnTo>
                  <a:pt x="408" y="754"/>
                </a:lnTo>
                <a:lnTo>
                  <a:pt x="409" y="753"/>
                </a:lnTo>
                <a:lnTo>
                  <a:pt x="409" y="752"/>
                </a:lnTo>
                <a:lnTo>
                  <a:pt x="410" y="750"/>
                </a:lnTo>
                <a:lnTo>
                  <a:pt x="411" y="749"/>
                </a:lnTo>
                <a:lnTo>
                  <a:pt x="412" y="748"/>
                </a:lnTo>
                <a:lnTo>
                  <a:pt x="412" y="747"/>
                </a:lnTo>
                <a:lnTo>
                  <a:pt x="413" y="747"/>
                </a:lnTo>
                <a:lnTo>
                  <a:pt x="414" y="746"/>
                </a:lnTo>
                <a:lnTo>
                  <a:pt x="415" y="747"/>
                </a:lnTo>
                <a:lnTo>
                  <a:pt x="416" y="747"/>
                </a:lnTo>
                <a:lnTo>
                  <a:pt x="418" y="748"/>
                </a:lnTo>
                <a:lnTo>
                  <a:pt x="418" y="748"/>
                </a:lnTo>
                <a:lnTo>
                  <a:pt x="420" y="749"/>
                </a:lnTo>
                <a:lnTo>
                  <a:pt x="420" y="751"/>
                </a:lnTo>
                <a:lnTo>
                  <a:pt x="421" y="752"/>
                </a:lnTo>
                <a:lnTo>
                  <a:pt x="422" y="754"/>
                </a:lnTo>
                <a:lnTo>
                  <a:pt x="423" y="754"/>
                </a:lnTo>
                <a:lnTo>
                  <a:pt x="424" y="755"/>
                </a:lnTo>
                <a:lnTo>
                  <a:pt x="424" y="756"/>
                </a:lnTo>
                <a:lnTo>
                  <a:pt x="425" y="756"/>
                </a:lnTo>
                <a:lnTo>
                  <a:pt x="426" y="756"/>
                </a:lnTo>
                <a:lnTo>
                  <a:pt x="427" y="756"/>
                </a:lnTo>
                <a:lnTo>
                  <a:pt x="428" y="755"/>
                </a:lnTo>
                <a:lnTo>
                  <a:pt x="427" y="754"/>
                </a:lnTo>
                <a:lnTo>
                  <a:pt x="426" y="752"/>
                </a:lnTo>
                <a:lnTo>
                  <a:pt x="426" y="751"/>
                </a:lnTo>
                <a:lnTo>
                  <a:pt x="425" y="750"/>
                </a:lnTo>
                <a:lnTo>
                  <a:pt x="424" y="748"/>
                </a:lnTo>
                <a:lnTo>
                  <a:pt x="422" y="747"/>
                </a:lnTo>
                <a:lnTo>
                  <a:pt x="421" y="746"/>
                </a:lnTo>
                <a:lnTo>
                  <a:pt x="420" y="744"/>
                </a:lnTo>
                <a:lnTo>
                  <a:pt x="420" y="743"/>
                </a:lnTo>
                <a:lnTo>
                  <a:pt x="421" y="742"/>
                </a:lnTo>
                <a:lnTo>
                  <a:pt x="422" y="742"/>
                </a:lnTo>
                <a:lnTo>
                  <a:pt x="425" y="740"/>
                </a:lnTo>
                <a:lnTo>
                  <a:pt x="425" y="740"/>
                </a:lnTo>
                <a:lnTo>
                  <a:pt x="426" y="740"/>
                </a:lnTo>
                <a:lnTo>
                  <a:pt x="427" y="740"/>
                </a:lnTo>
                <a:lnTo>
                  <a:pt x="429" y="740"/>
                </a:lnTo>
                <a:lnTo>
                  <a:pt x="430" y="739"/>
                </a:lnTo>
                <a:lnTo>
                  <a:pt x="431" y="738"/>
                </a:lnTo>
                <a:lnTo>
                  <a:pt x="432" y="738"/>
                </a:lnTo>
                <a:lnTo>
                  <a:pt x="433" y="737"/>
                </a:lnTo>
                <a:lnTo>
                  <a:pt x="434" y="737"/>
                </a:lnTo>
                <a:lnTo>
                  <a:pt x="436" y="737"/>
                </a:lnTo>
                <a:lnTo>
                  <a:pt x="437" y="737"/>
                </a:lnTo>
                <a:lnTo>
                  <a:pt x="437" y="737"/>
                </a:lnTo>
                <a:lnTo>
                  <a:pt x="438" y="737"/>
                </a:lnTo>
                <a:lnTo>
                  <a:pt x="440" y="737"/>
                </a:lnTo>
                <a:lnTo>
                  <a:pt x="442" y="737"/>
                </a:lnTo>
                <a:lnTo>
                  <a:pt x="443" y="737"/>
                </a:lnTo>
                <a:lnTo>
                  <a:pt x="445" y="736"/>
                </a:lnTo>
                <a:lnTo>
                  <a:pt x="446" y="736"/>
                </a:lnTo>
                <a:lnTo>
                  <a:pt x="447" y="736"/>
                </a:lnTo>
                <a:lnTo>
                  <a:pt x="448" y="735"/>
                </a:lnTo>
                <a:lnTo>
                  <a:pt x="448" y="735"/>
                </a:lnTo>
                <a:lnTo>
                  <a:pt x="449" y="734"/>
                </a:lnTo>
                <a:lnTo>
                  <a:pt x="450" y="734"/>
                </a:lnTo>
                <a:lnTo>
                  <a:pt x="452" y="733"/>
                </a:lnTo>
                <a:lnTo>
                  <a:pt x="453" y="732"/>
                </a:lnTo>
                <a:lnTo>
                  <a:pt x="454" y="732"/>
                </a:lnTo>
                <a:lnTo>
                  <a:pt x="455" y="731"/>
                </a:lnTo>
                <a:lnTo>
                  <a:pt x="456" y="731"/>
                </a:lnTo>
                <a:lnTo>
                  <a:pt x="458" y="730"/>
                </a:lnTo>
                <a:lnTo>
                  <a:pt x="459" y="729"/>
                </a:lnTo>
                <a:lnTo>
                  <a:pt x="459" y="728"/>
                </a:lnTo>
                <a:lnTo>
                  <a:pt x="459" y="726"/>
                </a:lnTo>
                <a:lnTo>
                  <a:pt x="459" y="725"/>
                </a:lnTo>
                <a:lnTo>
                  <a:pt x="459" y="723"/>
                </a:lnTo>
                <a:lnTo>
                  <a:pt x="459" y="721"/>
                </a:lnTo>
                <a:lnTo>
                  <a:pt x="459" y="720"/>
                </a:lnTo>
                <a:lnTo>
                  <a:pt x="459" y="718"/>
                </a:lnTo>
                <a:lnTo>
                  <a:pt x="459" y="716"/>
                </a:lnTo>
                <a:lnTo>
                  <a:pt x="460" y="715"/>
                </a:lnTo>
                <a:lnTo>
                  <a:pt x="460" y="715"/>
                </a:lnTo>
                <a:lnTo>
                  <a:pt x="461" y="715"/>
                </a:lnTo>
                <a:lnTo>
                  <a:pt x="462" y="713"/>
                </a:lnTo>
                <a:lnTo>
                  <a:pt x="462" y="712"/>
                </a:lnTo>
                <a:lnTo>
                  <a:pt x="462" y="710"/>
                </a:lnTo>
                <a:lnTo>
                  <a:pt x="462" y="710"/>
                </a:lnTo>
                <a:lnTo>
                  <a:pt x="461" y="709"/>
                </a:lnTo>
                <a:lnTo>
                  <a:pt x="461" y="706"/>
                </a:lnTo>
                <a:lnTo>
                  <a:pt x="461" y="704"/>
                </a:lnTo>
                <a:lnTo>
                  <a:pt x="462" y="704"/>
                </a:lnTo>
                <a:lnTo>
                  <a:pt x="463" y="703"/>
                </a:lnTo>
                <a:lnTo>
                  <a:pt x="464" y="702"/>
                </a:lnTo>
                <a:lnTo>
                  <a:pt x="464" y="702"/>
                </a:lnTo>
                <a:lnTo>
                  <a:pt x="466" y="701"/>
                </a:lnTo>
                <a:lnTo>
                  <a:pt x="467" y="700"/>
                </a:lnTo>
                <a:lnTo>
                  <a:pt x="469" y="699"/>
                </a:lnTo>
                <a:lnTo>
                  <a:pt x="470" y="699"/>
                </a:lnTo>
                <a:lnTo>
                  <a:pt x="470" y="698"/>
                </a:lnTo>
                <a:lnTo>
                  <a:pt x="472" y="698"/>
                </a:lnTo>
                <a:lnTo>
                  <a:pt x="472" y="697"/>
                </a:lnTo>
                <a:lnTo>
                  <a:pt x="474" y="697"/>
                </a:lnTo>
                <a:lnTo>
                  <a:pt x="475" y="696"/>
                </a:lnTo>
                <a:lnTo>
                  <a:pt x="476" y="697"/>
                </a:lnTo>
                <a:lnTo>
                  <a:pt x="476" y="698"/>
                </a:lnTo>
                <a:lnTo>
                  <a:pt x="477" y="698"/>
                </a:lnTo>
                <a:lnTo>
                  <a:pt x="476" y="699"/>
                </a:lnTo>
                <a:lnTo>
                  <a:pt x="476" y="702"/>
                </a:lnTo>
                <a:lnTo>
                  <a:pt x="474" y="703"/>
                </a:lnTo>
                <a:lnTo>
                  <a:pt x="473" y="703"/>
                </a:lnTo>
                <a:lnTo>
                  <a:pt x="472" y="704"/>
                </a:lnTo>
                <a:lnTo>
                  <a:pt x="470" y="704"/>
                </a:lnTo>
                <a:lnTo>
                  <a:pt x="470" y="705"/>
                </a:lnTo>
                <a:lnTo>
                  <a:pt x="471" y="706"/>
                </a:lnTo>
                <a:lnTo>
                  <a:pt x="472" y="706"/>
                </a:lnTo>
                <a:lnTo>
                  <a:pt x="473" y="706"/>
                </a:lnTo>
                <a:lnTo>
                  <a:pt x="474" y="706"/>
                </a:lnTo>
                <a:lnTo>
                  <a:pt x="476" y="706"/>
                </a:lnTo>
                <a:lnTo>
                  <a:pt x="476" y="706"/>
                </a:lnTo>
                <a:lnTo>
                  <a:pt x="476" y="707"/>
                </a:lnTo>
                <a:lnTo>
                  <a:pt x="478" y="707"/>
                </a:lnTo>
                <a:lnTo>
                  <a:pt x="478" y="708"/>
                </a:lnTo>
                <a:lnTo>
                  <a:pt x="480" y="710"/>
                </a:lnTo>
                <a:lnTo>
                  <a:pt x="481" y="710"/>
                </a:lnTo>
                <a:lnTo>
                  <a:pt x="482" y="711"/>
                </a:lnTo>
                <a:lnTo>
                  <a:pt x="483" y="711"/>
                </a:lnTo>
                <a:lnTo>
                  <a:pt x="485" y="711"/>
                </a:lnTo>
                <a:lnTo>
                  <a:pt x="486" y="710"/>
                </a:lnTo>
                <a:lnTo>
                  <a:pt x="487" y="710"/>
                </a:lnTo>
                <a:lnTo>
                  <a:pt x="487" y="709"/>
                </a:lnTo>
                <a:lnTo>
                  <a:pt x="488" y="708"/>
                </a:lnTo>
                <a:lnTo>
                  <a:pt x="489" y="707"/>
                </a:lnTo>
                <a:lnTo>
                  <a:pt x="489" y="705"/>
                </a:lnTo>
                <a:lnTo>
                  <a:pt x="489" y="704"/>
                </a:lnTo>
                <a:lnTo>
                  <a:pt x="489" y="704"/>
                </a:lnTo>
                <a:lnTo>
                  <a:pt x="489" y="703"/>
                </a:lnTo>
                <a:lnTo>
                  <a:pt x="488" y="702"/>
                </a:lnTo>
                <a:lnTo>
                  <a:pt x="487" y="700"/>
                </a:lnTo>
                <a:lnTo>
                  <a:pt x="487" y="699"/>
                </a:lnTo>
                <a:lnTo>
                  <a:pt x="489" y="698"/>
                </a:lnTo>
                <a:lnTo>
                  <a:pt x="490" y="698"/>
                </a:lnTo>
                <a:lnTo>
                  <a:pt x="490" y="696"/>
                </a:lnTo>
                <a:lnTo>
                  <a:pt x="491" y="696"/>
                </a:lnTo>
                <a:lnTo>
                  <a:pt x="492" y="697"/>
                </a:lnTo>
                <a:lnTo>
                  <a:pt x="493" y="698"/>
                </a:lnTo>
                <a:lnTo>
                  <a:pt x="494" y="698"/>
                </a:lnTo>
                <a:lnTo>
                  <a:pt x="495" y="698"/>
                </a:lnTo>
                <a:lnTo>
                  <a:pt x="496" y="699"/>
                </a:lnTo>
                <a:lnTo>
                  <a:pt x="498" y="701"/>
                </a:lnTo>
                <a:lnTo>
                  <a:pt x="498" y="702"/>
                </a:lnTo>
                <a:lnTo>
                  <a:pt x="498" y="703"/>
                </a:lnTo>
                <a:lnTo>
                  <a:pt x="498" y="704"/>
                </a:lnTo>
                <a:lnTo>
                  <a:pt x="498" y="705"/>
                </a:lnTo>
                <a:lnTo>
                  <a:pt x="498" y="706"/>
                </a:lnTo>
                <a:lnTo>
                  <a:pt x="498" y="707"/>
                </a:lnTo>
                <a:lnTo>
                  <a:pt x="497" y="708"/>
                </a:lnTo>
                <a:lnTo>
                  <a:pt x="496" y="709"/>
                </a:lnTo>
                <a:lnTo>
                  <a:pt x="495" y="710"/>
                </a:lnTo>
                <a:lnTo>
                  <a:pt x="494" y="710"/>
                </a:lnTo>
                <a:lnTo>
                  <a:pt x="494" y="711"/>
                </a:lnTo>
                <a:lnTo>
                  <a:pt x="494" y="713"/>
                </a:lnTo>
                <a:lnTo>
                  <a:pt x="495" y="714"/>
                </a:lnTo>
                <a:lnTo>
                  <a:pt x="496" y="714"/>
                </a:lnTo>
                <a:lnTo>
                  <a:pt x="497" y="714"/>
                </a:lnTo>
                <a:lnTo>
                  <a:pt x="498" y="714"/>
                </a:lnTo>
                <a:lnTo>
                  <a:pt x="499" y="714"/>
                </a:lnTo>
                <a:lnTo>
                  <a:pt x="500" y="715"/>
                </a:lnTo>
                <a:lnTo>
                  <a:pt x="501" y="715"/>
                </a:lnTo>
                <a:lnTo>
                  <a:pt x="502" y="715"/>
                </a:lnTo>
                <a:lnTo>
                  <a:pt x="503" y="715"/>
                </a:lnTo>
                <a:lnTo>
                  <a:pt x="504" y="715"/>
                </a:lnTo>
                <a:lnTo>
                  <a:pt x="504" y="715"/>
                </a:lnTo>
                <a:lnTo>
                  <a:pt x="504" y="715"/>
                </a:lnTo>
                <a:lnTo>
                  <a:pt x="506" y="715"/>
                </a:lnTo>
                <a:lnTo>
                  <a:pt x="507" y="715"/>
                </a:lnTo>
                <a:lnTo>
                  <a:pt x="508" y="713"/>
                </a:lnTo>
                <a:lnTo>
                  <a:pt x="509" y="712"/>
                </a:lnTo>
                <a:lnTo>
                  <a:pt x="510" y="710"/>
                </a:lnTo>
                <a:lnTo>
                  <a:pt x="512" y="709"/>
                </a:lnTo>
                <a:lnTo>
                  <a:pt x="513" y="708"/>
                </a:lnTo>
                <a:lnTo>
                  <a:pt x="514" y="707"/>
                </a:lnTo>
                <a:lnTo>
                  <a:pt x="515" y="705"/>
                </a:lnTo>
                <a:lnTo>
                  <a:pt x="515" y="704"/>
                </a:lnTo>
                <a:lnTo>
                  <a:pt x="516" y="704"/>
                </a:lnTo>
                <a:lnTo>
                  <a:pt x="517" y="703"/>
                </a:lnTo>
                <a:lnTo>
                  <a:pt x="518" y="703"/>
                </a:lnTo>
                <a:lnTo>
                  <a:pt x="520" y="702"/>
                </a:lnTo>
                <a:lnTo>
                  <a:pt x="520" y="701"/>
                </a:lnTo>
                <a:lnTo>
                  <a:pt x="521" y="701"/>
                </a:lnTo>
                <a:lnTo>
                  <a:pt x="522" y="700"/>
                </a:lnTo>
                <a:lnTo>
                  <a:pt x="522" y="699"/>
                </a:lnTo>
                <a:lnTo>
                  <a:pt x="523" y="699"/>
                </a:lnTo>
                <a:lnTo>
                  <a:pt x="524" y="698"/>
                </a:lnTo>
                <a:lnTo>
                  <a:pt x="525" y="697"/>
                </a:lnTo>
                <a:lnTo>
                  <a:pt x="525" y="695"/>
                </a:lnTo>
                <a:lnTo>
                  <a:pt x="525" y="694"/>
                </a:lnTo>
                <a:lnTo>
                  <a:pt x="525" y="693"/>
                </a:lnTo>
                <a:lnTo>
                  <a:pt x="526" y="692"/>
                </a:lnTo>
                <a:lnTo>
                  <a:pt x="526" y="691"/>
                </a:lnTo>
                <a:lnTo>
                  <a:pt x="526" y="690"/>
                </a:lnTo>
                <a:lnTo>
                  <a:pt x="527" y="689"/>
                </a:lnTo>
                <a:lnTo>
                  <a:pt x="529" y="687"/>
                </a:lnTo>
                <a:lnTo>
                  <a:pt x="530" y="687"/>
                </a:lnTo>
                <a:lnTo>
                  <a:pt x="531" y="687"/>
                </a:lnTo>
                <a:lnTo>
                  <a:pt x="532" y="686"/>
                </a:lnTo>
                <a:lnTo>
                  <a:pt x="532" y="684"/>
                </a:lnTo>
                <a:lnTo>
                  <a:pt x="533" y="684"/>
                </a:lnTo>
                <a:lnTo>
                  <a:pt x="534" y="683"/>
                </a:lnTo>
                <a:lnTo>
                  <a:pt x="535" y="682"/>
                </a:lnTo>
                <a:lnTo>
                  <a:pt x="536" y="682"/>
                </a:lnTo>
                <a:lnTo>
                  <a:pt x="537" y="682"/>
                </a:lnTo>
                <a:lnTo>
                  <a:pt x="536" y="681"/>
                </a:lnTo>
                <a:lnTo>
                  <a:pt x="535" y="679"/>
                </a:lnTo>
                <a:lnTo>
                  <a:pt x="534" y="678"/>
                </a:lnTo>
                <a:lnTo>
                  <a:pt x="534" y="677"/>
                </a:lnTo>
                <a:lnTo>
                  <a:pt x="532" y="676"/>
                </a:lnTo>
                <a:lnTo>
                  <a:pt x="532" y="676"/>
                </a:lnTo>
                <a:lnTo>
                  <a:pt x="531" y="675"/>
                </a:lnTo>
                <a:lnTo>
                  <a:pt x="530" y="675"/>
                </a:lnTo>
                <a:lnTo>
                  <a:pt x="528" y="674"/>
                </a:lnTo>
                <a:lnTo>
                  <a:pt x="527" y="673"/>
                </a:lnTo>
                <a:lnTo>
                  <a:pt x="526" y="672"/>
                </a:lnTo>
                <a:lnTo>
                  <a:pt x="526" y="671"/>
                </a:lnTo>
                <a:lnTo>
                  <a:pt x="524" y="671"/>
                </a:lnTo>
                <a:lnTo>
                  <a:pt x="524" y="670"/>
                </a:lnTo>
                <a:lnTo>
                  <a:pt x="523" y="669"/>
                </a:lnTo>
                <a:lnTo>
                  <a:pt x="523" y="668"/>
                </a:lnTo>
                <a:lnTo>
                  <a:pt x="522" y="667"/>
                </a:lnTo>
                <a:lnTo>
                  <a:pt x="522" y="666"/>
                </a:lnTo>
                <a:lnTo>
                  <a:pt x="522" y="665"/>
                </a:lnTo>
                <a:lnTo>
                  <a:pt x="521" y="665"/>
                </a:lnTo>
                <a:lnTo>
                  <a:pt x="522" y="663"/>
                </a:lnTo>
                <a:lnTo>
                  <a:pt x="522" y="662"/>
                </a:lnTo>
                <a:lnTo>
                  <a:pt x="523" y="662"/>
                </a:lnTo>
                <a:lnTo>
                  <a:pt x="523" y="661"/>
                </a:lnTo>
                <a:lnTo>
                  <a:pt x="524" y="660"/>
                </a:lnTo>
                <a:lnTo>
                  <a:pt x="526" y="660"/>
                </a:lnTo>
                <a:lnTo>
                  <a:pt x="526" y="660"/>
                </a:lnTo>
                <a:lnTo>
                  <a:pt x="528" y="659"/>
                </a:lnTo>
                <a:lnTo>
                  <a:pt x="531" y="658"/>
                </a:lnTo>
                <a:lnTo>
                  <a:pt x="532" y="658"/>
                </a:lnTo>
                <a:lnTo>
                  <a:pt x="532" y="658"/>
                </a:lnTo>
                <a:lnTo>
                  <a:pt x="534" y="658"/>
                </a:lnTo>
                <a:lnTo>
                  <a:pt x="535" y="659"/>
                </a:lnTo>
                <a:lnTo>
                  <a:pt x="537" y="659"/>
                </a:lnTo>
                <a:lnTo>
                  <a:pt x="537" y="660"/>
                </a:lnTo>
                <a:lnTo>
                  <a:pt x="539" y="660"/>
                </a:lnTo>
                <a:lnTo>
                  <a:pt x="539" y="661"/>
                </a:lnTo>
                <a:lnTo>
                  <a:pt x="539" y="662"/>
                </a:lnTo>
                <a:lnTo>
                  <a:pt x="540" y="663"/>
                </a:lnTo>
                <a:lnTo>
                  <a:pt x="540" y="664"/>
                </a:lnTo>
                <a:lnTo>
                  <a:pt x="543" y="662"/>
                </a:lnTo>
                <a:lnTo>
                  <a:pt x="543" y="661"/>
                </a:lnTo>
                <a:lnTo>
                  <a:pt x="544" y="660"/>
                </a:lnTo>
                <a:lnTo>
                  <a:pt x="545" y="660"/>
                </a:lnTo>
                <a:lnTo>
                  <a:pt x="546" y="659"/>
                </a:lnTo>
                <a:lnTo>
                  <a:pt x="546" y="657"/>
                </a:lnTo>
                <a:lnTo>
                  <a:pt x="546" y="656"/>
                </a:lnTo>
                <a:lnTo>
                  <a:pt x="545" y="655"/>
                </a:lnTo>
                <a:lnTo>
                  <a:pt x="544" y="654"/>
                </a:lnTo>
                <a:lnTo>
                  <a:pt x="543" y="653"/>
                </a:lnTo>
                <a:lnTo>
                  <a:pt x="543" y="652"/>
                </a:lnTo>
                <a:lnTo>
                  <a:pt x="543" y="651"/>
                </a:lnTo>
                <a:lnTo>
                  <a:pt x="542" y="650"/>
                </a:lnTo>
                <a:lnTo>
                  <a:pt x="541" y="650"/>
                </a:lnTo>
                <a:lnTo>
                  <a:pt x="540" y="649"/>
                </a:lnTo>
                <a:lnTo>
                  <a:pt x="538" y="649"/>
                </a:lnTo>
                <a:lnTo>
                  <a:pt x="537" y="649"/>
                </a:lnTo>
                <a:lnTo>
                  <a:pt x="536" y="649"/>
                </a:lnTo>
                <a:lnTo>
                  <a:pt x="535" y="649"/>
                </a:lnTo>
                <a:lnTo>
                  <a:pt x="534" y="649"/>
                </a:lnTo>
                <a:lnTo>
                  <a:pt x="532" y="650"/>
                </a:lnTo>
                <a:lnTo>
                  <a:pt x="532" y="651"/>
                </a:lnTo>
                <a:lnTo>
                  <a:pt x="531" y="653"/>
                </a:lnTo>
                <a:lnTo>
                  <a:pt x="530" y="654"/>
                </a:lnTo>
                <a:lnTo>
                  <a:pt x="528" y="654"/>
                </a:lnTo>
                <a:lnTo>
                  <a:pt x="527" y="654"/>
                </a:lnTo>
                <a:lnTo>
                  <a:pt x="526" y="654"/>
                </a:lnTo>
                <a:lnTo>
                  <a:pt x="526" y="653"/>
                </a:lnTo>
                <a:lnTo>
                  <a:pt x="525" y="652"/>
                </a:lnTo>
                <a:lnTo>
                  <a:pt x="524" y="651"/>
                </a:lnTo>
                <a:lnTo>
                  <a:pt x="524" y="649"/>
                </a:lnTo>
                <a:lnTo>
                  <a:pt x="525" y="649"/>
                </a:lnTo>
                <a:lnTo>
                  <a:pt x="525" y="648"/>
                </a:lnTo>
                <a:lnTo>
                  <a:pt x="526" y="647"/>
                </a:lnTo>
                <a:lnTo>
                  <a:pt x="526" y="646"/>
                </a:lnTo>
                <a:lnTo>
                  <a:pt x="525" y="645"/>
                </a:lnTo>
                <a:lnTo>
                  <a:pt x="525" y="644"/>
                </a:lnTo>
                <a:lnTo>
                  <a:pt x="524" y="644"/>
                </a:lnTo>
                <a:lnTo>
                  <a:pt x="522" y="643"/>
                </a:lnTo>
                <a:lnTo>
                  <a:pt x="521" y="643"/>
                </a:lnTo>
                <a:lnTo>
                  <a:pt x="520" y="643"/>
                </a:lnTo>
                <a:lnTo>
                  <a:pt x="520" y="642"/>
                </a:lnTo>
                <a:lnTo>
                  <a:pt x="519" y="641"/>
                </a:lnTo>
                <a:lnTo>
                  <a:pt x="518" y="641"/>
                </a:lnTo>
                <a:lnTo>
                  <a:pt x="518" y="640"/>
                </a:lnTo>
                <a:lnTo>
                  <a:pt x="517" y="638"/>
                </a:lnTo>
                <a:lnTo>
                  <a:pt x="518" y="638"/>
                </a:lnTo>
                <a:lnTo>
                  <a:pt x="518" y="636"/>
                </a:lnTo>
                <a:lnTo>
                  <a:pt x="519" y="635"/>
                </a:lnTo>
                <a:lnTo>
                  <a:pt x="520" y="634"/>
                </a:lnTo>
                <a:lnTo>
                  <a:pt x="520" y="633"/>
                </a:lnTo>
                <a:lnTo>
                  <a:pt x="521" y="633"/>
                </a:lnTo>
                <a:lnTo>
                  <a:pt x="522" y="632"/>
                </a:lnTo>
                <a:lnTo>
                  <a:pt x="524" y="632"/>
                </a:lnTo>
                <a:lnTo>
                  <a:pt x="526" y="632"/>
                </a:lnTo>
                <a:lnTo>
                  <a:pt x="526" y="632"/>
                </a:lnTo>
                <a:lnTo>
                  <a:pt x="528" y="631"/>
                </a:lnTo>
                <a:lnTo>
                  <a:pt x="528" y="630"/>
                </a:lnTo>
                <a:lnTo>
                  <a:pt x="529" y="629"/>
                </a:lnTo>
                <a:lnTo>
                  <a:pt x="531" y="628"/>
                </a:lnTo>
                <a:lnTo>
                  <a:pt x="532" y="627"/>
                </a:lnTo>
                <a:lnTo>
                  <a:pt x="532" y="627"/>
                </a:lnTo>
                <a:lnTo>
                  <a:pt x="534" y="626"/>
                </a:lnTo>
                <a:lnTo>
                  <a:pt x="536" y="626"/>
                </a:lnTo>
                <a:lnTo>
                  <a:pt x="537" y="625"/>
                </a:lnTo>
                <a:lnTo>
                  <a:pt x="537" y="625"/>
                </a:lnTo>
                <a:lnTo>
                  <a:pt x="538" y="624"/>
                </a:lnTo>
                <a:lnTo>
                  <a:pt x="540" y="623"/>
                </a:lnTo>
                <a:lnTo>
                  <a:pt x="541" y="623"/>
                </a:lnTo>
                <a:lnTo>
                  <a:pt x="543" y="622"/>
                </a:lnTo>
                <a:lnTo>
                  <a:pt x="543" y="622"/>
                </a:lnTo>
                <a:lnTo>
                  <a:pt x="546" y="622"/>
                </a:lnTo>
                <a:lnTo>
                  <a:pt x="547" y="622"/>
                </a:lnTo>
                <a:lnTo>
                  <a:pt x="548" y="622"/>
                </a:lnTo>
                <a:lnTo>
                  <a:pt x="548" y="623"/>
                </a:lnTo>
                <a:lnTo>
                  <a:pt x="549" y="623"/>
                </a:lnTo>
                <a:lnTo>
                  <a:pt x="551" y="624"/>
                </a:lnTo>
                <a:lnTo>
                  <a:pt x="553" y="625"/>
                </a:lnTo>
                <a:lnTo>
                  <a:pt x="554" y="626"/>
                </a:lnTo>
                <a:lnTo>
                  <a:pt x="555" y="626"/>
                </a:lnTo>
                <a:lnTo>
                  <a:pt x="556" y="626"/>
                </a:lnTo>
                <a:lnTo>
                  <a:pt x="558" y="626"/>
                </a:lnTo>
                <a:lnTo>
                  <a:pt x="559" y="625"/>
                </a:lnTo>
                <a:lnTo>
                  <a:pt x="560" y="624"/>
                </a:lnTo>
                <a:lnTo>
                  <a:pt x="561" y="623"/>
                </a:lnTo>
                <a:lnTo>
                  <a:pt x="561" y="622"/>
                </a:lnTo>
                <a:lnTo>
                  <a:pt x="563" y="622"/>
                </a:lnTo>
                <a:lnTo>
                  <a:pt x="564" y="622"/>
                </a:lnTo>
                <a:lnTo>
                  <a:pt x="565" y="622"/>
                </a:lnTo>
                <a:lnTo>
                  <a:pt x="565" y="623"/>
                </a:lnTo>
                <a:lnTo>
                  <a:pt x="566" y="624"/>
                </a:lnTo>
                <a:lnTo>
                  <a:pt x="567" y="625"/>
                </a:lnTo>
                <a:lnTo>
                  <a:pt x="568" y="626"/>
                </a:lnTo>
                <a:lnTo>
                  <a:pt x="568" y="626"/>
                </a:lnTo>
                <a:lnTo>
                  <a:pt x="569" y="627"/>
                </a:lnTo>
                <a:lnTo>
                  <a:pt x="569" y="628"/>
                </a:lnTo>
                <a:lnTo>
                  <a:pt x="570" y="630"/>
                </a:lnTo>
                <a:lnTo>
                  <a:pt x="571" y="629"/>
                </a:lnTo>
                <a:lnTo>
                  <a:pt x="573" y="628"/>
                </a:lnTo>
                <a:lnTo>
                  <a:pt x="574" y="627"/>
                </a:lnTo>
                <a:lnTo>
                  <a:pt x="575" y="626"/>
                </a:lnTo>
                <a:lnTo>
                  <a:pt x="576" y="626"/>
                </a:lnTo>
                <a:lnTo>
                  <a:pt x="576" y="626"/>
                </a:lnTo>
                <a:lnTo>
                  <a:pt x="578" y="625"/>
                </a:lnTo>
                <a:lnTo>
                  <a:pt x="579" y="624"/>
                </a:lnTo>
                <a:lnTo>
                  <a:pt x="580" y="623"/>
                </a:lnTo>
                <a:lnTo>
                  <a:pt x="582" y="622"/>
                </a:lnTo>
                <a:lnTo>
                  <a:pt x="583" y="621"/>
                </a:lnTo>
                <a:lnTo>
                  <a:pt x="584" y="621"/>
                </a:lnTo>
                <a:lnTo>
                  <a:pt x="585" y="621"/>
                </a:lnTo>
                <a:lnTo>
                  <a:pt x="586" y="620"/>
                </a:lnTo>
                <a:lnTo>
                  <a:pt x="587" y="620"/>
                </a:lnTo>
                <a:lnTo>
                  <a:pt x="587" y="619"/>
                </a:lnTo>
                <a:lnTo>
                  <a:pt x="587" y="618"/>
                </a:lnTo>
                <a:lnTo>
                  <a:pt x="587" y="617"/>
                </a:lnTo>
                <a:lnTo>
                  <a:pt x="586" y="617"/>
                </a:lnTo>
                <a:lnTo>
                  <a:pt x="586" y="616"/>
                </a:lnTo>
                <a:lnTo>
                  <a:pt x="585" y="616"/>
                </a:lnTo>
                <a:lnTo>
                  <a:pt x="585" y="615"/>
                </a:lnTo>
                <a:lnTo>
                  <a:pt x="585" y="614"/>
                </a:lnTo>
                <a:lnTo>
                  <a:pt x="585" y="613"/>
                </a:lnTo>
                <a:lnTo>
                  <a:pt x="586" y="611"/>
                </a:lnTo>
                <a:lnTo>
                  <a:pt x="585" y="610"/>
                </a:lnTo>
                <a:lnTo>
                  <a:pt x="585" y="610"/>
                </a:lnTo>
                <a:lnTo>
                  <a:pt x="583" y="608"/>
                </a:lnTo>
                <a:lnTo>
                  <a:pt x="582" y="607"/>
                </a:lnTo>
                <a:lnTo>
                  <a:pt x="582" y="605"/>
                </a:lnTo>
                <a:lnTo>
                  <a:pt x="582" y="604"/>
                </a:lnTo>
                <a:lnTo>
                  <a:pt x="582" y="602"/>
                </a:lnTo>
                <a:lnTo>
                  <a:pt x="582" y="601"/>
                </a:lnTo>
                <a:lnTo>
                  <a:pt x="583" y="600"/>
                </a:lnTo>
                <a:lnTo>
                  <a:pt x="584" y="599"/>
                </a:lnTo>
                <a:lnTo>
                  <a:pt x="585" y="599"/>
                </a:lnTo>
                <a:lnTo>
                  <a:pt x="587" y="598"/>
                </a:lnTo>
                <a:lnTo>
                  <a:pt x="588" y="598"/>
                </a:lnTo>
                <a:lnTo>
                  <a:pt x="590" y="597"/>
                </a:lnTo>
                <a:lnTo>
                  <a:pt x="591" y="597"/>
                </a:lnTo>
                <a:lnTo>
                  <a:pt x="592" y="597"/>
                </a:lnTo>
                <a:lnTo>
                  <a:pt x="593" y="598"/>
                </a:lnTo>
                <a:lnTo>
                  <a:pt x="593" y="598"/>
                </a:lnTo>
                <a:lnTo>
                  <a:pt x="594" y="598"/>
                </a:lnTo>
                <a:lnTo>
                  <a:pt x="596" y="599"/>
                </a:lnTo>
                <a:lnTo>
                  <a:pt x="597" y="599"/>
                </a:lnTo>
                <a:lnTo>
                  <a:pt x="597" y="598"/>
                </a:lnTo>
                <a:lnTo>
                  <a:pt x="597" y="596"/>
                </a:lnTo>
                <a:lnTo>
                  <a:pt x="596" y="595"/>
                </a:lnTo>
                <a:lnTo>
                  <a:pt x="596" y="594"/>
                </a:lnTo>
                <a:lnTo>
                  <a:pt x="595" y="594"/>
                </a:lnTo>
                <a:lnTo>
                  <a:pt x="594" y="593"/>
                </a:lnTo>
                <a:lnTo>
                  <a:pt x="593" y="593"/>
                </a:lnTo>
                <a:lnTo>
                  <a:pt x="593" y="592"/>
                </a:lnTo>
                <a:lnTo>
                  <a:pt x="592" y="592"/>
                </a:lnTo>
                <a:lnTo>
                  <a:pt x="591" y="591"/>
                </a:lnTo>
                <a:lnTo>
                  <a:pt x="591" y="590"/>
                </a:lnTo>
                <a:lnTo>
                  <a:pt x="591" y="589"/>
                </a:lnTo>
                <a:lnTo>
                  <a:pt x="591" y="588"/>
                </a:lnTo>
                <a:lnTo>
                  <a:pt x="592" y="588"/>
                </a:lnTo>
                <a:lnTo>
                  <a:pt x="593" y="587"/>
                </a:lnTo>
                <a:lnTo>
                  <a:pt x="594" y="586"/>
                </a:lnTo>
                <a:lnTo>
                  <a:pt x="595" y="586"/>
                </a:lnTo>
                <a:lnTo>
                  <a:pt x="596" y="586"/>
                </a:lnTo>
                <a:lnTo>
                  <a:pt x="599" y="585"/>
                </a:lnTo>
                <a:lnTo>
                  <a:pt x="599" y="584"/>
                </a:lnTo>
                <a:lnTo>
                  <a:pt x="600" y="583"/>
                </a:lnTo>
                <a:lnTo>
                  <a:pt x="601" y="582"/>
                </a:lnTo>
                <a:lnTo>
                  <a:pt x="602" y="582"/>
                </a:lnTo>
                <a:lnTo>
                  <a:pt x="604" y="582"/>
                </a:lnTo>
                <a:lnTo>
                  <a:pt x="606" y="582"/>
                </a:lnTo>
                <a:lnTo>
                  <a:pt x="608" y="582"/>
                </a:lnTo>
                <a:lnTo>
                  <a:pt x="609" y="582"/>
                </a:lnTo>
                <a:lnTo>
                  <a:pt x="610" y="582"/>
                </a:lnTo>
                <a:lnTo>
                  <a:pt x="610" y="582"/>
                </a:lnTo>
                <a:lnTo>
                  <a:pt x="611" y="581"/>
                </a:lnTo>
                <a:lnTo>
                  <a:pt x="613" y="581"/>
                </a:lnTo>
                <a:lnTo>
                  <a:pt x="614" y="580"/>
                </a:lnTo>
                <a:lnTo>
                  <a:pt x="615" y="580"/>
                </a:lnTo>
                <a:lnTo>
                  <a:pt x="616" y="579"/>
                </a:lnTo>
                <a:lnTo>
                  <a:pt x="619" y="578"/>
                </a:lnTo>
                <a:lnTo>
                  <a:pt x="620" y="578"/>
                </a:lnTo>
                <a:lnTo>
                  <a:pt x="621" y="578"/>
                </a:lnTo>
                <a:lnTo>
                  <a:pt x="623" y="578"/>
                </a:lnTo>
                <a:lnTo>
                  <a:pt x="624" y="578"/>
                </a:lnTo>
                <a:lnTo>
                  <a:pt x="625" y="577"/>
                </a:lnTo>
                <a:lnTo>
                  <a:pt x="626" y="577"/>
                </a:lnTo>
                <a:lnTo>
                  <a:pt x="627" y="577"/>
                </a:lnTo>
                <a:lnTo>
                  <a:pt x="627" y="576"/>
                </a:lnTo>
                <a:lnTo>
                  <a:pt x="628" y="576"/>
                </a:lnTo>
                <a:lnTo>
                  <a:pt x="629" y="575"/>
                </a:lnTo>
                <a:lnTo>
                  <a:pt x="631" y="574"/>
                </a:lnTo>
                <a:lnTo>
                  <a:pt x="632" y="573"/>
                </a:lnTo>
                <a:lnTo>
                  <a:pt x="632" y="572"/>
                </a:lnTo>
                <a:lnTo>
                  <a:pt x="633" y="571"/>
                </a:lnTo>
                <a:lnTo>
                  <a:pt x="634" y="571"/>
                </a:lnTo>
                <a:lnTo>
                  <a:pt x="634" y="570"/>
                </a:lnTo>
                <a:lnTo>
                  <a:pt x="636" y="569"/>
                </a:lnTo>
                <a:lnTo>
                  <a:pt x="637" y="568"/>
                </a:lnTo>
                <a:lnTo>
                  <a:pt x="637" y="567"/>
                </a:lnTo>
                <a:lnTo>
                  <a:pt x="638" y="566"/>
                </a:lnTo>
                <a:lnTo>
                  <a:pt x="638" y="565"/>
                </a:lnTo>
                <a:lnTo>
                  <a:pt x="639" y="564"/>
                </a:lnTo>
                <a:lnTo>
                  <a:pt x="640" y="563"/>
                </a:lnTo>
                <a:lnTo>
                  <a:pt x="641" y="562"/>
                </a:lnTo>
                <a:lnTo>
                  <a:pt x="642" y="562"/>
                </a:lnTo>
                <a:lnTo>
                  <a:pt x="643" y="562"/>
                </a:lnTo>
                <a:lnTo>
                  <a:pt x="643" y="562"/>
                </a:lnTo>
                <a:lnTo>
                  <a:pt x="645" y="562"/>
                </a:lnTo>
                <a:lnTo>
                  <a:pt x="646" y="562"/>
                </a:lnTo>
                <a:lnTo>
                  <a:pt x="647" y="563"/>
                </a:lnTo>
                <a:lnTo>
                  <a:pt x="648" y="563"/>
                </a:lnTo>
                <a:lnTo>
                  <a:pt x="649" y="563"/>
                </a:lnTo>
                <a:lnTo>
                  <a:pt x="650" y="564"/>
                </a:lnTo>
                <a:lnTo>
                  <a:pt x="651" y="564"/>
                </a:lnTo>
                <a:lnTo>
                  <a:pt x="652" y="565"/>
                </a:lnTo>
                <a:lnTo>
                  <a:pt x="653" y="566"/>
                </a:lnTo>
                <a:lnTo>
                  <a:pt x="654" y="566"/>
                </a:lnTo>
                <a:lnTo>
                  <a:pt x="654" y="567"/>
                </a:lnTo>
                <a:lnTo>
                  <a:pt x="654" y="569"/>
                </a:lnTo>
                <a:lnTo>
                  <a:pt x="655" y="570"/>
                </a:lnTo>
                <a:lnTo>
                  <a:pt x="656" y="571"/>
                </a:lnTo>
                <a:lnTo>
                  <a:pt x="658" y="571"/>
                </a:lnTo>
                <a:lnTo>
                  <a:pt x="659" y="571"/>
                </a:lnTo>
                <a:lnTo>
                  <a:pt x="660" y="571"/>
                </a:lnTo>
                <a:lnTo>
                  <a:pt x="660" y="570"/>
                </a:lnTo>
                <a:lnTo>
                  <a:pt x="660" y="570"/>
                </a:lnTo>
                <a:lnTo>
                  <a:pt x="661" y="570"/>
                </a:lnTo>
                <a:lnTo>
                  <a:pt x="661" y="569"/>
                </a:lnTo>
                <a:lnTo>
                  <a:pt x="662" y="567"/>
                </a:lnTo>
                <a:lnTo>
                  <a:pt x="663" y="566"/>
                </a:lnTo>
                <a:lnTo>
                  <a:pt x="664" y="566"/>
                </a:lnTo>
                <a:lnTo>
                  <a:pt x="665" y="564"/>
                </a:lnTo>
                <a:lnTo>
                  <a:pt x="666" y="564"/>
                </a:lnTo>
                <a:lnTo>
                  <a:pt x="666" y="563"/>
                </a:lnTo>
                <a:lnTo>
                  <a:pt x="667" y="562"/>
                </a:lnTo>
                <a:lnTo>
                  <a:pt x="668" y="562"/>
                </a:lnTo>
                <a:lnTo>
                  <a:pt x="669" y="562"/>
                </a:lnTo>
                <a:lnTo>
                  <a:pt x="670" y="562"/>
                </a:lnTo>
                <a:lnTo>
                  <a:pt x="671" y="562"/>
                </a:lnTo>
                <a:lnTo>
                  <a:pt x="672" y="562"/>
                </a:lnTo>
                <a:lnTo>
                  <a:pt x="673" y="562"/>
                </a:lnTo>
                <a:lnTo>
                  <a:pt x="674" y="562"/>
                </a:lnTo>
                <a:lnTo>
                  <a:pt x="674" y="560"/>
                </a:lnTo>
                <a:lnTo>
                  <a:pt x="674" y="561"/>
                </a:lnTo>
                <a:lnTo>
                  <a:pt x="675" y="561"/>
                </a:lnTo>
                <a:lnTo>
                  <a:pt x="676" y="562"/>
                </a:lnTo>
                <a:lnTo>
                  <a:pt x="677" y="562"/>
                </a:lnTo>
                <a:lnTo>
                  <a:pt x="678" y="563"/>
                </a:lnTo>
                <a:lnTo>
                  <a:pt x="678" y="564"/>
                </a:lnTo>
                <a:lnTo>
                  <a:pt x="679" y="564"/>
                </a:lnTo>
                <a:lnTo>
                  <a:pt x="680" y="564"/>
                </a:lnTo>
                <a:lnTo>
                  <a:pt x="681" y="565"/>
                </a:lnTo>
                <a:lnTo>
                  <a:pt x="682" y="565"/>
                </a:lnTo>
                <a:lnTo>
                  <a:pt x="682" y="564"/>
                </a:lnTo>
                <a:lnTo>
                  <a:pt x="684" y="564"/>
                </a:lnTo>
                <a:lnTo>
                  <a:pt x="686" y="563"/>
                </a:lnTo>
                <a:lnTo>
                  <a:pt x="687" y="562"/>
                </a:lnTo>
                <a:lnTo>
                  <a:pt x="688" y="562"/>
                </a:lnTo>
                <a:lnTo>
                  <a:pt x="688" y="562"/>
                </a:lnTo>
                <a:lnTo>
                  <a:pt x="689" y="562"/>
                </a:lnTo>
                <a:lnTo>
                  <a:pt x="689" y="561"/>
                </a:lnTo>
                <a:lnTo>
                  <a:pt x="689" y="560"/>
                </a:lnTo>
                <a:lnTo>
                  <a:pt x="689" y="560"/>
                </a:lnTo>
                <a:lnTo>
                  <a:pt x="689" y="559"/>
                </a:lnTo>
                <a:lnTo>
                  <a:pt x="690" y="559"/>
                </a:lnTo>
                <a:lnTo>
                  <a:pt x="691" y="557"/>
                </a:lnTo>
                <a:lnTo>
                  <a:pt x="692" y="557"/>
                </a:lnTo>
                <a:lnTo>
                  <a:pt x="692" y="555"/>
                </a:lnTo>
                <a:lnTo>
                  <a:pt x="693" y="555"/>
                </a:lnTo>
                <a:lnTo>
                  <a:pt x="693" y="554"/>
                </a:lnTo>
                <a:lnTo>
                  <a:pt x="694" y="554"/>
                </a:lnTo>
                <a:lnTo>
                  <a:pt x="695" y="554"/>
                </a:lnTo>
                <a:lnTo>
                  <a:pt x="696" y="554"/>
                </a:lnTo>
                <a:lnTo>
                  <a:pt x="696" y="553"/>
                </a:lnTo>
                <a:lnTo>
                  <a:pt x="698" y="553"/>
                </a:lnTo>
                <a:lnTo>
                  <a:pt x="699" y="554"/>
                </a:lnTo>
                <a:lnTo>
                  <a:pt x="699" y="554"/>
                </a:lnTo>
                <a:lnTo>
                  <a:pt x="698" y="554"/>
                </a:lnTo>
                <a:lnTo>
                  <a:pt x="697" y="555"/>
                </a:lnTo>
                <a:lnTo>
                  <a:pt x="698" y="555"/>
                </a:lnTo>
                <a:lnTo>
                  <a:pt x="699" y="555"/>
                </a:lnTo>
                <a:lnTo>
                  <a:pt x="699" y="554"/>
                </a:lnTo>
                <a:lnTo>
                  <a:pt x="699" y="554"/>
                </a:lnTo>
                <a:lnTo>
                  <a:pt x="700" y="552"/>
                </a:lnTo>
                <a:lnTo>
                  <a:pt x="701" y="550"/>
                </a:lnTo>
                <a:lnTo>
                  <a:pt x="702" y="549"/>
                </a:lnTo>
                <a:lnTo>
                  <a:pt x="703" y="549"/>
                </a:lnTo>
                <a:lnTo>
                  <a:pt x="704" y="549"/>
                </a:lnTo>
                <a:lnTo>
                  <a:pt x="705" y="549"/>
                </a:lnTo>
                <a:lnTo>
                  <a:pt x="705" y="549"/>
                </a:lnTo>
                <a:lnTo>
                  <a:pt x="706" y="549"/>
                </a:lnTo>
                <a:lnTo>
                  <a:pt x="708" y="549"/>
                </a:lnTo>
                <a:lnTo>
                  <a:pt x="708" y="548"/>
                </a:lnTo>
                <a:lnTo>
                  <a:pt x="708" y="547"/>
                </a:lnTo>
                <a:lnTo>
                  <a:pt x="709" y="546"/>
                </a:lnTo>
                <a:lnTo>
                  <a:pt x="710" y="546"/>
                </a:lnTo>
                <a:lnTo>
                  <a:pt x="710" y="546"/>
                </a:lnTo>
                <a:lnTo>
                  <a:pt x="710" y="545"/>
                </a:lnTo>
                <a:lnTo>
                  <a:pt x="712" y="545"/>
                </a:lnTo>
                <a:lnTo>
                  <a:pt x="712" y="546"/>
                </a:lnTo>
                <a:lnTo>
                  <a:pt x="713" y="547"/>
                </a:lnTo>
                <a:lnTo>
                  <a:pt x="714" y="547"/>
                </a:lnTo>
                <a:lnTo>
                  <a:pt x="715" y="546"/>
                </a:lnTo>
                <a:lnTo>
                  <a:pt x="716" y="545"/>
                </a:lnTo>
                <a:lnTo>
                  <a:pt x="716" y="545"/>
                </a:lnTo>
                <a:lnTo>
                  <a:pt x="717" y="546"/>
                </a:lnTo>
                <a:lnTo>
                  <a:pt x="718" y="547"/>
                </a:lnTo>
                <a:lnTo>
                  <a:pt x="719" y="547"/>
                </a:lnTo>
                <a:lnTo>
                  <a:pt x="720" y="547"/>
                </a:lnTo>
                <a:lnTo>
                  <a:pt x="720" y="548"/>
                </a:lnTo>
                <a:lnTo>
                  <a:pt x="721" y="548"/>
                </a:lnTo>
                <a:lnTo>
                  <a:pt x="722" y="548"/>
                </a:lnTo>
                <a:lnTo>
                  <a:pt x="722" y="547"/>
                </a:lnTo>
                <a:lnTo>
                  <a:pt x="722" y="547"/>
                </a:lnTo>
                <a:lnTo>
                  <a:pt x="723" y="547"/>
                </a:lnTo>
                <a:lnTo>
                  <a:pt x="725" y="547"/>
                </a:lnTo>
                <a:lnTo>
                  <a:pt x="725" y="548"/>
                </a:lnTo>
                <a:lnTo>
                  <a:pt x="725" y="549"/>
                </a:lnTo>
                <a:lnTo>
                  <a:pt x="725" y="549"/>
                </a:lnTo>
                <a:lnTo>
                  <a:pt x="726" y="550"/>
                </a:lnTo>
                <a:lnTo>
                  <a:pt x="727" y="549"/>
                </a:lnTo>
                <a:lnTo>
                  <a:pt x="728" y="549"/>
                </a:lnTo>
                <a:lnTo>
                  <a:pt x="728" y="548"/>
                </a:lnTo>
                <a:lnTo>
                  <a:pt x="729" y="546"/>
                </a:lnTo>
                <a:lnTo>
                  <a:pt x="730" y="545"/>
                </a:lnTo>
                <a:lnTo>
                  <a:pt x="731" y="545"/>
                </a:lnTo>
                <a:lnTo>
                  <a:pt x="732" y="546"/>
                </a:lnTo>
                <a:lnTo>
                  <a:pt x="732" y="547"/>
                </a:lnTo>
                <a:lnTo>
                  <a:pt x="733" y="547"/>
                </a:lnTo>
                <a:lnTo>
                  <a:pt x="733" y="548"/>
                </a:lnTo>
                <a:lnTo>
                  <a:pt x="734" y="548"/>
                </a:lnTo>
                <a:lnTo>
                  <a:pt x="734" y="547"/>
                </a:lnTo>
                <a:lnTo>
                  <a:pt x="735" y="547"/>
                </a:lnTo>
                <a:lnTo>
                  <a:pt x="735" y="545"/>
                </a:lnTo>
                <a:lnTo>
                  <a:pt x="735" y="544"/>
                </a:lnTo>
                <a:lnTo>
                  <a:pt x="735" y="543"/>
                </a:lnTo>
                <a:lnTo>
                  <a:pt x="736" y="542"/>
                </a:lnTo>
                <a:lnTo>
                  <a:pt x="736" y="541"/>
                </a:lnTo>
                <a:lnTo>
                  <a:pt x="736" y="539"/>
                </a:lnTo>
                <a:lnTo>
                  <a:pt x="736" y="538"/>
                </a:lnTo>
                <a:lnTo>
                  <a:pt x="736" y="538"/>
                </a:lnTo>
                <a:lnTo>
                  <a:pt x="737" y="537"/>
                </a:lnTo>
                <a:lnTo>
                  <a:pt x="738" y="536"/>
                </a:lnTo>
                <a:lnTo>
                  <a:pt x="738" y="535"/>
                </a:lnTo>
                <a:lnTo>
                  <a:pt x="738" y="534"/>
                </a:lnTo>
                <a:lnTo>
                  <a:pt x="739" y="533"/>
                </a:lnTo>
                <a:lnTo>
                  <a:pt x="740" y="533"/>
                </a:lnTo>
                <a:lnTo>
                  <a:pt x="742" y="533"/>
                </a:lnTo>
                <a:lnTo>
                  <a:pt x="743" y="533"/>
                </a:lnTo>
                <a:lnTo>
                  <a:pt x="744" y="532"/>
                </a:lnTo>
                <a:lnTo>
                  <a:pt x="744" y="532"/>
                </a:lnTo>
                <a:lnTo>
                  <a:pt x="744" y="532"/>
                </a:lnTo>
                <a:lnTo>
                  <a:pt x="745" y="531"/>
                </a:lnTo>
                <a:lnTo>
                  <a:pt x="747" y="531"/>
                </a:lnTo>
                <a:lnTo>
                  <a:pt x="748" y="531"/>
                </a:lnTo>
                <a:lnTo>
                  <a:pt x="749" y="532"/>
                </a:lnTo>
                <a:lnTo>
                  <a:pt x="749" y="531"/>
                </a:lnTo>
                <a:lnTo>
                  <a:pt x="749" y="530"/>
                </a:lnTo>
                <a:lnTo>
                  <a:pt x="749" y="529"/>
                </a:lnTo>
                <a:lnTo>
                  <a:pt x="749" y="528"/>
                </a:lnTo>
                <a:lnTo>
                  <a:pt x="750" y="527"/>
                </a:lnTo>
                <a:lnTo>
                  <a:pt x="751" y="526"/>
                </a:lnTo>
                <a:lnTo>
                  <a:pt x="753" y="525"/>
                </a:lnTo>
                <a:lnTo>
                  <a:pt x="754" y="525"/>
                </a:lnTo>
                <a:lnTo>
                  <a:pt x="754" y="526"/>
                </a:lnTo>
                <a:lnTo>
                  <a:pt x="755" y="526"/>
                </a:lnTo>
                <a:lnTo>
                  <a:pt x="756" y="526"/>
                </a:lnTo>
                <a:lnTo>
                  <a:pt x="757" y="526"/>
                </a:lnTo>
                <a:lnTo>
                  <a:pt x="758" y="526"/>
                </a:lnTo>
                <a:lnTo>
                  <a:pt x="759" y="526"/>
                </a:lnTo>
                <a:lnTo>
                  <a:pt x="760" y="526"/>
                </a:lnTo>
                <a:lnTo>
                  <a:pt x="761" y="526"/>
                </a:lnTo>
                <a:lnTo>
                  <a:pt x="761" y="526"/>
                </a:lnTo>
                <a:lnTo>
                  <a:pt x="762" y="526"/>
                </a:lnTo>
                <a:lnTo>
                  <a:pt x="763" y="527"/>
                </a:lnTo>
                <a:lnTo>
                  <a:pt x="764" y="526"/>
                </a:lnTo>
                <a:lnTo>
                  <a:pt x="765" y="525"/>
                </a:lnTo>
                <a:lnTo>
                  <a:pt x="766" y="524"/>
                </a:lnTo>
                <a:lnTo>
                  <a:pt x="767" y="524"/>
                </a:lnTo>
                <a:lnTo>
                  <a:pt x="768" y="523"/>
                </a:lnTo>
                <a:lnTo>
                  <a:pt x="769" y="523"/>
                </a:lnTo>
                <a:lnTo>
                  <a:pt x="770" y="523"/>
                </a:lnTo>
                <a:lnTo>
                  <a:pt x="771" y="522"/>
                </a:lnTo>
                <a:lnTo>
                  <a:pt x="772" y="522"/>
                </a:lnTo>
                <a:lnTo>
                  <a:pt x="772" y="522"/>
                </a:lnTo>
                <a:lnTo>
                  <a:pt x="773" y="522"/>
                </a:lnTo>
                <a:lnTo>
                  <a:pt x="774" y="523"/>
                </a:lnTo>
                <a:lnTo>
                  <a:pt x="775" y="523"/>
                </a:lnTo>
                <a:lnTo>
                  <a:pt x="776" y="523"/>
                </a:lnTo>
                <a:lnTo>
                  <a:pt x="777" y="522"/>
                </a:lnTo>
                <a:lnTo>
                  <a:pt x="777" y="521"/>
                </a:lnTo>
                <a:lnTo>
                  <a:pt x="778" y="521"/>
                </a:lnTo>
                <a:lnTo>
                  <a:pt x="778" y="521"/>
                </a:lnTo>
                <a:lnTo>
                  <a:pt x="779" y="521"/>
                </a:lnTo>
                <a:lnTo>
                  <a:pt x="780" y="521"/>
                </a:lnTo>
                <a:lnTo>
                  <a:pt x="781" y="520"/>
                </a:lnTo>
                <a:lnTo>
                  <a:pt x="782" y="520"/>
                </a:lnTo>
                <a:lnTo>
                  <a:pt x="783" y="519"/>
                </a:lnTo>
                <a:lnTo>
                  <a:pt x="783" y="518"/>
                </a:lnTo>
                <a:lnTo>
                  <a:pt x="784" y="518"/>
                </a:lnTo>
                <a:lnTo>
                  <a:pt x="785" y="517"/>
                </a:lnTo>
                <a:lnTo>
                  <a:pt x="785" y="516"/>
                </a:lnTo>
                <a:lnTo>
                  <a:pt x="785" y="516"/>
                </a:lnTo>
                <a:lnTo>
                  <a:pt x="784" y="514"/>
                </a:lnTo>
                <a:lnTo>
                  <a:pt x="784" y="513"/>
                </a:lnTo>
                <a:lnTo>
                  <a:pt x="785" y="511"/>
                </a:lnTo>
                <a:lnTo>
                  <a:pt x="786" y="510"/>
                </a:lnTo>
                <a:lnTo>
                  <a:pt x="787" y="510"/>
                </a:lnTo>
                <a:lnTo>
                  <a:pt x="788" y="510"/>
                </a:lnTo>
                <a:lnTo>
                  <a:pt x="789" y="510"/>
                </a:lnTo>
                <a:lnTo>
                  <a:pt x="789" y="509"/>
                </a:lnTo>
                <a:lnTo>
                  <a:pt x="789" y="508"/>
                </a:lnTo>
                <a:lnTo>
                  <a:pt x="789" y="507"/>
                </a:lnTo>
                <a:lnTo>
                  <a:pt x="790" y="507"/>
                </a:lnTo>
                <a:lnTo>
                  <a:pt x="790" y="506"/>
                </a:lnTo>
                <a:lnTo>
                  <a:pt x="789" y="506"/>
                </a:lnTo>
                <a:lnTo>
                  <a:pt x="789" y="505"/>
                </a:lnTo>
                <a:lnTo>
                  <a:pt x="789" y="505"/>
                </a:lnTo>
                <a:lnTo>
                  <a:pt x="789" y="504"/>
                </a:lnTo>
                <a:lnTo>
                  <a:pt x="790" y="504"/>
                </a:lnTo>
                <a:lnTo>
                  <a:pt x="789" y="504"/>
                </a:lnTo>
                <a:lnTo>
                  <a:pt x="789" y="503"/>
                </a:lnTo>
                <a:lnTo>
                  <a:pt x="789" y="502"/>
                </a:lnTo>
                <a:lnTo>
                  <a:pt x="789" y="501"/>
                </a:lnTo>
                <a:lnTo>
                  <a:pt x="788" y="500"/>
                </a:lnTo>
                <a:lnTo>
                  <a:pt x="788" y="499"/>
                </a:lnTo>
                <a:lnTo>
                  <a:pt x="788" y="498"/>
                </a:lnTo>
                <a:lnTo>
                  <a:pt x="788" y="497"/>
                </a:lnTo>
                <a:lnTo>
                  <a:pt x="788" y="495"/>
                </a:lnTo>
                <a:lnTo>
                  <a:pt x="789" y="494"/>
                </a:lnTo>
                <a:lnTo>
                  <a:pt x="789" y="494"/>
                </a:lnTo>
                <a:lnTo>
                  <a:pt x="790" y="494"/>
                </a:lnTo>
                <a:lnTo>
                  <a:pt x="790" y="493"/>
                </a:lnTo>
                <a:lnTo>
                  <a:pt x="791" y="493"/>
                </a:lnTo>
                <a:lnTo>
                  <a:pt x="791" y="493"/>
                </a:lnTo>
                <a:lnTo>
                  <a:pt x="792" y="492"/>
                </a:lnTo>
                <a:lnTo>
                  <a:pt x="792" y="491"/>
                </a:lnTo>
                <a:lnTo>
                  <a:pt x="792" y="490"/>
                </a:lnTo>
                <a:lnTo>
                  <a:pt x="791" y="489"/>
                </a:lnTo>
                <a:lnTo>
                  <a:pt x="791" y="488"/>
                </a:lnTo>
                <a:lnTo>
                  <a:pt x="791" y="488"/>
                </a:lnTo>
                <a:lnTo>
                  <a:pt x="792" y="488"/>
                </a:lnTo>
                <a:lnTo>
                  <a:pt x="793" y="488"/>
                </a:lnTo>
                <a:lnTo>
                  <a:pt x="794" y="488"/>
                </a:lnTo>
                <a:lnTo>
                  <a:pt x="795" y="488"/>
                </a:lnTo>
                <a:lnTo>
                  <a:pt x="796" y="488"/>
                </a:lnTo>
                <a:lnTo>
                  <a:pt x="797" y="488"/>
                </a:lnTo>
                <a:lnTo>
                  <a:pt x="798" y="487"/>
                </a:lnTo>
                <a:lnTo>
                  <a:pt x="798" y="486"/>
                </a:lnTo>
                <a:lnTo>
                  <a:pt x="798" y="484"/>
                </a:lnTo>
                <a:lnTo>
                  <a:pt x="798" y="483"/>
                </a:lnTo>
                <a:lnTo>
                  <a:pt x="799" y="482"/>
                </a:lnTo>
                <a:lnTo>
                  <a:pt x="799" y="481"/>
                </a:lnTo>
                <a:lnTo>
                  <a:pt x="800" y="480"/>
                </a:lnTo>
                <a:lnTo>
                  <a:pt x="800" y="481"/>
                </a:lnTo>
                <a:lnTo>
                  <a:pt x="801" y="481"/>
                </a:lnTo>
                <a:lnTo>
                  <a:pt x="803" y="481"/>
                </a:lnTo>
                <a:lnTo>
                  <a:pt x="804" y="480"/>
                </a:lnTo>
                <a:lnTo>
                  <a:pt x="805" y="478"/>
                </a:lnTo>
                <a:lnTo>
                  <a:pt x="805" y="477"/>
                </a:lnTo>
                <a:lnTo>
                  <a:pt x="806" y="477"/>
                </a:lnTo>
                <a:lnTo>
                  <a:pt x="808" y="476"/>
                </a:lnTo>
                <a:lnTo>
                  <a:pt x="809" y="474"/>
                </a:lnTo>
                <a:lnTo>
                  <a:pt x="810" y="474"/>
                </a:lnTo>
                <a:lnTo>
                  <a:pt x="811" y="472"/>
                </a:lnTo>
                <a:lnTo>
                  <a:pt x="811" y="471"/>
                </a:lnTo>
                <a:lnTo>
                  <a:pt x="811" y="470"/>
                </a:lnTo>
                <a:lnTo>
                  <a:pt x="811" y="468"/>
                </a:lnTo>
                <a:lnTo>
                  <a:pt x="812" y="467"/>
                </a:lnTo>
                <a:lnTo>
                  <a:pt x="813" y="466"/>
                </a:lnTo>
                <a:lnTo>
                  <a:pt x="814" y="466"/>
                </a:lnTo>
                <a:lnTo>
                  <a:pt x="815" y="465"/>
                </a:lnTo>
                <a:lnTo>
                  <a:pt x="815" y="464"/>
                </a:lnTo>
                <a:lnTo>
                  <a:pt x="816" y="463"/>
                </a:lnTo>
                <a:lnTo>
                  <a:pt x="817" y="463"/>
                </a:lnTo>
                <a:lnTo>
                  <a:pt x="819" y="463"/>
                </a:lnTo>
                <a:lnTo>
                  <a:pt x="820" y="463"/>
                </a:lnTo>
                <a:lnTo>
                  <a:pt x="820" y="462"/>
                </a:lnTo>
                <a:lnTo>
                  <a:pt x="821" y="461"/>
                </a:lnTo>
                <a:lnTo>
                  <a:pt x="822" y="462"/>
                </a:lnTo>
                <a:lnTo>
                  <a:pt x="823" y="462"/>
                </a:lnTo>
                <a:lnTo>
                  <a:pt x="825" y="463"/>
                </a:lnTo>
                <a:lnTo>
                  <a:pt x="826" y="463"/>
                </a:lnTo>
                <a:lnTo>
                  <a:pt x="828" y="463"/>
                </a:lnTo>
                <a:lnTo>
                  <a:pt x="828" y="462"/>
                </a:lnTo>
                <a:lnTo>
                  <a:pt x="829" y="462"/>
                </a:lnTo>
                <a:lnTo>
                  <a:pt x="830" y="463"/>
                </a:lnTo>
                <a:lnTo>
                  <a:pt x="832" y="463"/>
                </a:lnTo>
                <a:lnTo>
                  <a:pt x="833" y="463"/>
                </a:lnTo>
                <a:lnTo>
                  <a:pt x="833" y="463"/>
                </a:lnTo>
                <a:lnTo>
                  <a:pt x="834" y="463"/>
                </a:lnTo>
                <a:lnTo>
                  <a:pt x="835" y="463"/>
                </a:lnTo>
                <a:lnTo>
                  <a:pt x="836" y="462"/>
                </a:lnTo>
                <a:lnTo>
                  <a:pt x="837" y="461"/>
                </a:lnTo>
                <a:lnTo>
                  <a:pt x="837" y="460"/>
                </a:lnTo>
                <a:lnTo>
                  <a:pt x="838" y="459"/>
                </a:lnTo>
                <a:lnTo>
                  <a:pt x="839" y="457"/>
                </a:lnTo>
                <a:lnTo>
                  <a:pt x="839" y="456"/>
                </a:lnTo>
                <a:lnTo>
                  <a:pt x="839" y="455"/>
                </a:lnTo>
                <a:lnTo>
                  <a:pt x="839" y="455"/>
                </a:lnTo>
                <a:lnTo>
                  <a:pt x="840" y="455"/>
                </a:lnTo>
                <a:lnTo>
                  <a:pt x="840" y="454"/>
                </a:lnTo>
                <a:lnTo>
                  <a:pt x="841" y="453"/>
                </a:lnTo>
                <a:lnTo>
                  <a:pt x="840" y="453"/>
                </a:lnTo>
                <a:lnTo>
                  <a:pt x="840" y="452"/>
                </a:lnTo>
                <a:lnTo>
                  <a:pt x="840" y="451"/>
                </a:lnTo>
                <a:lnTo>
                  <a:pt x="841" y="450"/>
                </a:lnTo>
                <a:lnTo>
                  <a:pt x="842" y="449"/>
                </a:lnTo>
                <a:lnTo>
                  <a:pt x="843" y="449"/>
                </a:lnTo>
                <a:lnTo>
                  <a:pt x="844" y="449"/>
                </a:lnTo>
                <a:lnTo>
                  <a:pt x="844" y="449"/>
                </a:lnTo>
                <a:lnTo>
                  <a:pt x="845" y="448"/>
                </a:lnTo>
                <a:lnTo>
                  <a:pt x="845" y="447"/>
                </a:lnTo>
                <a:lnTo>
                  <a:pt x="845" y="446"/>
                </a:lnTo>
                <a:lnTo>
                  <a:pt x="845" y="445"/>
                </a:lnTo>
                <a:lnTo>
                  <a:pt x="844" y="445"/>
                </a:lnTo>
                <a:lnTo>
                  <a:pt x="844" y="444"/>
                </a:lnTo>
                <a:lnTo>
                  <a:pt x="843" y="444"/>
                </a:lnTo>
                <a:lnTo>
                  <a:pt x="844" y="443"/>
                </a:lnTo>
                <a:lnTo>
                  <a:pt x="844" y="443"/>
                </a:lnTo>
                <a:lnTo>
                  <a:pt x="844" y="442"/>
                </a:lnTo>
                <a:lnTo>
                  <a:pt x="844" y="441"/>
                </a:lnTo>
                <a:lnTo>
                  <a:pt x="845" y="441"/>
                </a:lnTo>
                <a:lnTo>
                  <a:pt x="846" y="440"/>
                </a:lnTo>
                <a:lnTo>
                  <a:pt x="847" y="440"/>
                </a:lnTo>
                <a:lnTo>
                  <a:pt x="848" y="439"/>
                </a:lnTo>
                <a:lnTo>
                  <a:pt x="848" y="438"/>
                </a:lnTo>
                <a:lnTo>
                  <a:pt x="849" y="438"/>
                </a:lnTo>
                <a:lnTo>
                  <a:pt x="850" y="437"/>
                </a:lnTo>
                <a:lnTo>
                  <a:pt x="850" y="438"/>
                </a:lnTo>
                <a:lnTo>
                  <a:pt x="851" y="438"/>
                </a:lnTo>
                <a:lnTo>
                  <a:pt x="852" y="438"/>
                </a:lnTo>
                <a:lnTo>
                  <a:pt x="853" y="438"/>
                </a:lnTo>
                <a:lnTo>
                  <a:pt x="853" y="437"/>
                </a:lnTo>
                <a:lnTo>
                  <a:pt x="854" y="435"/>
                </a:lnTo>
                <a:lnTo>
                  <a:pt x="853" y="434"/>
                </a:lnTo>
                <a:lnTo>
                  <a:pt x="853" y="433"/>
                </a:lnTo>
                <a:lnTo>
                  <a:pt x="853" y="433"/>
                </a:lnTo>
                <a:lnTo>
                  <a:pt x="852" y="432"/>
                </a:lnTo>
                <a:lnTo>
                  <a:pt x="852" y="431"/>
                </a:lnTo>
                <a:lnTo>
                  <a:pt x="852" y="430"/>
                </a:lnTo>
                <a:lnTo>
                  <a:pt x="852" y="428"/>
                </a:lnTo>
                <a:lnTo>
                  <a:pt x="852" y="427"/>
                </a:lnTo>
                <a:lnTo>
                  <a:pt x="853" y="427"/>
                </a:lnTo>
                <a:lnTo>
                  <a:pt x="853" y="425"/>
                </a:lnTo>
                <a:lnTo>
                  <a:pt x="853" y="424"/>
                </a:lnTo>
                <a:lnTo>
                  <a:pt x="854" y="423"/>
                </a:lnTo>
                <a:lnTo>
                  <a:pt x="854" y="422"/>
                </a:lnTo>
                <a:lnTo>
                  <a:pt x="855" y="421"/>
                </a:lnTo>
                <a:lnTo>
                  <a:pt x="855" y="421"/>
                </a:lnTo>
                <a:lnTo>
                  <a:pt x="855" y="420"/>
                </a:lnTo>
                <a:lnTo>
                  <a:pt x="855" y="418"/>
                </a:lnTo>
                <a:lnTo>
                  <a:pt x="855" y="417"/>
                </a:lnTo>
                <a:lnTo>
                  <a:pt x="854" y="416"/>
                </a:lnTo>
                <a:lnTo>
                  <a:pt x="853" y="415"/>
                </a:lnTo>
                <a:lnTo>
                  <a:pt x="852" y="414"/>
                </a:lnTo>
                <a:lnTo>
                  <a:pt x="852" y="413"/>
                </a:lnTo>
                <a:lnTo>
                  <a:pt x="852" y="412"/>
                </a:lnTo>
                <a:lnTo>
                  <a:pt x="853" y="411"/>
                </a:lnTo>
                <a:lnTo>
                  <a:pt x="853" y="410"/>
                </a:lnTo>
                <a:lnTo>
                  <a:pt x="854" y="410"/>
                </a:lnTo>
                <a:lnTo>
                  <a:pt x="855" y="410"/>
                </a:lnTo>
                <a:lnTo>
                  <a:pt x="855" y="409"/>
                </a:lnTo>
                <a:lnTo>
                  <a:pt x="855" y="408"/>
                </a:lnTo>
                <a:lnTo>
                  <a:pt x="856" y="407"/>
                </a:lnTo>
                <a:lnTo>
                  <a:pt x="855" y="405"/>
                </a:lnTo>
                <a:lnTo>
                  <a:pt x="855" y="405"/>
                </a:lnTo>
                <a:lnTo>
                  <a:pt x="855" y="403"/>
                </a:lnTo>
                <a:lnTo>
                  <a:pt x="855" y="402"/>
                </a:lnTo>
                <a:lnTo>
                  <a:pt x="855" y="401"/>
                </a:lnTo>
                <a:lnTo>
                  <a:pt x="855" y="399"/>
                </a:lnTo>
                <a:lnTo>
                  <a:pt x="855" y="398"/>
                </a:lnTo>
                <a:lnTo>
                  <a:pt x="854" y="397"/>
                </a:lnTo>
                <a:lnTo>
                  <a:pt x="853" y="397"/>
                </a:lnTo>
                <a:lnTo>
                  <a:pt x="852" y="397"/>
                </a:lnTo>
                <a:lnTo>
                  <a:pt x="851" y="398"/>
                </a:lnTo>
                <a:lnTo>
                  <a:pt x="850" y="398"/>
                </a:lnTo>
                <a:lnTo>
                  <a:pt x="850" y="397"/>
                </a:lnTo>
                <a:lnTo>
                  <a:pt x="850" y="396"/>
                </a:lnTo>
                <a:lnTo>
                  <a:pt x="849" y="395"/>
                </a:lnTo>
                <a:lnTo>
                  <a:pt x="849" y="394"/>
                </a:lnTo>
                <a:lnTo>
                  <a:pt x="848" y="393"/>
                </a:lnTo>
                <a:lnTo>
                  <a:pt x="848" y="392"/>
                </a:lnTo>
                <a:lnTo>
                  <a:pt x="849" y="392"/>
                </a:lnTo>
                <a:lnTo>
                  <a:pt x="850" y="391"/>
                </a:lnTo>
                <a:lnTo>
                  <a:pt x="850" y="391"/>
                </a:lnTo>
                <a:lnTo>
                  <a:pt x="851" y="390"/>
                </a:lnTo>
                <a:lnTo>
                  <a:pt x="852" y="389"/>
                </a:lnTo>
                <a:lnTo>
                  <a:pt x="853" y="388"/>
                </a:lnTo>
                <a:lnTo>
                  <a:pt x="853" y="388"/>
                </a:lnTo>
                <a:lnTo>
                  <a:pt x="853" y="386"/>
                </a:lnTo>
                <a:lnTo>
                  <a:pt x="853" y="385"/>
                </a:lnTo>
                <a:lnTo>
                  <a:pt x="852" y="385"/>
                </a:lnTo>
                <a:lnTo>
                  <a:pt x="851" y="385"/>
                </a:lnTo>
                <a:lnTo>
                  <a:pt x="851" y="386"/>
                </a:lnTo>
                <a:lnTo>
                  <a:pt x="850" y="385"/>
                </a:lnTo>
                <a:lnTo>
                  <a:pt x="850" y="384"/>
                </a:lnTo>
                <a:lnTo>
                  <a:pt x="850" y="383"/>
                </a:lnTo>
                <a:lnTo>
                  <a:pt x="850" y="382"/>
                </a:lnTo>
                <a:lnTo>
                  <a:pt x="851" y="382"/>
                </a:lnTo>
                <a:lnTo>
                  <a:pt x="852" y="382"/>
                </a:lnTo>
                <a:lnTo>
                  <a:pt x="853" y="382"/>
                </a:lnTo>
                <a:lnTo>
                  <a:pt x="854" y="382"/>
                </a:lnTo>
                <a:lnTo>
                  <a:pt x="855" y="381"/>
                </a:lnTo>
                <a:lnTo>
                  <a:pt x="856" y="379"/>
                </a:lnTo>
                <a:lnTo>
                  <a:pt x="856" y="378"/>
                </a:lnTo>
                <a:lnTo>
                  <a:pt x="855" y="377"/>
                </a:lnTo>
                <a:lnTo>
                  <a:pt x="854" y="377"/>
                </a:lnTo>
                <a:lnTo>
                  <a:pt x="854" y="377"/>
                </a:lnTo>
                <a:lnTo>
                  <a:pt x="855" y="377"/>
                </a:lnTo>
                <a:lnTo>
                  <a:pt x="856" y="377"/>
                </a:lnTo>
                <a:lnTo>
                  <a:pt x="856" y="377"/>
                </a:lnTo>
                <a:lnTo>
                  <a:pt x="857" y="377"/>
                </a:lnTo>
                <a:lnTo>
                  <a:pt x="858" y="377"/>
                </a:lnTo>
                <a:lnTo>
                  <a:pt x="859" y="376"/>
                </a:lnTo>
                <a:lnTo>
                  <a:pt x="859" y="375"/>
                </a:lnTo>
                <a:lnTo>
                  <a:pt x="861" y="375"/>
                </a:lnTo>
                <a:lnTo>
                  <a:pt x="861" y="375"/>
                </a:lnTo>
                <a:lnTo>
                  <a:pt x="862" y="376"/>
                </a:lnTo>
                <a:lnTo>
                  <a:pt x="863" y="375"/>
                </a:lnTo>
                <a:lnTo>
                  <a:pt x="863" y="374"/>
                </a:lnTo>
                <a:lnTo>
                  <a:pt x="863" y="373"/>
                </a:lnTo>
                <a:lnTo>
                  <a:pt x="863" y="372"/>
                </a:lnTo>
                <a:lnTo>
                  <a:pt x="864" y="371"/>
                </a:lnTo>
                <a:lnTo>
                  <a:pt x="864" y="368"/>
                </a:lnTo>
                <a:lnTo>
                  <a:pt x="864" y="367"/>
                </a:lnTo>
                <a:lnTo>
                  <a:pt x="864" y="366"/>
                </a:lnTo>
                <a:lnTo>
                  <a:pt x="864" y="366"/>
                </a:lnTo>
                <a:lnTo>
                  <a:pt x="864" y="365"/>
                </a:lnTo>
                <a:lnTo>
                  <a:pt x="865" y="364"/>
                </a:lnTo>
                <a:lnTo>
                  <a:pt x="866" y="364"/>
                </a:lnTo>
                <a:lnTo>
                  <a:pt x="867" y="364"/>
                </a:lnTo>
                <a:lnTo>
                  <a:pt x="867" y="365"/>
                </a:lnTo>
                <a:lnTo>
                  <a:pt x="867" y="365"/>
                </a:lnTo>
                <a:lnTo>
                  <a:pt x="868" y="363"/>
                </a:lnTo>
                <a:lnTo>
                  <a:pt x="868" y="362"/>
                </a:lnTo>
                <a:lnTo>
                  <a:pt x="869" y="362"/>
                </a:lnTo>
                <a:lnTo>
                  <a:pt x="870" y="363"/>
                </a:lnTo>
                <a:lnTo>
                  <a:pt x="871" y="364"/>
                </a:lnTo>
                <a:lnTo>
                  <a:pt x="872" y="365"/>
                </a:lnTo>
                <a:lnTo>
                  <a:pt x="873" y="366"/>
                </a:lnTo>
                <a:lnTo>
                  <a:pt x="875" y="366"/>
                </a:lnTo>
                <a:lnTo>
                  <a:pt x="876" y="366"/>
                </a:lnTo>
                <a:lnTo>
                  <a:pt x="877" y="367"/>
                </a:lnTo>
                <a:lnTo>
                  <a:pt x="878" y="367"/>
                </a:lnTo>
                <a:lnTo>
                  <a:pt x="878" y="366"/>
                </a:lnTo>
                <a:lnTo>
                  <a:pt x="879" y="366"/>
                </a:lnTo>
                <a:lnTo>
                  <a:pt x="879" y="365"/>
                </a:lnTo>
                <a:lnTo>
                  <a:pt x="880" y="363"/>
                </a:lnTo>
                <a:lnTo>
                  <a:pt x="881" y="362"/>
                </a:lnTo>
                <a:lnTo>
                  <a:pt x="882" y="361"/>
                </a:lnTo>
                <a:lnTo>
                  <a:pt x="883" y="361"/>
                </a:lnTo>
                <a:lnTo>
                  <a:pt x="884" y="360"/>
                </a:lnTo>
                <a:lnTo>
                  <a:pt x="885" y="359"/>
                </a:lnTo>
                <a:lnTo>
                  <a:pt x="886" y="358"/>
                </a:lnTo>
                <a:lnTo>
                  <a:pt x="887" y="358"/>
                </a:lnTo>
                <a:lnTo>
                  <a:pt x="889" y="357"/>
                </a:lnTo>
                <a:lnTo>
                  <a:pt x="889" y="356"/>
                </a:lnTo>
                <a:lnTo>
                  <a:pt x="889" y="355"/>
                </a:lnTo>
                <a:lnTo>
                  <a:pt x="890" y="355"/>
                </a:lnTo>
                <a:lnTo>
                  <a:pt x="891" y="355"/>
                </a:lnTo>
                <a:lnTo>
                  <a:pt x="892" y="355"/>
                </a:lnTo>
                <a:lnTo>
                  <a:pt x="893" y="355"/>
                </a:lnTo>
                <a:lnTo>
                  <a:pt x="893" y="354"/>
                </a:lnTo>
                <a:lnTo>
                  <a:pt x="894" y="354"/>
                </a:lnTo>
                <a:lnTo>
                  <a:pt x="895" y="354"/>
                </a:lnTo>
                <a:lnTo>
                  <a:pt x="895" y="354"/>
                </a:lnTo>
                <a:lnTo>
                  <a:pt x="896" y="354"/>
                </a:lnTo>
                <a:lnTo>
                  <a:pt x="897" y="354"/>
                </a:lnTo>
                <a:lnTo>
                  <a:pt x="898" y="352"/>
                </a:lnTo>
                <a:lnTo>
                  <a:pt x="898" y="351"/>
                </a:lnTo>
                <a:lnTo>
                  <a:pt x="898" y="349"/>
                </a:lnTo>
                <a:lnTo>
                  <a:pt x="899" y="349"/>
                </a:lnTo>
                <a:lnTo>
                  <a:pt x="899" y="348"/>
                </a:lnTo>
                <a:lnTo>
                  <a:pt x="898" y="347"/>
                </a:lnTo>
                <a:lnTo>
                  <a:pt x="898" y="346"/>
                </a:lnTo>
                <a:lnTo>
                  <a:pt x="897" y="345"/>
                </a:lnTo>
                <a:lnTo>
                  <a:pt x="897" y="344"/>
                </a:lnTo>
                <a:lnTo>
                  <a:pt x="898" y="343"/>
                </a:lnTo>
                <a:lnTo>
                  <a:pt x="898" y="341"/>
                </a:lnTo>
                <a:lnTo>
                  <a:pt x="898" y="340"/>
                </a:lnTo>
                <a:lnTo>
                  <a:pt x="899" y="340"/>
                </a:lnTo>
                <a:lnTo>
                  <a:pt x="900" y="339"/>
                </a:lnTo>
                <a:lnTo>
                  <a:pt x="900" y="338"/>
                </a:lnTo>
                <a:lnTo>
                  <a:pt x="901" y="338"/>
                </a:lnTo>
                <a:lnTo>
                  <a:pt x="901" y="337"/>
                </a:lnTo>
                <a:lnTo>
                  <a:pt x="903" y="337"/>
                </a:lnTo>
                <a:lnTo>
                  <a:pt x="904" y="337"/>
                </a:lnTo>
                <a:lnTo>
                  <a:pt x="905" y="337"/>
                </a:lnTo>
                <a:lnTo>
                  <a:pt x="905" y="335"/>
                </a:lnTo>
                <a:lnTo>
                  <a:pt x="906" y="334"/>
                </a:lnTo>
                <a:lnTo>
                  <a:pt x="906" y="333"/>
                </a:lnTo>
                <a:lnTo>
                  <a:pt x="906" y="333"/>
                </a:lnTo>
                <a:lnTo>
                  <a:pt x="906" y="331"/>
                </a:lnTo>
                <a:lnTo>
                  <a:pt x="905" y="331"/>
                </a:lnTo>
                <a:lnTo>
                  <a:pt x="904" y="330"/>
                </a:lnTo>
                <a:lnTo>
                  <a:pt x="903" y="329"/>
                </a:lnTo>
                <a:lnTo>
                  <a:pt x="902" y="328"/>
                </a:lnTo>
                <a:lnTo>
                  <a:pt x="902" y="327"/>
                </a:lnTo>
                <a:lnTo>
                  <a:pt x="901" y="327"/>
                </a:lnTo>
                <a:lnTo>
                  <a:pt x="900" y="326"/>
                </a:lnTo>
                <a:lnTo>
                  <a:pt x="901" y="325"/>
                </a:lnTo>
                <a:lnTo>
                  <a:pt x="901" y="323"/>
                </a:lnTo>
                <a:lnTo>
                  <a:pt x="902" y="322"/>
                </a:lnTo>
                <a:lnTo>
                  <a:pt x="903" y="322"/>
                </a:lnTo>
                <a:lnTo>
                  <a:pt x="905" y="321"/>
                </a:lnTo>
                <a:lnTo>
                  <a:pt x="905" y="320"/>
                </a:lnTo>
                <a:lnTo>
                  <a:pt x="906" y="320"/>
                </a:lnTo>
                <a:lnTo>
                  <a:pt x="906" y="319"/>
                </a:lnTo>
                <a:lnTo>
                  <a:pt x="906" y="319"/>
                </a:lnTo>
                <a:lnTo>
                  <a:pt x="907" y="319"/>
                </a:lnTo>
                <a:lnTo>
                  <a:pt x="908" y="319"/>
                </a:lnTo>
                <a:lnTo>
                  <a:pt x="909" y="319"/>
                </a:lnTo>
                <a:lnTo>
                  <a:pt x="910" y="319"/>
                </a:lnTo>
                <a:lnTo>
                  <a:pt x="911" y="319"/>
                </a:lnTo>
                <a:lnTo>
                  <a:pt x="912" y="318"/>
                </a:lnTo>
                <a:lnTo>
                  <a:pt x="912" y="317"/>
                </a:lnTo>
                <a:lnTo>
                  <a:pt x="913" y="316"/>
                </a:lnTo>
                <a:lnTo>
                  <a:pt x="913" y="316"/>
                </a:lnTo>
                <a:lnTo>
                  <a:pt x="913" y="314"/>
                </a:lnTo>
                <a:lnTo>
                  <a:pt x="913" y="313"/>
                </a:lnTo>
                <a:lnTo>
                  <a:pt x="913" y="312"/>
                </a:lnTo>
                <a:lnTo>
                  <a:pt x="914" y="311"/>
                </a:lnTo>
                <a:lnTo>
                  <a:pt x="915" y="311"/>
                </a:lnTo>
                <a:lnTo>
                  <a:pt x="916" y="311"/>
                </a:lnTo>
                <a:lnTo>
                  <a:pt x="917" y="310"/>
                </a:lnTo>
                <a:lnTo>
                  <a:pt x="917" y="309"/>
                </a:lnTo>
                <a:lnTo>
                  <a:pt x="917" y="308"/>
                </a:lnTo>
                <a:lnTo>
                  <a:pt x="917" y="307"/>
                </a:lnTo>
                <a:lnTo>
                  <a:pt x="917" y="307"/>
                </a:lnTo>
                <a:lnTo>
                  <a:pt x="918" y="306"/>
                </a:lnTo>
                <a:lnTo>
                  <a:pt x="919" y="305"/>
                </a:lnTo>
                <a:lnTo>
                  <a:pt x="919" y="305"/>
                </a:lnTo>
                <a:lnTo>
                  <a:pt x="919" y="304"/>
                </a:lnTo>
                <a:lnTo>
                  <a:pt x="918" y="304"/>
                </a:lnTo>
                <a:lnTo>
                  <a:pt x="918" y="303"/>
                </a:lnTo>
                <a:lnTo>
                  <a:pt x="917" y="302"/>
                </a:lnTo>
                <a:lnTo>
                  <a:pt x="917" y="301"/>
                </a:lnTo>
                <a:lnTo>
                  <a:pt x="917" y="300"/>
                </a:lnTo>
                <a:lnTo>
                  <a:pt x="917" y="300"/>
                </a:lnTo>
                <a:lnTo>
                  <a:pt x="917" y="299"/>
                </a:lnTo>
                <a:lnTo>
                  <a:pt x="917" y="298"/>
                </a:lnTo>
                <a:lnTo>
                  <a:pt x="917" y="297"/>
                </a:lnTo>
                <a:lnTo>
                  <a:pt x="918" y="297"/>
                </a:lnTo>
                <a:lnTo>
                  <a:pt x="919" y="296"/>
                </a:lnTo>
                <a:lnTo>
                  <a:pt x="920" y="296"/>
                </a:lnTo>
                <a:lnTo>
                  <a:pt x="920" y="295"/>
                </a:lnTo>
                <a:lnTo>
                  <a:pt x="920" y="294"/>
                </a:lnTo>
                <a:lnTo>
                  <a:pt x="920" y="294"/>
                </a:lnTo>
                <a:lnTo>
                  <a:pt x="919" y="293"/>
                </a:lnTo>
                <a:lnTo>
                  <a:pt x="919" y="292"/>
                </a:lnTo>
                <a:lnTo>
                  <a:pt x="919" y="291"/>
                </a:lnTo>
                <a:lnTo>
                  <a:pt x="920" y="291"/>
                </a:lnTo>
                <a:lnTo>
                  <a:pt x="921" y="291"/>
                </a:lnTo>
                <a:lnTo>
                  <a:pt x="921" y="290"/>
                </a:lnTo>
                <a:lnTo>
                  <a:pt x="921" y="289"/>
                </a:lnTo>
                <a:lnTo>
                  <a:pt x="922" y="288"/>
                </a:lnTo>
                <a:lnTo>
                  <a:pt x="922" y="288"/>
                </a:lnTo>
                <a:lnTo>
                  <a:pt x="922" y="287"/>
                </a:lnTo>
                <a:lnTo>
                  <a:pt x="922" y="286"/>
                </a:lnTo>
                <a:lnTo>
                  <a:pt x="922" y="285"/>
                </a:lnTo>
                <a:lnTo>
                  <a:pt x="923" y="285"/>
                </a:lnTo>
                <a:lnTo>
                  <a:pt x="923" y="285"/>
                </a:lnTo>
                <a:lnTo>
                  <a:pt x="924" y="284"/>
                </a:lnTo>
                <a:lnTo>
                  <a:pt x="925" y="284"/>
                </a:lnTo>
                <a:lnTo>
                  <a:pt x="926" y="283"/>
                </a:lnTo>
                <a:lnTo>
                  <a:pt x="927" y="283"/>
                </a:lnTo>
                <a:lnTo>
                  <a:pt x="928" y="282"/>
                </a:lnTo>
                <a:lnTo>
                  <a:pt x="928" y="281"/>
                </a:lnTo>
                <a:lnTo>
                  <a:pt x="929" y="281"/>
                </a:lnTo>
                <a:lnTo>
                  <a:pt x="929" y="280"/>
                </a:lnTo>
                <a:lnTo>
                  <a:pt x="929" y="279"/>
                </a:lnTo>
                <a:lnTo>
                  <a:pt x="930" y="278"/>
                </a:lnTo>
                <a:lnTo>
                  <a:pt x="931" y="278"/>
                </a:lnTo>
                <a:lnTo>
                  <a:pt x="932" y="277"/>
                </a:lnTo>
                <a:lnTo>
                  <a:pt x="933" y="277"/>
                </a:lnTo>
                <a:lnTo>
                  <a:pt x="933" y="277"/>
                </a:lnTo>
                <a:lnTo>
                  <a:pt x="934" y="277"/>
                </a:lnTo>
                <a:lnTo>
                  <a:pt x="934" y="277"/>
                </a:lnTo>
                <a:lnTo>
                  <a:pt x="935" y="277"/>
                </a:lnTo>
                <a:lnTo>
                  <a:pt x="936" y="276"/>
                </a:lnTo>
                <a:lnTo>
                  <a:pt x="937" y="276"/>
                </a:lnTo>
                <a:lnTo>
                  <a:pt x="938" y="276"/>
                </a:lnTo>
                <a:lnTo>
                  <a:pt x="939" y="276"/>
                </a:lnTo>
                <a:lnTo>
                  <a:pt x="939" y="275"/>
                </a:lnTo>
                <a:lnTo>
                  <a:pt x="940" y="275"/>
                </a:lnTo>
                <a:lnTo>
                  <a:pt x="941" y="275"/>
                </a:lnTo>
                <a:lnTo>
                  <a:pt x="942" y="274"/>
                </a:lnTo>
                <a:lnTo>
                  <a:pt x="943" y="274"/>
                </a:lnTo>
                <a:lnTo>
                  <a:pt x="943" y="273"/>
                </a:lnTo>
                <a:lnTo>
                  <a:pt x="943" y="272"/>
                </a:lnTo>
                <a:lnTo>
                  <a:pt x="944" y="272"/>
                </a:lnTo>
                <a:lnTo>
                  <a:pt x="945" y="272"/>
                </a:lnTo>
                <a:lnTo>
                  <a:pt x="945" y="272"/>
                </a:lnTo>
                <a:lnTo>
                  <a:pt x="946" y="271"/>
                </a:lnTo>
                <a:lnTo>
                  <a:pt x="946" y="269"/>
                </a:lnTo>
                <a:lnTo>
                  <a:pt x="947" y="268"/>
                </a:lnTo>
                <a:lnTo>
                  <a:pt x="948" y="266"/>
                </a:lnTo>
                <a:lnTo>
                  <a:pt x="950" y="265"/>
                </a:lnTo>
                <a:lnTo>
                  <a:pt x="951" y="265"/>
                </a:lnTo>
                <a:lnTo>
                  <a:pt x="951" y="265"/>
                </a:lnTo>
                <a:lnTo>
                  <a:pt x="952" y="265"/>
                </a:lnTo>
                <a:lnTo>
                  <a:pt x="954" y="264"/>
                </a:lnTo>
                <a:lnTo>
                  <a:pt x="955" y="263"/>
                </a:lnTo>
                <a:lnTo>
                  <a:pt x="956" y="262"/>
                </a:lnTo>
                <a:lnTo>
                  <a:pt x="956" y="261"/>
                </a:lnTo>
                <a:lnTo>
                  <a:pt x="956" y="261"/>
                </a:lnTo>
                <a:lnTo>
                  <a:pt x="957" y="261"/>
                </a:lnTo>
                <a:lnTo>
                  <a:pt x="958" y="262"/>
                </a:lnTo>
                <a:lnTo>
                  <a:pt x="959" y="262"/>
                </a:lnTo>
                <a:lnTo>
                  <a:pt x="961" y="262"/>
                </a:lnTo>
                <a:lnTo>
                  <a:pt x="962" y="261"/>
                </a:lnTo>
                <a:lnTo>
                  <a:pt x="962" y="261"/>
                </a:lnTo>
                <a:lnTo>
                  <a:pt x="962" y="261"/>
                </a:lnTo>
                <a:lnTo>
                  <a:pt x="962" y="260"/>
                </a:lnTo>
                <a:lnTo>
                  <a:pt x="962" y="260"/>
                </a:lnTo>
                <a:lnTo>
                  <a:pt x="962" y="259"/>
                </a:lnTo>
                <a:lnTo>
                  <a:pt x="962" y="258"/>
                </a:lnTo>
                <a:lnTo>
                  <a:pt x="962" y="257"/>
                </a:lnTo>
                <a:lnTo>
                  <a:pt x="962" y="256"/>
                </a:lnTo>
                <a:lnTo>
                  <a:pt x="963" y="255"/>
                </a:lnTo>
                <a:lnTo>
                  <a:pt x="963" y="255"/>
                </a:lnTo>
                <a:lnTo>
                  <a:pt x="963" y="254"/>
                </a:lnTo>
                <a:lnTo>
                  <a:pt x="964" y="253"/>
                </a:lnTo>
                <a:lnTo>
                  <a:pt x="965" y="253"/>
                </a:lnTo>
                <a:lnTo>
                  <a:pt x="966" y="253"/>
                </a:lnTo>
                <a:lnTo>
                  <a:pt x="967" y="252"/>
                </a:lnTo>
                <a:lnTo>
                  <a:pt x="967" y="251"/>
                </a:lnTo>
                <a:lnTo>
                  <a:pt x="968" y="251"/>
                </a:lnTo>
                <a:lnTo>
                  <a:pt x="968" y="250"/>
                </a:lnTo>
                <a:lnTo>
                  <a:pt x="969" y="250"/>
                </a:lnTo>
                <a:lnTo>
                  <a:pt x="969" y="250"/>
                </a:lnTo>
                <a:lnTo>
                  <a:pt x="970" y="250"/>
                </a:lnTo>
                <a:lnTo>
                  <a:pt x="971" y="250"/>
                </a:lnTo>
                <a:lnTo>
                  <a:pt x="973" y="249"/>
                </a:lnTo>
                <a:lnTo>
                  <a:pt x="973" y="248"/>
                </a:lnTo>
                <a:lnTo>
                  <a:pt x="974" y="248"/>
                </a:lnTo>
                <a:lnTo>
                  <a:pt x="975" y="248"/>
                </a:lnTo>
                <a:lnTo>
                  <a:pt x="975" y="249"/>
                </a:lnTo>
                <a:lnTo>
                  <a:pt x="976" y="248"/>
                </a:lnTo>
                <a:lnTo>
                  <a:pt x="977" y="248"/>
                </a:lnTo>
                <a:lnTo>
                  <a:pt x="978" y="248"/>
                </a:lnTo>
                <a:lnTo>
                  <a:pt x="979" y="248"/>
                </a:lnTo>
                <a:lnTo>
                  <a:pt x="979" y="249"/>
                </a:lnTo>
                <a:lnTo>
                  <a:pt x="981" y="249"/>
                </a:lnTo>
                <a:lnTo>
                  <a:pt x="982" y="249"/>
                </a:lnTo>
                <a:lnTo>
                  <a:pt x="984" y="249"/>
                </a:lnTo>
                <a:lnTo>
                  <a:pt x="985" y="249"/>
                </a:lnTo>
                <a:lnTo>
                  <a:pt x="986" y="249"/>
                </a:lnTo>
                <a:lnTo>
                  <a:pt x="988" y="249"/>
                </a:lnTo>
                <a:lnTo>
                  <a:pt x="989" y="249"/>
                </a:lnTo>
                <a:lnTo>
                  <a:pt x="990" y="249"/>
                </a:lnTo>
                <a:lnTo>
                  <a:pt x="991" y="250"/>
                </a:lnTo>
                <a:lnTo>
                  <a:pt x="991" y="250"/>
                </a:lnTo>
                <a:lnTo>
                  <a:pt x="991" y="251"/>
                </a:lnTo>
                <a:lnTo>
                  <a:pt x="992" y="251"/>
                </a:lnTo>
                <a:lnTo>
                  <a:pt x="993" y="251"/>
                </a:lnTo>
                <a:lnTo>
                  <a:pt x="994" y="251"/>
                </a:lnTo>
                <a:lnTo>
                  <a:pt x="995" y="250"/>
                </a:lnTo>
                <a:lnTo>
                  <a:pt x="996" y="250"/>
                </a:lnTo>
                <a:lnTo>
                  <a:pt x="998" y="251"/>
                </a:lnTo>
                <a:lnTo>
                  <a:pt x="999" y="252"/>
                </a:lnTo>
                <a:lnTo>
                  <a:pt x="1000" y="253"/>
                </a:lnTo>
                <a:lnTo>
                  <a:pt x="1001" y="252"/>
                </a:lnTo>
                <a:lnTo>
                  <a:pt x="1001" y="251"/>
                </a:lnTo>
                <a:lnTo>
                  <a:pt x="1002" y="250"/>
                </a:lnTo>
                <a:lnTo>
                  <a:pt x="1003" y="250"/>
                </a:lnTo>
                <a:lnTo>
                  <a:pt x="1004" y="250"/>
                </a:lnTo>
                <a:lnTo>
                  <a:pt x="1005" y="250"/>
                </a:lnTo>
                <a:lnTo>
                  <a:pt x="1006" y="250"/>
                </a:lnTo>
                <a:lnTo>
                  <a:pt x="1007" y="250"/>
                </a:lnTo>
                <a:lnTo>
                  <a:pt x="1008" y="250"/>
                </a:lnTo>
                <a:lnTo>
                  <a:pt x="1009" y="251"/>
                </a:lnTo>
                <a:lnTo>
                  <a:pt x="1010" y="251"/>
                </a:lnTo>
                <a:lnTo>
                  <a:pt x="1011" y="251"/>
                </a:lnTo>
                <a:lnTo>
                  <a:pt x="1012" y="251"/>
                </a:lnTo>
                <a:lnTo>
                  <a:pt x="1013" y="251"/>
                </a:lnTo>
                <a:lnTo>
                  <a:pt x="1014" y="251"/>
                </a:lnTo>
                <a:lnTo>
                  <a:pt x="1015" y="251"/>
                </a:lnTo>
                <a:lnTo>
                  <a:pt x="1014" y="250"/>
                </a:lnTo>
                <a:lnTo>
                  <a:pt x="1012" y="249"/>
                </a:lnTo>
                <a:lnTo>
                  <a:pt x="1012" y="248"/>
                </a:lnTo>
                <a:lnTo>
                  <a:pt x="1010" y="244"/>
                </a:lnTo>
                <a:lnTo>
                  <a:pt x="1011" y="244"/>
                </a:lnTo>
                <a:lnTo>
                  <a:pt x="1012" y="243"/>
                </a:lnTo>
                <a:lnTo>
                  <a:pt x="1008" y="240"/>
                </a:lnTo>
                <a:lnTo>
                  <a:pt x="1012" y="218"/>
                </a:lnTo>
                <a:lnTo>
                  <a:pt x="1012" y="216"/>
                </a:lnTo>
                <a:lnTo>
                  <a:pt x="1009" y="210"/>
                </a:lnTo>
                <a:lnTo>
                  <a:pt x="1005" y="204"/>
                </a:lnTo>
                <a:lnTo>
                  <a:pt x="1000" y="195"/>
                </a:lnTo>
                <a:lnTo>
                  <a:pt x="994" y="189"/>
                </a:lnTo>
                <a:lnTo>
                  <a:pt x="992" y="183"/>
                </a:lnTo>
                <a:lnTo>
                  <a:pt x="985" y="176"/>
                </a:lnTo>
                <a:lnTo>
                  <a:pt x="982" y="161"/>
                </a:lnTo>
                <a:lnTo>
                  <a:pt x="979" y="141"/>
                </a:lnTo>
                <a:lnTo>
                  <a:pt x="955" y="125"/>
                </a:lnTo>
                <a:lnTo>
                  <a:pt x="954" y="125"/>
                </a:lnTo>
                <a:lnTo>
                  <a:pt x="951" y="125"/>
                </a:lnTo>
                <a:lnTo>
                  <a:pt x="946" y="122"/>
                </a:lnTo>
                <a:lnTo>
                  <a:pt x="947" y="119"/>
                </a:lnTo>
                <a:lnTo>
                  <a:pt x="947" y="118"/>
                </a:lnTo>
                <a:lnTo>
                  <a:pt x="947" y="114"/>
                </a:lnTo>
                <a:lnTo>
                  <a:pt x="945" y="107"/>
                </a:lnTo>
                <a:lnTo>
                  <a:pt x="942" y="105"/>
                </a:lnTo>
                <a:lnTo>
                  <a:pt x="939" y="93"/>
                </a:lnTo>
                <a:lnTo>
                  <a:pt x="939" y="91"/>
                </a:lnTo>
                <a:lnTo>
                  <a:pt x="936" y="88"/>
                </a:lnTo>
                <a:lnTo>
                  <a:pt x="934" y="86"/>
                </a:lnTo>
                <a:lnTo>
                  <a:pt x="931" y="84"/>
                </a:lnTo>
                <a:lnTo>
                  <a:pt x="928" y="81"/>
                </a:lnTo>
                <a:lnTo>
                  <a:pt x="928" y="80"/>
                </a:lnTo>
                <a:lnTo>
                  <a:pt x="925" y="80"/>
                </a:lnTo>
                <a:lnTo>
                  <a:pt x="924" y="77"/>
                </a:lnTo>
                <a:lnTo>
                  <a:pt x="922" y="73"/>
                </a:lnTo>
                <a:lnTo>
                  <a:pt x="919" y="72"/>
                </a:lnTo>
                <a:lnTo>
                  <a:pt x="917" y="70"/>
                </a:lnTo>
                <a:lnTo>
                  <a:pt x="917" y="68"/>
                </a:lnTo>
                <a:lnTo>
                  <a:pt x="916" y="66"/>
                </a:lnTo>
                <a:lnTo>
                  <a:pt x="913" y="64"/>
                </a:lnTo>
                <a:lnTo>
                  <a:pt x="912" y="61"/>
                </a:lnTo>
                <a:lnTo>
                  <a:pt x="910" y="56"/>
                </a:lnTo>
                <a:lnTo>
                  <a:pt x="910" y="56"/>
                </a:lnTo>
                <a:lnTo>
                  <a:pt x="906" y="44"/>
                </a:lnTo>
                <a:lnTo>
                  <a:pt x="906" y="42"/>
                </a:lnTo>
                <a:lnTo>
                  <a:pt x="907" y="40"/>
                </a:lnTo>
                <a:lnTo>
                  <a:pt x="911" y="37"/>
                </a:lnTo>
                <a:lnTo>
                  <a:pt x="912" y="32"/>
                </a:lnTo>
                <a:lnTo>
                  <a:pt x="914" y="27"/>
                </a:lnTo>
                <a:lnTo>
                  <a:pt x="916" y="25"/>
                </a:lnTo>
                <a:lnTo>
                  <a:pt x="917" y="20"/>
                </a:lnTo>
                <a:lnTo>
                  <a:pt x="917" y="18"/>
                </a:lnTo>
                <a:lnTo>
                  <a:pt x="917" y="17"/>
                </a:lnTo>
                <a:lnTo>
                  <a:pt x="917" y="16"/>
                </a:lnTo>
                <a:lnTo>
                  <a:pt x="918" y="15"/>
                </a:lnTo>
                <a:lnTo>
                  <a:pt x="917" y="12"/>
                </a:lnTo>
                <a:lnTo>
                  <a:pt x="917" y="8"/>
                </a:lnTo>
                <a:lnTo>
                  <a:pt x="923" y="0"/>
                </a:lnTo>
                <a:lnTo>
                  <a:pt x="925" y="0"/>
                </a:lnTo>
                <a:lnTo>
                  <a:pt x="927" y="1"/>
                </a:lnTo>
                <a:lnTo>
                  <a:pt x="928" y="3"/>
                </a:lnTo>
                <a:lnTo>
                  <a:pt x="929" y="5"/>
                </a:lnTo>
                <a:lnTo>
                  <a:pt x="930" y="6"/>
                </a:lnTo>
                <a:lnTo>
                  <a:pt x="932" y="7"/>
                </a:lnTo>
                <a:lnTo>
                  <a:pt x="933" y="8"/>
                </a:lnTo>
                <a:lnTo>
                  <a:pt x="934" y="10"/>
                </a:lnTo>
                <a:lnTo>
                  <a:pt x="936" y="11"/>
                </a:lnTo>
                <a:lnTo>
                  <a:pt x="939" y="11"/>
                </a:lnTo>
                <a:lnTo>
                  <a:pt x="940" y="12"/>
                </a:lnTo>
                <a:lnTo>
                  <a:pt x="942" y="12"/>
                </a:lnTo>
                <a:lnTo>
                  <a:pt x="944" y="13"/>
                </a:lnTo>
                <a:lnTo>
                  <a:pt x="945" y="14"/>
                </a:lnTo>
                <a:lnTo>
                  <a:pt x="948" y="14"/>
                </a:lnTo>
                <a:lnTo>
                  <a:pt x="951" y="15"/>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 name="Freeform 11">
            <a:extLst>
              <a:ext uri="{FF2B5EF4-FFF2-40B4-BE49-F238E27FC236}">
                <a16:creationId xmlns:a16="http://schemas.microsoft.com/office/drawing/2014/main" id="{100C2C9F-E41D-4FAD-A4F2-7BD930826E3C}"/>
              </a:ext>
            </a:extLst>
          </p:cNvPr>
          <p:cNvSpPr>
            <a:spLocks/>
          </p:cNvSpPr>
          <p:nvPr/>
        </p:nvSpPr>
        <p:spPr bwMode="auto">
          <a:xfrm>
            <a:off x="1045009" y="2655250"/>
            <a:ext cx="3293374" cy="2246242"/>
          </a:xfrm>
          <a:custGeom>
            <a:avLst/>
            <a:gdLst>
              <a:gd name="T0" fmla="*/ 804 w 2167"/>
              <a:gd name="T1" fmla="*/ 1182 h 1478"/>
              <a:gd name="T2" fmla="*/ 737 w 2167"/>
              <a:gd name="T3" fmla="*/ 1197 h 1478"/>
              <a:gd name="T4" fmla="*/ 673 w 2167"/>
              <a:gd name="T5" fmla="*/ 1203 h 1478"/>
              <a:gd name="T6" fmla="*/ 608 w 2167"/>
              <a:gd name="T7" fmla="*/ 1217 h 1478"/>
              <a:gd name="T8" fmla="*/ 535 w 2167"/>
              <a:gd name="T9" fmla="*/ 1247 h 1478"/>
              <a:gd name="T10" fmla="*/ 479 w 2167"/>
              <a:gd name="T11" fmla="*/ 1267 h 1478"/>
              <a:gd name="T12" fmla="*/ 458 w 2167"/>
              <a:gd name="T13" fmla="*/ 1249 h 1478"/>
              <a:gd name="T14" fmla="*/ 456 w 2167"/>
              <a:gd name="T15" fmla="*/ 1206 h 1478"/>
              <a:gd name="T16" fmla="*/ 370 w 2167"/>
              <a:gd name="T17" fmla="*/ 1178 h 1478"/>
              <a:gd name="T18" fmla="*/ 249 w 2167"/>
              <a:gd name="T19" fmla="*/ 1190 h 1478"/>
              <a:gd name="T20" fmla="*/ 194 w 2167"/>
              <a:gd name="T21" fmla="*/ 1162 h 1478"/>
              <a:gd name="T22" fmla="*/ 120 w 2167"/>
              <a:gd name="T23" fmla="*/ 1117 h 1478"/>
              <a:gd name="T24" fmla="*/ 49 w 2167"/>
              <a:gd name="T25" fmla="*/ 1107 h 1478"/>
              <a:gd name="T26" fmla="*/ 0 w 2167"/>
              <a:gd name="T27" fmla="*/ 926 h 1478"/>
              <a:gd name="T28" fmla="*/ 362 w 2167"/>
              <a:gd name="T29" fmla="*/ 816 h 1478"/>
              <a:gd name="T30" fmla="*/ 742 w 2167"/>
              <a:gd name="T31" fmla="*/ 765 h 1478"/>
              <a:gd name="T32" fmla="*/ 745 w 2167"/>
              <a:gd name="T33" fmla="*/ 649 h 1478"/>
              <a:gd name="T34" fmla="*/ 783 w 2167"/>
              <a:gd name="T35" fmla="*/ 542 h 1478"/>
              <a:gd name="T36" fmla="*/ 761 w 2167"/>
              <a:gd name="T37" fmla="*/ 417 h 1478"/>
              <a:gd name="T38" fmla="*/ 754 w 2167"/>
              <a:gd name="T39" fmla="*/ 301 h 1478"/>
              <a:gd name="T40" fmla="*/ 796 w 2167"/>
              <a:gd name="T41" fmla="*/ 198 h 1478"/>
              <a:gd name="T42" fmla="*/ 772 w 2167"/>
              <a:gd name="T43" fmla="*/ 63 h 1478"/>
              <a:gd name="T44" fmla="*/ 815 w 2167"/>
              <a:gd name="T45" fmla="*/ 16 h 1478"/>
              <a:gd name="T46" fmla="*/ 889 w 2167"/>
              <a:gd name="T47" fmla="*/ 70 h 1478"/>
              <a:gd name="T48" fmla="*/ 919 w 2167"/>
              <a:gd name="T49" fmla="*/ 165 h 1478"/>
              <a:gd name="T50" fmla="*/ 944 w 2167"/>
              <a:gd name="T51" fmla="*/ 228 h 1478"/>
              <a:gd name="T52" fmla="*/ 1044 w 2167"/>
              <a:gd name="T53" fmla="*/ 176 h 1478"/>
              <a:gd name="T54" fmla="*/ 1164 w 2167"/>
              <a:gd name="T55" fmla="*/ 150 h 1478"/>
              <a:gd name="T56" fmla="*/ 1284 w 2167"/>
              <a:gd name="T57" fmla="*/ 132 h 1478"/>
              <a:gd name="T58" fmla="*/ 1278 w 2167"/>
              <a:gd name="T59" fmla="*/ 228 h 1478"/>
              <a:gd name="T60" fmla="*/ 1331 w 2167"/>
              <a:gd name="T61" fmla="*/ 314 h 1478"/>
              <a:gd name="T62" fmla="*/ 1418 w 2167"/>
              <a:gd name="T63" fmla="*/ 347 h 1478"/>
              <a:gd name="T64" fmla="*/ 1541 w 2167"/>
              <a:gd name="T65" fmla="*/ 396 h 1478"/>
              <a:gd name="T66" fmla="*/ 1670 w 2167"/>
              <a:gd name="T67" fmla="*/ 402 h 1478"/>
              <a:gd name="T68" fmla="*/ 1792 w 2167"/>
              <a:gd name="T69" fmla="*/ 428 h 1478"/>
              <a:gd name="T70" fmla="*/ 1890 w 2167"/>
              <a:gd name="T71" fmla="*/ 408 h 1478"/>
              <a:gd name="T72" fmla="*/ 1930 w 2167"/>
              <a:gd name="T73" fmla="*/ 300 h 1478"/>
              <a:gd name="T74" fmla="*/ 2003 w 2167"/>
              <a:gd name="T75" fmla="*/ 306 h 1478"/>
              <a:gd name="T76" fmla="*/ 2071 w 2167"/>
              <a:gd name="T77" fmla="*/ 394 h 1478"/>
              <a:gd name="T78" fmla="*/ 2122 w 2167"/>
              <a:gd name="T79" fmla="*/ 499 h 1478"/>
              <a:gd name="T80" fmla="*/ 2125 w 2167"/>
              <a:gd name="T81" fmla="*/ 540 h 1478"/>
              <a:gd name="T82" fmla="*/ 2097 w 2167"/>
              <a:gd name="T83" fmla="*/ 541 h 1478"/>
              <a:gd name="T84" fmla="*/ 2074 w 2167"/>
              <a:gd name="T85" fmla="*/ 534 h 1478"/>
              <a:gd name="T86" fmla="*/ 2003 w 2167"/>
              <a:gd name="T87" fmla="*/ 567 h 1478"/>
              <a:gd name="T88" fmla="*/ 1947 w 2167"/>
              <a:gd name="T89" fmla="*/ 597 h 1478"/>
              <a:gd name="T90" fmla="*/ 1925 w 2167"/>
              <a:gd name="T91" fmla="*/ 642 h 1478"/>
              <a:gd name="T92" fmla="*/ 1871 w 2167"/>
              <a:gd name="T93" fmla="*/ 680 h 1478"/>
              <a:gd name="T94" fmla="*/ 1955 w 2167"/>
              <a:gd name="T95" fmla="*/ 791 h 1478"/>
              <a:gd name="T96" fmla="*/ 1946 w 2167"/>
              <a:gd name="T97" fmla="*/ 864 h 1478"/>
              <a:gd name="T98" fmla="*/ 1837 w 2167"/>
              <a:gd name="T99" fmla="*/ 1045 h 1478"/>
              <a:gd name="T100" fmla="*/ 1911 w 2167"/>
              <a:gd name="T101" fmla="*/ 1295 h 1478"/>
              <a:gd name="T102" fmla="*/ 1772 w 2167"/>
              <a:gd name="T103" fmla="*/ 1378 h 1478"/>
              <a:gd name="T104" fmla="*/ 1681 w 2167"/>
              <a:gd name="T105" fmla="*/ 1466 h 1478"/>
              <a:gd name="T106" fmla="*/ 1358 w 2167"/>
              <a:gd name="T107" fmla="*/ 1404 h 1478"/>
              <a:gd name="T108" fmla="*/ 1207 w 2167"/>
              <a:gd name="T109" fmla="*/ 1437 h 1478"/>
              <a:gd name="T110" fmla="*/ 1144 w 2167"/>
              <a:gd name="T111" fmla="*/ 1392 h 1478"/>
              <a:gd name="T112" fmla="*/ 1198 w 2167"/>
              <a:gd name="T113" fmla="*/ 1317 h 1478"/>
              <a:gd name="T114" fmla="*/ 1174 w 2167"/>
              <a:gd name="T115" fmla="*/ 1280 h 1478"/>
              <a:gd name="T116" fmla="*/ 1119 w 2167"/>
              <a:gd name="T117" fmla="*/ 1268 h 1478"/>
              <a:gd name="T118" fmla="*/ 1059 w 2167"/>
              <a:gd name="T119" fmla="*/ 1244 h 1478"/>
              <a:gd name="T120" fmla="*/ 1041 w 2167"/>
              <a:gd name="T121" fmla="*/ 1200 h 1478"/>
              <a:gd name="T122" fmla="*/ 897 w 2167"/>
              <a:gd name="T123" fmla="*/ 1167 h 1478"/>
              <a:gd name="T124" fmla="*/ 861 w 2167"/>
              <a:gd name="T125" fmla="*/ 1169 h 14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167" h="1478">
                <a:moveTo>
                  <a:pt x="859" y="1167"/>
                </a:moveTo>
                <a:lnTo>
                  <a:pt x="858" y="1167"/>
                </a:lnTo>
                <a:lnTo>
                  <a:pt x="858" y="1167"/>
                </a:lnTo>
                <a:lnTo>
                  <a:pt x="857" y="1167"/>
                </a:lnTo>
                <a:lnTo>
                  <a:pt x="857" y="1165"/>
                </a:lnTo>
                <a:lnTo>
                  <a:pt x="857" y="1164"/>
                </a:lnTo>
                <a:lnTo>
                  <a:pt x="859" y="1163"/>
                </a:lnTo>
                <a:lnTo>
                  <a:pt x="860" y="1163"/>
                </a:lnTo>
                <a:lnTo>
                  <a:pt x="861" y="1162"/>
                </a:lnTo>
                <a:lnTo>
                  <a:pt x="861" y="1162"/>
                </a:lnTo>
                <a:lnTo>
                  <a:pt x="859" y="1162"/>
                </a:lnTo>
                <a:lnTo>
                  <a:pt x="858" y="1162"/>
                </a:lnTo>
                <a:lnTo>
                  <a:pt x="856" y="1162"/>
                </a:lnTo>
                <a:lnTo>
                  <a:pt x="854" y="1162"/>
                </a:lnTo>
                <a:lnTo>
                  <a:pt x="854" y="1163"/>
                </a:lnTo>
                <a:lnTo>
                  <a:pt x="852" y="1165"/>
                </a:lnTo>
                <a:lnTo>
                  <a:pt x="850" y="1167"/>
                </a:lnTo>
                <a:lnTo>
                  <a:pt x="848" y="1167"/>
                </a:lnTo>
                <a:lnTo>
                  <a:pt x="848" y="1168"/>
                </a:lnTo>
                <a:lnTo>
                  <a:pt x="846" y="1167"/>
                </a:lnTo>
                <a:lnTo>
                  <a:pt x="845" y="1167"/>
                </a:lnTo>
                <a:lnTo>
                  <a:pt x="844" y="1167"/>
                </a:lnTo>
                <a:lnTo>
                  <a:pt x="843" y="1168"/>
                </a:lnTo>
                <a:lnTo>
                  <a:pt x="844" y="1169"/>
                </a:lnTo>
                <a:lnTo>
                  <a:pt x="843" y="1170"/>
                </a:lnTo>
                <a:lnTo>
                  <a:pt x="843" y="1171"/>
                </a:lnTo>
                <a:lnTo>
                  <a:pt x="841" y="1172"/>
                </a:lnTo>
                <a:lnTo>
                  <a:pt x="840" y="1173"/>
                </a:lnTo>
                <a:lnTo>
                  <a:pt x="837" y="1174"/>
                </a:lnTo>
                <a:lnTo>
                  <a:pt x="837" y="1175"/>
                </a:lnTo>
                <a:lnTo>
                  <a:pt x="836" y="1175"/>
                </a:lnTo>
                <a:lnTo>
                  <a:pt x="834" y="1174"/>
                </a:lnTo>
                <a:lnTo>
                  <a:pt x="832" y="1174"/>
                </a:lnTo>
                <a:lnTo>
                  <a:pt x="831" y="1173"/>
                </a:lnTo>
                <a:lnTo>
                  <a:pt x="830" y="1172"/>
                </a:lnTo>
                <a:lnTo>
                  <a:pt x="828" y="1173"/>
                </a:lnTo>
                <a:lnTo>
                  <a:pt x="830" y="1174"/>
                </a:lnTo>
                <a:lnTo>
                  <a:pt x="827" y="1177"/>
                </a:lnTo>
                <a:lnTo>
                  <a:pt x="826" y="1178"/>
                </a:lnTo>
                <a:lnTo>
                  <a:pt x="822" y="1183"/>
                </a:lnTo>
                <a:lnTo>
                  <a:pt x="820" y="1185"/>
                </a:lnTo>
                <a:lnTo>
                  <a:pt x="819" y="1185"/>
                </a:lnTo>
                <a:lnTo>
                  <a:pt x="818" y="1185"/>
                </a:lnTo>
                <a:lnTo>
                  <a:pt x="816" y="1186"/>
                </a:lnTo>
                <a:lnTo>
                  <a:pt x="813" y="1185"/>
                </a:lnTo>
                <a:lnTo>
                  <a:pt x="812" y="1184"/>
                </a:lnTo>
                <a:lnTo>
                  <a:pt x="811" y="1184"/>
                </a:lnTo>
                <a:lnTo>
                  <a:pt x="809" y="1184"/>
                </a:lnTo>
                <a:lnTo>
                  <a:pt x="808" y="1184"/>
                </a:lnTo>
                <a:lnTo>
                  <a:pt x="807" y="1184"/>
                </a:lnTo>
                <a:lnTo>
                  <a:pt x="806" y="1184"/>
                </a:lnTo>
                <a:lnTo>
                  <a:pt x="807" y="1179"/>
                </a:lnTo>
                <a:lnTo>
                  <a:pt x="808" y="1178"/>
                </a:lnTo>
                <a:lnTo>
                  <a:pt x="808" y="1178"/>
                </a:lnTo>
                <a:lnTo>
                  <a:pt x="808" y="1177"/>
                </a:lnTo>
                <a:lnTo>
                  <a:pt x="806" y="1177"/>
                </a:lnTo>
                <a:lnTo>
                  <a:pt x="805" y="1177"/>
                </a:lnTo>
                <a:lnTo>
                  <a:pt x="804" y="1178"/>
                </a:lnTo>
                <a:lnTo>
                  <a:pt x="804" y="1181"/>
                </a:lnTo>
                <a:lnTo>
                  <a:pt x="804" y="1182"/>
                </a:lnTo>
                <a:lnTo>
                  <a:pt x="803" y="1183"/>
                </a:lnTo>
                <a:lnTo>
                  <a:pt x="803" y="1183"/>
                </a:lnTo>
                <a:lnTo>
                  <a:pt x="801" y="1182"/>
                </a:lnTo>
                <a:lnTo>
                  <a:pt x="800" y="1182"/>
                </a:lnTo>
                <a:lnTo>
                  <a:pt x="799" y="1183"/>
                </a:lnTo>
                <a:lnTo>
                  <a:pt x="800" y="1184"/>
                </a:lnTo>
                <a:lnTo>
                  <a:pt x="801" y="1184"/>
                </a:lnTo>
                <a:lnTo>
                  <a:pt x="802" y="1186"/>
                </a:lnTo>
                <a:lnTo>
                  <a:pt x="801" y="1189"/>
                </a:lnTo>
                <a:lnTo>
                  <a:pt x="800" y="1190"/>
                </a:lnTo>
                <a:lnTo>
                  <a:pt x="799" y="1191"/>
                </a:lnTo>
                <a:lnTo>
                  <a:pt x="798" y="1191"/>
                </a:lnTo>
                <a:lnTo>
                  <a:pt x="797" y="1193"/>
                </a:lnTo>
                <a:lnTo>
                  <a:pt x="795" y="1195"/>
                </a:lnTo>
                <a:lnTo>
                  <a:pt x="793" y="1195"/>
                </a:lnTo>
                <a:lnTo>
                  <a:pt x="792" y="1195"/>
                </a:lnTo>
                <a:lnTo>
                  <a:pt x="790" y="1193"/>
                </a:lnTo>
                <a:lnTo>
                  <a:pt x="789" y="1192"/>
                </a:lnTo>
                <a:lnTo>
                  <a:pt x="789" y="1190"/>
                </a:lnTo>
                <a:lnTo>
                  <a:pt x="789" y="1189"/>
                </a:lnTo>
                <a:lnTo>
                  <a:pt x="791" y="1188"/>
                </a:lnTo>
                <a:lnTo>
                  <a:pt x="792" y="1185"/>
                </a:lnTo>
                <a:lnTo>
                  <a:pt x="790" y="1185"/>
                </a:lnTo>
                <a:lnTo>
                  <a:pt x="787" y="1186"/>
                </a:lnTo>
                <a:lnTo>
                  <a:pt x="785" y="1187"/>
                </a:lnTo>
                <a:lnTo>
                  <a:pt x="783" y="1188"/>
                </a:lnTo>
                <a:lnTo>
                  <a:pt x="782" y="1189"/>
                </a:lnTo>
                <a:lnTo>
                  <a:pt x="781" y="1192"/>
                </a:lnTo>
                <a:lnTo>
                  <a:pt x="781" y="1195"/>
                </a:lnTo>
                <a:lnTo>
                  <a:pt x="781" y="1196"/>
                </a:lnTo>
                <a:lnTo>
                  <a:pt x="780" y="1197"/>
                </a:lnTo>
                <a:lnTo>
                  <a:pt x="779" y="1198"/>
                </a:lnTo>
                <a:lnTo>
                  <a:pt x="775" y="1197"/>
                </a:lnTo>
                <a:lnTo>
                  <a:pt x="774" y="1196"/>
                </a:lnTo>
                <a:lnTo>
                  <a:pt x="772" y="1197"/>
                </a:lnTo>
                <a:lnTo>
                  <a:pt x="772" y="1198"/>
                </a:lnTo>
                <a:lnTo>
                  <a:pt x="773" y="1200"/>
                </a:lnTo>
                <a:lnTo>
                  <a:pt x="772" y="1201"/>
                </a:lnTo>
                <a:lnTo>
                  <a:pt x="770" y="1202"/>
                </a:lnTo>
                <a:lnTo>
                  <a:pt x="764" y="1201"/>
                </a:lnTo>
                <a:lnTo>
                  <a:pt x="764" y="1201"/>
                </a:lnTo>
                <a:lnTo>
                  <a:pt x="761" y="1201"/>
                </a:lnTo>
                <a:lnTo>
                  <a:pt x="759" y="1201"/>
                </a:lnTo>
                <a:lnTo>
                  <a:pt x="757" y="1201"/>
                </a:lnTo>
                <a:lnTo>
                  <a:pt x="755" y="1199"/>
                </a:lnTo>
                <a:lnTo>
                  <a:pt x="754" y="1199"/>
                </a:lnTo>
                <a:lnTo>
                  <a:pt x="753" y="1199"/>
                </a:lnTo>
                <a:lnTo>
                  <a:pt x="753" y="1199"/>
                </a:lnTo>
                <a:lnTo>
                  <a:pt x="751" y="1196"/>
                </a:lnTo>
                <a:lnTo>
                  <a:pt x="750" y="1196"/>
                </a:lnTo>
                <a:lnTo>
                  <a:pt x="748" y="1195"/>
                </a:lnTo>
                <a:lnTo>
                  <a:pt x="746" y="1194"/>
                </a:lnTo>
                <a:lnTo>
                  <a:pt x="745" y="1195"/>
                </a:lnTo>
                <a:lnTo>
                  <a:pt x="744" y="1195"/>
                </a:lnTo>
                <a:lnTo>
                  <a:pt x="744" y="1197"/>
                </a:lnTo>
                <a:lnTo>
                  <a:pt x="743" y="1199"/>
                </a:lnTo>
                <a:lnTo>
                  <a:pt x="742" y="1200"/>
                </a:lnTo>
                <a:lnTo>
                  <a:pt x="739" y="1199"/>
                </a:lnTo>
                <a:lnTo>
                  <a:pt x="738" y="1198"/>
                </a:lnTo>
                <a:lnTo>
                  <a:pt x="737" y="1197"/>
                </a:lnTo>
                <a:lnTo>
                  <a:pt x="737" y="1196"/>
                </a:lnTo>
                <a:lnTo>
                  <a:pt x="736" y="1195"/>
                </a:lnTo>
                <a:lnTo>
                  <a:pt x="736" y="1195"/>
                </a:lnTo>
                <a:lnTo>
                  <a:pt x="736" y="1195"/>
                </a:lnTo>
                <a:lnTo>
                  <a:pt x="734" y="1195"/>
                </a:lnTo>
                <a:lnTo>
                  <a:pt x="732" y="1195"/>
                </a:lnTo>
                <a:lnTo>
                  <a:pt x="731" y="1195"/>
                </a:lnTo>
                <a:lnTo>
                  <a:pt x="728" y="1195"/>
                </a:lnTo>
                <a:lnTo>
                  <a:pt x="726" y="1195"/>
                </a:lnTo>
                <a:lnTo>
                  <a:pt x="725" y="1193"/>
                </a:lnTo>
                <a:lnTo>
                  <a:pt x="725" y="1193"/>
                </a:lnTo>
                <a:lnTo>
                  <a:pt x="724" y="1192"/>
                </a:lnTo>
                <a:lnTo>
                  <a:pt x="723" y="1192"/>
                </a:lnTo>
                <a:lnTo>
                  <a:pt x="722" y="1192"/>
                </a:lnTo>
                <a:lnTo>
                  <a:pt x="721" y="1193"/>
                </a:lnTo>
                <a:lnTo>
                  <a:pt x="720" y="1194"/>
                </a:lnTo>
                <a:lnTo>
                  <a:pt x="720" y="1195"/>
                </a:lnTo>
                <a:lnTo>
                  <a:pt x="720" y="1196"/>
                </a:lnTo>
                <a:lnTo>
                  <a:pt x="719" y="1197"/>
                </a:lnTo>
                <a:lnTo>
                  <a:pt x="718" y="1198"/>
                </a:lnTo>
                <a:lnTo>
                  <a:pt x="717" y="1200"/>
                </a:lnTo>
                <a:lnTo>
                  <a:pt x="716" y="1200"/>
                </a:lnTo>
                <a:lnTo>
                  <a:pt x="715" y="1201"/>
                </a:lnTo>
                <a:lnTo>
                  <a:pt x="714" y="1201"/>
                </a:lnTo>
                <a:lnTo>
                  <a:pt x="711" y="1201"/>
                </a:lnTo>
                <a:lnTo>
                  <a:pt x="709" y="1201"/>
                </a:lnTo>
                <a:lnTo>
                  <a:pt x="708" y="1201"/>
                </a:lnTo>
                <a:lnTo>
                  <a:pt x="708" y="1201"/>
                </a:lnTo>
                <a:lnTo>
                  <a:pt x="706" y="1201"/>
                </a:lnTo>
                <a:lnTo>
                  <a:pt x="705" y="1200"/>
                </a:lnTo>
                <a:lnTo>
                  <a:pt x="704" y="1200"/>
                </a:lnTo>
                <a:lnTo>
                  <a:pt x="703" y="1198"/>
                </a:lnTo>
                <a:lnTo>
                  <a:pt x="703" y="1198"/>
                </a:lnTo>
                <a:lnTo>
                  <a:pt x="702" y="1196"/>
                </a:lnTo>
                <a:lnTo>
                  <a:pt x="701" y="1193"/>
                </a:lnTo>
                <a:lnTo>
                  <a:pt x="702" y="1190"/>
                </a:lnTo>
                <a:lnTo>
                  <a:pt x="702" y="1189"/>
                </a:lnTo>
                <a:lnTo>
                  <a:pt x="702" y="1189"/>
                </a:lnTo>
                <a:lnTo>
                  <a:pt x="701" y="1188"/>
                </a:lnTo>
                <a:lnTo>
                  <a:pt x="699" y="1188"/>
                </a:lnTo>
                <a:lnTo>
                  <a:pt x="696" y="1188"/>
                </a:lnTo>
                <a:lnTo>
                  <a:pt x="695" y="1188"/>
                </a:lnTo>
                <a:lnTo>
                  <a:pt x="694" y="1189"/>
                </a:lnTo>
                <a:lnTo>
                  <a:pt x="694" y="1189"/>
                </a:lnTo>
                <a:lnTo>
                  <a:pt x="693" y="1193"/>
                </a:lnTo>
                <a:lnTo>
                  <a:pt x="692" y="1195"/>
                </a:lnTo>
                <a:lnTo>
                  <a:pt x="691" y="1196"/>
                </a:lnTo>
                <a:lnTo>
                  <a:pt x="690" y="1197"/>
                </a:lnTo>
                <a:lnTo>
                  <a:pt x="689" y="1197"/>
                </a:lnTo>
                <a:lnTo>
                  <a:pt x="688" y="1197"/>
                </a:lnTo>
                <a:lnTo>
                  <a:pt x="686" y="1197"/>
                </a:lnTo>
                <a:lnTo>
                  <a:pt x="685" y="1198"/>
                </a:lnTo>
                <a:lnTo>
                  <a:pt x="682" y="1196"/>
                </a:lnTo>
                <a:lnTo>
                  <a:pt x="681" y="1196"/>
                </a:lnTo>
                <a:lnTo>
                  <a:pt x="680" y="1196"/>
                </a:lnTo>
                <a:lnTo>
                  <a:pt x="678" y="1196"/>
                </a:lnTo>
                <a:lnTo>
                  <a:pt x="677" y="1196"/>
                </a:lnTo>
                <a:lnTo>
                  <a:pt x="675" y="1200"/>
                </a:lnTo>
                <a:lnTo>
                  <a:pt x="675" y="1201"/>
                </a:lnTo>
                <a:lnTo>
                  <a:pt x="673" y="1203"/>
                </a:lnTo>
                <a:lnTo>
                  <a:pt x="671" y="1205"/>
                </a:lnTo>
                <a:lnTo>
                  <a:pt x="670" y="1206"/>
                </a:lnTo>
                <a:lnTo>
                  <a:pt x="668" y="1208"/>
                </a:lnTo>
                <a:lnTo>
                  <a:pt x="665" y="1212"/>
                </a:lnTo>
                <a:lnTo>
                  <a:pt x="663" y="1211"/>
                </a:lnTo>
                <a:lnTo>
                  <a:pt x="661" y="1212"/>
                </a:lnTo>
                <a:lnTo>
                  <a:pt x="659" y="1212"/>
                </a:lnTo>
                <a:lnTo>
                  <a:pt x="658" y="1213"/>
                </a:lnTo>
                <a:lnTo>
                  <a:pt x="656" y="1213"/>
                </a:lnTo>
                <a:lnTo>
                  <a:pt x="654" y="1213"/>
                </a:lnTo>
                <a:lnTo>
                  <a:pt x="653" y="1212"/>
                </a:lnTo>
                <a:lnTo>
                  <a:pt x="653" y="1212"/>
                </a:lnTo>
                <a:lnTo>
                  <a:pt x="653" y="1210"/>
                </a:lnTo>
                <a:lnTo>
                  <a:pt x="653" y="1209"/>
                </a:lnTo>
                <a:lnTo>
                  <a:pt x="653" y="1208"/>
                </a:lnTo>
                <a:lnTo>
                  <a:pt x="652" y="1208"/>
                </a:lnTo>
                <a:lnTo>
                  <a:pt x="652" y="1207"/>
                </a:lnTo>
                <a:lnTo>
                  <a:pt x="651" y="1207"/>
                </a:lnTo>
                <a:lnTo>
                  <a:pt x="650" y="1206"/>
                </a:lnTo>
                <a:lnTo>
                  <a:pt x="648" y="1206"/>
                </a:lnTo>
                <a:lnTo>
                  <a:pt x="647" y="1206"/>
                </a:lnTo>
                <a:lnTo>
                  <a:pt x="647" y="1205"/>
                </a:lnTo>
                <a:lnTo>
                  <a:pt x="644" y="1205"/>
                </a:lnTo>
                <a:lnTo>
                  <a:pt x="642" y="1206"/>
                </a:lnTo>
                <a:lnTo>
                  <a:pt x="641" y="1206"/>
                </a:lnTo>
                <a:lnTo>
                  <a:pt x="641" y="1207"/>
                </a:lnTo>
                <a:lnTo>
                  <a:pt x="640" y="1208"/>
                </a:lnTo>
                <a:lnTo>
                  <a:pt x="638" y="1210"/>
                </a:lnTo>
                <a:lnTo>
                  <a:pt x="635" y="1211"/>
                </a:lnTo>
                <a:lnTo>
                  <a:pt x="633" y="1211"/>
                </a:lnTo>
                <a:lnTo>
                  <a:pt x="631" y="1211"/>
                </a:lnTo>
                <a:lnTo>
                  <a:pt x="630" y="1212"/>
                </a:lnTo>
                <a:lnTo>
                  <a:pt x="629" y="1212"/>
                </a:lnTo>
                <a:lnTo>
                  <a:pt x="628" y="1212"/>
                </a:lnTo>
                <a:lnTo>
                  <a:pt x="626" y="1213"/>
                </a:lnTo>
                <a:lnTo>
                  <a:pt x="625" y="1212"/>
                </a:lnTo>
                <a:lnTo>
                  <a:pt x="624" y="1212"/>
                </a:lnTo>
                <a:lnTo>
                  <a:pt x="623" y="1212"/>
                </a:lnTo>
                <a:lnTo>
                  <a:pt x="621" y="1211"/>
                </a:lnTo>
                <a:lnTo>
                  <a:pt x="619" y="1212"/>
                </a:lnTo>
                <a:lnTo>
                  <a:pt x="619" y="1212"/>
                </a:lnTo>
                <a:lnTo>
                  <a:pt x="617" y="1212"/>
                </a:lnTo>
                <a:lnTo>
                  <a:pt x="615" y="1212"/>
                </a:lnTo>
                <a:lnTo>
                  <a:pt x="614" y="1212"/>
                </a:lnTo>
                <a:lnTo>
                  <a:pt x="613" y="1212"/>
                </a:lnTo>
                <a:lnTo>
                  <a:pt x="613" y="1212"/>
                </a:lnTo>
                <a:lnTo>
                  <a:pt x="613" y="1211"/>
                </a:lnTo>
                <a:lnTo>
                  <a:pt x="612" y="1209"/>
                </a:lnTo>
                <a:lnTo>
                  <a:pt x="612" y="1208"/>
                </a:lnTo>
                <a:lnTo>
                  <a:pt x="611" y="1208"/>
                </a:lnTo>
                <a:lnTo>
                  <a:pt x="609" y="1207"/>
                </a:lnTo>
                <a:lnTo>
                  <a:pt x="612" y="1212"/>
                </a:lnTo>
                <a:lnTo>
                  <a:pt x="611" y="1213"/>
                </a:lnTo>
                <a:lnTo>
                  <a:pt x="611" y="1212"/>
                </a:lnTo>
                <a:lnTo>
                  <a:pt x="610" y="1212"/>
                </a:lnTo>
                <a:lnTo>
                  <a:pt x="610" y="1212"/>
                </a:lnTo>
                <a:lnTo>
                  <a:pt x="610" y="1214"/>
                </a:lnTo>
                <a:lnTo>
                  <a:pt x="609" y="1216"/>
                </a:lnTo>
                <a:lnTo>
                  <a:pt x="608" y="1216"/>
                </a:lnTo>
                <a:lnTo>
                  <a:pt x="608" y="1217"/>
                </a:lnTo>
                <a:lnTo>
                  <a:pt x="607" y="1217"/>
                </a:lnTo>
                <a:lnTo>
                  <a:pt x="606" y="1217"/>
                </a:lnTo>
                <a:lnTo>
                  <a:pt x="604" y="1218"/>
                </a:lnTo>
                <a:lnTo>
                  <a:pt x="602" y="1219"/>
                </a:lnTo>
                <a:lnTo>
                  <a:pt x="601" y="1220"/>
                </a:lnTo>
                <a:lnTo>
                  <a:pt x="601" y="1221"/>
                </a:lnTo>
                <a:lnTo>
                  <a:pt x="599" y="1223"/>
                </a:lnTo>
                <a:lnTo>
                  <a:pt x="598" y="1223"/>
                </a:lnTo>
                <a:lnTo>
                  <a:pt x="597" y="1225"/>
                </a:lnTo>
                <a:lnTo>
                  <a:pt x="596" y="1226"/>
                </a:lnTo>
                <a:lnTo>
                  <a:pt x="594" y="1226"/>
                </a:lnTo>
                <a:lnTo>
                  <a:pt x="593" y="1227"/>
                </a:lnTo>
                <a:lnTo>
                  <a:pt x="591" y="1228"/>
                </a:lnTo>
                <a:lnTo>
                  <a:pt x="590" y="1228"/>
                </a:lnTo>
                <a:lnTo>
                  <a:pt x="589" y="1229"/>
                </a:lnTo>
                <a:lnTo>
                  <a:pt x="587" y="1229"/>
                </a:lnTo>
                <a:lnTo>
                  <a:pt x="586" y="1230"/>
                </a:lnTo>
                <a:lnTo>
                  <a:pt x="586" y="1232"/>
                </a:lnTo>
                <a:lnTo>
                  <a:pt x="586" y="1234"/>
                </a:lnTo>
                <a:lnTo>
                  <a:pt x="586" y="1234"/>
                </a:lnTo>
                <a:lnTo>
                  <a:pt x="585" y="1234"/>
                </a:lnTo>
                <a:lnTo>
                  <a:pt x="584" y="1234"/>
                </a:lnTo>
                <a:lnTo>
                  <a:pt x="582" y="1234"/>
                </a:lnTo>
                <a:lnTo>
                  <a:pt x="581" y="1234"/>
                </a:lnTo>
                <a:lnTo>
                  <a:pt x="580" y="1234"/>
                </a:lnTo>
                <a:lnTo>
                  <a:pt x="579" y="1234"/>
                </a:lnTo>
                <a:lnTo>
                  <a:pt x="578" y="1234"/>
                </a:lnTo>
                <a:lnTo>
                  <a:pt x="576" y="1236"/>
                </a:lnTo>
                <a:lnTo>
                  <a:pt x="574" y="1237"/>
                </a:lnTo>
                <a:lnTo>
                  <a:pt x="573" y="1237"/>
                </a:lnTo>
                <a:lnTo>
                  <a:pt x="572" y="1237"/>
                </a:lnTo>
                <a:lnTo>
                  <a:pt x="570" y="1237"/>
                </a:lnTo>
                <a:lnTo>
                  <a:pt x="569" y="1236"/>
                </a:lnTo>
                <a:lnTo>
                  <a:pt x="568" y="1236"/>
                </a:lnTo>
                <a:lnTo>
                  <a:pt x="566" y="1235"/>
                </a:lnTo>
                <a:lnTo>
                  <a:pt x="565" y="1235"/>
                </a:lnTo>
                <a:lnTo>
                  <a:pt x="563" y="1235"/>
                </a:lnTo>
                <a:lnTo>
                  <a:pt x="562" y="1236"/>
                </a:lnTo>
                <a:lnTo>
                  <a:pt x="561" y="1235"/>
                </a:lnTo>
                <a:lnTo>
                  <a:pt x="559" y="1234"/>
                </a:lnTo>
                <a:lnTo>
                  <a:pt x="558" y="1234"/>
                </a:lnTo>
                <a:lnTo>
                  <a:pt x="557" y="1234"/>
                </a:lnTo>
                <a:lnTo>
                  <a:pt x="556" y="1234"/>
                </a:lnTo>
                <a:lnTo>
                  <a:pt x="555" y="1235"/>
                </a:lnTo>
                <a:lnTo>
                  <a:pt x="554" y="1235"/>
                </a:lnTo>
                <a:lnTo>
                  <a:pt x="552" y="1236"/>
                </a:lnTo>
                <a:lnTo>
                  <a:pt x="551" y="1237"/>
                </a:lnTo>
                <a:lnTo>
                  <a:pt x="549" y="1238"/>
                </a:lnTo>
                <a:lnTo>
                  <a:pt x="547" y="1239"/>
                </a:lnTo>
                <a:lnTo>
                  <a:pt x="546" y="1239"/>
                </a:lnTo>
                <a:lnTo>
                  <a:pt x="545" y="1238"/>
                </a:lnTo>
                <a:lnTo>
                  <a:pt x="543" y="1238"/>
                </a:lnTo>
                <a:lnTo>
                  <a:pt x="541" y="1239"/>
                </a:lnTo>
                <a:lnTo>
                  <a:pt x="540" y="1240"/>
                </a:lnTo>
                <a:lnTo>
                  <a:pt x="539" y="1240"/>
                </a:lnTo>
                <a:lnTo>
                  <a:pt x="537" y="1241"/>
                </a:lnTo>
                <a:lnTo>
                  <a:pt x="537" y="1243"/>
                </a:lnTo>
                <a:lnTo>
                  <a:pt x="536" y="1245"/>
                </a:lnTo>
                <a:lnTo>
                  <a:pt x="536" y="1245"/>
                </a:lnTo>
                <a:lnTo>
                  <a:pt x="535" y="1247"/>
                </a:lnTo>
                <a:lnTo>
                  <a:pt x="535" y="1248"/>
                </a:lnTo>
                <a:lnTo>
                  <a:pt x="534" y="1248"/>
                </a:lnTo>
                <a:lnTo>
                  <a:pt x="533" y="1249"/>
                </a:lnTo>
                <a:lnTo>
                  <a:pt x="532" y="1249"/>
                </a:lnTo>
                <a:lnTo>
                  <a:pt x="531" y="1251"/>
                </a:lnTo>
                <a:lnTo>
                  <a:pt x="530" y="1252"/>
                </a:lnTo>
                <a:lnTo>
                  <a:pt x="530" y="1254"/>
                </a:lnTo>
                <a:lnTo>
                  <a:pt x="530" y="1256"/>
                </a:lnTo>
                <a:lnTo>
                  <a:pt x="530" y="1257"/>
                </a:lnTo>
                <a:lnTo>
                  <a:pt x="529" y="1259"/>
                </a:lnTo>
                <a:lnTo>
                  <a:pt x="528" y="1261"/>
                </a:lnTo>
                <a:lnTo>
                  <a:pt x="527" y="1261"/>
                </a:lnTo>
                <a:lnTo>
                  <a:pt x="525" y="1261"/>
                </a:lnTo>
                <a:lnTo>
                  <a:pt x="524" y="1261"/>
                </a:lnTo>
                <a:lnTo>
                  <a:pt x="522" y="1262"/>
                </a:lnTo>
                <a:lnTo>
                  <a:pt x="521" y="1261"/>
                </a:lnTo>
                <a:lnTo>
                  <a:pt x="520" y="1261"/>
                </a:lnTo>
                <a:lnTo>
                  <a:pt x="518" y="1261"/>
                </a:lnTo>
                <a:lnTo>
                  <a:pt x="517" y="1261"/>
                </a:lnTo>
                <a:lnTo>
                  <a:pt x="516" y="1261"/>
                </a:lnTo>
                <a:lnTo>
                  <a:pt x="515" y="1261"/>
                </a:lnTo>
                <a:lnTo>
                  <a:pt x="513" y="1261"/>
                </a:lnTo>
                <a:lnTo>
                  <a:pt x="512" y="1262"/>
                </a:lnTo>
                <a:lnTo>
                  <a:pt x="512" y="1261"/>
                </a:lnTo>
                <a:lnTo>
                  <a:pt x="511" y="1261"/>
                </a:lnTo>
                <a:lnTo>
                  <a:pt x="510" y="1259"/>
                </a:lnTo>
                <a:lnTo>
                  <a:pt x="509" y="1258"/>
                </a:lnTo>
                <a:lnTo>
                  <a:pt x="508" y="1260"/>
                </a:lnTo>
                <a:lnTo>
                  <a:pt x="507" y="1261"/>
                </a:lnTo>
                <a:lnTo>
                  <a:pt x="507" y="1261"/>
                </a:lnTo>
                <a:lnTo>
                  <a:pt x="507" y="1262"/>
                </a:lnTo>
                <a:lnTo>
                  <a:pt x="506" y="1262"/>
                </a:lnTo>
                <a:lnTo>
                  <a:pt x="504" y="1262"/>
                </a:lnTo>
                <a:lnTo>
                  <a:pt x="503" y="1261"/>
                </a:lnTo>
                <a:lnTo>
                  <a:pt x="502" y="1261"/>
                </a:lnTo>
                <a:lnTo>
                  <a:pt x="501" y="1261"/>
                </a:lnTo>
                <a:lnTo>
                  <a:pt x="500" y="1260"/>
                </a:lnTo>
                <a:lnTo>
                  <a:pt x="499" y="1260"/>
                </a:lnTo>
                <a:lnTo>
                  <a:pt x="498" y="1261"/>
                </a:lnTo>
                <a:lnTo>
                  <a:pt x="497" y="1261"/>
                </a:lnTo>
                <a:lnTo>
                  <a:pt x="496" y="1261"/>
                </a:lnTo>
                <a:lnTo>
                  <a:pt x="495" y="1261"/>
                </a:lnTo>
                <a:lnTo>
                  <a:pt x="496" y="1263"/>
                </a:lnTo>
                <a:lnTo>
                  <a:pt x="496" y="1264"/>
                </a:lnTo>
                <a:lnTo>
                  <a:pt x="497" y="1264"/>
                </a:lnTo>
                <a:lnTo>
                  <a:pt x="496" y="1266"/>
                </a:lnTo>
                <a:lnTo>
                  <a:pt x="496" y="1267"/>
                </a:lnTo>
                <a:lnTo>
                  <a:pt x="495" y="1267"/>
                </a:lnTo>
                <a:lnTo>
                  <a:pt x="494" y="1268"/>
                </a:lnTo>
                <a:lnTo>
                  <a:pt x="492" y="1269"/>
                </a:lnTo>
                <a:lnTo>
                  <a:pt x="491" y="1270"/>
                </a:lnTo>
                <a:lnTo>
                  <a:pt x="491" y="1270"/>
                </a:lnTo>
                <a:lnTo>
                  <a:pt x="489" y="1269"/>
                </a:lnTo>
                <a:lnTo>
                  <a:pt x="488" y="1269"/>
                </a:lnTo>
                <a:lnTo>
                  <a:pt x="487" y="1268"/>
                </a:lnTo>
                <a:lnTo>
                  <a:pt x="485" y="1267"/>
                </a:lnTo>
                <a:lnTo>
                  <a:pt x="485" y="1267"/>
                </a:lnTo>
                <a:lnTo>
                  <a:pt x="483" y="1267"/>
                </a:lnTo>
                <a:lnTo>
                  <a:pt x="481" y="1267"/>
                </a:lnTo>
                <a:lnTo>
                  <a:pt x="479" y="1267"/>
                </a:lnTo>
                <a:lnTo>
                  <a:pt x="478" y="1268"/>
                </a:lnTo>
                <a:lnTo>
                  <a:pt x="476" y="1270"/>
                </a:lnTo>
                <a:lnTo>
                  <a:pt x="476" y="1272"/>
                </a:lnTo>
                <a:lnTo>
                  <a:pt x="475" y="1273"/>
                </a:lnTo>
                <a:lnTo>
                  <a:pt x="475" y="1273"/>
                </a:lnTo>
                <a:lnTo>
                  <a:pt x="474" y="1274"/>
                </a:lnTo>
                <a:lnTo>
                  <a:pt x="474" y="1275"/>
                </a:lnTo>
                <a:lnTo>
                  <a:pt x="474" y="1274"/>
                </a:lnTo>
                <a:lnTo>
                  <a:pt x="472" y="1274"/>
                </a:lnTo>
                <a:lnTo>
                  <a:pt x="471" y="1273"/>
                </a:lnTo>
                <a:lnTo>
                  <a:pt x="469" y="1273"/>
                </a:lnTo>
                <a:lnTo>
                  <a:pt x="468" y="1272"/>
                </a:lnTo>
                <a:lnTo>
                  <a:pt x="467" y="1270"/>
                </a:lnTo>
                <a:lnTo>
                  <a:pt x="467" y="1269"/>
                </a:lnTo>
                <a:lnTo>
                  <a:pt x="467" y="1267"/>
                </a:lnTo>
                <a:lnTo>
                  <a:pt x="468" y="1266"/>
                </a:lnTo>
                <a:lnTo>
                  <a:pt x="468" y="1265"/>
                </a:lnTo>
                <a:lnTo>
                  <a:pt x="469" y="1264"/>
                </a:lnTo>
                <a:lnTo>
                  <a:pt x="469" y="1263"/>
                </a:lnTo>
                <a:lnTo>
                  <a:pt x="468" y="1261"/>
                </a:lnTo>
                <a:lnTo>
                  <a:pt x="468" y="1261"/>
                </a:lnTo>
                <a:lnTo>
                  <a:pt x="467" y="1260"/>
                </a:lnTo>
                <a:lnTo>
                  <a:pt x="466" y="1259"/>
                </a:lnTo>
                <a:lnTo>
                  <a:pt x="464" y="1259"/>
                </a:lnTo>
                <a:lnTo>
                  <a:pt x="463" y="1259"/>
                </a:lnTo>
                <a:lnTo>
                  <a:pt x="463" y="1259"/>
                </a:lnTo>
                <a:lnTo>
                  <a:pt x="461" y="1260"/>
                </a:lnTo>
                <a:lnTo>
                  <a:pt x="460" y="1260"/>
                </a:lnTo>
                <a:lnTo>
                  <a:pt x="459" y="1262"/>
                </a:lnTo>
                <a:lnTo>
                  <a:pt x="459" y="1265"/>
                </a:lnTo>
                <a:lnTo>
                  <a:pt x="459" y="1266"/>
                </a:lnTo>
                <a:lnTo>
                  <a:pt x="460" y="1267"/>
                </a:lnTo>
                <a:lnTo>
                  <a:pt x="461" y="1267"/>
                </a:lnTo>
                <a:lnTo>
                  <a:pt x="460" y="1267"/>
                </a:lnTo>
                <a:lnTo>
                  <a:pt x="459" y="1267"/>
                </a:lnTo>
                <a:lnTo>
                  <a:pt x="459" y="1267"/>
                </a:lnTo>
                <a:lnTo>
                  <a:pt x="458" y="1266"/>
                </a:lnTo>
                <a:lnTo>
                  <a:pt x="457" y="1266"/>
                </a:lnTo>
                <a:lnTo>
                  <a:pt x="457" y="1265"/>
                </a:lnTo>
                <a:lnTo>
                  <a:pt x="456" y="1265"/>
                </a:lnTo>
                <a:lnTo>
                  <a:pt x="454" y="1266"/>
                </a:lnTo>
                <a:lnTo>
                  <a:pt x="453" y="1267"/>
                </a:lnTo>
                <a:lnTo>
                  <a:pt x="452" y="1267"/>
                </a:lnTo>
                <a:lnTo>
                  <a:pt x="453" y="1266"/>
                </a:lnTo>
                <a:lnTo>
                  <a:pt x="453" y="1265"/>
                </a:lnTo>
                <a:lnTo>
                  <a:pt x="453" y="1264"/>
                </a:lnTo>
                <a:lnTo>
                  <a:pt x="454" y="1263"/>
                </a:lnTo>
                <a:lnTo>
                  <a:pt x="454" y="1262"/>
                </a:lnTo>
                <a:lnTo>
                  <a:pt x="455" y="1261"/>
                </a:lnTo>
                <a:lnTo>
                  <a:pt x="456" y="1261"/>
                </a:lnTo>
                <a:lnTo>
                  <a:pt x="456" y="1260"/>
                </a:lnTo>
                <a:lnTo>
                  <a:pt x="456" y="1258"/>
                </a:lnTo>
                <a:lnTo>
                  <a:pt x="457" y="1257"/>
                </a:lnTo>
                <a:lnTo>
                  <a:pt x="457" y="1256"/>
                </a:lnTo>
                <a:lnTo>
                  <a:pt x="457" y="1255"/>
                </a:lnTo>
                <a:lnTo>
                  <a:pt x="457" y="1254"/>
                </a:lnTo>
                <a:lnTo>
                  <a:pt x="457" y="1253"/>
                </a:lnTo>
                <a:lnTo>
                  <a:pt x="457" y="1251"/>
                </a:lnTo>
                <a:lnTo>
                  <a:pt x="458" y="1250"/>
                </a:lnTo>
                <a:lnTo>
                  <a:pt x="458" y="1249"/>
                </a:lnTo>
                <a:lnTo>
                  <a:pt x="460" y="1248"/>
                </a:lnTo>
                <a:lnTo>
                  <a:pt x="461" y="1247"/>
                </a:lnTo>
                <a:lnTo>
                  <a:pt x="462" y="1247"/>
                </a:lnTo>
                <a:lnTo>
                  <a:pt x="463" y="1246"/>
                </a:lnTo>
                <a:lnTo>
                  <a:pt x="464" y="1246"/>
                </a:lnTo>
                <a:lnTo>
                  <a:pt x="466" y="1245"/>
                </a:lnTo>
                <a:lnTo>
                  <a:pt x="467" y="1245"/>
                </a:lnTo>
                <a:lnTo>
                  <a:pt x="468" y="1244"/>
                </a:lnTo>
                <a:lnTo>
                  <a:pt x="468" y="1243"/>
                </a:lnTo>
                <a:lnTo>
                  <a:pt x="468" y="1241"/>
                </a:lnTo>
                <a:lnTo>
                  <a:pt x="468" y="1239"/>
                </a:lnTo>
                <a:lnTo>
                  <a:pt x="470" y="1237"/>
                </a:lnTo>
                <a:lnTo>
                  <a:pt x="471" y="1235"/>
                </a:lnTo>
                <a:lnTo>
                  <a:pt x="471" y="1234"/>
                </a:lnTo>
                <a:lnTo>
                  <a:pt x="472" y="1232"/>
                </a:lnTo>
                <a:lnTo>
                  <a:pt x="473" y="1231"/>
                </a:lnTo>
                <a:lnTo>
                  <a:pt x="474" y="1230"/>
                </a:lnTo>
                <a:lnTo>
                  <a:pt x="474" y="1229"/>
                </a:lnTo>
                <a:lnTo>
                  <a:pt x="475" y="1228"/>
                </a:lnTo>
                <a:lnTo>
                  <a:pt x="475" y="1226"/>
                </a:lnTo>
                <a:lnTo>
                  <a:pt x="477" y="1224"/>
                </a:lnTo>
                <a:lnTo>
                  <a:pt x="477" y="1223"/>
                </a:lnTo>
                <a:lnTo>
                  <a:pt x="476" y="1222"/>
                </a:lnTo>
                <a:lnTo>
                  <a:pt x="476" y="1221"/>
                </a:lnTo>
                <a:lnTo>
                  <a:pt x="476" y="1219"/>
                </a:lnTo>
                <a:lnTo>
                  <a:pt x="477" y="1217"/>
                </a:lnTo>
                <a:lnTo>
                  <a:pt x="477" y="1216"/>
                </a:lnTo>
                <a:lnTo>
                  <a:pt x="477" y="1214"/>
                </a:lnTo>
                <a:lnTo>
                  <a:pt x="477" y="1212"/>
                </a:lnTo>
                <a:lnTo>
                  <a:pt x="476" y="1212"/>
                </a:lnTo>
                <a:lnTo>
                  <a:pt x="476" y="1210"/>
                </a:lnTo>
                <a:lnTo>
                  <a:pt x="475" y="1209"/>
                </a:lnTo>
                <a:lnTo>
                  <a:pt x="474" y="1209"/>
                </a:lnTo>
                <a:lnTo>
                  <a:pt x="474" y="1207"/>
                </a:lnTo>
                <a:lnTo>
                  <a:pt x="474" y="1206"/>
                </a:lnTo>
                <a:lnTo>
                  <a:pt x="473" y="1205"/>
                </a:lnTo>
                <a:lnTo>
                  <a:pt x="472" y="1204"/>
                </a:lnTo>
                <a:lnTo>
                  <a:pt x="472" y="1203"/>
                </a:lnTo>
                <a:lnTo>
                  <a:pt x="470" y="1201"/>
                </a:lnTo>
                <a:lnTo>
                  <a:pt x="469" y="1201"/>
                </a:lnTo>
                <a:lnTo>
                  <a:pt x="469" y="1200"/>
                </a:lnTo>
                <a:lnTo>
                  <a:pt x="468" y="1199"/>
                </a:lnTo>
                <a:lnTo>
                  <a:pt x="468" y="1198"/>
                </a:lnTo>
                <a:lnTo>
                  <a:pt x="468" y="1197"/>
                </a:lnTo>
                <a:lnTo>
                  <a:pt x="468" y="1196"/>
                </a:lnTo>
                <a:lnTo>
                  <a:pt x="467" y="1196"/>
                </a:lnTo>
                <a:lnTo>
                  <a:pt x="466" y="1195"/>
                </a:lnTo>
                <a:lnTo>
                  <a:pt x="465" y="1195"/>
                </a:lnTo>
                <a:lnTo>
                  <a:pt x="464" y="1196"/>
                </a:lnTo>
                <a:lnTo>
                  <a:pt x="464" y="1197"/>
                </a:lnTo>
                <a:lnTo>
                  <a:pt x="464" y="1199"/>
                </a:lnTo>
                <a:lnTo>
                  <a:pt x="465" y="1201"/>
                </a:lnTo>
                <a:lnTo>
                  <a:pt x="464" y="1203"/>
                </a:lnTo>
                <a:lnTo>
                  <a:pt x="464" y="1204"/>
                </a:lnTo>
                <a:lnTo>
                  <a:pt x="463" y="1204"/>
                </a:lnTo>
                <a:lnTo>
                  <a:pt x="463" y="1204"/>
                </a:lnTo>
                <a:lnTo>
                  <a:pt x="461" y="1205"/>
                </a:lnTo>
                <a:lnTo>
                  <a:pt x="459" y="1206"/>
                </a:lnTo>
                <a:lnTo>
                  <a:pt x="457" y="1206"/>
                </a:lnTo>
                <a:lnTo>
                  <a:pt x="456" y="1206"/>
                </a:lnTo>
                <a:lnTo>
                  <a:pt x="453" y="1206"/>
                </a:lnTo>
                <a:lnTo>
                  <a:pt x="451" y="1207"/>
                </a:lnTo>
                <a:lnTo>
                  <a:pt x="450" y="1208"/>
                </a:lnTo>
                <a:lnTo>
                  <a:pt x="449" y="1210"/>
                </a:lnTo>
                <a:lnTo>
                  <a:pt x="446" y="1210"/>
                </a:lnTo>
                <a:lnTo>
                  <a:pt x="445" y="1211"/>
                </a:lnTo>
                <a:lnTo>
                  <a:pt x="443" y="1211"/>
                </a:lnTo>
                <a:lnTo>
                  <a:pt x="435" y="1212"/>
                </a:lnTo>
                <a:lnTo>
                  <a:pt x="432" y="1212"/>
                </a:lnTo>
                <a:lnTo>
                  <a:pt x="431" y="1211"/>
                </a:lnTo>
                <a:lnTo>
                  <a:pt x="429" y="1210"/>
                </a:lnTo>
                <a:lnTo>
                  <a:pt x="429" y="1209"/>
                </a:lnTo>
                <a:lnTo>
                  <a:pt x="428" y="1208"/>
                </a:lnTo>
                <a:lnTo>
                  <a:pt x="427" y="1207"/>
                </a:lnTo>
                <a:lnTo>
                  <a:pt x="425" y="1206"/>
                </a:lnTo>
                <a:lnTo>
                  <a:pt x="424" y="1205"/>
                </a:lnTo>
                <a:lnTo>
                  <a:pt x="423" y="1203"/>
                </a:lnTo>
                <a:lnTo>
                  <a:pt x="423" y="1201"/>
                </a:lnTo>
                <a:lnTo>
                  <a:pt x="422" y="1200"/>
                </a:lnTo>
                <a:lnTo>
                  <a:pt x="421" y="1198"/>
                </a:lnTo>
                <a:lnTo>
                  <a:pt x="420" y="1196"/>
                </a:lnTo>
                <a:lnTo>
                  <a:pt x="420" y="1195"/>
                </a:lnTo>
                <a:lnTo>
                  <a:pt x="419" y="1195"/>
                </a:lnTo>
                <a:lnTo>
                  <a:pt x="418" y="1195"/>
                </a:lnTo>
                <a:lnTo>
                  <a:pt x="418" y="1195"/>
                </a:lnTo>
                <a:lnTo>
                  <a:pt x="416" y="1195"/>
                </a:lnTo>
                <a:lnTo>
                  <a:pt x="413" y="1195"/>
                </a:lnTo>
                <a:lnTo>
                  <a:pt x="412" y="1195"/>
                </a:lnTo>
                <a:lnTo>
                  <a:pt x="410" y="1195"/>
                </a:lnTo>
                <a:lnTo>
                  <a:pt x="408" y="1195"/>
                </a:lnTo>
                <a:lnTo>
                  <a:pt x="407" y="1195"/>
                </a:lnTo>
                <a:lnTo>
                  <a:pt x="405" y="1195"/>
                </a:lnTo>
                <a:lnTo>
                  <a:pt x="403" y="1195"/>
                </a:lnTo>
                <a:lnTo>
                  <a:pt x="401" y="1196"/>
                </a:lnTo>
                <a:lnTo>
                  <a:pt x="400" y="1197"/>
                </a:lnTo>
                <a:lnTo>
                  <a:pt x="398" y="1198"/>
                </a:lnTo>
                <a:lnTo>
                  <a:pt x="397" y="1198"/>
                </a:lnTo>
                <a:lnTo>
                  <a:pt x="396" y="1199"/>
                </a:lnTo>
                <a:lnTo>
                  <a:pt x="395" y="1200"/>
                </a:lnTo>
                <a:lnTo>
                  <a:pt x="394" y="1200"/>
                </a:lnTo>
                <a:lnTo>
                  <a:pt x="385" y="1201"/>
                </a:lnTo>
                <a:lnTo>
                  <a:pt x="384" y="1201"/>
                </a:lnTo>
                <a:lnTo>
                  <a:pt x="382" y="1201"/>
                </a:lnTo>
                <a:lnTo>
                  <a:pt x="380" y="1201"/>
                </a:lnTo>
                <a:lnTo>
                  <a:pt x="380" y="1200"/>
                </a:lnTo>
                <a:lnTo>
                  <a:pt x="379" y="1199"/>
                </a:lnTo>
                <a:lnTo>
                  <a:pt x="379" y="1198"/>
                </a:lnTo>
                <a:lnTo>
                  <a:pt x="379" y="1196"/>
                </a:lnTo>
                <a:lnTo>
                  <a:pt x="379" y="1195"/>
                </a:lnTo>
                <a:lnTo>
                  <a:pt x="378" y="1193"/>
                </a:lnTo>
                <a:lnTo>
                  <a:pt x="378" y="1192"/>
                </a:lnTo>
                <a:lnTo>
                  <a:pt x="377" y="1189"/>
                </a:lnTo>
                <a:lnTo>
                  <a:pt x="377" y="1188"/>
                </a:lnTo>
                <a:lnTo>
                  <a:pt x="376" y="1186"/>
                </a:lnTo>
                <a:lnTo>
                  <a:pt x="376" y="1185"/>
                </a:lnTo>
                <a:lnTo>
                  <a:pt x="375" y="1184"/>
                </a:lnTo>
                <a:lnTo>
                  <a:pt x="374" y="1182"/>
                </a:lnTo>
                <a:lnTo>
                  <a:pt x="373" y="1181"/>
                </a:lnTo>
                <a:lnTo>
                  <a:pt x="372" y="1179"/>
                </a:lnTo>
                <a:lnTo>
                  <a:pt x="370" y="1178"/>
                </a:lnTo>
                <a:lnTo>
                  <a:pt x="369" y="1177"/>
                </a:lnTo>
                <a:lnTo>
                  <a:pt x="368" y="1176"/>
                </a:lnTo>
                <a:lnTo>
                  <a:pt x="367" y="1175"/>
                </a:lnTo>
                <a:lnTo>
                  <a:pt x="328" y="1152"/>
                </a:lnTo>
                <a:lnTo>
                  <a:pt x="328" y="1151"/>
                </a:lnTo>
                <a:lnTo>
                  <a:pt x="327" y="1151"/>
                </a:lnTo>
                <a:lnTo>
                  <a:pt x="326" y="1151"/>
                </a:lnTo>
                <a:lnTo>
                  <a:pt x="325" y="1150"/>
                </a:lnTo>
                <a:lnTo>
                  <a:pt x="324" y="1150"/>
                </a:lnTo>
                <a:lnTo>
                  <a:pt x="323" y="1150"/>
                </a:lnTo>
                <a:lnTo>
                  <a:pt x="323" y="1151"/>
                </a:lnTo>
                <a:lnTo>
                  <a:pt x="306" y="1168"/>
                </a:lnTo>
                <a:lnTo>
                  <a:pt x="306" y="1169"/>
                </a:lnTo>
                <a:lnTo>
                  <a:pt x="304" y="1169"/>
                </a:lnTo>
                <a:lnTo>
                  <a:pt x="304" y="1168"/>
                </a:lnTo>
                <a:lnTo>
                  <a:pt x="303" y="1168"/>
                </a:lnTo>
                <a:lnTo>
                  <a:pt x="301" y="1167"/>
                </a:lnTo>
                <a:lnTo>
                  <a:pt x="301" y="1167"/>
                </a:lnTo>
                <a:lnTo>
                  <a:pt x="300" y="1167"/>
                </a:lnTo>
                <a:lnTo>
                  <a:pt x="297" y="1167"/>
                </a:lnTo>
                <a:lnTo>
                  <a:pt x="295" y="1168"/>
                </a:lnTo>
                <a:lnTo>
                  <a:pt x="295" y="1169"/>
                </a:lnTo>
                <a:lnTo>
                  <a:pt x="294" y="1169"/>
                </a:lnTo>
                <a:lnTo>
                  <a:pt x="293" y="1169"/>
                </a:lnTo>
                <a:lnTo>
                  <a:pt x="291" y="1169"/>
                </a:lnTo>
                <a:lnTo>
                  <a:pt x="289" y="1169"/>
                </a:lnTo>
                <a:lnTo>
                  <a:pt x="288" y="1168"/>
                </a:lnTo>
                <a:lnTo>
                  <a:pt x="286" y="1168"/>
                </a:lnTo>
                <a:lnTo>
                  <a:pt x="286" y="1169"/>
                </a:lnTo>
                <a:lnTo>
                  <a:pt x="285" y="1169"/>
                </a:lnTo>
                <a:lnTo>
                  <a:pt x="276" y="1198"/>
                </a:lnTo>
                <a:lnTo>
                  <a:pt x="275" y="1199"/>
                </a:lnTo>
                <a:lnTo>
                  <a:pt x="275" y="1200"/>
                </a:lnTo>
                <a:lnTo>
                  <a:pt x="273" y="1200"/>
                </a:lnTo>
                <a:lnTo>
                  <a:pt x="273" y="1201"/>
                </a:lnTo>
                <a:lnTo>
                  <a:pt x="272" y="1199"/>
                </a:lnTo>
                <a:lnTo>
                  <a:pt x="270" y="1200"/>
                </a:lnTo>
                <a:lnTo>
                  <a:pt x="269" y="1201"/>
                </a:lnTo>
                <a:lnTo>
                  <a:pt x="267" y="1200"/>
                </a:lnTo>
                <a:lnTo>
                  <a:pt x="267" y="1199"/>
                </a:lnTo>
                <a:lnTo>
                  <a:pt x="266" y="1200"/>
                </a:lnTo>
                <a:lnTo>
                  <a:pt x="265" y="1200"/>
                </a:lnTo>
                <a:lnTo>
                  <a:pt x="265" y="1198"/>
                </a:lnTo>
                <a:lnTo>
                  <a:pt x="265" y="1196"/>
                </a:lnTo>
                <a:lnTo>
                  <a:pt x="264" y="1195"/>
                </a:lnTo>
                <a:lnTo>
                  <a:pt x="262" y="1195"/>
                </a:lnTo>
                <a:lnTo>
                  <a:pt x="261" y="1195"/>
                </a:lnTo>
                <a:lnTo>
                  <a:pt x="259" y="1195"/>
                </a:lnTo>
                <a:lnTo>
                  <a:pt x="258" y="1194"/>
                </a:lnTo>
                <a:lnTo>
                  <a:pt x="257" y="1194"/>
                </a:lnTo>
                <a:lnTo>
                  <a:pt x="256" y="1193"/>
                </a:lnTo>
                <a:lnTo>
                  <a:pt x="255" y="1194"/>
                </a:lnTo>
                <a:lnTo>
                  <a:pt x="253" y="1195"/>
                </a:lnTo>
                <a:lnTo>
                  <a:pt x="251" y="1196"/>
                </a:lnTo>
                <a:lnTo>
                  <a:pt x="250" y="1197"/>
                </a:lnTo>
                <a:lnTo>
                  <a:pt x="248" y="1197"/>
                </a:lnTo>
                <a:lnTo>
                  <a:pt x="247" y="1196"/>
                </a:lnTo>
                <a:lnTo>
                  <a:pt x="247" y="1195"/>
                </a:lnTo>
                <a:lnTo>
                  <a:pt x="249" y="1193"/>
                </a:lnTo>
                <a:lnTo>
                  <a:pt x="249" y="1190"/>
                </a:lnTo>
                <a:lnTo>
                  <a:pt x="250" y="1189"/>
                </a:lnTo>
                <a:lnTo>
                  <a:pt x="249" y="1189"/>
                </a:lnTo>
                <a:lnTo>
                  <a:pt x="247" y="1189"/>
                </a:lnTo>
                <a:lnTo>
                  <a:pt x="246" y="1189"/>
                </a:lnTo>
                <a:lnTo>
                  <a:pt x="245" y="1189"/>
                </a:lnTo>
                <a:lnTo>
                  <a:pt x="243" y="1188"/>
                </a:lnTo>
                <a:lnTo>
                  <a:pt x="243" y="1186"/>
                </a:lnTo>
                <a:lnTo>
                  <a:pt x="243" y="1185"/>
                </a:lnTo>
                <a:lnTo>
                  <a:pt x="243" y="1184"/>
                </a:lnTo>
                <a:lnTo>
                  <a:pt x="241" y="1184"/>
                </a:lnTo>
                <a:lnTo>
                  <a:pt x="240" y="1184"/>
                </a:lnTo>
                <a:lnTo>
                  <a:pt x="239" y="1182"/>
                </a:lnTo>
                <a:lnTo>
                  <a:pt x="239" y="1180"/>
                </a:lnTo>
                <a:lnTo>
                  <a:pt x="239" y="1179"/>
                </a:lnTo>
                <a:lnTo>
                  <a:pt x="239" y="1178"/>
                </a:lnTo>
                <a:lnTo>
                  <a:pt x="237" y="1178"/>
                </a:lnTo>
                <a:lnTo>
                  <a:pt x="236" y="1180"/>
                </a:lnTo>
                <a:lnTo>
                  <a:pt x="234" y="1181"/>
                </a:lnTo>
                <a:lnTo>
                  <a:pt x="233" y="1182"/>
                </a:lnTo>
                <a:lnTo>
                  <a:pt x="232" y="1181"/>
                </a:lnTo>
                <a:lnTo>
                  <a:pt x="232" y="1180"/>
                </a:lnTo>
                <a:lnTo>
                  <a:pt x="231" y="1178"/>
                </a:lnTo>
                <a:lnTo>
                  <a:pt x="232" y="1177"/>
                </a:lnTo>
                <a:lnTo>
                  <a:pt x="231" y="1176"/>
                </a:lnTo>
                <a:lnTo>
                  <a:pt x="230" y="1176"/>
                </a:lnTo>
                <a:lnTo>
                  <a:pt x="229" y="1176"/>
                </a:lnTo>
                <a:lnTo>
                  <a:pt x="228" y="1177"/>
                </a:lnTo>
                <a:lnTo>
                  <a:pt x="227" y="1178"/>
                </a:lnTo>
                <a:lnTo>
                  <a:pt x="225" y="1177"/>
                </a:lnTo>
                <a:lnTo>
                  <a:pt x="224" y="1177"/>
                </a:lnTo>
                <a:lnTo>
                  <a:pt x="223" y="1176"/>
                </a:lnTo>
                <a:lnTo>
                  <a:pt x="223" y="1174"/>
                </a:lnTo>
                <a:lnTo>
                  <a:pt x="222" y="1173"/>
                </a:lnTo>
                <a:lnTo>
                  <a:pt x="222" y="1173"/>
                </a:lnTo>
                <a:lnTo>
                  <a:pt x="221" y="1174"/>
                </a:lnTo>
                <a:lnTo>
                  <a:pt x="220" y="1174"/>
                </a:lnTo>
                <a:lnTo>
                  <a:pt x="219" y="1174"/>
                </a:lnTo>
                <a:lnTo>
                  <a:pt x="217" y="1173"/>
                </a:lnTo>
                <a:lnTo>
                  <a:pt x="216" y="1173"/>
                </a:lnTo>
                <a:lnTo>
                  <a:pt x="214" y="1174"/>
                </a:lnTo>
                <a:lnTo>
                  <a:pt x="213" y="1175"/>
                </a:lnTo>
                <a:lnTo>
                  <a:pt x="212" y="1175"/>
                </a:lnTo>
                <a:lnTo>
                  <a:pt x="211" y="1174"/>
                </a:lnTo>
                <a:lnTo>
                  <a:pt x="210" y="1173"/>
                </a:lnTo>
                <a:lnTo>
                  <a:pt x="210" y="1173"/>
                </a:lnTo>
                <a:lnTo>
                  <a:pt x="208" y="1171"/>
                </a:lnTo>
                <a:lnTo>
                  <a:pt x="206" y="1171"/>
                </a:lnTo>
                <a:lnTo>
                  <a:pt x="205" y="1171"/>
                </a:lnTo>
                <a:lnTo>
                  <a:pt x="204" y="1171"/>
                </a:lnTo>
                <a:lnTo>
                  <a:pt x="204" y="1169"/>
                </a:lnTo>
                <a:lnTo>
                  <a:pt x="203" y="1168"/>
                </a:lnTo>
                <a:lnTo>
                  <a:pt x="201" y="1168"/>
                </a:lnTo>
                <a:lnTo>
                  <a:pt x="200" y="1167"/>
                </a:lnTo>
                <a:lnTo>
                  <a:pt x="198" y="1167"/>
                </a:lnTo>
                <a:lnTo>
                  <a:pt x="196" y="1167"/>
                </a:lnTo>
                <a:lnTo>
                  <a:pt x="195" y="1167"/>
                </a:lnTo>
                <a:lnTo>
                  <a:pt x="194" y="1167"/>
                </a:lnTo>
                <a:lnTo>
                  <a:pt x="194" y="1166"/>
                </a:lnTo>
                <a:lnTo>
                  <a:pt x="194" y="1163"/>
                </a:lnTo>
                <a:lnTo>
                  <a:pt x="194" y="1162"/>
                </a:lnTo>
                <a:lnTo>
                  <a:pt x="194" y="1161"/>
                </a:lnTo>
                <a:lnTo>
                  <a:pt x="193" y="1160"/>
                </a:lnTo>
                <a:lnTo>
                  <a:pt x="192" y="1158"/>
                </a:lnTo>
                <a:lnTo>
                  <a:pt x="191" y="1157"/>
                </a:lnTo>
                <a:lnTo>
                  <a:pt x="189" y="1156"/>
                </a:lnTo>
                <a:lnTo>
                  <a:pt x="189" y="1156"/>
                </a:lnTo>
                <a:lnTo>
                  <a:pt x="187" y="1156"/>
                </a:lnTo>
                <a:lnTo>
                  <a:pt x="186" y="1154"/>
                </a:lnTo>
                <a:lnTo>
                  <a:pt x="185" y="1152"/>
                </a:lnTo>
                <a:lnTo>
                  <a:pt x="183" y="1151"/>
                </a:lnTo>
                <a:lnTo>
                  <a:pt x="181" y="1150"/>
                </a:lnTo>
                <a:lnTo>
                  <a:pt x="180" y="1151"/>
                </a:lnTo>
                <a:lnTo>
                  <a:pt x="178" y="1151"/>
                </a:lnTo>
                <a:lnTo>
                  <a:pt x="177" y="1151"/>
                </a:lnTo>
                <a:lnTo>
                  <a:pt x="176" y="1149"/>
                </a:lnTo>
                <a:lnTo>
                  <a:pt x="173" y="1149"/>
                </a:lnTo>
                <a:lnTo>
                  <a:pt x="172" y="1150"/>
                </a:lnTo>
                <a:lnTo>
                  <a:pt x="171" y="1150"/>
                </a:lnTo>
                <a:lnTo>
                  <a:pt x="169" y="1149"/>
                </a:lnTo>
                <a:lnTo>
                  <a:pt x="167" y="1148"/>
                </a:lnTo>
                <a:lnTo>
                  <a:pt x="166" y="1147"/>
                </a:lnTo>
                <a:lnTo>
                  <a:pt x="165" y="1146"/>
                </a:lnTo>
                <a:lnTo>
                  <a:pt x="164" y="1145"/>
                </a:lnTo>
                <a:lnTo>
                  <a:pt x="163" y="1143"/>
                </a:lnTo>
                <a:lnTo>
                  <a:pt x="161" y="1142"/>
                </a:lnTo>
                <a:lnTo>
                  <a:pt x="161" y="1141"/>
                </a:lnTo>
                <a:lnTo>
                  <a:pt x="160" y="1140"/>
                </a:lnTo>
                <a:lnTo>
                  <a:pt x="160" y="1139"/>
                </a:lnTo>
                <a:lnTo>
                  <a:pt x="159" y="1139"/>
                </a:lnTo>
                <a:lnTo>
                  <a:pt x="158" y="1137"/>
                </a:lnTo>
                <a:lnTo>
                  <a:pt x="156" y="1136"/>
                </a:lnTo>
                <a:lnTo>
                  <a:pt x="155" y="1135"/>
                </a:lnTo>
                <a:lnTo>
                  <a:pt x="153" y="1134"/>
                </a:lnTo>
                <a:lnTo>
                  <a:pt x="152" y="1134"/>
                </a:lnTo>
                <a:lnTo>
                  <a:pt x="150" y="1134"/>
                </a:lnTo>
                <a:lnTo>
                  <a:pt x="149" y="1134"/>
                </a:lnTo>
                <a:lnTo>
                  <a:pt x="147" y="1134"/>
                </a:lnTo>
                <a:lnTo>
                  <a:pt x="145" y="1134"/>
                </a:lnTo>
                <a:lnTo>
                  <a:pt x="143" y="1133"/>
                </a:lnTo>
                <a:lnTo>
                  <a:pt x="141" y="1131"/>
                </a:lnTo>
                <a:lnTo>
                  <a:pt x="139" y="1129"/>
                </a:lnTo>
                <a:lnTo>
                  <a:pt x="138" y="1126"/>
                </a:lnTo>
                <a:lnTo>
                  <a:pt x="138" y="1125"/>
                </a:lnTo>
                <a:lnTo>
                  <a:pt x="137" y="1124"/>
                </a:lnTo>
                <a:lnTo>
                  <a:pt x="136" y="1123"/>
                </a:lnTo>
                <a:lnTo>
                  <a:pt x="134" y="1123"/>
                </a:lnTo>
                <a:lnTo>
                  <a:pt x="133" y="1122"/>
                </a:lnTo>
                <a:lnTo>
                  <a:pt x="133" y="1120"/>
                </a:lnTo>
                <a:lnTo>
                  <a:pt x="131" y="1121"/>
                </a:lnTo>
                <a:lnTo>
                  <a:pt x="130" y="1121"/>
                </a:lnTo>
                <a:lnTo>
                  <a:pt x="128" y="1121"/>
                </a:lnTo>
                <a:lnTo>
                  <a:pt x="127" y="1122"/>
                </a:lnTo>
                <a:lnTo>
                  <a:pt x="126" y="1122"/>
                </a:lnTo>
                <a:lnTo>
                  <a:pt x="126" y="1120"/>
                </a:lnTo>
                <a:lnTo>
                  <a:pt x="124" y="1119"/>
                </a:lnTo>
                <a:lnTo>
                  <a:pt x="123" y="1120"/>
                </a:lnTo>
                <a:lnTo>
                  <a:pt x="122" y="1120"/>
                </a:lnTo>
                <a:lnTo>
                  <a:pt x="122" y="1120"/>
                </a:lnTo>
                <a:lnTo>
                  <a:pt x="120" y="1118"/>
                </a:lnTo>
                <a:lnTo>
                  <a:pt x="120" y="1117"/>
                </a:lnTo>
                <a:lnTo>
                  <a:pt x="120" y="1115"/>
                </a:lnTo>
                <a:lnTo>
                  <a:pt x="120" y="1113"/>
                </a:lnTo>
                <a:lnTo>
                  <a:pt x="119" y="1112"/>
                </a:lnTo>
                <a:lnTo>
                  <a:pt x="117" y="1111"/>
                </a:lnTo>
                <a:lnTo>
                  <a:pt x="116" y="1111"/>
                </a:lnTo>
                <a:lnTo>
                  <a:pt x="113" y="1110"/>
                </a:lnTo>
                <a:lnTo>
                  <a:pt x="111" y="1109"/>
                </a:lnTo>
                <a:lnTo>
                  <a:pt x="111" y="1107"/>
                </a:lnTo>
                <a:lnTo>
                  <a:pt x="109" y="1106"/>
                </a:lnTo>
                <a:lnTo>
                  <a:pt x="108" y="1106"/>
                </a:lnTo>
                <a:lnTo>
                  <a:pt x="106" y="1104"/>
                </a:lnTo>
                <a:lnTo>
                  <a:pt x="105" y="1103"/>
                </a:lnTo>
                <a:lnTo>
                  <a:pt x="101" y="1103"/>
                </a:lnTo>
                <a:lnTo>
                  <a:pt x="99" y="1102"/>
                </a:lnTo>
                <a:lnTo>
                  <a:pt x="98" y="1102"/>
                </a:lnTo>
                <a:lnTo>
                  <a:pt x="96" y="1101"/>
                </a:lnTo>
                <a:lnTo>
                  <a:pt x="94" y="1101"/>
                </a:lnTo>
                <a:lnTo>
                  <a:pt x="94" y="1101"/>
                </a:lnTo>
                <a:lnTo>
                  <a:pt x="92" y="1101"/>
                </a:lnTo>
                <a:lnTo>
                  <a:pt x="90" y="1101"/>
                </a:lnTo>
                <a:lnTo>
                  <a:pt x="89" y="1102"/>
                </a:lnTo>
                <a:lnTo>
                  <a:pt x="88" y="1104"/>
                </a:lnTo>
                <a:lnTo>
                  <a:pt x="87" y="1106"/>
                </a:lnTo>
                <a:lnTo>
                  <a:pt x="87" y="1106"/>
                </a:lnTo>
                <a:lnTo>
                  <a:pt x="85" y="1107"/>
                </a:lnTo>
                <a:lnTo>
                  <a:pt x="84" y="1107"/>
                </a:lnTo>
                <a:lnTo>
                  <a:pt x="83" y="1108"/>
                </a:lnTo>
                <a:lnTo>
                  <a:pt x="82" y="1108"/>
                </a:lnTo>
                <a:lnTo>
                  <a:pt x="81" y="1107"/>
                </a:lnTo>
                <a:lnTo>
                  <a:pt x="79" y="1106"/>
                </a:lnTo>
                <a:lnTo>
                  <a:pt x="77" y="1106"/>
                </a:lnTo>
                <a:lnTo>
                  <a:pt x="76" y="1106"/>
                </a:lnTo>
                <a:lnTo>
                  <a:pt x="75" y="1106"/>
                </a:lnTo>
                <a:lnTo>
                  <a:pt x="74" y="1106"/>
                </a:lnTo>
                <a:lnTo>
                  <a:pt x="73" y="1106"/>
                </a:lnTo>
                <a:lnTo>
                  <a:pt x="72" y="1107"/>
                </a:lnTo>
                <a:lnTo>
                  <a:pt x="71" y="1108"/>
                </a:lnTo>
                <a:lnTo>
                  <a:pt x="69" y="1109"/>
                </a:lnTo>
                <a:lnTo>
                  <a:pt x="68" y="1110"/>
                </a:lnTo>
                <a:lnTo>
                  <a:pt x="66" y="1110"/>
                </a:lnTo>
                <a:lnTo>
                  <a:pt x="66" y="1110"/>
                </a:lnTo>
                <a:lnTo>
                  <a:pt x="64" y="1110"/>
                </a:lnTo>
                <a:lnTo>
                  <a:pt x="63" y="1109"/>
                </a:lnTo>
                <a:lnTo>
                  <a:pt x="61" y="1108"/>
                </a:lnTo>
                <a:lnTo>
                  <a:pt x="60" y="1106"/>
                </a:lnTo>
                <a:lnTo>
                  <a:pt x="60" y="1106"/>
                </a:lnTo>
                <a:lnTo>
                  <a:pt x="60" y="1105"/>
                </a:lnTo>
                <a:lnTo>
                  <a:pt x="58" y="1104"/>
                </a:lnTo>
                <a:lnTo>
                  <a:pt x="57" y="1104"/>
                </a:lnTo>
                <a:lnTo>
                  <a:pt x="56" y="1104"/>
                </a:lnTo>
                <a:lnTo>
                  <a:pt x="55" y="1104"/>
                </a:lnTo>
                <a:lnTo>
                  <a:pt x="55" y="1103"/>
                </a:lnTo>
                <a:lnTo>
                  <a:pt x="54" y="1103"/>
                </a:lnTo>
                <a:lnTo>
                  <a:pt x="53" y="1103"/>
                </a:lnTo>
                <a:lnTo>
                  <a:pt x="52" y="1104"/>
                </a:lnTo>
                <a:lnTo>
                  <a:pt x="50" y="1104"/>
                </a:lnTo>
                <a:lnTo>
                  <a:pt x="50" y="1105"/>
                </a:lnTo>
                <a:lnTo>
                  <a:pt x="50" y="1106"/>
                </a:lnTo>
                <a:lnTo>
                  <a:pt x="49" y="1106"/>
                </a:lnTo>
                <a:lnTo>
                  <a:pt x="49" y="1107"/>
                </a:lnTo>
                <a:lnTo>
                  <a:pt x="46" y="1108"/>
                </a:lnTo>
                <a:lnTo>
                  <a:pt x="44" y="1108"/>
                </a:lnTo>
                <a:lnTo>
                  <a:pt x="43" y="1108"/>
                </a:lnTo>
                <a:lnTo>
                  <a:pt x="42" y="1107"/>
                </a:lnTo>
                <a:lnTo>
                  <a:pt x="39" y="1106"/>
                </a:lnTo>
                <a:lnTo>
                  <a:pt x="38" y="1106"/>
                </a:lnTo>
                <a:lnTo>
                  <a:pt x="38" y="1106"/>
                </a:lnTo>
                <a:lnTo>
                  <a:pt x="36" y="1106"/>
                </a:lnTo>
                <a:lnTo>
                  <a:pt x="34" y="1105"/>
                </a:lnTo>
                <a:lnTo>
                  <a:pt x="32" y="1104"/>
                </a:lnTo>
                <a:lnTo>
                  <a:pt x="31" y="1104"/>
                </a:lnTo>
                <a:lnTo>
                  <a:pt x="29" y="1104"/>
                </a:lnTo>
                <a:lnTo>
                  <a:pt x="27" y="1103"/>
                </a:lnTo>
                <a:lnTo>
                  <a:pt x="27" y="1102"/>
                </a:lnTo>
                <a:lnTo>
                  <a:pt x="25" y="1101"/>
                </a:lnTo>
                <a:lnTo>
                  <a:pt x="25" y="1101"/>
                </a:lnTo>
                <a:lnTo>
                  <a:pt x="24" y="1100"/>
                </a:lnTo>
                <a:lnTo>
                  <a:pt x="22" y="1100"/>
                </a:lnTo>
                <a:lnTo>
                  <a:pt x="21" y="1100"/>
                </a:lnTo>
                <a:lnTo>
                  <a:pt x="20" y="1099"/>
                </a:lnTo>
                <a:lnTo>
                  <a:pt x="19" y="1098"/>
                </a:lnTo>
                <a:lnTo>
                  <a:pt x="18" y="1097"/>
                </a:lnTo>
                <a:lnTo>
                  <a:pt x="17" y="1095"/>
                </a:lnTo>
                <a:lnTo>
                  <a:pt x="16" y="1095"/>
                </a:lnTo>
                <a:lnTo>
                  <a:pt x="15" y="1095"/>
                </a:lnTo>
                <a:lnTo>
                  <a:pt x="13" y="1095"/>
                </a:lnTo>
                <a:lnTo>
                  <a:pt x="11" y="1093"/>
                </a:lnTo>
                <a:lnTo>
                  <a:pt x="10" y="1092"/>
                </a:lnTo>
                <a:lnTo>
                  <a:pt x="1" y="1090"/>
                </a:lnTo>
                <a:lnTo>
                  <a:pt x="1" y="1087"/>
                </a:lnTo>
                <a:lnTo>
                  <a:pt x="1" y="1083"/>
                </a:lnTo>
                <a:lnTo>
                  <a:pt x="1" y="1081"/>
                </a:lnTo>
                <a:lnTo>
                  <a:pt x="1" y="1074"/>
                </a:lnTo>
                <a:lnTo>
                  <a:pt x="1" y="1068"/>
                </a:lnTo>
                <a:lnTo>
                  <a:pt x="0" y="1061"/>
                </a:lnTo>
                <a:lnTo>
                  <a:pt x="1" y="1055"/>
                </a:lnTo>
                <a:lnTo>
                  <a:pt x="0" y="1048"/>
                </a:lnTo>
                <a:lnTo>
                  <a:pt x="0" y="1041"/>
                </a:lnTo>
                <a:lnTo>
                  <a:pt x="1" y="1034"/>
                </a:lnTo>
                <a:lnTo>
                  <a:pt x="0" y="1029"/>
                </a:lnTo>
                <a:lnTo>
                  <a:pt x="0" y="1022"/>
                </a:lnTo>
                <a:lnTo>
                  <a:pt x="0" y="1015"/>
                </a:lnTo>
                <a:lnTo>
                  <a:pt x="0" y="1008"/>
                </a:lnTo>
                <a:lnTo>
                  <a:pt x="0" y="1007"/>
                </a:lnTo>
                <a:lnTo>
                  <a:pt x="0" y="1002"/>
                </a:lnTo>
                <a:lnTo>
                  <a:pt x="0" y="996"/>
                </a:lnTo>
                <a:lnTo>
                  <a:pt x="0" y="990"/>
                </a:lnTo>
                <a:lnTo>
                  <a:pt x="0" y="989"/>
                </a:lnTo>
                <a:lnTo>
                  <a:pt x="0" y="982"/>
                </a:lnTo>
                <a:lnTo>
                  <a:pt x="0" y="979"/>
                </a:lnTo>
                <a:lnTo>
                  <a:pt x="0" y="978"/>
                </a:lnTo>
                <a:lnTo>
                  <a:pt x="0" y="976"/>
                </a:lnTo>
                <a:lnTo>
                  <a:pt x="0" y="969"/>
                </a:lnTo>
                <a:lnTo>
                  <a:pt x="0" y="962"/>
                </a:lnTo>
                <a:lnTo>
                  <a:pt x="0" y="956"/>
                </a:lnTo>
                <a:lnTo>
                  <a:pt x="0" y="950"/>
                </a:lnTo>
                <a:lnTo>
                  <a:pt x="0" y="943"/>
                </a:lnTo>
                <a:lnTo>
                  <a:pt x="0" y="936"/>
                </a:lnTo>
                <a:lnTo>
                  <a:pt x="0" y="929"/>
                </a:lnTo>
                <a:lnTo>
                  <a:pt x="0" y="926"/>
                </a:lnTo>
                <a:lnTo>
                  <a:pt x="1" y="920"/>
                </a:lnTo>
                <a:lnTo>
                  <a:pt x="1" y="912"/>
                </a:lnTo>
                <a:lnTo>
                  <a:pt x="1" y="912"/>
                </a:lnTo>
                <a:lnTo>
                  <a:pt x="1" y="909"/>
                </a:lnTo>
                <a:lnTo>
                  <a:pt x="1" y="907"/>
                </a:lnTo>
                <a:lnTo>
                  <a:pt x="1" y="904"/>
                </a:lnTo>
                <a:lnTo>
                  <a:pt x="1" y="901"/>
                </a:lnTo>
                <a:lnTo>
                  <a:pt x="1" y="898"/>
                </a:lnTo>
                <a:lnTo>
                  <a:pt x="1" y="896"/>
                </a:lnTo>
                <a:lnTo>
                  <a:pt x="1" y="893"/>
                </a:lnTo>
                <a:lnTo>
                  <a:pt x="1" y="890"/>
                </a:lnTo>
                <a:lnTo>
                  <a:pt x="1" y="888"/>
                </a:lnTo>
                <a:lnTo>
                  <a:pt x="1" y="885"/>
                </a:lnTo>
                <a:lnTo>
                  <a:pt x="1" y="883"/>
                </a:lnTo>
                <a:lnTo>
                  <a:pt x="1" y="880"/>
                </a:lnTo>
                <a:lnTo>
                  <a:pt x="1" y="878"/>
                </a:lnTo>
                <a:lnTo>
                  <a:pt x="1" y="875"/>
                </a:lnTo>
                <a:lnTo>
                  <a:pt x="1" y="872"/>
                </a:lnTo>
                <a:lnTo>
                  <a:pt x="1" y="869"/>
                </a:lnTo>
                <a:lnTo>
                  <a:pt x="1" y="867"/>
                </a:lnTo>
                <a:lnTo>
                  <a:pt x="1" y="864"/>
                </a:lnTo>
                <a:lnTo>
                  <a:pt x="1" y="862"/>
                </a:lnTo>
                <a:lnTo>
                  <a:pt x="1" y="859"/>
                </a:lnTo>
                <a:lnTo>
                  <a:pt x="1" y="857"/>
                </a:lnTo>
                <a:lnTo>
                  <a:pt x="1" y="854"/>
                </a:lnTo>
                <a:lnTo>
                  <a:pt x="1" y="852"/>
                </a:lnTo>
                <a:lnTo>
                  <a:pt x="1" y="849"/>
                </a:lnTo>
                <a:lnTo>
                  <a:pt x="1" y="846"/>
                </a:lnTo>
                <a:lnTo>
                  <a:pt x="1" y="843"/>
                </a:lnTo>
                <a:lnTo>
                  <a:pt x="1" y="840"/>
                </a:lnTo>
                <a:lnTo>
                  <a:pt x="1" y="838"/>
                </a:lnTo>
                <a:lnTo>
                  <a:pt x="1" y="835"/>
                </a:lnTo>
                <a:lnTo>
                  <a:pt x="1" y="833"/>
                </a:lnTo>
                <a:lnTo>
                  <a:pt x="1" y="830"/>
                </a:lnTo>
                <a:lnTo>
                  <a:pt x="1" y="828"/>
                </a:lnTo>
                <a:lnTo>
                  <a:pt x="1" y="825"/>
                </a:lnTo>
                <a:lnTo>
                  <a:pt x="1" y="823"/>
                </a:lnTo>
                <a:lnTo>
                  <a:pt x="1" y="820"/>
                </a:lnTo>
                <a:lnTo>
                  <a:pt x="1" y="816"/>
                </a:lnTo>
                <a:lnTo>
                  <a:pt x="2" y="816"/>
                </a:lnTo>
                <a:lnTo>
                  <a:pt x="58" y="816"/>
                </a:lnTo>
                <a:lnTo>
                  <a:pt x="62" y="816"/>
                </a:lnTo>
                <a:lnTo>
                  <a:pt x="96" y="816"/>
                </a:lnTo>
                <a:lnTo>
                  <a:pt x="100" y="816"/>
                </a:lnTo>
                <a:lnTo>
                  <a:pt x="133" y="816"/>
                </a:lnTo>
                <a:lnTo>
                  <a:pt x="137" y="816"/>
                </a:lnTo>
                <a:lnTo>
                  <a:pt x="166" y="816"/>
                </a:lnTo>
                <a:lnTo>
                  <a:pt x="170" y="816"/>
                </a:lnTo>
                <a:lnTo>
                  <a:pt x="193" y="816"/>
                </a:lnTo>
                <a:lnTo>
                  <a:pt x="211" y="816"/>
                </a:lnTo>
                <a:lnTo>
                  <a:pt x="216" y="816"/>
                </a:lnTo>
                <a:lnTo>
                  <a:pt x="238" y="816"/>
                </a:lnTo>
                <a:lnTo>
                  <a:pt x="242" y="816"/>
                </a:lnTo>
                <a:lnTo>
                  <a:pt x="272" y="816"/>
                </a:lnTo>
                <a:lnTo>
                  <a:pt x="282" y="816"/>
                </a:lnTo>
                <a:lnTo>
                  <a:pt x="311" y="816"/>
                </a:lnTo>
                <a:lnTo>
                  <a:pt x="315" y="816"/>
                </a:lnTo>
                <a:lnTo>
                  <a:pt x="338" y="816"/>
                </a:lnTo>
                <a:lnTo>
                  <a:pt x="341" y="816"/>
                </a:lnTo>
                <a:lnTo>
                  <a:pt x="362" y="816"/>
                </a:lnTo>
                <a:lnTo>
                  <a:pt x="366" y="816"/>
                </a:lnTo>
                <a:lnTo>
                  <a:pt x="384" y="816"/>
                </a:lnTo>
                <a:lnTo>
                  <a:pt x="396" y="816"/>
                </a:lnTo>
                <a:lnTo>
                  <a:pt x="401" y="816"/>
                </a:lnTo>
                <a:lnTo>
                  <a:pt x="425" y="816"/>
                </a:lnTo>
                <a:lnTo>
                  <a:pt x="437" y="816"/>
                </a:lnTo>
                <a:lnTo>
                  <a:pt x="441" y="816"/>
                </a:lnTo>
                <a:lnTo>
                  <a:pt x="483" y="816"/>
                </a:lnTo>
                <a:lnTo>
                  <a:pt x="486" y="816"/>
                </a:lnTo>
                <a:lnTo>
                  <a:pt x="518" y="816"/>
                </a:lnTo>
                <a:lnTo>
                  <a:pt x="522" y="816"/>
                </a:lnTo>
                <a:lnTo>
                  <a:pt x="548" y="816"/>
                </a:lnTo>
                <a:lnTo>
                  <a:pt x="553" y="816"/>
                </a:lnTo>
                <a:lnTo>
                  <a:pt x="576" y="816"/>
                </a:lnTo>
                <a:lnTo>
                  <a:pt x="580" y="816"/>
                </a:lnTo>
                <a:lnTo>
                  <a:pt x="580" y="816"/>
                </a:lnTo>
                <a:lnTo>
                  <a:pt x="604" y="816"/>
                </a:lnTo>
                <a:lnTo>
                  <a:pt x="608" y="816"/>
                </a:lnTo>
                <a:lnTo>
                  <a:pt x="633" y="816"/>
                </a:lnTo>
                <a:lnTo>
                  <a:pt x="637" y="816"/>
                </a:lnTo>
                <a:lnTo>
                  <a:pt x="660" y="816"/>
                </a:lnTo>
                <a:lnTo>
                  <a:pt x="664" y="816"/>
                </a:lnTo>
                <a:lnTo>
                  <a:pt x="701" y="816"/>
                </a:lnTo>
                <a:lnTo>
                  <a:pt x="705" y="816"/>
                </a:lnTo>
                <a:lnTo>
                  <a:pt x="744" y="816"/>
                </a:lnTo>
                <a:lnTo>
                  <a:pt x="748" y="816"/>
                </a:lnTo>
                <a:lnTo>
                  <a:pt x="768" y="816"/>
                </a:lnTo>
                <a:lnTo>
                  <a:pt x="775" y="816"/>
                </a:lnTo>
                <a:lnTo>
                  <a:pt x="775" y="815"/>
                </a:lnTo>
                <a:lnTo>
                  <a:pt x="775" y="813"/>
                </a:lnTo>
                <a:lnTo>
                  <a:pt x="774" y="811"/>
                </a:lnTo>
                <a:lnTo>
                  <a:pt x="773" y="809"/>
                </a:lnTo>
                <a:lnTo>
                  <a:pt x="773" y="807"/>
                </a:lnTo>
                <a:lnTo>
                  <a:pt x="772" y="805"/>
                </a:lnTo>
                <a:lnTo>
                  <a:pt x="771" y="802"/>
                </a:lnTo>
                <a:lnTo>
                  <a:pt x="771" y="801"/>
                </a:lnTo>
                <a:lnTo>
                  <a:pt x="770" y="798"/>
                </a:lnTo>
                <a:lnTo>
                  <a:pt x="770" y="796"/>
                </a:lnTo>
                <a:lnTo>
                  <a:pt x="769" y="795"/>
                </a:lnTo>
                <a:lnTo>
                  <a:pt x="768" y="793"/>
                </a:lnTo>
                <a:lnTo>
                  <a:pt x="767" y="791"/>
                </a:lnTo>
                <a:lnTo>
                  <a:pt x="765" y="790"/>
                </a:lnTo>
                <a:lnTo>
                  <a:pt x="764" y="789"/>
                </a:lnTo>
                <a:lnTo>
                  <a:pt x="763" y="788"/>
                </a:lnTo>
                <a:lnTo>
                  <a:pt x="761" y="786"/>
                </a:lnTo>
                <a:lnTo>
                  <a:pt x="760" y="785"/>
                </a:lnTo>
                <a:lnTo>
                  <a:pt x="759" y="784"/>
                </a:lnTo>
                <a:lnTo>
                  <a:pt x="758" y="782"/>
                </a:lnTo>
                <a:lnTo>
                  <a:pt x="756" y="780"/>
                </a:lnTo>
                <a:lnTo>
                  <a:pt x="755" y="779"/>
                </a:lnTo>
                <a:lnTo>
                  <a:pt x="754" y="778"/>
                </a:lnTo>
                <a:lnTo>
                  <a:pt x="753" y="776"/>
                </a:lnTo>
                <a:lnTo>
                  <a:pt x="752" y="774"/>
                </a:lnTo>
                <a:lnTo>
                  <a:pt x="750" y="774"/>
                </a:lnTo>
                <a:lnTo>
                  <a:pt x="749" y="772"/>
                </a:lnTo>
                <a:lnTo>
                  <a:pt x="748" y="770"/>
                </a:lnTo>
                <a:lnTo>
                  <a:pt x="747" y="769"/>
                </a:lnTo>
                <a:lnTo>
                  <a:pt x="745" y="768"/>
                </a:lnTo>
                <a:lnTo>
                  <a:pt x="743" y="767"/>
                </a:lnTo>
                <a:lnTo>
                  <a:pt x="742" y="765"/>
                </a:lnTo>
                <a:lnTo>
                  <a:pt x="741" y="764"/>
                </a:lnTo>
                <a:lnTo>
                  <a:pt x="739" y="763"/>
                </a:lnTo>
                <a:lnTo>
                  <a:pt x="737" y="762"/>
                </a:lnTo>
                <a:lnTo>
                  <a:pt x="736" y="761"/>
                </a:lnTo>
                <a:lnTo>
                  <a:pt x="735" y="760"/>
                </a:lnTo>
                <a:lnTo>
                  <a:pt x="733" y="758"/>
                </a:lnTo>
                <a:lnTo>
                  <a:pt x="732" y="757"/>
                </a:lnTo>
                <a:lnTo>
                  <a:pt x="731" y="756"/>
                </a:lnTo>
                <a:lnTo>
                  <a:pt x="730" y="754"/>
                </a:lnTo>
                <a:lnTo>
                  <a:pt x="728" y="753"/>
                </a:lnTo>
                <a:lnTo>
                  <a:pt x="727" y="752"/>
                </a:lnTo>
                <a:lnTo>
                  <a:pt x="726" y="750"/>
                </a:lnTo>
                <a:lnTo>
                  <a:pt x="725" y="747"/>
                </a:lnTo>
                <a:lnTo>
                  <a:pt x="725" y="746"/>
                </a:lnTo>
                <a:lnTo>
                  <a:pt x="725" y="743"/>
                </a:lnTo>
                <a:lnTo>
                  <a:pt x="725" y="741"/>
                </a:lnTo>
                <a:lnTo>
                  <a:pt x="725" y="738"/>
                </a:lnTo>
                <a:lnTo>
                  <a:pt x="725" y="735"/>
                </a:lnTo>
                <a:lnTo>
                  <a:pt x="724" y="733"/>
                </a:lnTo>
                <a:lnTo>
                  <a:pt x="724" y="730"/>
                </a:lnTo>
                <a:lnTo>
                  <a:pt x="724" y="728"/>
                </a:lnTo>
                <a:lnTo>
                  <a:pt x="725" y="725"/>
                </a:lnTo>
                <a:lnTo>
                  <a:pt x="725" y="724"/>
                </a:lnTo>
                <a:lnTo>
                  <a:pt x="725" y="721"/>
                </a:lnTo>
                <a:lnTo>
                  <a:pt x="725" y="719"/>
                </a:lnTo>
                <a:lnTo>
                  <a:pt x="726" y="718"/>
                </a:lnTo>
                <a:lnTo>
                  <a:pt x="727" y="716"/>
                </a:lnTo>
                <a:lnTo>
                  <a:pt x="729" y="714"/>
                </a:lnTo>
                <a:lnTo>
                  <a:pt x="730" y="713"/>
                </a:lnTo>
                <a:lnTo>
                  <a:pt x="731" y="711"/>
                </a:lnTo>
                <a:lnTo>
                  <a:pt x="731" y="709"/>
                </a:lnTo>
                <a:lnTo>
                  <a:pt x="733" y="708"/>
                </a:lnTo>
                <a:lnTo>
                  <a:pt x="734" y="707"/>
                </a:lnTo>
                <a:lnTo>
                  <a:pt x="735" y="705"/>
                </a:lnTo>
                <a:lnTo>
                  <a:pt x="736" y="702"/>
                </a:lnTo>
                <a:lnTo>
                  <a:pt x="736" y="701"/>
                </a:lnTo>
                <a:lnTo>
                  <a:pt x="736" y="698"/>
                </a:lnTo>
                <a:lnTo>
                  <a:pt x="735" y="696"/>
                </a:lnTo>
                <a:lnTo>
                  <a:pt x="735" y="694"/>
                </a:lnTo>
                <a:lnTo>
                  <a:pt x="735" y="691"/>
                </a:lnTo>
                <a:lnTo>
                  <a:pt x="735" y="689"/>
                </a:lnTo>
                <a:lnTo>
                  <a:pt x="736" y="687"/>
                </a:lnTo>
                <a:lnTo>
                  <a:pt x="736" y="685"/>
                </a:lnTo>
                <a:lnTo>
                  <a:pt x="737" y="684"/>
                </a:lnTo>
                <a:lnTo>
                  <a:pt x="738" y="681"/>
                </a:lnTo>
                <a:lnTo>
                  <a:pt x="738" y="680"/>
                </a:lnTo>
                <a:lnTo>
                  <a:pt x="739" y="678"/>
                </a:lnTo>
                <a:lnTo>
                  <a:pt x="740" y="675"/>
                </a:lnTo>
                <a:lnTo>
                  <a:pt x="741" y="674"/>
                </a:lnTo>
                <a:lnTo>
                  <a:pt x="742" y="672"/>
                </a:lnTo>
                <a:lnTo>
                  <a:pt x="742" y="669"/>
                </a:lnTo>
                <a:lnTo>
                  <a:pt x="742" y="668"/>
                </a:lnTo>
                <a:lnTo>
                  <a:pt x="742" y="665"/>
                </a:lnTo>
                <a:lnTo>
                  <a:pt x="743" y="663"/>
                </a:lnTo>
                <a:lnTo>
                  <a:pt x="743" y="661"/>
                </a:lnTo>
                <a:lnTo>
                  <a:pt x="744" y="658"/>
                </a:lnTo>
                <a:lnTo>
                  <a:pt x="744" y="657"/>
                </a:lnTo>
                <a:lnTo>
                  <a:pt x="745" y="654"/>
                </a:lnTo>
                <a:lnTo>
                  <a:pt x="745" y="652"/>
                </a:lnTo>
                <a:lnTo>
                  <a:pt x="745" y="649"/>
                </a:lnTo>
                <a:lnTo>
                  <a:pt x="745" y="647"/>
                </a:lnTo>
                <a:lnTo>
                  <a:pt x="746" y="645"/>
                </a:lnTo>
                <a:lnTo>
                  <a:pt x="746" y="642"/>
                </a:lnTo>
                <a:lnTo>
                  <a:pt x="747" y="641"/>
                </a:lnTo>
                <a:lnTo>
                  <a:pt x="748" y="639"/>
                </a:lnTo>
                <a:lnTo>
                  <a:pt x="749" y="637"/>
                </a:lnTo>
                <a:lnTo>
                  <a:pt x="750" y="635"/>
                </a:lnTo>
                <a:lnTo>
                  <a:pt x="751" y="634"/>
                </a:lnTo>
                <a:lnTo>
                  <a:pt x="753" y="633"/>
                </a:lnTo>
                <a:lnTo>
                  <a:pt x="753" y="631"/>
                </a:lnTo>
                <a:lnTo>
                  <a:pt x="755" y="630"/>
                </a:lnTo>
                <a:lnTo>
                  <a:pt x="757" y="629"/>
                </a:lnTo>
                <a:lnTo>
                  <a:pt x="758" y="628"/>
                </a:lnTo>
                <a:lnTo>
                  <a:pt x="759" y="626"/>
                </a:lnTo>
                <a:lnTo>
                  <a:pt x="760" y="624"/>
                </a:lnTo>
                <a:lnTo>
                  <a:pt x="761" y="623"/>
                </a:lnTo>
                <a:lnTo>
                  <a:pt x="762" y="621"/>
                </a:lnTo>
                <a:lnTo>
                  <a:pt x="763" y="619"/>
                </a:lnTo>
                <a:lnTo>
                  <a:pt x="764" y="618"/>
                </a:lnTo>
                <a:lnTo>
                  <a:pt x="764" y="616"/>
                </a:lnTo>
                <a:lnTo>
                  <a:pt x="765" y="614"/>
                </a:lnTo>
                <a:lnTo>
                  <a:pt x="767" y="613"/>
                </a:lnTo>
                <a:lnTo>
                  <a:pt x="768" y="612"/>
                </a:lnTo>
                <a:lnTo>
                  <a:pt x="768" y="611"/>
                </a:lnTo>
                <a:lnTo>
                  <a:pt x="770" y="610"/>
                </a:lnTo>
                <a:lnTo>
                  <a:pt x="770" y="608"/>
                </a:lnTo>
                <a:lnTo>
                  <a:pt x="771" y="607"/>
                </a:lnTo>
                <a:lnTo>
                  <a:pt x="773" y="605"/>
                </a:lnTo>
                <a:lnTo>
                  <a:pt x="774" y="603"/>
                </a:lnTo>
                <a:lnTo>
                  <a:pt x="775" y="602"/>
                </a:lnTo>
                <a:lnTo>
                  <a:pt x="776" y="601"/>
                </a:lnTo>
                <a:lnTo>
                  <a:pt x="777" y="599"/>
                </a:lnTo>
                <a:lnTo>
                  <a:pt x="778" y="597"/>
                </a:lnTo>
                <a:lnTo>
                  <a:pt x="779" y="596"/>
                </a:lnTo>
                <a:lnTo>
                  <a:pt x="781" y="594"/>
                </a:lnTo>
                <a:lnTo>
                  <a:pt x="781" y="592"/>
                </a:lnTo>
                <a:lnTo>
                  <a:pt x="782" y="591"/>
                </a:lnTo>
                <a:lnTo>
                  <a:pt x="783" y="589"/>
                </a:lnTo>
                <a:lnTo>
                  <a:pt x="785" y="588"/>
                </a:lnTo>
                <a:lnTo>
                  <a:pt x="786" y="586"/>
                </a:lnTo>
                <a:lnTo>
                  <a:pt x="787" y="585"/>
                </a:lnTo>
                <a:lnTo>
                  <a:pt x="787" y="583"/>
                </a:lnTo>
                <a:lnTo>
                  <a:pt x="787" y="580"/>
                </a:lnTo>
                <a:lnTo>
                  <a:pt x="787" y="578"/>
                </a:lnTo>
                <a:lnTo>
                  <a:pt x="787" y="575"/>
                </a:lnTo>
                <a:lnTo>
                  <a:pt x="787" y="574"/>
                </a:lnTo>
                <a:lnTo>
                  <a:pt x="786" y="572"/>
                </a:lnTo>
                <a:lnTo>
                  <a:pt x="785" y="569"/>
                </a:lnTo>
                <a:lnTo>
                  <a:pt x="784" y="568"/>
                </a:lnTo>
                <a:lnTo>
                  <a:pt x="784" y="565"/>
                </a:lnTo>
                <a:lnTo>
                  <a:pt x="783" y="563"/>
                </a:lnTo>
                <a:lnTo>
                  <a:pt x="783" y="561"/>
                </a:lnTo>
                <a:lnTo>
                  <a:pt x="783" y="559"/>
                </a:lnTo>
                <a:lnTo>
                  <a:pt x="783" y="557"/>
                </a:lnTo>
                <a:lnTo>
                  <a:pt x="784" y="554"/>
                </a:lnTo>
                <a:lnTo>
                  <a:pt x="784" y="552"/>
                </a:lnTo>
                <a:lnTo>
                  <a:pt x="784" y="549"/>
                </a:lnTo>
                <a:lnTo>
                  <a:pt x="784" y="547"/>
                </a:lnTo>
                <a:lnTo>
                  <a:pt x="784" y="545"/>
                </a:lnTo>
                <a:lnTo>
                  <a:pt x="783" y="542"/>
                </a:lnTo>
                <a:lnTo>
                  <a:pt x="783" y="540"/>
                </a:lnTo>
                <a:lnTo>
                  <a:pt x="782" y="538"/>
                </a:lnTo>
                <a:lnTo>
                  <a:pt x="781" y="536"/>
                </a:lnTo>
                <a:lnTo>
                  <a:pt x="781" y="534"/>
                </a:lnTo>
                <a:lnTo>
                  <a:pt x="780" y="532"/>
                </a:lnTo>
                <a:lnTo>
                  <a:pt x="779" y="530"/>
                </a:lnTo>
                <a:lnTo>
                  <a:pt x="778" y="529"/>
                </a:lnTo>
                <a:lnTo>
                  <a:pt x="776" y="528"/>
                </a:lnTo>
                <a:lnTo>
                  <a:pt x="775" y="526"/>
                </a:lnTo>
                <a:lnTo>
                  <a:pt x="774" y="525"/>
                </a:lnTo>
                <a:lnTo>
                  <a:pt x="773" y="524"/>
                </a:lnTo>
                <a:lnTo>
                  <a:pt x="771" y="523"/>
                </a:lnTo>
                <a:lnTo>
                  <a:pt x="770" y="521"/>
                </a:lnTo>
                <a:lnTo>
                  <a:pt x="768" y="520"/>
                </a:lnTo>
                <a:lnTo>
                  <a:pt x="768" y="519"/>
                </a:lnTo>
                <a:lnTo>
                  <a:pt x="767" y="519"/>
                </a:lnTo>
                <a:lnTo>
                  <a:pt x="765" y="518"/>
                </a:lnTo>
                <a:lnTo>
                  <a:pt x="764" y="517"/>
                </a:lnTo>
                <a:lnTo>
                  <a:pt x="763" y="515"/>
                </a:lnTo>
                <a:lnTo>
                  <a:pt x="761" y="514"/>
                </a:lnTo>
                <a:lnTo>
                  <a:pt x="760" y="513"/>
                </a:lnTo>
                <a:lnTo>
                  <a:pt x="759" y="511"/>
                </a:lnTo>
                <a:lnTo>
                  <a:pt x="758" y="509"/>
                </a:lnTo>
                <a:lnTo>
                  <a:pt x="759" y="508"/>
                </a:lnTo>
                <a:lnTo>
                  <a:pt x="759" y="506"/>
                </a:lnTo>
                <a:lnTo>
                  <a:pt x="759" y="503"/>
                </a:lnTo>
                <a:lnTo>
                  <a:pt x="759" y="501"/>
                </a:lnTo>
                <a:lnTo>
                  <a:pt x="759" y="498"/>
                </a:lnTo>
                <a:lnTo>
                  <a:pt x="759" y="496"/>
                </a:lnTo>
                <a:lnTo>
                  <a:pt x="759" y="493"/>
                </a:lnTo>
                <a:lnTo>
                  <a:pt x="759" y="491"/>
                </a:lnTo>
                <a:lnTo>
                  <a:pt x="759" y="488"/>
                </a:lnTo>
                <a:lnTo>
                  <a:pt x="759" y="485"/>
                </a:lnTo>
                <a:lnTo>
                  <a:pt x="759" y="482"/>
                </a:lnTo>
                <a:lnTo>
                  <a:pt x="759" y="480"/>
                </a:lnTo>
                <a:lnTo>
                  <a:pt x="759" y="477"/>
                </a:lnTo>
                <a:lnTo>
                  <a:pt x="759" y="475"/>
                </a:lnTo>
                <a:lnTo>
                  <a:pt x="759" y="472"/>
                </a:lnTo>
                <a:lnTo>
                  <a:pt x="759" y="469"/>
                </a:lnTo>
                <a:lnTo>
                  <a:pt x="759" y="467"/>
                </a:lnTo>
                <a:lnTo>
                  <a:pt x="759" y="464"/>
                </a:lnTo>
                <a:lnTo>
                  <a:pt x="759" y="462"/>
                </a:lnTo>
                <a:lnTo>
                  <a:pt x="759" y="458"/>
                </a:lnTo>
                <a:lnTo>
                  <a:pt x="759" y="456"/>
                </a:lnTo>
                <a:lnTo>
                  <a:pt x="759" y="453"/>
                </a:lnTo>
                <a:lnTo>
                  <a:pt x="760" y="451"/>
                </a:lnTo>
                <a:lnTo>
                  <a:pt x="760" y="448"/>
                </a:lnTo>
                <a:lnTo>
                  <a:pt x="760" y="446"/>
                </a:lnTo>
                <a:lnTo>
                  <a:pt x="760" y="443"/>
                </a:lnTo>
                <a:lnTo>
                  <a:pt x="760" y="441"/>
                </a:lnTo>
                <a:lnTo>
                  <a:pt x="760" y="438"/>
                </a:lnTo>
                <a:lnTo>
                  <a:pt x="760" y="436"/>
                </a:lnTo>
                <a:lnTo>
                  <a:pt x="760" y="433"/>
                </a:lnTo>
                <a:lnTo>
                  <a:pt x="760" y="432"/>
                </a:lnTo>
                <a:lnTo>
                  <a:pt x="760" y="430"/>
                </a:lnTo>
                <a:lnTo>
                  <a:pt x="761" y="427"/>
                </a:lnTo>
                <a:lnTo>
                  <a:pt x="760" y="425"/>
                </a:lnTo>
                <a:lnTo>
                  <a:pt x="760" y="422"/>
                </a:lnTo>
                <a:lnTo>
                  <a:pt x="761" y="419"/>
                </a:lnTo>
                <a:lnTo>
                  <a:pt x="761" y="417"/>
                </a:lnTo>
                <a:lnTo>
                  <a:pt x="761" y="414"/>
                </a:lnTo>
                <a:lnTo>
                  <a:pt x="761" y="412"/>
                </a:lnTo>
                <a:lnTo>
                  <a:pt x="761" y="409"/>
                </a:lnTo>
                <a:lnTo>
                  <a:pt x="761" y="406"/>
                </a:lnTo>
                <a:lnTo>
                  <a:pt x="761" y="403"/>
                </a:lnTo>
                <a:lnTo>
                  <a:pt x="761" y="401"/>
                </a:lnTo>
                <a:lnTo>
                  <a:pt x="761" y="398"/>
                </a:lnTo>
                <a:lnTo>
                  <a:pt x="762" y="396"/>
                </a:lnTo>
                <a:lnTo>
                  <a:pt x="762" y="393"/>
                </a:lnTo>
                <a:lnTo>
                  <a:pt x="762" y="391"/>
                </a:lnTo>
                <a:lnTo>
                  <a:pt x="762" y="388"/>
                </a:lnTo>
                <a:lnTo>
                  <a:pt x="763" y="386"/>
                </a:lnTo>
                <a:lnTo>
                  <a:pt x="764" y="385"/>
                </a:lnTo>
                <a:lnTo>
                  <a:pt x="764" y="382"/>
                </a:lnTo>
                <a:lnTo>
                  <a:pt x="765" y="381"/>
                </a:lnTo>
                <a:lnTo>
                  <a:pt x="766" y="379"/>
                </a:lnTo>
                <a:lnTo>
                  <a:pt x="767" y="377"/>
                </a:lnTo>
                <a:lnTo>
                  <a:pt x="768" y="375"/>
                </a:lnTo>
                <a:lnTo>
                  <a:pt x="769" y="374"/>
                </a:lnTo>
                <a:lnTo>
                  <a:pt x="770" y="372"/>
                </a:lnTo>
                <a:lnTo>
                  <a:pt x="770" y="370"/>
                </a:lnTo>
                <a:lnTo>
                  <a:pt x="771" y="369"/>
                </a:lnTo>
                <a:lnTo>
                  <a:pt x="772" y="367"/>
                </a:lnTo>
                <a:lnTo>
                  <a:pt x="773" y="365"/>
                </a:lnTo>
                <a:lnTo>
                  <a:pt x="774" y="364"/>
                </a:lnTo>
                <a:lnTo>
                  <a:pt x="774" y="362"/>
                </a:lnTo>
                <a:lnTo>
                  <a:pt x="773" y="360"/>
                </a:lnTo>
                <a:lnTo>
                  <a:pt x="771" y="358"/>
                </a:lnTo>
                <a:lnTo>
                  <a:pt x="770" y="358"/>
                </a:lnTo>
                <a:lnTo>
                  <a:pt x="770" y="356"/>
                </a:lnTo>
                <a:lnTo>
                  <a:pt x="768" y="354"/>
                </a:lnTo>
                <a:lnTo>
                  <a:pt x="768" y="353"/>
                </a:lnTo>
                <a:lnTo>
                  <a:pt x="767" y="353"/>
                </a:lnTo>
                <a:lnTo>
                  <a:pt x="766" y="350"/>
                </a:lnTo>
                <a:lnTo>
                  <a:pt x="766" y="348"/>
                </a:lnTo>
                <a:lnTo>
                  <a:pt x="766" y="346"/>
                </a:lnTo>
                <a:lnTo>
                  <a:pt x="766" y="343"/>
                </a:lnTo>
                <a:lnTo>
                  <a:pt x="767" y="342"/>
                </a:lnTo>
                <a:lnTo>
                  <a:pt x="768" y="339"/>
                </a:lnTo>
                <a:lnTo>
                  <a:pt x="768" y="337"/>
                </a:lnTo>
                <a:lnTo>
                  <a:pt x="768" y="335"/>
                </a:lnTo>
                <a:lnTo>
                  <a:pt x="768" y="332"/>
                </a:lnTo>
                <a:lnTo>
                  <a:pt x="768" y="331"/>
                </a:lnTo>
                <a:lnTo>
                  <a:pt x="768" y="327"/>
                </a:lnTo>
                <a:lnTo>
                  <a:pt x="767" y="325"/>
                </a:lnTo>
                <a:lnTo>
                  <a:pt x="767" y="323"/>
                </a:lnTo>
                <a:lnTo>
                  <a:pt x="766" y="321"/>
                </a:lnTo>
                <a:lnTo>
                  <a:pt x="765" y="320"/>
                </a:lnTo>
                <a:lnTo>
                  <a:pt x="764" y="318"/>
                </a:lnTo>
                <a:lnTo>
                  <a:pt x="763" y="316"/>
                </a:lnTo>
                <a:lnTo>
                  <a:pt x="762" y="315"/>
                </a:lnTo>
                <a:lnTo>
                  <a:pt x="761" y="314"/>
                </a:lnTo>
                <a:lnTo>
                  <a:pt x="759" y="312"/>
                </a:lnTo>
                <a:lnTo>
                  <a:pt x="759" y="310"/>
                </a:lnTo>
                <a:lnTo>
                  <a:pt x="758" y="309"/>
                </a:lnTo>
                <a:lnTo>
                  <a:pt x="757" y="307"/>
                </a:lnTo>
                <a:lnTo>
                  <a:pt x="756" y="305"/>
                </a:lnTo>
                <a:lnTo>
                  <a:pt x="755" y="305"/>
                </a:lnTo>
                <a:lnTo>
                  <a:pt x="755" y="303"/>
                </a:lnTo>
                <a:lnTo>
                  <a:pt x="754" y="301"/>
                </a:lnTo>
                <a:lnTo>
                  <a:pt x="755" y="299"/>
                </a:lnTo>
                <a:lnTo>
                  <a:pt x="756" y="297"/>
                </a:lnTo>
                <a:lnTo>
                  <a:pt x="757" y="295"/>
                </a:lnTo>
                <a:lnTo>
                  <a:pt x="758" y="293"/>
                </a:lnTo>
                <a:lnTo>
                  <a:pt x="759" y="292"/>
                </a:lnTo>
                <a:lnTo>
                  <a:pt x="759" y="290"/>
                </a:lnTo>
                <a:lnTo>
                  <a:pt x="760" y="288"/>
                </a:lnTo>
                <a:lnTo>
                  <a:pt x="760" y="286"/>
                </a:lnTo>
                <a:lnTo>
                  <a:pt x="761" y="284"/>
                </a:lnTo>
                <a:lnTo>
                  <a:pt x="762" y="282"/>
                </a:lnTo>
                <a:lnTo>
                  <a:pt x="763" y="280"/>
                </a:lnTo>
                <a:lnTo>
                  <a:pt x="763" y="278"/>
                </a:lnTo>
                <a:lnTo>
                  <a:pt x="764" y="276"/>
                </a:lnTo>
                <a:lnTo>
                  <a:pt x="764" y="275"/>
                </a:lnTo>
                <a:lnTo>
                  <a:pt x="765" y="272"/>
                </a:lnTo>
                <a:lnTo>
                  <a:pt x="766" y="270"/>
                </a:lnTo>
                <a:lnTo>
                  <a:pt x="767" y="269"/>
                </a:lnTo>
                <a:lnTo>
                  <a:pt x="768" y="269"/>
                </a:lnTo>
                <a:lnTo>
                  <a:pt x="769" y="268"/>
                </a:lnTo>
                <a:lnTo>
                  <a:pt x="769" y="265"/>
                </a:lnTo>
                <a:lnTo>
                  <a:pt x="770" y="264"/>
                </a:lnTo>
                <a:lnTo>
                  <a:pt x="771" y="263"/>
                </a:lnTo>
                <a:lnTo>
                  <a:pt x="772" y="261"/>
                </a:lnTo>
                <a:lnTo>
                  <a:pt x="774" y="259"/>
                </a:lnTo>
                <a:lnTo>
                  <a:pt x="775" y="258"/>
                </a:lnTo>
                <a:lnTo>
                  <a:pt x="776" y="257"/>
                </a:lnTo>
                <a:lnTo>
                  <a:pt x="777" y="255"/>
                </a:lnTo>
                <a:lnTo>
                  <a:pt x="779" y="253"/>
                </a:lnTo>
                <a:lnTo>
                  <a:pt x="779" y="252"/>
                </a:lnTo>
                <a:lnTo>
                  <a:pt x="780" y="249"/>
                </a:lnTo>
                <a:lnTo>
                  <a:pt x="779" y="248"/>
                </a:lnTo>
                <a:lnTo>
                  <a:pt x="779" y="245"/>
                </a:lnTo>
                <a:lnTo>
                  <a:pt x="778" y="242"/>
                </a:lnTo>
                <a:lnTo>
                  <a:pt x="778" y="242"/>
                </a:lnTo>
                <a:lnTo>
                  <a:pt x="778" y="240"/>
                </a:lnTo>
                <a:lnTo>
                  <a:pt x="778" y="237"/>
                </a:lnTo>
                <a:lnTo>
                  <a:pt x="778" y="235"/>
                </a:lnTo>
                <a:lnTo>
                  <a:pt x="778" y="233"/>
                </a:lnTo>
                <a:lnTo>
                  <a:pt x="778" y="230"/>
                </a:lnTo>
                <a:lnTo>
                  <a:pt x="778" y="228"/>
                </a:lnTo>
                <a:lnTo>
                  <a:pt x="779" y="225"/>
                </a:lnTo>
                <a:lnTo>
                  <a:pt x="780" y="224"/>
                </a:lnTo>
                <a:lnTo>
                  <a:pt x="781" y="222"/>
                </a:lnTo>
                <a:lnTo>
                  <a:pt x="781" y="221"/>
                </a:lnTo>
                <a:lnTo>
                  <a:pt x="783" y="220"/>
                </a:lnTo>
                <a:lnTo>
                  <a:pt x="784" y="218"/>
                </a:lnTo>
                <a:lnTo>
                  <a:pt x="786" y="217"/>
                </a:lnTo>
                <a:lnTo>
                  <a:pt x="787" y="215"/>
                </a:lnTo>
                <a:lnTo>
                  <a:pt x="788" y="214"/>
                </a:lnTo>
                <a:lnTo>
                  <a:pt x="790" y="213"/>
                </a:lnTo>
                <a:lnTo>
                  <a:pt x="792" y="212"/>
                </a:lnTo>
                <a:lnTo>
                  <a:pt x="792" y="210"/>
                </a:lnTo>
                <a:lnTo>
                  <a:pt x="794" y="209"/>
                </a:lnTo>
                <a:lnTo>
                  <a:pt x="795" y="208"/>
                </a:lnTo>
                <a:lnTo>
                  <a:pt x="797" y="207"/>
                </a:lnTo>
                <a:lnTo>
                  <a:pt x="798" y="205"/>
                </a:lnTo>
                <a:lnTo>
                  <a:pt x="800" y="204"/>
                </a:lnTo>
                <a:lnTo>
                  <a:pt x="799" y="203"/>
                </a:lnTo>
                <a:lnTo>
                  <a:pt x="798" y="200"/>
                </a:lnTo>
                <a:lnTo>
                  <a:pt x="796" y="198"/>
                </a:lnTo>
                <a:lnTo>
                  <a:pt x="795" y="194"/>
                </a:lnTo>
                <a:lnTo>
                  <a:pt x="794" y="192"/>
                </a:lnTo>
                <a:lnTo>
                  <a:pt x="792" y="189"/>
                </a:lnTo>
                <a:lnTo>
                  <a:pt x="791" y="187"/>
                </a:lnTo>
                <a:lnTo>
                  <a:pt x="790" y="184"/>
                </a:lnTo>
                <a:lnTo>
                  <a:pt x="788" y="181"/>
                </a:lnTo>
                <a:lnTo>
                  <a:pt x="787" y="179"/>
                </a:lnTo>
                <a:lnTo>
                  <a:pt x="787" y="176"/>
                </a:lnTo>
                <a:lnTo>
                  <a:pt x="785" y="174"/>
                </a:lnTo>
                <a:lnTo>
                  <a:pt x="783" y="171"/>
                </a:lnTo>
                <a:lnTo>
                  <a:pt x="782" y="168"/>
                </a:lnTo>
                <a:lnTo>
                  <a:pt x="781" y="165"/>
                </a:lnTo>
                <a:lnTo>
                  <a:pt x="780" y="163"/>
                </a:lnTo>
                <a:lnTo>
                  <a:pt x="778" y="160"/>
                </a:lnTo>
                <a:lnTo>
                  <a:pt x="777" y="158"/>
                </a:lnTo>
                <a:lnTo>
                  <a:pt x="777" y="157"/>
                </a:lnTo>
                <a:lnTo>
                  <a:pt x="777" y="154"/>
                </a:lnTo>
                <a:lnTo>
                  <a:pt x="778" y="152"/>
                </a:lnTo>
                <a:lnTo>
                  <a:pt x="778" y="149"/>
                </a:lnTo>
                <a:lnTo>
                  <a:pt x="778" y="147"/>
                </a:lnTo>
                <a:lnTo>
                  <a:pt x="778" y="144"/>
                </a:lnTo>
                <a:lnTo>
                  <a:pt x="778" y="142"/>
                </a:lnTo>
                <a:lnTo>
                  <a:pt x="779" y="139"/>
                </a:lnTo>
                <a:lnTo>
                  <a:pt x="779" y="137"/>
                </a:lnTo>
                <a:lnTo>
                  <a:pt x="779" y="134"/>
                </a:lnTo>
                <a:lnTo>
                  <a:pt x="779" y="131"/>
                </a:lnTo>
                <a:lnTo>
                  <a:pt x="779" y="128"/>
                </a:lnTo>
                <a:lnTo>
                  <a:pt x="779" y="126"/>
                </a:lnTo>
                <a:lnTo>
                  <a:pt x="779" y="123"/>
                </a:lnTo>
                <a:lnTo>
                  <a:pt x="780" y="120"/>
                </a:lnTo>
                <a:lnTo>
                  <a:pt x="780" y="118"/>
                </a:lnTo>
                <a:lnTo>
                  <a:pt x="780" y="115"/>
                </a:lnTo>
                <a:lnTo>
                  <a:pt x="780" y="113"/>
                </a:lnTo>
                <a:lnTo>
                  <a:pt x="780" y="110"/>
                </a:lnTo>
                <a:lnTo>
                  <a:pt x="781" y="107"/>
                </a:lnTo>
                <a:lnTo>
                  <a:pt x="781" y="104"/>
                </a:lnTo>
                <a:lnTo>
                  <a:pt x="781" y="102"/>
                </a:lnTo>
                <a:lnTo>
                  <a:pt x="781" y="100"/>
                </a:lnTo>
                <a:lnTo>
                  <a:pt x="779" y="100"/>
                </a:lnTo>
                <a:lnTo>
                  <a:pt x="777" y="100"/>
                </a:lnTo>
                <a:lnTo>
                  <a:pt x="776" y="100"/>
                </a:lnTo>
                <a:lnTo>
                  <a:pt x="775" y="99"/>
                </a:lnTo>
                <a:lnTo>
                  <a:pt x="774" y="98"/>
                </a:lnTo>
                <a:lnTo>
                  <a:pt x="773" y="98"/>
                </a:lnTo>
                <a:lnTo>
                  <a:pt x="772" y="98"/>
                </a:lnTo>
                <a:lnTo>
                  <a:pt x="770" y="98"/>
                </a:lnTo>
                <a:lnTo>
                  <a:pt x="770" y="93"/>
                </a:lnTo>
                <a:lnTo>
                  <a:pt x="770" y="90"/>
                </a:lnTo>
                <a:lnTo>
                  <a:pt x="771" y="87"/>
                </a:lnTo>
                <a:lnTo>
                  <a:pt x="771" y="85"/>
                </a:lnTo>
                <a:lnTo>
                  <a:pt x="772" y="83"/>
                </a:lnTo>
                <a:lnTo>
                  <a:pt x="772" y="81"/>
                </a:lnTo>
                <a:lnTo>
                  <a:pt x="773" y="78"/>
                </a:lnTo>
                <a:lnTo>
                  <a:pt x="773" y="76"/>
                </a:lnTo>
                <a:lnTo>
                  <a:pt x="774" y="74"/>
                </a:lnTo>
                <a:lnTo>
                  <a:pt x="774" y="71"/>
                </a:lnTo>
                <a:lnTo>
                  <a:pt x="774" y="69"/>
                </a:lnTo>
                <a:lnTo>
                  <a:pt x="773" y="67"/>
                </a:lnTo>
                <a:lnTo>
                  <a:pt x="773" y="65"/>
                </a:lnTo>
                <a:lnTo>
                  <a:pt x="772" y="63"/>
                </a:lnTo>
                <a:lnTo>
                  <a:pt x="772" y="60"/>
                </a:lnTo>
                <a:lnTo>
                  <a:pt x="772" y="58"/>
                </a:lnTo>
                <a:lnTo>
                  <a:pt x="772" y="55"/>
                </a:lnTo>
                <a:lnTo>
                  <a:pt x="773" y="54"/>
                </a:lnTo>
                <a:lnTo>
                  <a:pt x="774" y="51"/>
                </a:lnTo>
                <a:lnTo>
                  <a:pt x="774" y="50"/>
                </a:lnTo>
                <a:lnTo>
                  <a:pt x="774" y="49"/>
                </a:lnTo>
                <a:lnTo>
                  <a:pt x="775" y="47"/>
                </a:lnTo>
                <a:lnTo>
                  <a:pt x="775" y="45"/>
                </a:lnTo>
                <a:lnTo>
                  <a:pt x="776" y="43"/>
                </a:lnTo>
                <a:lnTo>
                  <a:pt x="776" y="41"/>
                </a:lnTo>
                <a:lnTo>
                  <a:pt x="776" y="38"/>
                </a:lnTo>
                <a:lnTo>
                  <a:pt x="775" y="37"/>
                </a:lnTo>
                <a:lnTo>
                  <a:pt x="775" y="35"/>
                </a:lnTo>
                <a:lnTo>
                  <a:pt x="774" y="33"/>
                </a:lnTo>
                <a:lnTo>
                  <a:pt x="772" y="32"/>
                </a:lnTo>
                <a:lnTo>
                  <a:pt x="771" y="31"/>
                </a:lnTo>
                <a:lnTo>
                  <a:pt x="770" y="29"/>
                </a:lnTo>
                <a:lnTo>
                  <a:pt x="769" y="28"/>
                </a:lnTo>
                <a:lnTo>
                  <a:pt x="768" y="26"/>
                </a:lnTo>
                <a:lnTo>
                  <a:pt x="767" y="26"/>
                </a:lnTo>
                <a:lnTo>
                  <a:pt x="766" y="25"/>
                </a:lnTo>
                <a:lnTo>
                  <a:pt x="764" y="23"/>
                </a:lnTo>
                <a:lnTo>
                  <a:pt x="764" y="22"/>
                </a:lnTo>
                <a:lnTo>
                  <a:pt x="763" y="20"/>
                </a:lnTo>
                <a:lnTo>
                  <a:pt x="763" y="18"/>
                </a:lnTo>
                <a:lnTo>
                  <a:pt x="763" y="15"/>
                </a:lnTo>
                <a:lnTo>
                  <a:pt x="763" y="13"/>
                </a:lnTo>
                <a:lnTo>
                  <a:pt x="764" y="10"/>
                </a:lnTo>
                <a:lnTo>
                  <a:pt x="764" y="9"/>
                </a:lnTo>
                <a:lnTo>
                  <a:pt x="764" y="6"/>
                </a:lnTo>
                <a:lnTo>
                  <a:pt x="763" y="4"/>
                </a:lnTo>
                <a:lnTo>
                  <a:pt x="762" y="1"/>
                </a:lnTo>
                <a:lnTo>
                  <a:pt x="764" y="0"/>
                </a:lnTo>
                <a:lnTo>
                  <a:pt x="767" y="0"/>
                </a:lnTo>
                <a:lnTo>
                  <a:pt x="768" y="0"/>
                </a:lnTo>
                <a:lnTo>
                  <a:pt x="770" y="1"/>
                </a:lnTo>
                <a:lnTo>
                  <a:pt x="771" y="1"/>
                </a:lnTo>
                <a:lnTo>
                  <a:pt x="774" y="2"/>
                </a:lnTo>
                <a:lnTo>
                  <a:pt x="776" y="2"/>
                </a:lnTo>
                <a:lnTo>
                  <a:pt x="778" y="3"/>
                </a:lnTo>
                <a:lnTo>
                  <a:pt x="781" y="3"/>
                </a:lnTo>
                <a:lnTo>
                  <a:pt x="783" y="3"/>
                </a:lnTo>
                <a:lnTo>
                  <a:pt x="786" y="4"/>
                </a:lnTo>
                <a:lnTo>
                  <a:pt x="788" y="4"/>
                </a:lnTo>
                <a:lnTo>
                  <a:pt x="790" y="4"/>
                </a:lnTo>
                <a:lnTo>
                  <a:pt x="792" y="4"/>
                </a:lnTo>
                <a:lnTo>
                  <a:pt x="794" y="5"/>
                </a:lnTo>
                <a:lnTo>
                  <a:pt x="796" y="6"/>
                </a:lnTo>
                <a:lnTo>
                  <a:pt x="798" y="7"/>
                </a:lnTo>
                <a:lnTo>
                  <a:pt x="799" y="8"/>
                </a:lnTo>
                <a:lnTo>
                  <a:pt x="801" y="9"/>
                </a:lnTo>
                <a:lnTo>
                  <a:pt x="803" y="9"/>
                </a:lnTo>
                <a:lnTo>
                  <a:pt x="804" y="11"/>
                </a:lnTo>
                <a:lnTo>
                  <a:pt x="806" y="12"/>
                </a:lnTo>
                <a:lnTo>
                  <a:pt x="808" y="13"/>
                </a:lnTo>
                <a:lnTo>
                  <a:pt x="809" y="14"/>
                </a:lnTo>
                <a:lnTo>
                  <a:pt x="811" y="15"/>
                </a:lnTo>
                <a:lnTo>
                  <a:pt x="813" y="15"/>
                </a:lnTo>
                <a:lnTo>
                  <a:pt x="815" y="16"/>
                </a:lnTo>
                <a:lnTo>
                  <a:pt x="817" y="16"/>
                </a:lnTo>
                <a:lnTo>
                  <a:pt x="818" y="18"/>
                </a:lnTo>
                <a:lnTo>
                  <a:pt x="819" y="20"/>
                </a:lnTo>
                <a:lnTo>
                  <a:pt x="818" y="22"/>
                </a:lnTo>
                <a:lnTo>
                  <a:pt x="818" y="24"/>
                </a:lnTo>
                <a:lnTo>
                  <a:pt x="817" y="26"/>
                </a:lnTo>
                <a:lnTo>
                  <a:pt x="816" y="28"/>
                </a:lnTo>
                <a:lnTo>
                  <a:pt x="816" y="30"/>
                </a:lnTo>
                <a:lnTo>
                  <a:pt x="816" y="32"/>
                </a:lnTo>
                <a:lnTo>
                  <a:pt x="817" y="34"/>
                </a:lnTo>
                <a:lnTo>
                  <a:pt x="818" y="36"/>
                </a:lnTo>
                <a:lnTo>
                  <a:pt x="819" y="37"/>
                </a:lnTo>
                <a:lnTo>
                  <a:pt x="820" y="39"/>
                </a:lnTo>
                <a:lnTo>
                  <a:pt x="821" y="41"/>
                </a:lnTo>
                <a:lnTo>
                  <a:pt x="822" y="43"/>
                </a:lnTo>
                <a:lnTo>
                  <a:pt x="822" y="45"/>
                </a:lnTo>
                <a:lnTo>
                  <a:pt x="821" y="47"/>
                </a:lnTo>
                <a:lnTo>
                  <a:pt x="820" y="48"/>
                </a:lnTo>
                <a:lnTo>
                  <a:pt x="820" y="50"/>
                </a:lnTo>
                <a:lnTo>
                  <a:pt x="820" y="51"/>
                </a:lnTo>
                <a:lnTo>
                  <a:pt x="819" y="53"/>
                </a:lnTo>
                <a:lnTo>
                  <a:pt x="819" y="54"/>
                </a:lnTo>
                <a:lnTo>
                  <a:pt x="818" y="57"/>
                </a:lnTo>
                <a:lnTo>
                  <a:pt x="818" y="59"/>
                </a:lnTo>
                <a:lnTo>
                  <a:pt x="818" y="61"/>
                </a:lnTo>
                <a:lnTo>
                  <a:pt x="820" y="63"/>
                </a:lnTo>
                <a:lnTo>
                  <a:pt x="820" y="64"/>
                </a:lnTo>
                <a:lnTo>
                  <a:pt x="822" y="65"/>
                </a:lnTo>
                <a:lnTo>
                  <a:pt x="825" y="65"/>
                </a:lnTo>
                <a:lnTo>
                  <a:pt x="826" y="66"/>
                </a:lnTo>
                <a:lnTo>
                  <a:pt x="829" y="65"/>
                </a:lnTo>
                <a:lnTo>
                  <a:pt x="831" y="65"/>
                </a:lnTo>
                <a:lnTo>
                  <a:pt x="833" y="64"/>
                </a:lnTo>
                <a:lnTo>
                  <a:pt x="834" y="63"/>
                </a:lnTo>
                <a:lnTo>
                  <a:pt x="837" y="62"/>
                </a:lnTo>
                <a:lnTo>
                  <a:pt x="838" y="62"/>
                </a:lnTo>
                <a:lnTo>
                  <a:pt x="842" y="62"/>
                </a:lnTo>
                <a:lnTo>
                  <a:pt x="843" y="62"/>
                </a:lnTo>
                <a:lnTo>
                  <a:pt x="846" y="63"/>
                </a:lnTo>
                <a:lnTo>
                  <a:pt x="848" y="63"/>
                </a:lnTo>
                <a:lnTo>
                  <a:pt x="850" y="64"/>
                </a:lnTo>
                <a:lnTo>
                  <a:pt x="852" y="65"/>
                </a:lnTo>
                <a:lnTo>
                  <a:pt x="854" y="65"/>
                </a:lnTo>
                <a:lnTo>
                  <a:pt x="855" y="66"/>
                </a:lnTo>
                <a:lnTo>
                  <a:pt x="857" y="67"/>
                </a:lnTo>
                <a:lnTo>
                  <a:pt x="859" y="67"/>
                </a:lnTo>
                <a:lnTo>
                  <a:pt x="861" y="68"/>
                </a:lnTo>
                <a:lnTo>
                  <a:pt x="864" y="69"/>
                </a:lnTo>
                <a:lnTo>
                  <a:pt x="865" y="69"/>
                </a:lnTo>
                <a:lnTo>
                  <a:pt x="868" y="70"/>
                </a:lnTo>
                <a:lnTo>
                  <a:pt x="870" y="70"/>
                </a:lnTo>
                <a:lnTo>
                  <a:pt x="872" y="70"/>
                </a:lnTo>
                <a:lnTo>
                  <a:pt x="874" y="70"/>
                </a:lnTo>
                <a:lnTo>
                  <a:pt x="876" y="69"/>
                </a:lnTo>
                <a:lnTo>
                  <a:pt x="878" y="68"/>
                </a:lnTo>
                <a:lnTo>
                  <a:pt x="881" y="68"/>
                </a:lnTo>
                <a:lnTo>
                  <a:pt x="883" y="68"/>
                </a:lnTo>
                <a:lnTo>
                  <a:pt x="885" y="69"/>
                </a:lnTo>
                <a:lnTo>
                  <a:pt x="887" y="69"/>
                </a:lnTo>
                <a:lnTo>
                  <a:pt x="889" y="70"/>
                </a:lnTo>
                <a:lnTo>
                  <a:pt x="892" y="70"/>
                </a:lnTo>
                <a:lnTo>
                  <a:pt x="893" y="71"/>
                </a:lnTo>
                <a:lnTo>
                  <a:pt x="894" y="72"/>
                </a:lnTo>
                <a:lnTo>
                  <a:pt x="896" y="74"/>
                </a:lnTo>
                <a:lnTo>
                  <a:pt x="898" y="75"/>
                </a:lnTo>
                <a:lnTo>
                  <a:pt x="898" y="76"/>
                </a:lnTo>
                <a:lnTo>
                  <a:pt x="900" y="77"/>
                </a:lnTo>
                <a:lnTo>
                  <a:pt x="902" y="78"/>
                </a:lnTo>
                <a:lnTo>
                  <a:pt x="904" y="79"/>
                </a:lnTo>
                <a:lnTo>
                  <a:pt x="905" y="81"/>
                </a:lnTo>
                <a:lnTo>
                  <a:pt x="907" y="81"/>
                </a:lnTo>
                <a:lnTo>
                  <a:pt x="909" y="82"/>
                </a:lnTo>
                <a:lnTo>
                  <a:pt x="910" y="83"/>
                </a:lnTo>
                <a:lnTo>
                  <a:pt x="912" y="85"/>
                </a:lnTo>
                <a:lnTo>
                  <a:pt x="914" y="86"/>
                </a:lnTo>
                <a:lnTo>
                  <a:pt x="915" y="87"/>
                </a:lnTo>
                <a:lnTo>
                  <a:pt x="915" y="88"/>
                </a:lnTo>
                <a:lnTo>
                  <a:pt x="917" y="90"/>
                </a:lnTo>
                <a:lnTo>
                  <a:pt x="919" y="91"/>
                </a:lnTo>
                <a:lnTo>
                  <a:pt x="920" y="93"/>
                </a:lnTo>
                <a:lnTo>
                  <a:pt x="921" y="94"/>
                </a:lnTo>
                <a:lnTo>
                  <a:pt x="921" y="96"/>
                </a:lnTo>
                <a:lnTo>
                  <a:pt x="921" y="98"/>
                </a:lnTo>
                <a:lnTo>
                  <a:pt x="920" y="100"/>
                </a:lnTo>
                <a:lnTo>
                  <a:pt x="918" y="101"/>
                </a:lnTo>
                <a:lnTo>
                  <a:pt x="916" y="103"/>
                </a:lnTo>
                <a:lnTo>
                  <a:pt x="915" y="104"/>
                </a:lnTo>
                <a:lnTo>
                  <a:pt x="914" y="105"/>
                </a:lnTo>
                <a:lnTo>
                  <a:pt x="913" y="107"/>
                </a:lnTo>
                <a:lnTo>
                  <a:pt x="913" y="109"/>
                </a:lnTo>
                <a:lnTo>
                  <a:pt x="913" y="112"/>
                </a:lnTo>
                <a:lnTo>
                  <a:pt x="914" y="114"/>
                </a:lnTo>
                <a:lnTo>
                  <a:pt x="914" y="116"/>
                </a:lnTo>
                <a:lnTo>
                  <a:pt x="915" y="118"/>
                </a:lnTo>
                <a:lnTo>
                  <a:pt x="916" y="120"/>
                </a:lnTo>
                <a:lnTo>
                  <a:pt x="917" y="120"/>
                </a:lnTo>
                <a:lnTo>
                  <a:pt x="919" y="122"/>
                </a:lnTo>
                <a:lnTo>
                  <a:pt x="920" y="123"/>
                </a:lnTo>
                <a:lnTo>
                  <a:pt x="921" y="125"/>
                </a:lnTo>
                <a:lnTo>
                  <a:pt x="923" y="126"/>
                </a:lnTo>
                <a:lnTo>
                  <a:pt x="925" y="126"/>
                </a:lnTo>
                <a:lnTo>
                  <a:pt x="926" y="127"/>
                </a:lnTo>
                <a:lnTo>
                  <a:pt x="927" y="129"/>
                </a:lnTo>
                <a:lnTo>
                  <a:pt x="927" y="131"/>
                </a:lnTo>
                <a:lnTo>
                  <a:pt x="927" y="134"/>
                </a:lnTo>
                <a:lnTo>
                  <a:pt x="927" y="137"/>
                </a:lnTo>
                <a:lnTo>
                  <a:pt x="926" y="139"/>
                </a:lnTo>
                <a:lnTo>
                  <a:pt x="926" y="141"/>
                </a:lnTo>
                <a:lnTo>
                  <a:pt x="926" y="143"/>
                </a:lnTo>
                <a:lnTo>
                  <a:pt x="926" y="146"/>
                </a:lnTo>
                <a:lnTo>
                  <a:pt x="926" y="148"/>
                </a:lnTo>
                <a:lnTo>
                  <a:pt x="926" y="151"/>
                </a:lnTo>
                <a:lnTo>
                  <a:pt x="926" y="153"/>
                </a:lnTo>
                <a:lnTo>
                  <a:pt x="926" y="155"/>
                </a:lnTo>
                <a:lnTo>
                  <a:pt x="925" y="158"/>
                </a:lnTo>
                <a:lnTo>
                  <a:pt x="924" y="159"/>
                </a:lnTo>
                <a:lnTo>
                  <a:pt x="923" y="161"/>
                </a:lnTo>
                <a:lnTo>
                  <a:pt x="921" y="163"/>
                </a:lnTo>
                <a:lnTo>
                  <a:pt x="921" y="164"/>
                </a:lnTo>
                <a:lnTo>
                  <a:pt x="919" y="165"/>
                </a:lnTo>
                <a:lnTo>
                  <a:pt x="918" y="166"/>
                </a:lnTo>
                <a:lnTo>
                  <a:pt x="916" y="168"/>
                </a:lnTo>
                <a:lnTo>
                  <a:pt x="915" y="169"/>
                </a:lnTo>
                <a:lnTo>
                  <a:pt x="914" y="170"/>
                </a:lnTo>
                <a:lnTo>
                  <a:pt x="914" y="173"/>
                </a:lnTo>
                <a:lnTo>
                  <a:pt x="913" y="175"/>
                </a:lnTo>
                <a:lnTo>
                  <a:pt x="912" y="176"/>
                </a:lnTo>
                <a:lnTo>
                  <a:pt x="911" y="179"/>
                </a:lnTo>
                <a:lnTo>
                  <a:pt x="910" y="181"/>
                </a:lnTo>
                <a:lnTo>
                  <a:pt x="910" y="182"/>
                </a:lnTo>
                <a:lnTo>
                  <a:pt x="909" y="184"/>
                </a:lnTo>
                <a:lnTo>
                  <a:pt x="907" y="185"/>
                </a:lnTo>
                <a:lnTo>
                  <a:pt x="906" y="187"/>
                </a:lnTo>
                <a:lnTo>
                  <a:pt x="904" y="187"/>
                </a:lnTo>
                <a:lnTo>
                  <a:pt x="902" y="188"/>
                </a:lnTo>
                <a:lnTo>
                  <a:pt x="900" y="189"/>
                </a:lnTo>
                <a:lnTo>
                  <a:pt x="898" y="189"/>
                </a:lnTo>
                <a:lnTo>
                  <a:pt x="896" y="190"/>
                </a:lnTo>
                <a:lnTo>
                  <a:pt x="893" y="190"/>
                </a:lnTo>
                <a:lnTo>
                  <a:pt x="892" y="191"/>
                </a:lnTo>
                <a:lnTo>
                  <a:pt x="889" y="192"/>
                </a:lnTo>
                <a:lnTo>
                  <a:pt x="887" y="192"/>
                </a:lnTo>
                <a:lnTo>
                  <a:pt x="886" y="192"/>
                </a:lnTo>
                <a:lnTo>
                  <a:pt x="884" y="194"/>
                </a:lnTo>
                <a:lnTo>
                  <a:pt x="883" y="196"/>
                </a:lnTo>
                <a:lnTo>
                  <a:pt x="884" y="198"/>
                </a:lnTo>
                <a:lnTo>
                  <a:pt x="885" y="200"/>
                </a:lnTo>
                <a:lnTo>
                  <a:pt x="886" y="202"/>
                </a:lnTo>
                <a:lnTo>
                  <a:pt x="887" y="203"/>
                </a:lnTo>
                <a:lnTo>
                  <a:pt x="889" y="203"/>
                </a:lnTo>
                <a:lnTo>
                  <a:pt x="891" y="204"/>
                </a:lnTo>
                <a:lnTo>
                  <a:pt x="893" y="204"/>
                </a:lnTo>
                <a:lnTo>
                  <a:pt x="896" y="205"/>
                </a:lnTo>
                <a:lnTo>
                  <a:pt x="898" y="205"/>
                </a:lnTo>
                <a:lnTo>
                  <a:pt x="901" y="205"/>
                </a:lnTo>
                <a:lnTo>
                  <a:pt x="904" y="205"/>
                </a:lnTo>
                <a:lnTo>
                  <a:pt x="906" y="205"/>
                </a:lnTo>
                <a:lnTo>
                  <a:pt x="909" y="205"/>
                </a:lnTo>
                <a:lnTo>
                  <a:pt x="911" y="205"/>
                </a:lnTo>
                <a:lnTo>
                  <a:pt x="914" y="206"/>
                </a:lnTo>
                <a:lnTo>
                  <a:pt x="915" y="206"/>
                </a:lnTo>
                <a:lnTo>
                  <a:pt x="917" y="207"/>
                </a:lnTo>
                <a:lnTo>
                  <a:pt x="919" y="209"/>
                </a:lnTo>
                <a:lnTo>
                  <a:pt x="921" y="209"/>
                </a:lnTo>
                <a:lnTo>
                  <a:pt x="922" y="210"/>
                </a:lnTo>
                <a:lnTo>
                  <a:pt x="924" y="211"/>
                </a:lnTo>
                <a:lnTo>
                  <a:pt x="926" y="212"/>
                </a:lnTo>
                <a:lnTo>
                  <a:pt x="927" y="214"/>
                </a:lnTo>
                <a:lnTo>
                  <a:pt x="929" y="214"/>
                </a:lnTo>
                <a:lnTo>
                  <a:pt x="930" y="215"/>
                </a:lnTo>
                <a:lnTo>
                  <a:pt x="932" y="217"/>
                </a:lnTo>
                <a:lnTo>
                  <a:pt x="933" y="219"/>
                </a:lnTo>
                <a:lnTo>
                  <a:pt x="934" y="220"/>
                </a:lnTo>
                <a:lnTo>
                  <a:pt x="935" y="222"/>
                </a:lnTo>
                <a:lnTo>
                  <a:pt x="936" y="224"/>
                </a:lnTo>
                <a:lnTo>
                  <a:pt x="937" y="225"/>
                </a:lnTo>
                <a:lnTo>
                  <a:pt x="938" y="226"/>
                </a:lnTo>
                <a:lnTo>
                  <a:pt x="939" y="228"/>
                </a:lnTo>
                <a:lnTo>
                  <a:pt x="942" y="228"/>
                </a:lnTo>
                <a:lnTo>
                  <a:pt x="944" y="228"/>
                </a:lnTo>
                <a:lnTo>
                  <a:pt x="946" y="227"/>
                </a:lnTo>
                <a:lnTo>
                  <a:pt x="948" y="226"/>
                </a:lnTo>
                <a:lnTo>
                  <a:pt x="949" y="225"/>
                </a:lnTo>
                <a:lnTo>
                  <a:pt x="951" y="225"/>
                </a:lnTo>
                <a:lnTo>
                  <a:pt x="954" y="225"/>
                </a:lnTo>
                <a:lnTo>
                  <a:pt x="955" y="226"/>
                </a:lnTo>
                <a:lnTo>
                  <a:pt x="958" y="226"/>
                </a:lnTo>
                <a:lnTo>
                  <a:pt x="960" y="227"/>
                </a:lnTo>
                <a:lnTo>
                  <a:pt x="962" y="228"/>
                </a:lnTo>
                <a:lnTo>
                  <a:pt x="965" y="227"/>
                </a:lnTo>
                <a:lnTo>
                  <a:pt x="967" y="227"/>
                </a:lnTo>
                <a:lnTo>
                  <a:pt x="970" y="227"/>
                </a:lnTo>
                <a:lnTo>
                  <a:pt x="971" y="226"/>
                </a:lnTo>
                <a:lnTo>
                  <a:pt x="972" y="225"/>
                </a:lnTo>
                <a:lnTo>
                  <a:pt x="974" y="224"/>
                </a:lnTo>
                <a:lnTo>
                  <a:pt x="976" y="222"/>
                </a:lnTo>
                <a:lnTo>
                  <a:pt x="977" y="221"/>
                </a:lnTo>
                <a:lnTo>
                  <a:pt x="979" y="220"/>
                </a:lnTo>
                <a:lnTo>
                  <a:pt x="982" y="220"/>
                </a:lnTo>
                <a:lnTo>
                  <a:pt x="984" y="220"/>
                </a:lnTo>
                <a:lnTo>
                  <a:pt x="986" y="221"/>
                </a:lnTo>
                <a:lnTo>
                  <a:pt x="988" y="220"/>
                </a:lnTo>
                <a:lnTo>
                  <a:pt x="990" y="220"/>
                </a:lnTo>
                <a:lnTo>
                  <a:pt x="992" y="219"/>
                </a:lnTo>
                <a:lnTo>
                  <a:pt x="993" y="218"/>
                </a:lnTo>
                <a:lnTo>
                  <a:pt x="993" y="215"/>
                </a:lnTo>
                <a:lnTo>
                  <a:pt x="994" y="214"/>
                </a:lnTo>
                <a:lnTo>
                  <a:pt x="995" y="212"/>
                </a:lnTo>
                <a:lnTo>
                  <a:pt x="996" y="209"/>
                </a:lnTo>
                <a:lnTo>
                  <a:pt x="996" y="208"/>
                </a:lnTo>
                <a:lnTo>
                  <a:pt x="998" y="206"/>
                </a:lnTo>
                <a:lnTo>
                  <a:pt x="999" y="205"/>
                </a:lnTo>
                <a:lnTo>
                  <a:pt x="1000" y="203"/>
                </a:lnTo>
                <a:lnTo>
                  <a:pt x="1002" y="203"/>
                </a:lnTo>
                <a:lnTo>
                  <a:pt x="1005" y="203"/>
                </a:lnTo>
                <a:lnTo>
                  <a:pt x="1007" y="203"/>
                </a:lnTo>
                <a:lnTo>
                  <a:pt x="1010" y="203"/>
                </a:lnTo>
                <a:lnTo>
                  <a:pt x="1012" y="202"/>
                </a:lnTo>
                <a:lnTo>
                  <a:pt x="1014" y="201"/>
                </a:lnTo>
                <a:lnTo>
                  <a:pt x="1016" y="200"/>
                </a:lnTo>
                <a:lnTo>
                  <a:pt x="1017" y="198"/>
                </a:lnTo>
                <a:lnTo>
                  <a:pt x="1018" y="198"/>
                </a:lnTo>
                <a:lnTo>
                  <a:pt x="1019" y="196"/>
                </a:lnTo>
                <a:lnTo>
                  <a:pt x="1020" y="194"/>
                </a:lnTo>
                <a:lnTo>
                  <a:pt x="1021" y="192"/>
                </a:lnTo>
                <a:lnTo>
                  <a:pt x="1022" y="191"/>
                </a:lnTo>
                <a:lnTo>
                  <a:pt x="1024" y="190"/>
                </a:lnTo>
                <a:lnTo>
                  <a:pt x="1025" y="188"/>
                </a:lnTo>
                <a:lnTo>
                  <a:pt x="1027" y="187"/>
                </a:lnTo>
                <a:lnTo>
                  <a:pt x="1027" y="186"/>
                </a:lnTo>
                <a:lnTo>
                  <a:pt x="1029" y="184"/>
                </a:lnTo>
                <a:lnTo>
                  <a:pt x="1030" y="183"/>
                </a:lnTo>
                <a:lnTo>
                  <a:pt x="1032" y="182"/>
                </a:lnTo>
                <a:lnTo>
                  <a:pt x="1033" y="181"/>
                </a:lnTo>
                <a:lnTo>
                  <a:pt x="1035" y="180"/>
                </a:lnTo>
                <a:lnTo>
                  <a:pt x="1038" y="180"/>
                </a:lnTo>
                <a:lnTo>
                  <a:pt x="1040" y="180"/>
                </a:lnTo>
                <a:lnTo>
                  <a:pt x="1042" y="179"/>
                </a:lnTo>
                <a:lnTo>
                  <a:pt x="1044" y="178"/>
                </a:lnTo>
                <a:lnTo>
                  <a:pt x="1044" y="176"/>
                </a:lnTo>
                <a:lnTo>
                  <a:pt x="1046" y="175"/>
                </a:lnTo>
                <a:lnTo>
                  <a:pt x="1048" y="174"/>
                </a:lnTo>
                <a:lnTo>
                  <a:pt x="1049" y="173"/>
                </a:lnTo>
                <a:lnTo>
                  <a:pt x="1051" y="172"/>
                </a:lnTo>
                <a:lnTo>
                  <a:pt x="1053" y="171"/>
                </a:lnTo>
                <a:lnTo>
                  <a:pt x="1055" y="170"/>
                </a:lnTo>
                <a:lnTo>
                  <a:pt x="1058" y="170"/>
                </a:lnTo>
                <a:lnTo>
                  <a:pt x="1060" y="171"/>
                </a:lnTo>
                <a:lnTo>
                  <a:pt x="1063" y="171"/>
                </a:lnTo>
                <a:lnTo>
                  <a:pt x="1066" y="171"/>
                </a:lnTo>
                <a:lnTo>
                  <a:pt x="1067" y="172"/>
                </a:lnTo>
                <a:lnTo>
                  <a:pt x="1070" y="172"/>
                </a:lnTo>
                <a:lnTo>
                  <a:pt x="1072" y="173"/>
                </a:lnTo>
                <a:lnTo>
                  <a:pt x="1074" y="173"/>
                </a:lnTo>
                <a:lnTo>
                  <a:pt x="1076" y="174"/>
                </a:lnTo>
                <a:lnTo>
                  <a:pt x="1078" y="175"/>
                </a:lnTo>
                <a:lnTo>
                  <a:pt x="1081" y="175"/>
                </a:lnTo>
                <a:lnTo>
                  <a:pt x="1083" y="174"/>
                </a:lnTo>
                <a:lnTo>
                  <a:pt x="1086" y="174"/>
                </a:lnTo>
                <a:lnTo>
                  <a:pt x="1088" y="173"/>
                </a:lnTo>
                <a:lnTo>
                  <a:pt x="1089" y="172"/>
                </a:lnTo>
                <a:lnTo>
                  <a:pt x="1092" y="171"/>
                </a:lnTo>
                <a:lnTo>
                  <a:pt x="1093" y="170"/>
                </a:lnTo>
                <a:lnTo>
                  <a:pt x="1095" y="170"/>
                </a:lnTo>
                <a:lnTo>
                  <a:pt x="1096" y="168"/>
                </a:lnTo>
                <a:lnTo>
                  <a:pt x="1098" y="167"/>
                </a:lnTo>
                <a:lnTo>
                  <a:pt x="1100" y="166"/>
                </a:lnTo>
                <a:lnTo>
                  <a:pt x="1100" y="165"/>
                </a:lnTo>
                <a:lnTo>
                  <a:pt x="1102" y="164"/>
                </a:lnTo>
                <a:lnTo>
                  <a:pt x="1104" y="163"/>
                </a:lnTo>
                <a:lnTo>
                  <a:pt x="1105" y="161"/>
                </a:lnTo>
                <a:lnTo>
                  <a:pt x="1107" y="160"/>
                </a:lnTo>
                <a:lnTo>
                  <a:pt x="1109" y="160"/>
                </a:lnTo>
                <a:lnTo>
                  <a:pt x="1111" y="160"/>
                </a:lnTo>
                <a:lnTo>
                  <a:pt x="1114" y="160"/>
                </a:lnTo>
                <a:lnTo>
                  <a:pt x="1116" y="160"/>
                </a:lnTo>
                <a:lnTo>
                  <a:pt x="1119" y="159"/>
                </a:lnTo>
                <a:lnTo>
                  <a:pt x="1121" y="159"/>
                </a:lnTo>
                <a:lnTo>
                  <a:pt x="1122" y="159"/>
                </a:lnTo>
                <a:lnTo>
                  <a:pt x="1125" y="158"/>
                </a:lnTo>
                <a:lnTo>
                  <a:pt x="1127" y="157"/>
                </a:lnTo>
                <a:lnTo>
                  <a:pt x="1128" y="156"/>
                </a:lnTo>
                <a:lnTo>
                  <a:pt x="1131" y="155"/>
                </a:lnTo>
                <a:lnTo>
                  <a:pt x="1133" y="154"/>
                </a:lnTo>
                <a:lnTo>
                  <a:pt x="1134" y="154"/>
                </a:lnTo>
                <a:lnTo>
                  <a:pt x="1137" y="153"/>
                </a:lnTo>
                <a:lnTo>
                  <a:pt x="1139" y="153"/>
                </a:lnTo>
                <a:lnTo>
                  <a:pt x="1140" y="152"/>
                </a:lnTo>
                <a:lnTo>
                  <a:pt x="1143" y="152"/>
                </a:lnTo>
                <a:lnTo>
                  <a:pt x="1145" y="153"/>
                </a:lnTo>
                <a:lnTo>
                  <a:pt x="1147" y="153"/>
                </a:lnTo>
                <a:lnTo>
                  <a:pt x="1149" y="153"/>
                </a:lnTo>
                <a:lnTo>
                  <a:pt x="1150" y="153"/>
                </a:lnTo>
                <a:lnTo>
                  <a:pt x="1152" y="153"/>
                </a:lnTo>
                <a:lnTo>
                  <a:pt x="1154" y="153"/>
                </a:lnTo>
                <a:lnTo>
                  <a:pt x="1156" y="153"/>
                </a:lnTo>
                <a:lnTo>
                  <a:pt x="1158" y="153"/>
                </a:lnTo>
                <a:lnTo>
                  <a:pt x="1161" y="152"/>
                </a:lnTo>
                <a:lnTo>
                  <a:pt x="1162" y="151"/>
                </a:lnTo>
                <a:lnTo>
                  <a:pt x="1164" y="150"/>
                </a:lnTo>
                <a:lnTo>
                  <a:pt x="1167" y="150"/>
                </a:lnTo>
                <a:lnTo>
                  <a:pt x="1169" y="149"/>
                </a:lnTo>
                <a:lnTo>
                  <a:pt x="1172" y="150"/>
                </a:lnTo>
                <a:lnTo>
                  <a:pt x="1173" y="150"/>
                </a:lnTo>
                <a:lnTo>
                  <a:pt x="1176" y="150"/>
                </a:lnTo>
                <a:lnTo>
                  <a:pt x="1178" y="150"/>
                </a:lnTo>
                <a:lnTo>
                  <a:pt x="1181" y="151"/>
                </a:lnTo>
                <a:lnTo>
                  <a:pt x="1183" y="151"/>
                </a:lnTo>
                <a:lnTo>
                  <a:pt x="1186" y="151"/>
                </a:lnTo>
                <a:lnTo>
                  <a:pt x="1189" y="151"/>
                </a:lnTo>
                <a:lnTo>
                  <a:pt x="1191" y="151"/>
                </a:lnTo>
                <a:lnTo>
                  <a:pt x="1194" y="151"/>
                </a:lnTo>
                <a:lnTo>
                  <a:pt x="1197" y="151"/>
                </a:lnTo>
                <a:lnTo>
                  <a:pt x="1200" y="151"/>
                </a:lnTo>
                <a:lnTo>
                  <a:pt x="1202" y="151"/>
                </a:lnTo>
                <a:lnTo>
                  <a:pt x="1204" y="150"/>
                </a:lnTo>
                <a:lnTo>
                  <a:pt x="1206" y="149"/>
                </a:lnTo>
                <a:lnTo>
                  <a:pt x="1207" y="148"/>
                </a:lnTo>
                <a:lnTo>
                  <a:pt x="1209" y="148"/>
                </a:lnTo>
                <a:lnTo>
                  <a:pt x="1211" y="148"/>
                </a:lnTo>
                <a:lnTo>
                  <a:pt x="1212" y="147"/>
                </a:lnTo>
                <a:lnTo>
                  <a:pt x="1215" y="146"/>
                </a:lnTo>
                <a:lnTo>
                  <a:pt x="1217" y="147"/>
                </a:lnTo>
                <a:lnTo>
                  <a:pt x="1219" y="148"/>
                </a:lnTo>
                <a:lnTo>
                  <a:pt x="1221" y="148"/>
                </a:lnTo>
                <a:lnTo>
                  <a:pt x="1223" y="147"/>
                </a:lnTo>
                <a:lnTo>
                  <a:pt x="1225" y="147"/>
                </a:lnTo>
                <a:lnTo>
                  <a:pt x="1227" y="145"/>
                </a:lnTo>
                <a:lnTo>
                  <a:pt x="1228" y="144"/>
                </a:lnTo>
                <a:lnTo>
                  <a:pt x="1230" y="143"/>
                </a:lnTo>
                <a:lnTo>
                  <a:pt x="1232" y="142"/>
                </a:lnTo>
                <a:lnTo>
                  <a:pt x="1234" y="141"/>
                </a:lnTo>
                <a:lnTo>
                  <a:pt x="1235" y="140"/>
                </a:lnTo>
                <a:lnTo>
                  <a:pt x="1238" y="140"/>
                </a:lnTo>
                <a:lnTo>
                  <a:pt x="1240" y="140"/>
                </a:lnTo>
                <a:lnTo>
                  <a:pt x="1243" y="140"/>
                </a:lnTo>
                <a:lnTo>
                  <a:pt x="1245" y="139"/>
                </a:lnTo>
                <a:lnTo>
                  <a:pt x="1247" y="138"/>
                </a:lnTo>
                <a:lnTo>
                  <a:pt x="1249" y="137"/>
                </a:lnTo>
                <a:lnTo>
                  <a:pt x="1250" y="137"/>
                </a:lnTo>
                <a:lnTo>
                  <a:pt x="1251" y="135"/>
                </a:lnTo>
                <a:lnTo>
                  <a:pt x="1253" y="134"/>
                </a:lnTo>
                <a:lnTo>
                  <a:pt x="1255" y="133"/>
                </a:lnTo>
                <a:lnTo>
                  <a:pt x="1256" y="132"/>
                </a:lnTo>
                <a:lnTo>
                  <a:pt x="1258" y="131"/>
                </a:lnTo>
                <a:lnTo>
                  <a:pt x="1260" y="130"/>
                </a:lnTo>
                <a:lnTo>
                  <a:pt x="1262" y="129"/>
                </a:lnTo>
                <a:lnTo>
                  <a:pt x="1263" y="128"/>
                </a:lnTo>
                <a:lnTo>
                  <a:pt x="1265" y="127"/>
                </a:lnTo>
                <a:lnTo>
                  <a:pt x="1267" y="126"/>
                </a:lnTo>
                <a:lnTo>
                  <a:pt x="1269" y="126"/>
                </a:lnTo>
                <a:lnTo>
                  <a:pt x="1271" y="125"/>
                </a:lnTo>
                <a:lnTo>
                  <a:pt x="1273" y="125"/>
                </a:lnTo>
                <a:lnTo>
                  <a:pt x="1275" y="124"/>
                </a:lnTo>
                <a:lnTo>
                  <a:pt x="1278" y="125"/>
                </a:lnTo>
                <a:lnTo>
                  <a:pt x="1279" y="126"/>
                </a:lnTo>
                <a:lnTo>
                  <a:pt x="1281" y="126"/>
                </a:lnTo>
                <a:lnTo>
                  <a:pt x="1283" y="128"/>
                </a:lnTo>
                <a:lnTo>
                  <a:pt x="1284" y="130"/>
                </a:lnTo>
                <a:lnTo>
                  <a:pt x="1284" y="132"/>
                </a:lnTo>
                <a:lnTo>
                  <a:pt x="1283" y="134"/>
                </a:lnTo>
                <a:lnTo>
                  <a:pt x="1282" y="137"/>
                </a:lnTo>
                <a:lnTo>
                  <a:pt x="1281" y="138"/>
                </a:lnTo>
                <a:lnTo>
                  <a:pt x="1280" y="140"/>
                </a:lnTo>
                <a:lnTo>
                  <a:pt x="1279" y="142"/>
                </a:lnTo>
                <a:lnTo>
                  <a:pt x="1279" y="144"/>
                </a:lnTo>
                <a:lnTo>
                  <a:pt x="1278" y="146"/>
                </a:lnTo>
                <a:lnTo>
                  <a:pt x="1279" y="148"/>
                </a:lnTo>
                <a:lnTo>
                  <a:pt x="1280" y="150"/>
                </a:lnTo>
                <a:lnTo>
                  <a:pt x="1281" y="152"/>
                </a:lnTo>
                <a:lnTo>
                  <a:pt x="1282" y="153"/>
                </a:lnTo>
                <a:lnTo>
                  <a:pt x="1283" y="156"/>
                </a:lnTo>
                <a:lnTo>
                  <a:pt x="1283" y="158"/>
                </a:lnTo>
                <a:lnTo>
                  <a:pt x="1281" y="159"/>
                </a:lnTo>
                <a:lnTo>
                  <a:pt x="1280" y="160"/>
                </a:lnTo>
                <a:lnTo>
                  <a:pt x="1278" y="161"/>
                </a:lnTo>
                <a:lnTo>
                  <a:pt x="1276" y="162"/>
                </a:lnTo>
                <a:lnTo>
                  <a:pt x="1274" y="163"/>
                </a:lnTo>
                <a:lnTo>
                  <a:pt x="1273" y="164"/>
                </a:lnTo>
                <a:lnTo>
                  <a:pt x="1270" y="165"/>
                </a:lnTo>
                <a:lnTo>
                  <a:pt x="1269" y="165"/>
                </a:lnTo>
                <a:lnTo>
                  <a:pt x="1267" y="167"/>
                </a:lnTo>
                <a:lnTo>
                  <a:pt x="1267" y="169"/>
                </a:lnTo>
                <a:lnTo>
                  <a:pt x="1268" y="170"/>
                </a:lnTo>
                <a:lnTo>
                  <a:pt x="1270" y="172"/>
                </a:lnTo>
                <a:lnTo>
                  <a:pt x="1271" y="173"/>
                </a:lnTo>
                <a:lnTo>
                  <a:pt x="1273" y="175"/>
                </a:lnTo>
                <a:lnTo>
                  <a:pt x="1274" y="176"/>
                </a:lnTo>
                <a:lnTo>
                  <a:pt x="1275" y="177"/>
                </a:lnTo>
                <a:lnTo>
                  <a:pt x="1276" y="180"/>
                </a:lnTo>
                <a:lnTo>
                  <a:pt x="1275" y="181"/>
                </a:lnTo>
                <a:lnTo>
                  <a:pt x="1273" y="183"/>
                </a:lnTo>
                <a:lnTo>
                  <a:pt x="1272" y="184"/>
                </a:lnTo>
                <a:lnTo>
                  <a:pt x="1270" y="185"/>
                </a:lnTo>
                <a:lnTo>
                  <a:pt x="1267" y="185"/>
                </a:lnTo>
                <a:lnTo>
                  <a:pt x="1266" y="186"/>
                </a:lnTo>
                <a:lnTo>
                  <a:pt x="1264" y="187"/>
                </a:lnTo>
                <a:lnTo>
                  <a:pt x="1262" y="188"/>
                </a:lnTo>
                <a:lnTo>
                  <a:pt x="1262" y="190"/>
                </a:lnTo>
                <a:lnTo>
                  <a:pt x="1262" y="192"/>
                </a:lnTo>
                <a:lnTo>
                  <a:pt x="1262" y="194"/>
                </a:lnTo>
                <a:lnTo>
                  <a:pt x="1262" y="197"/>
                </a:lnTo>
                <a:lnTo>
                  <a:pt x="1262" y="198"/>
                </a:lnTo>
                <a:lnTo>
                  <a:pt x="1264" y="200"/>
                </a:lnTo>
                <a:lnTo>
                  <a:pt x="1265" y="202"/>
                </a:lnTo>
                <a:lnTo>
                  <a:pt x="1266" y="203"/>
                </a:lnTo>
                <a:lnTo>
                  <a:pt x="1267" y="205"/>
                </a:lnTo>
                <a:lnTo>
                  <a:pt x="1267" y="207"/>
                </a:lnTo>
                <a:lnTo>
                  <a:pt x="1268" y="209"/>
                </a:lnTo>
                <a:lnTo>
                  <a:pt x="1269" y="210"/>
                </a:lnTo>
                <a:lnTo>
                  <a:pt x="1269" y="213"/>
                </a:lnTo>
                <a:lnTo>
                  <a:pt x="1270" y="214"/>
                </a:lnTo>
                <a:lnTo>
                  <a:pt x="1271" y="217"/>
                </a:lnTo>
                <a:lnTo>
                  <a:pt x="1271" y="219"/>
                </a:lnTo>
                <a:lnTo>
                  <a:pt x="1272" y="221"/>
                </a:lnTo>
                <a:lnTo>
                  <a:pt x="1273" y="223"/>
                </a:lnTo>
                <a:lnTo>
                  <a:pt x="1273" y="225"/>
                </a:lnTo>
                <a:lnTo>
                  <a:pt x="1274" y="226"/>
                </a:lnTo>
                <a:lnTo>
                  <a:pt x="1276" y="227"/>
                </a:lnTo>
                <a:lnTo>
                  <a:pt x="1278" y="228"/>
                </a:lnTo>
                <a:lnTo>
                  <a:pt x="1278" y="230"/>
                </a:lnTo>
                <a:lnTo>
                  <a:pt x="1279" y="231"/>
                </a:lnTo>
                <a:lnTo>
                  <a:pt x="1278" y="234"/>
                </a:lnTo>
                <a:lnTo>
                  <a:pt x="1278" y="236"/>
                </a:lnTo>
                <a:lnTo>
                  <a:pt x="1277" y="237"/>
                </a:lnTo>
                <a:lnTo>
                  <a:pt x="1275" y="238"/>
                </a:lnTo>
                <a:lnTo>
                  <a:pt x="1274" y="240"/>
                </a:lnTo>
                <a:lnTo>
                  <a:pt x="1273" y="241"/>
                </a:lnTo>
                <a:lnTo>
                  <a:pt x="1273" y="242"/>
                </a:lnTo>
                <a:lnTo>
                  <a:pt x="1272" y="243"/>
                </a:lnTo>
                <a:lnTo>
                  <a:pt x="1272" y="245"/>
                </a:lnTo>
                <a:lnTo>
                  <a:pt x="1272" y="248"/>
                </a:lnTo>
                <a:lnTo>
                  <a:pt x="1272" y="250"/>
                </a:lnTo>
                <a:lnTo>
                  <a:pt x="1273" y="253"/>
                </a:lnTo>
                <a:lnTo>
                  <a:pt x="1273" y="254"/>
                </a:lnTo>
                <a:lnTo>
                  <a:pt x="1273" y="257"/>
                </a:lnTo>
                <a:lnTo>
                  <a:pt x="1274" y="259"/>
                </a:lnTo>
                <a:lnTo>
                  <a:pt x="1275" y="261"/>
                </a:lnTo>
                <a:lnTo>
                  <a:pt x="1276" y="263"/>
                </a:lnTo>
                <a:lnTo>
                  <a:pt x="1277" y="264"/>
                </a:lnTo>
                <a:lnTo>
                  <a:pt x="1278" y="266"/>
                </a:lnTo>
                <a:lnTo>
                  <a:pt x="1278" y="268"/>
                </a:lnTo>
                <a:lnTo>
                  <a:pt x="1279" y="270"/>
                </a:lnTo>
                <a:lnTo>
                  <a:pt x="1280" y="271"/>
                </a:lnTo>
                <a:lnTo>
                  <a:pt x="1281" y="274"/>
                </a:lnTo>
                <a:lnTo>
                  <a:pt x="1282" y="275"/>
                </a:lnTo>
                <a:lnTo>
                  <a:pt x="1283" y="277"/>
                </a:lnTo>
                <a:lnTo>
                  <a:pt x="1284" y="279"/>
                </a:lnTo>
                <a:lnTo>
                  <a:pt x="1284" y="281"/>
                </a:lnTo>
                <a:lnTo>
                  <a:pt x="1284" y="282"/>
                </a:lnTo>
                <a:lnTo>
                  <a:pt x="1285" y="284"/>
                </a:lnTo>
                <a:lnTo>
                  <a:pt x="1286" y="286"/>
                </a:lnTo>
                <a:lnTo>
                  <a:pt x="1286" y="287"/>
                </a:lnTo>
                <a:lnTo>
                  <a:pt x="1286" y="290"/>
                </a:lnTo>
                <a:lnTo>
                  <a:pt x="1287" y="292"/>
                </a:lnTo>
                <a:lnTo>
                  <a:pt x="1287" y="294"/>
                </a:lnTo>
                <a:lnTo>
                  <a:pt x="1289" y="296"/>
                </a:lnTo>
                <a:lnTo>
                  <a:pt x="1290" y="297"/>
                </a:lnTo>
                <a:lnTo>
                  <a:pt x="1292" y="297"/>
                </a:lnTo>
                <a:lnTo>
                  <a:pt x="1295" y="297"/>
                </a:lnTo>
                <a:lnTo>
                  <a:pt x="1297" y="297"/>
                </a:lnTo>
                <a:lnTo>
                  <a:pt x="1300" y="297"/>
                </a:lnTo>
                <a:lnTo>
                  <a:pt x="1302" y="297"/>
                </a:lnTo>
                <a:lnTo>
                  <a:pt x="1304" y="297"/>
                </a:lnTo>
                <a:lnTo>
                  <a:pt x="1306" y="297"/>
                </a:lnTo>
                <a:lnTo>
                  <a:pt x="1308" y="299"/>
                </a:lnTo>
                <a:lnTo>
                  <a:pt x="1309" y="301"/>
                </a:lnTo>
                <a:lnTo>
                  <a:pt x="1310" y="303"/>
                </a:lnTo>
                <a:lnTo>
                  <a:pt x="1312" y="304"/>
                </a:lnTo>
                <a:lnTo>
                  <a:pt x="1312" y="306"/>
                </a:lnTo>
                <a:lnTo>
                  <a:pt x="1313" y="308"/>
                </a:lnTo>
                <a:lnTo>
                  <a:pt x="1315" y="308"/>
                </a:lnTo>
                <a:lnTo>
                  <a:pt x="1317" y="309"/>
                </a:lnTo>
                <a:lnTo>
                  <a:pt x="1319" y="309"/>
                </a:lnTo>
                <a:lnTo>
                  <a:pt x="1322" y="310"/>
                </a:lnTo>
                <a:lnTo>
                  <a:pt x="1323" y="310"/>
                </a:lnTo>
                <a:lnTo>
                  <a:pt x="1326" y="311"/>
                </a:lnTo>
                <a:lnTo>
                  <a:pt x="1328" y="312"/>
                </a:lnTo>
                <a:lnTo>
                  <a:pt x="1329" y="313"/>
                </a:lnTo>
                <a:lnTo>
                  <a:pt x="1331" y="314"/>
                </a:lnTo>
                <a:lnTo>
                  <a:pt x="1333" y="314"/>
                </a:lnTo>
                <a:lnTo>
                  <a:pt x="1334" y="316"/>
                </a:lnTo>
                <a:lnTo>
                  <a:pt x="1335" y="317"/>
                </a:lnTo>
                <a:lnTo>
                  <a:pt x="1337" y="319"/>
                </a:lnTo>
                <a:lnTo>
                  <a:pt x="1339" y="320"/>
                </a:lnTo>
                <a:lnTo>
                  <a:pt x="1340" y="320"/>
                </a:lnTo>
                <a:lnTo>
                  <a:pt x="1341" y="322"/>
                </a:lnTo>
                <a:lnTo>
                  <a:pt x="1342" y="324"/>
                </a:lnTo>
                <a:lnTo>
                  <a:pt x="1343" y="325"/>
                </a:lnTo>
                <a:lnTo>
                  <a:pt x="1343" y="327"/>
                </a:lnTo>
                <a:lnTo>
                  <a:pt x="1343" y="331"/>
                </a:lnTo>
                <a:lnTo>
                  <a:pt x="1340" y="336"/>
                </a:lnTo>
                <a:lnTo>
                  <a:pt x="1340" y="340"/>
                </a:lnTo>
                <a:lnTo>
                  <a:pt x="1340" y="342"/>
                </a:lnTo>
                <a:lnTo>
                  <a:pt x="1340" y="344"/>
                </a:lnTo>
                <a:lnTo>
                  <a:pt x="1341" y="345"/>
                </a:lnTo>
                <a:lnTo>
                  <a:pt x="1342" y="346"/>
                </a:lnTo>
                <a:lnTo>
                  <a:pt x="1343" y="346"/>
                </a:lnTo>
                <a:lnTo>
                  <a:pt x="1345" y="347"/>
                </a:lnTo>
                <a:lnTo>
                  <a:pt x="1347" y="347"/>
                </a:lnTo>
                <a:lnTo>
                  <a:pt x="1349" y="348"/>
                </a:lnTo>
                <a:lnTo>
                  <a:pt x="1351" y="348"/>
                </a:lnTo>
                <a:lnTo>
                  <a:pt x="1353" y="347"/>
                </a:lnTo>
                <a:lnTo>
                  <a:pt x="1355" y="347"/>
                </a:lnTo>
                <a:lnTo>
                  <a:pt x="1357" y="345"/>
                </a:lnTo>
                <a:lnTo>
                  <a:pt x="1358" y="342"/>
                </a:lnTo>
                <a:lnTo>
                  <a:pt x="1360" y="341"/>
                </a:lnTo>
                <a:lnTo>
                  <a:pt x="1362" y="340"/>
                </a:lnTo>
                <a:lnTo>
                  <a:pt x="1363" y="339"/>
                </a:lnTo>
                <a:lnTo>
                  <a:pt x="1365" y="339"/>
                </a:lnTo>
                <a:lnTo>
                  <a:pt x="1368" y="339"/>
                </a:lnTo>
                <a:lnTo>
                  <a:pt x="1370" y="339"/>
                </a:lnTo>
                <a:lnTo>
                  <a:pt x="1372" y="339"/>
                </a:lnTo>
                <a:lnTo>
                  <a:pt x="1373" y="337"/>
                </a:lnTo>
                <a:lnTo>
                  <a:pt x="1374" y="336"/>
                </a:lnTo>
                <a:lnTo>
                  <a:pt x="1374" y="334"/>
                </a:lnTo>
                <a:lnTo>
                  <a:pt x="1375" y="331"/>
                </a:lnTo>
                <a:lnTo>
                  <a:pt x="1376" y="330"/>
                </a:lnTo>
                <a:lnTo>
                  <a:pt x="1377" y="328"/>
                </a:lnTo>
                <a:lnTo>
                  <a:pt x="1379" y="328"/>
                </a:lnTo>
                <a:lnTo>
                  <a:pt x="1388" y="328"/>
                </a:lnTo>
                <a:lnTo>
                  <a:pt x="1390" y="327"/>
                </a:lnTo>
                <a:lnTo>
                  <a:pt x="1393" y="327"/>
                </a:lnTo>
                <a:lnTo>
                  <a:pt x="1394" y="328"/>
                </a:lnTo>
                <a:lnTo>
                  <a:pt x="1395" y="328"/>
                </a:lnTo>
                <a:lnTo>
                  <a:pt x="1397" y="328"/>
                </a:lnTo>
                <a:lnTo>
                  <a:pt x="1399" y="329"/>
                </a:lnTo>
                <a:lnTo>
                  <a:pt x="1401" y="330"/>
                </a:lnTo>
                <a:lnTo>
                  <a:pt x="1403" y="331"/>
                </a:lnTo>
                <a:lnTo>
                  <a:pt x="1404" y="331"/>
                </a:lnTo>
                <a:lnTo>
                  <a:pt x="1406" y="332"/>
                </a:lnTo>
                <a:lnTo>
                  <a:pt x="1407" y="334"/>
                </a:lnTo>
                <a:lnTo>
                  <a:pt x="1409" y="335"/>
                </a:lnTo>
                <a:lnTo>
                  <a:pt x="1411" y="336"/>
                </a:lnTo>
                <a:lnTo>
                  <a:pt x="1412" y="337"/>
                </a:lnTo>
                <a:lnTo>
                  <a:pt x="1413" y="339"/>
                </a:lnTo>
                <a:lnTo>
                  <a:pt x="1413" y="341"/>
                </a:lnTo>
                <a:lnTo>
                  <a:pt x="1414" y="342"/>
                </a:lnTo>
                <a:lnTo>
                  <a:pt x="1416" y="344"/>
                </a:lnTo>
                <a:lnTo>
                  <a:pt x="1418" y="347"/>
                </a:lnTo>
                <a:lnTo>
                  <a:pt x="1423" y="348"/>
                </a:lnTo>
                <a:lnTo>
                  <a:pt x="1429" y="353"/>
                </a:lnTo>
                <a:lnTo>
                  <a:pt x="1430" y="353"/>
                </a:lnTo>
                <a:lnTo>
                  <a:pt x="1432" y="355"/>
                </a:lnTo>
                <a:lnTo>
                  <a:pt x="1434" y="356"/>
                </a:lnTo>
                <a:lnTo>
                  <a:pt x="1435" y="356"/>
                </a:lnTo>
                <a:lnTo>
                  <a:pt x="1440" y="357"/>
                </a:lnTo>
                <a:lnTo>
                  <a:pt x="1448" y="358"/>
                </a:lnTo>
                <a:lnTo>
                  <a:pt x="1451" y="358"/>
                </a:lnTo>
                <a:lnTo>
                  <a:pt x="1461" y="358"/>
                </a:lnTo>
                <a:lnTo>
                  <a:pt x="1463" y="358"/>
                </a:lnTo>
                <a:lnTo>
                  <a:pt x="1466" y="358"/>
                </a:lnTo>
                <a:lnTo>
                  <a:pt x="1468" y="358"/>
                </a:lnTo>
                <a:lnTo>
                  <a:pt x="1471" y="358"/>
                </a:lnTo>
                <a:lnTo>
                  <a:pt x="1474" y="358"/>
                </a:lnTo>
                <a:lnTo>
                  <a:pt x="1475" y="357"/>
                </a:lnTo>
                <a:lnTo>
                  <a:pt x="1477" y="355"/>
                </a:lnTo>
                <a:lnTo>
                  <a:pt x="1480" y="353"/>
                </a:lnTo>
                <a:lnTo>
                  <a:pt x="1481" y="353"/>
                </a:lnTo>
                <a:lnTo>
                  <a:pt x="1481" y="352"/>
                </a:lnTo>
                <a:lnTo>
                  <a:pt x="1484" y="352"/>
                </a:lnTo>
                <a:lnTo>
                  <a:pt x="1485" y="353"/>
                </a:lnTo>
                <a:lnTo>
                  <a:pt x="1487" y="353"/>
                </a:lnTo>
                <a:lnTo>
                  <a:pt x="1489" y="355"/>
                </a:lnTo>
                <a:lnTo>
                  <a:pt x="1489" y="357"/>
                </a:lnTo>
                <a:lnTo>
                  <a:pt x="1490" y="359"/>
                </a:lnTo>
                <a:lnTo>
                  <a:pt x="1491" y="361"/>
                </a:lnTo>
                <a:lnTo>
                  <a:pt x="1491" y="363"/>
                </a:lnTo>
                <a:lnTo>
                  <a:pt x="1493" y="364"/>
                </a:lnTo>
                <a:lnTo>
                  <a:pt x="1494" y="365"/>
                </a:lnTo>
                <a:lnTo>
                  <a:pt x="1496" y="366"/>
                </a:lnTo>
                <a:lnTo>
                  <a:pt x="1497" y="367"/>
                </a:lnTo>
                <a:lnTo>
                  <a:pt x="1499" y="368"/>
                </a:lnTo>
                <a:lnTo>
                  <a:pt x="1501" y="370"/>
                </a:lnTo>
                <a:lnTo>
                  <a:pt x="1502" y="370"/>
                </a:lnTo>
                <a:lnTo>
                  <a:pt x="1503" y="372"/>
                </a:lnTo>
                <a:lnTo>
                  <a:pt x="1505" y="373"/>
                </a:lnTo>
                <a:lnTo>
                  <a:pt x="1507" y="375"/>
                </a:lnTo>
                <a:lnTo>
                  <a:pt x="1508" y="375"/>
                </a:lnTo>
                <a:lnTo>
                  <a:pt x="1510" y="375"/>
                </a:lnTo>
                <a:lnTo>
                  <a:pt x="1513" y="376"/>
                </a:lnTo>
                <a:lnTo>
                  <a:pt x="1515" y="376"/>
                </a:lnTo>
                <a:lnTo>
                  <a:pt x="1518" y="376"/>
                </a:lnTo>
                <a:lnTo>
                  <a:pt x="1519" y="377"/>
                </a:lnTo>
                <a:lnTo>
                  <a:pt x="1520" y="379"/>
                </a:lnTo>
                <a:lnTo>
                  <a:pt x="1522" y="381"/>
                </a:lnTo>
                <a:lnTo>
                  <a:pt x="1523" y="382"/>
                </a:lnTo>
                <a:lnTo>
                  <a:pt x="1524" y="384"/>
                </a:lnTo>
                <a:lnTo>
                  <a:pt x="1524" y="386"/>
                </a:lnTo>
                <a:lnTo>
                  <a:pt x="1524" y="388"/>
                </a:lnTo>
                <a:lnTo>
                  <a:pt x="1524" y="391"/>
                </a:lnTo>
                <a:lnTo>
                  <a:pt x="1525" y="392"/>
                </a:lnTo>
                <a:lnTo>
                  <a:pt x="1527" y="393"/>
                </a:lnTo>
                <a:lnTo>
                  <a:pt x="1529" y="394"/>
                </a:lnTo>
                <a:lnTo>
                  <a:pt x="1531" y="395"/>
                </a:lnTo>
                <a:lnTo>
                  <a:pt x="1533" y="395"/>
                </a:lnTo>
                <a:lnTo>
                  <a:pt x="1534" y="395"/>
                </a:lnTo>
                <a:lnTo>
                  <a:pt x="1535" y="396"/>
                </a:lnTo>
                <a:lnTo>
                  <a:pt x="1538" y="396"/>
                </a:lnTo>
                <a:lnTo>
                  <a:pt x="1541" y="396"/>
                </a:lnTo>
                <a:lnTo>
                  <a:pt x="1543" y="396"/>
                </a:lnTo>
                <a:lnTo>
                  <a:pt x="1546" y="397"/>
                </a:lnTo>
                <a:lnTo>
                  <a:pt x="1548" y="397"/>
                </a:lnTo>
                <a:lnTo>
                  <a:pt x="1551" y="397"/>
                </a:lnTo>
                <a:lnTo>
                  <a:pt x="1553" y="397"/>
                </a:lnTo>
                <a:lnTo>
                  <a:pt x="1556" y="397"/>
                </a:lnTo>
                <a:lnTo>
                  <a:pt x="1558" y="397"/>
                </a:lnTo>
                <a:lnTo>
                  <a:pt x="1561" y="397"/>
                </a:lnTo>
                <a:lnTo>
                  <a:pt x="1563" y="397"/>
                </a:lnTo>
                <a:lnTo>
                  <a:pt x="1566" y="397"/>
                </a:lnTo>
                <a:lnTo>
                  <a:pt x="1569" y="396"/>
                </a:lnTo>
                <a:lnTo>
                  <a:pt x="1571" y="396"/>
                </a:lnTo>
                <a:lnTo>
                  <a:pt x="1574" y="396"/>
                </a:lnTo>
                <a:lnTo>
                  <a:pt x="1576" y="396"/>
                </a:lnTo>
                <a:lnTo>
                  <a:pt x="1579" y="396"/>
                </a:lnTo>
                <a:lnTo>
                  <a:pt x="1581" y="395"/>
                </a:lnTo>
                <a:lnTo>
                  <a:pt x="1584" y="396"/>
                </a:lnTo>
                <a:lnTo>
                  <a:pt x="1586" y="396"/>
                </a:lnTo>
                <a:lnTo>
                  <a:pt x="1590" y="396"/>
                </a:lnTo>
                <a:lnTo>
                  <a:pt x="1592" y="395"/>
                </a:lnTo>
                <a:lnTo>
                  <a:pt x="1595" y="395"/>
                </a:lnTo>
                <a:lnTo>
                  <a:pt x="1597" y="395"/>
                </a:lnTo>
                <a:lnTo>
                  <a:pt x="1600" y="395"/>
                </a:lnTo>
                <a:lnTo>
                  <a:pt x="1602" y="395"/>
                </a:lnTo>
                <a:lnTo>
                  <a:pt x="1605" y="395"/>
                </a:lnTo>
                <a:lnTo>
                  <a:pt x="1608" y="396"/>
                </a:lnTo>
                <a:lnTo>
                  <a:pt x="1609" y="396"/>
                </a:lnTo>
                <a:lnTo>
                  <a:pt x="1612" y="396"/>
                </a:lnTo>
                <a:lnTo>
                  <a:pt x="1614" y="397"/>
                </a:lnTo>
                <a:lnTo>
                  <a:pt x="1615" y="398"/>
                </a:lnTo>
                <a:lnTo>
                  <a:pt x="1617" y="399"/>
                </a:lnTo>
                <a:lnTo>
                  <a:pt x="1619" y="400"/>
                </a:lnTo>
                <a:lnTo>
                  <a:pt x="1619" y="402"/>
                </a:lnTo>
                <a:lnTo>
                  <a:pt x="1621" y="403"/>
                </a:lnTo>
                <a:lnTo>
                  <a:pt x="1623" y="404"/>
                </a:lnTo>
                <a:lnTo>
                  <a:pt x="1624" y="405"/>
                </a:lnTo>
                <a:lnTo>
                  <a:pt x="1625" y="406"/>
                </a:lnTo>
                <a:lnTo>
                  <a:pt x="1627" y="407"/>
                </a:lnTo>
                <a:lnTo>
                  <a:pt x="1630" y="408"/>
                </a:lnTo>
                <a:lnTo>
                  <a:pt x="1632" y="408"/>
                </a:lnTo>
                <a:lnTo>
                  <a:pt x="1635" y="407"/>
                </a:lnTo>
                <a:lnTo>
                  <a:pt x="1636" y="407"/>
                </a:lnTo>
                <a:lnTo>
                  <a:pt x="1639" y="406"/>
                </a:lnTo>
                <a:lnTo>
                  <a:pt x="1641" y="405"/>
                </a:lnTo>
                <a:lnTo>
                  <a:pt x="1643" y="405"/>
                </a:lnTo>
                <a:lnTo>
                  <a:pt x="1645" y="406"/>
                </a:lnTo>
                <a:lnTo>
                  <a:pt x="1647" y="407"/>
                </a:lnTo>
                <a:lnTo>
                  <a:pt x="1648" y="408"/>
                </a:lnTo>
                <a:lnTo>
                  <a:pt x="1650" y="409"/>
                </a:lnTo>
                <a:lnTo>
                  <a:pt x="1652" y="410"/>
                </a:lnTo>
                <a:lnTo>
                  <a:pt x="1654" y="410"/>
                </a:lnTo>
                <a:lnTo>
                  <a:pt x="1656" y="409"/>
                </a:lnTo>
                <a:lnTo>
                  <a:pt x="1658" y="409"/>
                </a:lnTo>
                <a:lnTo>
                  <a:pt x="1660" y="408"/>
                </a:lnTo>
                <a:lnTo>
                  <a:pt x="1662" y="407"/>
                </a:lnTo>
                <a:lnTo>
                  <a:pt x="1664" y="407"/>
                </a:lnTo>
                <a:lnTo>
                  <a:pt x="1665" y="405"/>
                </a:lnTo>
                <a:lnTo>
                  <a:pt x="1667" y="404"/>
                </a:lnTo>
                <a:lnTo>
                  <a:pt x="1668" y="403"/>
                </a:lnTo>
                <a:lnTo>
                  <a:pt x="1670" y="402"/>
                </a:lnTo>
                <a:lnTo>
                  <a:pt x="1672" y="401"/>
                </a:lnTo>
                <a:lnTo>
                  <a:pt x="1675" y="401"/>
                </a:lnTo>
                <a:lnTo>
                  <a:pt x="1677" y="401"/>
                </a:lnTo>
                <a:lnTo>
                  <a:pt x="1679" y="402"/>
                </a:lnTo>
                <a:lnTo>
                  <a:pt x="1681" y="403"/>
                </a:lnTo>
                <a:lnTo>
                  <a:pt x="1683" y="402"/>
                </a:lnTo>
                <a:lnTo>
                  <a:pt x="1686" y="402"/>
                </a:lnTo>
                <a:lnTo>
                  <a:pt x="1687" y="401"/>
                </a:lnTo>
                <a:lnTo>
                  <a:pt x="1689" y="400"/>
                </a:lnTo>
                <a:lnTo>
                  <a:pt x="1691" y="399"/>
                </a:lnTo>
                <a:lnTo>
                  <a:pt x="1693" y="398"/>
                </a:lnTo>
                <a:lnTo>
                  <a:pt x="1696" y="398"/>
                </a:lnTo>
                <a:lnTo>
                  <a:pt x="1698" y="398"/>
                </a:lnTo>
                <a:lnTo>
                  <a:pt x="1701" y="399"/>
                </a:lnTo>
                <a:lnTo>
                  <a:pt x="1703" y="399"/>
                </a:lnTo>
                <a:lnTo>
                  <a:pt x="1705" y="399"/>
                </a:lnTo>
                <a:lnTo>
                  <a:pt x="1708" y="400"/>
                </a:lnTo>
                <a:lnTo>
                  <a:pt x="1709" y="401"/>
                </a:lnTo>
                <a:lnTo>
                  <a:pt x="1710" y="402"/>
                </a:lnTo>
                <a:lnTo>
                  <a:pt x="1714" y="403"/>
                </a:lnTo>
                <a:lnTo>
                  <a:pt x="1715" y="404"/>
                </a:lnTo>
                <a:lnTo>
                  <a:pt x="1717" y="405"/>
                </a:lnTo>
                <a:lnTo>
                  <a:pt x="1718" y="407"/>
                </a:lnTo>
                <a:lnTo>
                  <a:pt x="1719" y="408"/>
                </a:lnTo>
                <a:lnTo>
                  <a:pt x="1720" y="410"/>
                </a:lnTo>
                <a:lnTo>
                  <a:pt x="1720" y="412"/>
                </a:lnTo>
                <a:lnTo>
                  <a:pt x="1722" y="414"/>
                </a:lnTo>
                <a:lnTo>
                  <a:pt x="1723" y="414"/>
                </a:lnTo>
                <a:lnTo>
                  <a:pt x="1725" y="416"/>
                </a:lnTo>
                <a:lnTo>
                  <a:pt x="1725" y="416"/>
                </a:lnTo>
                <a:lnTo>
                  <a:pt x="1726" y="417"/>
                </a:lnTo>
                <a:lnTo>
                  <a:pt x="1728" y="418"/>
                </a:lnTo>
                <a:lnTo>
                  <a:pt x="1731" y="418"/>
                </a:lnTo>
                <a:lnTo>
                  <a:pt x="1733" y="418"/>
                </a:lnTo>
                <a:lnTo>
                  <a:pt x="1736" y="418"/>
                </a:lnTo>
                <a:lnTo>
                  <a:pt x="1738" y="418"/>
                </a:lnTo>
                <a:lnTo>
                  <a:pt x="1740" y="419"/>
                </a:lnTo>
                <a:lnTo>
                  <a:pt x="1742" y="419"/>
                </a:lnTo>
                <a:lnTo>
                  <a:pt x="1743" y="420"/>
                </a:lnTo>
                <a:lnTo>
                  <a:pt x="1746" y="421"/>
                </a:lnTo>
                <a:lnTo>
                  <a:pt x="1748" y="422"/>
                </a:lnTo>
                <a:lnTo>
                  <a:pt x="1750" y="422"/>
                </a:lnTo>
                <a:lnTo>
                  <a:pt x="1753" y="422"/>
                </a:lnTo>
                <a:lnTo>
                  <a:pt x="1755" y="422"/>
                </a:lnTo>
                <a:lnTo>
                  <a:pt x="1758" y="422"/>
                </a:lnTo>
                <a:lnTo>
                  <a:pt x="1760" y="422"/>
                </a:lnTo>
                <a:lnTo>
                  <a:pt x="1763" y="422"/>
                </a:lnTo>
                <a:lnTo>
                  <a:pt x="1765" y="422"/>
                </a:lnTo>
                <a:lnTo>
                  <a:pt x="1768" y="423"/>
                </a:lnTo>
                <a:lnTo>
                  <a:pt x="1770" y="424"/>
                </a:lnTo>
                <a:lnTo>
                  <a:pt x="1771" y="425"/>
                </a:lnTo>
                <a:lnTo>
                  <a:pt x="1773" y="425"/>
                </a:lnTo>
                <a:lnTo>
                  <a:pt x="1776" y="426"/>
                </a:lnTo>
                <a:lnTo>
                  <a:pt x="1777" y="426"/>
                </a:lnTo>
                <a:lnTo>
                  <a:pt x="1780" y="426"/>
                </a:lnTo>
                <a:lnTo>
                  <a:pt x="1782" y="426"/>
                </a:lnTo>
                <a:lnTo>
                  <a:pt x="1785" y="426"/>
                </a:lnTo>
                <a:lnTo>
                  <a:pt x="1787" y="427"/>
                </a:lnTo>
                <a:lnTo>
                  <a:pt x="1790" y="427"/>
                </a:lnTo>
                <a:lnTo>
                  <a:pt x="1792" y="428"/>
                </a:lnTo>
                <a:lnTo>
                  <a:pt x="1793" y="429"/>
                </a:lnTo>
                <a:lnTo>
                  <a:pt x="1795" y="430"/>
                </a:lnTo>
                <a:lnTo>
                  <a:pt x="1797" y="431"/>
                </a:lnTo>
                <a:lnTo>
                  <a:pt x="1798" y="432"/>
                </a:lnTo>
                <a:lnTo>
                  <a:pt x="1798" y="433"/>
                </a:lnTo>
                <a:lnTo>
                  <a:pt x="1799" y="434"/>
                </a:lnTo>
                <a:lnTo>
                  <a:pt x="1800" y="435"/>
                </a:lnTo>
                <a:lnTo>
                  <a:pt x="1802" y="436"/>
                </a:lnTo>
                <a:lnTo>
                  <a:pt x="1803" y="437"/>
                </a:lnTo>
                <a:lnTo>
                  <a:pt x="1804" y="438"/>
                </a:lnTo>
                <a:lnTo>
                  <a:pt x="1806" y="440"/>
                </a:lnTo>
                <a:lnTo>
                  <a:pt x="1808" y="441"/>
                </a:lnTo>
                <a:lnTo>
                  <a:pt x="1810" y="440"/>
                </a:lnTo>
                <a:lnTo>
                  <a:pt x="1813" y="440"/>
                </a:lnTo>
                <a:lnTo>
                  <a:pt x="1815" y="439"/>
                </a:lnTo>
                <a:lnTo>
                  <a:pt x="1815" y="437"/>
                </a:lnTo>
                <a:lnTo>
                  <a:pt x="1817" y="436"/>
                </a:lnTo>
                <a:lnTo>
                  <a:pt x="1818" y="434"/>
                </a:lnTo>
                <a:lnTo>
                  <a:pt x="1818" y="433"/>
                </a:lnTo>
                <a:lnTo>
                  <a:pt x="1819" y="433"/>
                </a:lnTo>
                <a:lnTo>
                  <a:pt x="1819" y="432"/>
                </a:lnTo>
                <a:lnTo>
                  <a:pt x="1820" y="430"/>
                </a:lnTo>
                <a:lnTo>
                  <a:pt x="1820" y="429"/>
                </a:lnTo>
                <a:lnTo>
                  <a:pt x="1821" y="427"/>
                </a:lnTo>
                <a:lnTo>
                  <a:pt x="1823" y="425"/>
                </a:lnTo>
                <a:lnTo>
                  <a:pt x="1824" y="425"/>
                </a:lnTo>
                <a:lnTo>
                  <a:pt x="1826" y="424"/>
                </a:lnTo>
                <a:lnTo>
                  <a:pt x="1827" y="423"/>
                </a:lnTo>
                <a:lnTo>
                  <a:pt x="1829" y="422"/>
                </a:lnTo>
                <a:lnTo>
                  <a:pt x="1832" y="421"/>
                </a:lnTo>
                <a:lnTo>
                  <a:pt x="1833" y="420"/>
                </a:lnTo>
                <a:lnTo>
                  <a:pt x="1836" y="419"/>
                </a:lnTo>
                <a:lnTo>
                  <a:pt x="1838" y="419"/>
                </a:lnTo>
                <a:lnTo>
                  <a:pt x="1841" y="420"/>
                </a:lnTo>
                <a:lnTo>
                  <a:pt x="1843" y="420"/>
                </a:lnTo>
                <a:lnTo>
                  <a:pt x="1844" y="421"/>
                </a:lnTo>
                <a:lnTo>
                  <a:pt x="1847" y="422"/>
                </a:lnTo>
                <a:lnTo>
                  <a:pt x="1849" y="422"/>
                </a:lnTo>
                <a:lnTo>
                  <a:pt x="1851" y="423"/>
                </a:lnTo>
                <a:lnTo>
                  <a:pt x="1854" y="424"/>
                </a:lnTo>
                <a:lnTo>
                  <a:pt x="1856" y="424"/>
                </a:lnTo>
                <a:lnTo>
                  <a:pt x="1859" y="424"/>
                </a:lnTo>
                <a:lnTo>
                  <a:pt x="1861" y="423"/>
                </a:lnTo>
                <a:lnTo>
                  <a:pt x="1864" y="423"/>
                </a:lnTo>
                <a:lnTo>
                  <a:pt x="1866" y="423"/>
                </a:lnTo>
                <a:lnTo>
                  <a:pt x="1869" y="422"/>
                </a:lnTo>
                <a:lnTo>
                  <a:pt x="1870" y="422"/>
                </a:lnTo>
                <a:lnTo>
                  <a:pt x="1871" y="421"/>
                </a:lnTo>
                <a:lnTo>
                  <a:pt x="1874" y="420"/>
                </a:lnTo>
                <a:lnTo>
                  <a:pt x="1876" y="419"/>
                </a:lnTo>
                <a:lnTo>
                  <a:pt x="1877" y="419"/>
                </a:lnTo>
                <a:lnTo>
                  <a:pt x="1879" y="418"/>
                </a:lnTo>
                <a:lnTo>
                  <a:pt x="1881" y="417"/>
                </a:lnTo>
                <a:lnTo>
                  <a:pt x="1882" y="415"/>
                </a:lnTo>
                <a:lnTo>
                  <a:pt x="1883" y="414"/>
                </a:lnTo>
                <a:lnTo>
                  <a:pt x="1885" y="413"/>
                </a:lnTo>
                <a:lnTo>
                  <a:pt x="1886" y="411"/>
                </a:lnTo>
                <a:lnTo>
                  <a:pt x="1887" y="410"/>
                </a:lnTo>
                <a:lnTo>
                  <a:pt x="1889" y="409"/>
                </a:lnTo>
                <a:lnTo>
                  <a:pt x="1890" y="408"/>
                </a:lnTo>
                <a:lnTo>
                  <a:pt x="1892" y="407"/>
                </a:lnTo>
                <a:lnTo>
                  <a:pt x="1893" y="406"/>
                </a:lnTo>
                <a:lnTo>
                  <a:pt x="1895" y="405"/>
                </a:lnTo>
                <a:lnTo>
                  <a:pt x="1897" y="403"/>
                </a:lnTo>
                <a:lnTo>
                  <a:pt x="1899" y="403"/>
                </a:lnTo>
                <a:lnTo>
                  <a:pt x="1900" y="402"/>
                </a:lnTo>
                <a:lnTo>
                  <a:pt x="1901" y="400"/>
                </a:lnTo>
                <a:lnTo>
                  <a:pt x="1903" y="399"/>
                </a:lnTo>
                <a:lnTo>
                  <a:pt x="1904" y="397"/>
                </a:lnTo>
                <a:lnTo>
                  <a:pt x="1905" y="396"/>
                </a:lnTo>
                <a:lnTo>
                  <a:pt x="1906" y="395"/>
                </a:lnTo>
                <a:lnTo>
                  <a:pt x="1908" y="393"/>
                </a:lnTo>
                <a:lnTo>
                  <a:pt x="1909" y="392"/>
                </a:lnTo>
                <a:lnTo>
                  <a:pt x="1910" y="390"/>
                </a:lnTo>
                <a:lnTo>
                  <a:pt x="1910" y="388"/>
                </a:lnTo>
                <a:lnTo>
                  <a:pt x="1911" y="386"/>
                </a:lnTo>
                <a:lnTo>
                  <a:pt x="1911" y="384"/>
                </a:lnTo>
                <a:lnTo>
                  <a:pt x="1911" y="381"/>
                </a:lnTo>
                <a:lnTo>
                  <a:pt x="1912" y="380"/>
                </a:lnTo>
                <a:lnTo>
                  <a:pt x="1913" y="378"/>
                </a:lnTo>
                <a:lnTo>
                  <a:pt x="1914" y="375"/>
                </a:lnTo>
                <a:lnTo>
                  <a:pt x="1915" y="374"/>
                </a:lnTo>
                <a:lnTo>
                  <a:pt x="1915" y="371"/>
                </a:lnTo>
                <a:lnTo>
                  <a:pt x="1915" y="369"/>
                </a:lnTo>
                <a:lnTo>
                  <a:pt x="1915" y="367"/>
                </a:lnTo>
                <a:lnTo>
                  <a:pt x="1915" y="364"/>
                </a:lnTo>
                <a:lnTo>
                  <a:pt x="1915" y="362"/>
                </a:lnTo>
                <a:lnTo>
                  <a:pt x="1915" y="359"/>
                </a:lnTo>
                <a:lnTo>
                  <a:pt x="1915" y="357"/>
                </a:lnTo>
                <a:lnTo>
                  <a:pt x="1915" y="353"/>
                </a:lnTo>
                <a:lnTo>
                  <a:pt x="1915" y="351"/>
                </a:lnTo>
                <a:lnTo>
                  <a:pt x="1915" y="348"/>
                </a:lnTo>
                <a:lnTo>
                  <a:pt x="1915" y="346"/>
                </a:lnTo>
                <a:lnTo>
                  <a:pt x="1915" y="343"/>
                </a:lnTo>
                <a:lnTo>
                  <a:pt x="1915" y="341"/>
                </a:lnTo>
                <a:lnTo>
                  <a:pt x="1915" y="339"/>
                </a:lnTo>
                <a:lnTo>
                  <a:pt x="1916" y="336"/>
                </a:lnTo>
                <a:lnTo>
                  <a:pt x="1917" y="335"/>
                </a:lnTo>
                <a:lnTo>
                  <a:pt x="1918" y="333"/>
                </a:lnTo>
                <a:lnTo>
                  <a:pt x="1920" y="332"/>
                </a:lnTo>
                <a:lnTo>
                  <a:pt x="1921" y="331"/>
                </a:lnTo>
                <a:lnTo>
                  <a:pt x="1922" y="330"/>
                </a:lnTo>
                <a:lnTo>
                  <a:pt x="1924" y="328"/>
                </a:lnTo>
                <a:lnTo>
                  <a:pt x="1926" y="327"/>
                </a:lnTo>
                <a:lnTo>
                  <a:pt x="1927" y="326"/>
                </a:lnTo>
                <a:lnTo>
                  <a:pt x="1928" y="325"/>
                </a:lnTo>
                <a:lnTo>
                  <a:pt x="1930" y="324"/>
                </a:lnTo>
                <a:lnTo>
                  <a:pt x="1932" y="323"/>
                </a:lnTo>
                <a:lnTo>
                  <a:pt x="1932" y="321"/>
                </a:lnTo>
                <a:lnTo>
                  <a:pt x="1933" y="319"/>
                </a:lnTo>
                <a:lnTo>
                  <a:pt x="1934" y="317"/>
                </a:lnTo>
                <a:lnTo>
                  <a:pt x="1935" y="315"/>
                </a:lnTo>
                <a:lnTo>
                  <a:pt x="1935" y="313"/>
                </a:lnTo>
                <a:lnTo>
                  <a:pt x="1934" y="310"/>
                </a:lnTo>
                <a:lnTo>
                  <a:pt x="1934" y="309"/>
                </a:lnTo>
                <a:lnTo>
                  <a:pt x="1933" y="307"/>
                </a:lnTo>
                <a:lnTo>
                  <a:pt x="1932" y="304"/>
                </a:lnTo>
                <a:lnTo>
                  <a:pt x="1931" y="303"/>
                </a:lnTo>
                <a:lnTo>
                  <a:pt x="1930" y="302"/>
                </a:lnTo>
                <a:lnTo>
                  <a:pt x="1930" y="300"/>
                </a:lnTo>
                <a:lnTo>
                  <a:pt x="1930" y="299"/>
                </a:lnTo>
                <a:lnTo>
                  <a:pt x="1930" y="297"/>
                </a:lnTo>
                <a:lnTo>
                  <a:pt x="1930" y="294"/>
                </a:lnTo>
                <a:lnTo>
                  <a:pt x="1930" y="292"/>
                </a:lnTo>
                <a:lnTo>
                  <a:pt x="1929" y="290"/>
                </a:lnTo>
                <a:lnTo>
                  <a:pt x="1928" y="288"/>
                </a:lnTo>
                <a:lnTo>
                  <a:pt x="1927" y="286"/>
                </a:lnTo>
                <a:lnTo>
                  <a:pt x="1927" y="284"/>
                </a:lnTo>
                <a:lnTo>
                  <a:pt x="1927" y="282"/>
                </a:lnTo>
                <a:lnTo>
                  <a:pt x="1928" y="280"/>
                </a:lnTo>
                <a:lnTo>
                  <a:pt x="1929" y="279"/>
                </a:lnTo>
                <a:lnTo>
                  <a:pt x="1931" y="277"/>
                </a:lnTo>
                <a:lnTo>
                  <a:pt x="1933" y="278"/>
                </a:lnTo>
                <a:lnTo>
                  <a:pt x="1936" y="278"/>
                </a:lnTo>
                <a:lnTo>
                  <a:pt x="1938" y="278"/>
                </a:lnTo>
                <a:lnTo>
                  <a:pt x="1940" y="279"/>
                </a:lnTo>
                <a:lnTo>
                  <a:pt x="1943" y="279"/>
                </a:lnTo>
                <a:lnTo>
                  <a:pt x="1945" y="279"/>
                </a:lnTo>
                <a:lnTo>
                  <a:pt x="1948" y="279"/>
                </a:lnTo>
                <a:lnTo>
                  <a:pt x="1949" y="278"/>
                </a:lnTo>
                <a:lnTo>
                  <a:pt x="1951" y="277"/>
                </a:lnTo>
                <a:lnTo>
                  <a:pt x="1953" y="275"/>
                </a:lnTo>
                <a:lnTo>
                  <a:pt x="1955" y="275"/>
                </a:lnTo>
                <a:lnTo>
                  <a:pt x="1956" y="274"/>
                </a:lnTo>
                <a:lnTo>
                  <a:pt x="1959" y="273"/>
                </a:lnTo>
                <a:lnTo>
                  <a:pt x="1961" y="273"/>
                </a:lnTo>
                <a:lnTo>
                  <a:pt x="1963" y="274"/>
                </a:lnTo>
                <a:lnTo>
                  <a:pt x="1965" y="275"/>
                </a:lnTo>
                <a:lnTo>
                  <a:pt x="1967" y="275"/>
                </a:lnTo>
                <a:lnTo>
                  <a:pt x="1969" y="275"/>
                </a:lnTo>
                <a:lnTo>
                  <a:pt x="1972" y="275"/>
                </a:lnTo>
                <a:lnTo>
                  <a:pt x="1974" y="275"/>
                </a:lnTo>
                <a:lnTo>
                  <a:pt x="1976" y="274"/>
                </a:lnTo>
                <a:lnTo>
                  <a:pt x="1977" y="273"/>
                </a:lnTo>
                <a:lnTo>
                  <a:pt x="1979" y="272"/>
                </a:lnTo>
                <a:lnTo>
                  <a:pt x="1982" y="271"/>
                </a:lnTo>
                <a:lnTo>
                  <a:pt x="1983" y="271"/>
                </a:lnTo>
                <a:lnTo>
                  <a:pt x="1986" y="270"/>
                </a:lnTo>
                <a:lnTo>
                  <a:pt x="1988" y="270"/>
                </a:lnTo>
                <a:lnTo>
                  <a:pt x="1990" y="270"/>
                </a:lnTo>
                <a:lnTo>
                  <a:pt x="1993" y="268"/>
                </a:lnTo>
                <a:lnTo>
                  <a:pt x="1994" y="268"/>
                </a:lnTo>
                <a:lnTo>
                  <a:pt x="1995" y="269"/>
                </a:lnTo>
                <a:lnTo>
                  <a:pt x="1997" y="270"/>
                </a:lnTo>
                <a:lnTo>
                  <a:pt x="1998" y="271"/>
                </a:lnTo>
                <a:lnTo>
                  <a:pt x="1999" y="273"/>
                </a:lnTo>
                <a:lnTo>
                  <a:pt x="1999" y="275"/>
                </a:lnTo>
                <a:lnTo>
                  <a:pt x="1999" y="277"/>
                </a:lnTo>
                <a:lnTo>
                  <a:pt x="2000" y="280"/>
                </a:lnTo>
                <a:lnTo>
                  <a:pt x="2000" y="282"/>
                </a:lnTo>
                <a:lnTo>
                  <a:pt x="2001" y="284"/>
                </a:lnTo>
                <a:lnTo>
                  <a:pt x="2001" y="286"/>
                </a:lnTo>
                <a:lnTo>
                  <a:pt x="2001" y="289"/>
                </a:lnTo>
                <a:lnTo>
                  <a:pt x="2001" y="292"/>
                </a:lnTo>
                <a:lnTo>
                  <a:pt x="2002" y="294"/>
                </a:lnTo>
                <a:lnTo>
                  <a:pt x="2002" y="297"/>
                </a:lnTo>
                <a:lnTo>
                  <a:pt x="2002" y="299"/>
                </a:lnTo>
                <a:lnTo>
                  <a:pt x="2002" y="302"/>
                </a:lnTo>
                <a:lnTo>
                  <a:pt x="2003" y="303"/>
                </a:lnTo>
                <a:lnTo>
                  <a:pt x="2003" y="306"/>
                </a:lnTo>
                <a:lnTo>
                  <a:pt x="2004" y="308"/>
                </a:lnTo>
                <a:lnTo>
                  <a:pt x="2004" y="310"/>
                </a:lnTo>
                <a:lnTo>
                  <a:pt x="2005" y="313"/>
                </a:lnTo>
                <a:lnTo>
                  <a:pt x="2005" y="315"/>
                </a:lnTo>
                <a:lnTo>
                  <a:pt x="2005" y="318"/>
                </a:lnTo>
                <a:lnTo>
                  <a:pt x="2005" y="320"/>
                </a:lnTo>
                <a:lnTo>
                  <a:pt x="2005" y="322"/>
                </a:lnTo>
                <a:lnTo>
                  <a:pt x="2005" y="325"/>
                </a:lnTo>
                <a:lnTo>
                  <a:pt x="2005" y="327"/>
                </a:lnTo>
                <a:lnTo>
                  <a:pt x="2005" y="330"/>
                </a:lnTo>
                <a:lnTo>
                  <a:pt x="2005" y="332"/>
                </a:lnTo>
                <a:lnTo>
                  <a:pt x="2005" y="334"/>
                </a:lnTo>
                <a:lnTo>
                  <a:pt x="2005" y="335"/>
                </a:lnTo>
                <a:lnTo>
                  <a:pt x="2005" y="337"/>
                </a:lnTo>
                <a:lnTo>
                  <a:pt x="2005" y="340"/>
                </a:lnTo>
                <a:lnTo>
                  <a:pt x="2005" y="342"/>
                </a:lnTo>
                <a:lnTo>
                  <a:pt x="2005" y="345"/>
                </a:lnTo>
                <a:lnTo>
                  <a:pt x="2005" y="347"/>
                </a:lnTo>
                <a:lnTo>
                  <a:pt x="2005" y="349"/>
                </a:lnTo>
                <a:lnTo>
                  <a:pt x="2007" y="351"/>
                </a:lnTo>
                <a:lnTo>
                  <a:pt x="2008" y="353"/>
                </a:lnTo>
                <a:lnTo>
                  <a:pt x="2009" y="354"/>
                </a:lnTo>
                <a:lnTo>
                  <a:pt x="2010" y="355"/>
                </a:lnTo>
                <a:lnTo>
                  <a:pt x="2012" y="357"/>
                </a:lnTo>
                <a:lnTo>
                  <a:pt x="2013" y="358"/>
                </a:lnTo>
                <a:lnTo>
                  <a:pt x="2015" y="359"/>
                </a:lnTo>
                <a:lnTo>
                  <a:pt x="2016" y="360"/>
                </a:lnTo>
                <a:lnTo>
                  <a:pt x="2018" y="362"/>
                </a:lnTo>
                <a:lnTo>
                  <a:pt x="2020" y="363"/>
                </a:lnTo>
                <a:lnTo>
                  <a:pt x="2021" y="364"/>
                </a:lnTo>
                <a:lnTo>
                  <a:pt x="2022" y="364"/>
                </a:lnTo>
                <a:lnTo>
                  <a:pt x="2024" y="366"/>
                </a:lnTo>
                <a:lnTo>
                  <a:pt x="2026" y="367"/>
                </a:lnTo>
                <a:lnTo>
                  <a:pt x="2027" y="368"/>
                </a:lnTo>
                <a:lnTo>
                  <a:pt x="2029" y="369"/>
                </a:lnTo>
                <a:lnTo>
                  <a:pt x="2031" y="370"/>
                </a:lnTo>
                <a:lnTo>
                  <a:pt x="2033" y="370"/>
                </a:lnTo>
                <a:lnTo>
                  <a:pt x="2034" y="372"/>
                </a:lnTo>
                <a:lnTo>
                  <a:pt x="2036" y="373"/>
                </a:lnTo>
                <a:lnTo>
                  <a:pt x="2038" y="374"/>
                </a:lnTo>
                <a:lnTo>
                  <a:pt x="2039" y="375"/>
                </a:lnTo>
                <a:lnTo>
                  <a:pt x="2041" y="375"/>
                </a:lnTo>
                <a:lnTo>
                  <a:pt x="2043" y="377"/>
                </a:lnTo>
                <a:lnTo>
                  <a:pt x="2044" y="378"/>
                </a:lnTo>
                <a:lnTo>
                  <a:pt x="2046" y="380"/>
                </a:lnTo>
                <a:lnTo>
                  <a:pt x="2047" y="381"/>
                </a:lnTo>
                <a:lnTo>
                  <a:pt x="2049" y="382"/>
                </a:lnTo>
                <a:lnTo>
                  <a:pt x="2050" y="383"/>
                </a:lnTo>
                <a:lnTo>
                  <a:pt x="2052" y="384"/>
                </a:lnTo>
                <a:lnTo>
                  <a:pt x="2054" y="385"/>
                </a:lnTo>
                <a:lnTo>
                  <a:pt x="2055" y="386"/>
                </a:lnTo>
                <a:lnTo>
                  <a:pt x="2057" y="386"/>
                </a:lnTo>
                <a:lnTo>
                  <a:pt x="2059" y="387"/>
                </a:lnTo>
                <a:lnTo>
                  <a:pt x="2061" y="389"/>
                </a:lnTo>
                <a:lnTo>
                  <a:pt x="2062" y="390"/>
                </a:lnTo>
                <a:lnTo>
                  <a:pt x="2064" y="391"/>
                </a:lnTo>
                <a:lnTo>
                  <a:pt x="2066" y="392"/>
                </a:lnTo>
                <a:lnTo>
                  <a:pt x="2067" y="392"/>
                </a:lnTo>
                <a:lnTo>
                  <a:pt x="2069" y="393"/>
                </a:lnTo>
                <a:lnTo>
                  <a:pt x="2071" y="394"/>
                </a:lnTo>
                <a:lnTo>
                  <a:pt x="2072" y="396"/>
                </a:lnTo>
                <a:lnTo>
                  <a:pt x="2074" y="396"/>
                </a:lnTo>
                <a:lnTo>
                  <a:pt x="2076" y="397"/>
                </a:lnTo>
                <a:lnTo>
                  <a:pt x="2077" y="398"/>
                </a:lnTo>
                <a:lnTo>
                  <a:pt x="2078" y="399"/>
                </a:lnTo>
                <a:lnTo>
                  <a:pt x="2080" y="401"/>
                </a:lnTo>
                <a:lnTo>
                  <a:pt x="2082" y="403"/>
                </a:lnTo>
                <a:lnTo>
                  <a:pt x="2083" y="403"/>
                </a:lnTo>
                <a:lnTo>
                  <a:pt x="2084" y="404"/>
                </a:lnTo>
                <a:lnTo>
                  <a:pt x="2085" y="405"/>
                </a:lnTo>
                <a:lnTo>
                  <a:pt x="2086" y="405"/>
                </a:lnTo>
                <a:lnTo>
                  <a:pt x="2088" y="407"/>
                </a:lnTo>
                <a:lnTo>
                  <a:pt x="2089" y="408"/>
                </a:lnTo>
                <a:lnTo>
                  <a:pt x="2090" y="408"/>
                </a:lnTo>
                <a:lnTo>
                  <a:pt x="2092" y="410"/>
                </a:lnTo>
                <a:lnTo>
                  <a:pt x="2093" y="412"/>
                </a:lnTo>
                <a:lnTo>
                  <a:pt x="2094" y="414"/>
                </a:lnTo>
                <a:lnTo>
                  <a:pt x="2095" y="415"/>
                </a:lnTo>
                <a:lnTo>
                  <a:pt x="2096" y="416"/>
                </a:lnTo>
                <a:lnTo>
                  <a:pt x="2098" y="418"/>
                </a:lnTo>
                <a:lnTo>
                  <a:pt x="2099" y="419"/>
                </a:lnTo>
                <a:lnTo>
                  <a:pt x="2100" y="420"/>
                </a:lnTo>
                <a:lnTo>
                  <a:pt x="2101" y="422"/>
                </a:lnTo>
                <a:lnTo>
                  <a:pt x="2102" y="424"/>
                </a:lnTo>
                <a:lnTo>
                  <a:pt x="2102" y="426"/>
                </a:lnTo>
                <a:lnTo>
                  <a:pt x="2102" y="429"/>
                </a:lnTo>
                <a:lnTo>
                  <a:pt x="2103" y="431"/>
                </a:lnTo>
                <a:lnTo>
                  <a:pt x="2103" y="433"/>
                </a:lnTo>
                <a:lnTo>
                  <a:pt x="2103" y="436"/>
                </a:lnTo>
                <a:lnTo>
                  <a:pt x="2103" y="438"/>
                </a:lnTo>
                <a:lnTo>
                  <a:pt x="2103" y="441"/>
                </a:lnTo>
                <a:lnTo>
                  <a:pt x="2104" y="443"/>
                </a:lnTo>
                <a:lnTo>
                  <a:pt x="2104" y="446"/>
                </a:lnTo>
                <a:lnTo>
                  <a:pt x="2104" y="448"/>
                </a:lnTo>
                <a:lnTo>
                  <a:pt x="2105" y="451"/>
                </a:lnTo>
                <a:lnTo>
                  <a:pt x="2105" y="453"/>
                </a:lnTo>
                <a:lnTo>
                  <a:pt x="2105" y="454"/>
                </a:lnTo>
                <a:lnTo>
                  <a:pt x="2106" y="457"/>
                </a:lnTo>
                <a:lnTo>
                  <a:pt x="2106" y="458"/>
                </a:lnTo>
                <a:lnTo>
                  <a:pt x="2107" y="461"/>
                </a:lnTo>
                <a:lnTo>
                  <a:pt x="2108" y="463"/>
                </a:lnTo>
                <a:lnTo>
                  <a:pt x="2109" y="464"/>
                </a:lnTo>
                <a:lnTo>
                  <a:pt x="2110" y="466"/>
                </a:lnTo>
                <a:lnTo>
                  <a:pt x="2111" y="468"/>
                </a:lnTo>
                <a:lnTo>
                  <a:pt x="2112" y="469"/>
                </a:lnTo>
                <a:lnTo>
                  <a:pt x="2113" y="471"/>
                </a:lnTo>
                <a:lnTo>
                  <a:pt x="2114" y="473"/>
                </a:lnTo>
                <a:lnTo>
                  <a:pt x="2115" y="475"/>
                </a:lnTo>
                <a:lnTo>
                  <a:pt x="2116" y="476"/>
                </a:lnTo>
                <a:lnTo>
                  <a:pt x="2117" y="478"/>
                </a:lnTo>
                <a:lnTo>
                  <a:pt x="2117" y="480"/>
                </a:lnTo>
                <a:lnTo>
                  <a:pt x="2117" y="482"/>
                </a:lnTo>
                <a:lnTo>
                  <a:pt x="2118" y="485"/>
                </a:lnTo>
                <a:lnTo>
                  <a:pt x="2118" y="487"/>
                </a:lnTo>
                <a:lnTo>
                  <a:pt x="2118" y="490"/>
                </a:lnTo>
                <a:lnTo>
                  <a:pt x="2119" y="491"/>
                </a:lnTo>
                <a:lnTo>
                  <a:pt x="2119" y="494"/>
                </a:lnTo>
                <a:lnTo>
                  <a:pt x="2120" y="496"/>
                </a:lnTo>
                <a:lnTo>
                  <a:pt x="2121" y="497"/>
                </a:lnTo>
                <a:lnTo>
                  <a:pt x="2122" y="499"/>
                </a:lnTo>
                <a:lnTo>
                  <a:pt x="2123" y="501"/>
                </a:lnTo>
                <a:lnTo>
                  <a:pt x="2124" y="502"/>
                </a:lnTo>
                <a:lnTo>
                  <a:pt x="2125" y="504"/>
                </a:lnTo>
                <a:lnTo>
                  <a:pt x="2127" y="506"/>
                </a:lnTo>
                <a:lnTo>
                  <a:pt x="2128" y="507"/>
                </a:lnTo>
                <a:lnTo>
                  <a:pt x="2128" y="508"/>
                </a:lnTo>
                <a:lnTo>
                  <a:pt x="2130" y="510"/>
                </a:lnTo>
                <a:lnTo>
                  <a:pt x="2131" y="511"/>
                </a:lnTo>
                <a:lnTo>
                  <a:pt x="2133" y="513"/>
                </a:lnTo>
                <a:lnTo>
                  <a:pt x="2133" y="514"/>
                </a:lnTo>
                <a:lnTo>
                  <a:pt x="2135" y="515"/>
                </a:lnTo>
                <a:lnTo>
                  <a:pt x="2137" y="517"/>
                </a:lnTo>
                <a:lnTo>
                  <a:pt x="2139" y="518"/>
                </a:lnTo>
                <a:lnTo>
                  <a:pt x="2140" y="519"/>
                </a:lnTo>
                <a:lnTo>
                  <a:pt x="2142" y="519"/>
                </a:lnTo>
                <a:lnTo>
                  <a:pt x="2144" y="520"/>
                </a:lnTo>
                <a:lnTo>
                  <a:pt x="2145" y="521"/>
                </a:lnTo>
                <a:lnTo>
                  <a:pt x="2146" y="522"/>
                </a:lnTo>
                <a:lnTo>
                  <a:pt x="2149" y="523"/>
                </a:lnTo>
                <a:lnTo>
                  <a:pt x="2150" y="524"/>
                </a:lnTo>
                <a:lnTo>
                  <a:pt x="2152" y="525"/>
                </a:lnTo>
                <a:lnTo>
                  <a:pt x="2154" y="525"/>
                </a:lnTo>
                <a:lnTo>
                  <a:pt x="2156" y="527"/>
                </a:lnTo>
                <a:lnTo>
                  <a:pt x="2157" y="528"/>
                </a:lnTo>
                <a:lnTo>
                  <a:pt x="2158" y="530"/>
                </a:lnTo>
                <a:lnTo>
                  <a:pt x="2160" y="530"/>
                </a:lnTo>
                <a:lnTo>
                  <a:pt x="2161" y="532"/>
                </a:lnTo>
                <a:lnTo>
                  <a:pt x="2162" y="534"/>
                </a:lnTo>
                <a:lnTo>
                  <a:pt x="2163" y="535"/>
                </a:lnTo>
                <a:lnTo>
                  <a:pt x="2164" y="537"/>
                </a:lnTo>
                <a:lnTo>
                  <a:pt x="2165" y="539"/>
                </a:lnTo>
                <a:lnTo>
                  <a:pt x="2166" y="541"/>
                </a:lnTo>
                <a:lnTo>
                  <a:pt x="2167" y="541"/>
                </a:lnTo>
                <a:lnTo>
                  <a:pt x="2166" y="541"/>
                </a:lnTo>
                <a:lnTo>
                  <a:pt x="2165" y="540"/>
                </a:lnTo>
                <a:lnTo>
                  <a:pt x="2163" y="539"/>
                </a:lnTo>
                <a:lnTo>
                  <a:pt x="2162" y="538"/>
                </a:lnTo>
                <a:lnTo>
                  <a:pt x="2161" y="537"/>
                </a:lnTo>
                <a:lnTo>
                  <a:pt x="2160" y="537"/>
                </a:lnTo>
                <a:lnTo>
                  <a:pt x="2158" y="536"/>
                </a:lnTo>
                <a:lnTo>
                  <a:pt x="2157" y="536"/>
                </a:lnTo>
                <a:lnTo>
                  <a:pt x="2156" y="536"/>
                </a:lnTo>
                <a:lnTo>
                  <a:pt x="2156" y="534"/>
                </a:lnTo>
                <a:lnTo>
                  <a:pt x="2152" y="535"/>
                </a:lnTo>
                <a:lnTo>
                  <a:pt x="2150" y="535"/>
                </a:lnTo>
                <a:lnTo>
                  <a:pt x="2147" y="536"/>
                </a:lnTo>
                <a:lnTo>
                  <a:pt x="2145" y="536"/>
                </a:lnTo>
                <a:lnTo>
                  <a:pt x="2144" y="536"/>
                </a:lnTo>
                <a:lnTo>
                  <a:pt x="2142" y="537"/>
                </a:lnTo>
                <a:lnTo>
                  <a:pt x="2140" y="537"/>
                </a:lnTo>
                <a:lnTo>
                  <a:pt x="2139" y="537"/>
                </a:lnTo>
                <a:lnTo>
                  <a:pt x="2138" y="536"/>
                </a:lnTo>
                <a:lnTo>
                  <a:pt x="2136" y="536"/>
                </a:lnTo>
                <a:lnTo>
                  <a:pt x="2134" y="537"/>
                </a:lnTo>
                <a:lnTo>
                  <a:pt x="2133" y="538"/>
                </a:lnTo>
                <a:lnTo>
                  <a:pt x="2132" y="539"/>
                </a:lnTo>
                <a:lnTo>
                  <a:pt x="2129" y="540"/>
                </a:lnTo>
                <a:lnTo>
                  <a:pt x="2128" y="540"/>
                </a:lnTo>
                <a:lnTo>
                  <a:pt x="2127" y="540"/>
                </a:lnTo>
                <a:lnTo>
                  <a:pt x="2125" y="540"/>
                </a:lnTo>
                <a:lnTo>
                  <a:pt x="2125" y="541"/>
                </a:lnTo>
                <a:lnTo>
                  <a:pt x="2123" y="542"/>
                </a:lnTo>
                <a:lnTo>
                  <a:pt x="2122" y="542"/>
                </a:lnTo>
                <a:lnTo>
                  <a:pt x="2121" y="542"/>
                </a:lnTo>
                <a:lnTo>
                  <a:pt x="2118" y="542"/>
                </a:lnTo>
                <a:lnTo>
                  <a:pt x="2118" y="545"/>
                </a:lnTo>
                <a:lnTo>
                  <a:pt x="2117" y="545"/>
                </a:lnTo>
                <a:lnTo>
                  <a:pt x="2117" y="544"/>
                </a:lnTo>
                <a:lnTo>
                  <a:pt x="2115" y="545"/>
                </a:lnTo>
                <a:lnTo>
                  <a:pt x="2113" y="545"/>
                </a:lnTo>
                <a:lnTo>
                  <a:pt x="2112" y="546"/>
                </a:lnTo>
                <a:lnTo>
                  <a:pt x="2110" y="547"/>
                </a:lnTo>
                <a:lnTo>
                  <a:pt x="2110" y="548"/>
                </a:lnTo>
                <a:lnTo>
                  <a:pt x="2109" y="550"/>
                </a:lnTo>
                <a:lnTo>
                  <a:pt x="2108" y="551"/>
                </a:lnTo>
                <a:lnTo>
                  <a:pt x="2108" y="552"/>
                </a:lnTo>
                <a:lnTo>
                  <a:pt x="2108" y="552"/>
                </a:lnTo>
                <a:lnTo>
                  <a:pt x="2106" y="552"/>
                </a:lnTo>
                <a:lnTo>
                  <a:pt x="2105" y="552"/>
                </a:lnTo>
                <a:lnTo>
                  <a:pt x="2105" y="552"/>
                </a:lnTo>
                <a:lnTo>
                  <a:pt x="2104" y="551"/>
                </a:lnTo>
                <a:lnTo>
                  <a:pt x="2103" y="550"/>
                </a:lnTo>
                <a:lnTo>
                  <a:pt x="2103" y="549"/>
                </a:lnTo>
                <a:lnTo>
                  <a:pt x="2104" y="549"/>
                </a:lnTo>
                <a:lnTo>
                  <a:pt x="2105" y="548"/>
                </a:lnTo>
                <a:lnTo>
                  <a:pt x="2105" y="548"/>
                </a:lnTo>
                <a:lnTo>
                  <a:pt x="2106" y="548"/>
                </a:lnTo>
                <a:lnTo>
                  <a:pt x="2106" y="547"/>
                </a:lnTo>
                <a:lnTo>
                  <a:pt x="2106" y="546"/>
                </a:lnTo>
                <a:lnTo>
                  <a:pt x="2106" y="545"/>
                </a:lnTo>
                <a:lnTo>
                  <a:pt x="2107" y="545"/>
                </a:lnTo>
                <a:lnTo>
                  <a:pt x="2108" y="544"/>
                </a:lnTo>
                <a:lnTo>
                  <a:pt x="2110" y="543"/>
                </a:lnTo>
                <a:lnTo>
                  <a:pt x="2110" y="542"/>
                </a:lnTo>
                <a:lnTo>
                  <a:pt x="2110" y="541"/>
                </a:lnTo>
                <a:lnTo>
                  <a:pt x="2109" y="540"/>
                </a:lnTo>
                <a:lnTo>
                  <a:pt x="2107" y="540"/>
                </a:lnTo>
                <a:lnTo>
                  <a:pt x="2106" y="540"/>
                </a:lnTo>
                <a:lnTo>
                  <a:pt x="2105" y="540"/>
                </a:lnTo>
                <a:lnTo>
                  <a:pt x="2104" y="539"/>
                </a:lnTo>
                <a:lnTo>
                  <a:pt x="2103" y="538"/>
                </a:lnTo>
                <a:lnTo>
                  <a:pt x="2102" y="537"/>
                </a:lnTo>
                <a:lnTo>
                  <a:pt x="2101" y="537"/>
                </a:lnTo>
                <a:lnTo>
                  <a:pt x="2100" y="538"/>
                </a:lnTo>
                <a:lnTo>
                  <a:pt x="2100" y="539"/>
                </a:lnTo>
                <a:lnTo>
                  <a:pt x="2100" y="540"/>
                </a:lnTo>
                <a:lnTo>
                  <a:pt x="2099" y="541"/>
                </a:lnTo>
                <a:lnTo>
                  <a:pt x="2099" y="543"/>
                </a:lnTo>
                <a:lnTo>
                  <a:pt x="2098" y="544"/>
                </a:lnTo>
                <a:lnTo>
                  <a:pt x="2098" y="545"/>
                </a:lnTo>
                <a:lnTo>
                  <a:pt x="2097" y="545"/>
                </a:lnTo>
                <a:lnTo>
                  <a:pt x="2097" y="547"/>
                </a:lnTo>
                <a:lnTo>
                  <a:pt x="2096" y="547"/>
                </a:lnTo>
                <a:lnTo>
                  <a:pt x="2095" y="547"/>
                </a:lnTo>
                <a:lnTo>
                  <a:pt x="2095" y="547"/>
                </a:lnTo>
                <a:lnTo>
                  <a:pt x="2095" y="546"/>
                </a:lnTo>
                <a:lnTo>
                  <a:pt x="2096" y="545"/>
                </a:lnTo>
                <a:lnTo>
                  <a:pt x="2097" y="544"/>
                </a:lnTo>
                <a:lnTo>
                  <a:pt x="2097" y="542"/>
                </a:lnTo>
                <a:lnTo>
                  <a:pt x="2097" y="541"/>
                </a:lnTo>
                <a:lnTo>
                  <a:pt x="2095" y="541"/>
                </a:lnTo>
                <a:lnTo>
                  <a:pt x="2094" y="539"/>
                </a:lnTo>
                <a:lnTo>
                  <a:pt x="2094" y="539"/>
                </a:lnTo>
                <a:lnTo>
                  <a:pt x="2093" y="538"/>
                </a:lnTo>
                <a:lnTo>
                  <a:pt x="2092" y="537"/>
                </a:lnTo>
                <a:lnTo>
                  <a:pt x="2091" y="537"/>
                </a:lnTo>
                <a:lnTo>
                  <a:pt x="2090" y="537"/>
                </a:lnTo>
                <a:lnTo>
                  <a:pt x="2089" y="536"/>
                </a:lnTo>
                <a:lnTo>
                  <a:pt x="2089" y="536"/>
                </a:lnTo>
                <a:lnTo>
                  <a:pt x="2089" y="536"/>
                </a:lnTo>
                <a:lnTo>
                  <a:pt x="2090" y="536"/>
                </a:lnTo>
                <a:lnTo>
                  <a:pt x="2091" y="536"/>
                </a:lnTo>
                <a:lnTo>
                  <a:pt x="2091" y="536"/>
                </a:lnTo>
                <a:lnTo>
                  <a:pt x="2093" y="536"/>
                </a:lnTo>
                <a:lnTo>
                  <a:pt x="2094" y="536"/>
                </a:lnTo>
                <a:lnTo>
                  <a:pt x="2095" y="536"/>
                </a:lnTo>
                <a:lnTo>
                  <a:pt x="2095" y="535"/>
                </a:lnTo>
                <a:lnTo>
                  <a:pt x="2097" y="536"/>
                </a:lnTo>
                <a:lnTo>
                  <a:pt x="2098" y="536"/>
                </a:lnTo>
                <a:lnTo>
                  <a:pt x="2100" y="536"/>
                </a:lnTo>
                <a:lnTo>
                  <a:pt x="2100" y="535"/>
                </a:lnTo>
                <a:lnTo>
                  <a:pt x="2100" y="535"/>
                </a:lnTo>
                <a:lnTo>
                  <a:pt x="2100" y="534"/>
                </a:lnTo>
                <a:lnTo>
                  <a:pt x="2100" y="533"/>
                </a:lnTo>
                <a:lnTo>
                  <a:pt x="2100" y="531"/>
                </a:lnTo>
                <a:lnTo>
                  <a:pt x="2099" y="530"/>
                </a:lnTo>
                <a:lnTo>
                  <a:pt x="2098" y="530"/>
                </a:lnTo>
                <a:lnTo>
                  <a:pt x="2097" y="529"/>
                </a:lnTo>
                <a:lnTo>
                  <a:pt x="2096" y="530"/>
                </a:lnTo>
                <a:lnTo>
                  <a:pt x="2095" y="530"/>
                </a:lnTo>
                <a:lnTo>
                  <a:pt x="2094" y="530"/>
                </a:lnTo>
                <a:lnTo>
                  <a:pt x="2094" y="531"/>
                </a:lnTo>
                <a:lnTo>
                  <a:pt x="2094" y="530"/>
                </a:lnTo>
                <a:lnTo>
                  <a:pt x="2094" y="530"/>
                </a:lnTo>
                <a:lnTo>
                  <a:pt x="2094" y="529"/>
                </a:lnTo>
                <a:lnTo>
                  <a:pt x="2094" y="528"/>
                </a:lnTo>
                <a:lnTo>
                  <a:pt x="2094" y="527"/>
                </a:lnTo>
                <a:lnTo>
                  <a:pt x="2094" y="526"/>
                </a:lnTo>
                <a:lnTo>
                  <a:pt x="2093" y="525"/>
                </a:lnTo>
                <a:lnTo>
                  <a:pt x="2092" y="525"/>
                </a:lnTo>
                <a:lnTo>
                  <a:pt x="2091" y="525"/>
                </a:lnTo>
                <a:lnTo>
                  <a:pt x="2091" y="526"/>
                </a:lnTo>
                <a:lnTo>
                  <a:pt x="2090" y="525"/>
                </a:lnTo>
                <a:lnTo>
                  <a:pt x="2089" y="525"/>
                </a:lnTo>
                <a:lnTo>
                  <a:pt x="2088" y="526"/>
                </a:lnTo>
                <a:lnTo>
                  <a:pt x="2087" y="528"/>
                </a:lnTo>
                <a:lnTo>
                  <a:pt x="2085" y="530"/>
                </a:lnTo>
                <a:lnTo>
                  <a:pt x="2085" y="530"/>
                </a:lnTo>
                <a:lnTo>
                  <a:pt x="2085" y="531"/>
                </a:lnTo>
                <a:lnTo>
                  <a:pt x="2084" y="532"/>
                </a:lnTo>
                <a:lnTo>
                  <a:pt x="2084" y="531"/>
                </a:lnTo>
                <a:lnTo>
                  <a:pt x="2083" y="530"/>
                </a:lnTo>
                <a:lnTo>
                  <a:pt x="2083" y="530"/>
                </a:lnTo>
                <a:lnTo>
                  <a:pt x="2082" y="530"/>
                </a:lnTo>
                <a:lnTo>
                  <a:pt x="2081" y="530"/>
                </a:lnTo>
                <a:lnTo>
                  <a:pt x="2079" y="530"/>
                </a:lnTo>
                <a:lnTo>
                  <a:pt x="2077" y="532"/>
                </a:lnTo>
                <a:lnTo>
                  <a:pt x="2077" y="533"/>
                </a:lnTo>
                <a:lnTo>
                  <a:pt x="2076" y="534"/>
                </a:lnTo>
                <a:lnTo>
                  <a:pt x="2074" y="534"/>
                </a:lnTo>
                <a:lnTo>
                  <a:pt x="2072" y="535"/>
                </a:lnTo>
                <a:lnTo>
                  <a:pt x="2072" y="536"/>
                </a:lnTo>
                <a:lnTo>
                  <a:pt x="2071" y="536"/>
                </a:lnTo>
                <a:lnTo>
                  <a:pt x="2070" y="536"/>
                </a:lnTo>
                <a:lnTo>
                  <a:pt x="2069" y="537"/>
                </a:lnTo>
                <a:lnTo>
                  <a:pt x="2068" y="538"/>
                </a:lnTo>
                <a:lnTo>
                  <a:pt x="2067" y="539"/>
                </a:lnTo>
                <a:lnTo>
                  <a:pt x="2066" y="540"/>
                </a:lnTo>
                <a:lnTo>
                  <a:pt x="2066" y="541"/>
                </a:lnTo>
                <a:lnTo>
                  <a:pt x="2065" y="541"/>
                </a:lnTo>
                <a:lnTo>
                  <a:pt x="2064" y="542"/>
                </a:lnTo>
                <a:lnTo>
                  <a:pt x="2063" y="542"/>
                </a:lnTo>
                <a:lnTo>
                  <a:pt x="2062" y="542"/>
                </a:lnTo>
                <a:lnTo>
                  <a:pt x="2061" y="541"/>
                </a:lnTo>
                <a:lnTo>
                  <a:pt x="2061" y="541"/>
                </a:lnTo>
                <a:lnTo>
                  <a:pt x="2059" y="541"/>
                </a:lnTo>
                <a:lnTo>
                  <a:pt x="2058" y="542"/>
                </a:lnTo>
                <a:lnTo>
                  <a:pt x="2057" y="543"/>
                </a:lnTo>
                <a:lnTo>
                  <a:pt x="2056" y="543"/>
                </a:lnTo>
                <a:lnTo>
                  <a:pt x="2055" y="544"/>
                </a:lnTo>
                <a:lnTo>
                  <a:pt x="2055" y="546"/>
                </a:lnTo>
                <a:lnTo>
                  <a:pt x="2055" y="547"/>
                </a:lnTo>
                <a:lnTo>
                  <a:pt x="2055" y="547"/>
                </a:lnTo>
                <a:lnTo>
                  <a:pt x="2055" y="548"/>
                </a:lnTo>
                <a:lnTo>
                  <a:pt x="2055" y="549"/>
                </a:lnTo>
                <a:lnTo>
                  <a:pt x="2054" y="551"/>
                </a:lnTo>
                <a:lnTo>
                  <a:pt x="2054" y="552"/>
                </a:lnTo>
                <a:lnTo>
                  <a:pt x="2054" y="552"/>
                </a:lnTo>
                <a:lnTo>
                  <a:pt x="2053" y="553"/>
                </a:lnTo>
                <a:lnTo>
                  <a:pt x="2052" y="554"/>
                </a:lnTo>
                <a:lnTo>
                  <a:pt x="2050" y="554"/>
                </a:lnTo>
                <a:lnTo>
                  <a:pt x="2049" y="553"/>
                </a:lnTo>
                <a:lnTo>
                  <a:pt x="2047" y="552"/>
                </a:lnTo>
                <a:lnTo>
                  <a:pt x="2046" y="552"/>
                </a:lnTo>
                <a:lnTo>
                  <a:pt x="2045" y="552"/>
                </a:lnTo>
                <a:lnTo>
                  <a:pt x="2044" y="552"/>
                </a:lnTo>
                <a:lnTo>
                  <a:pt x="2044" y="552"/>
                </a:lnTo>
                <a:lnTo>
                  <a:pt x="2043" y="552"/>
                </a:lnTo>
                <a:lnTo>
                  <a:pt x="2042" y="553"/>
                </a:lnTo>
                <a:lnTo>
                  <a:pt x="2041" y="552"/>
                </a:lnTo>
                <a:lnTo>
                  <a:pt x="2038" y="556"/>
                </a:lnTo>
                <a:lnTo>
                  <a:pt x="2036" y="559"/>
                </a:lnTo>
                <a:lnTo>
                  <a:pt x="2031" y="570"/>
                </a:lnTo>
                <a:lnTo>
                  <a:pt x="2031" y="572"/>
                </a:lnTo>
                <a:lnTo>
                  <a:pt x="2030" y="574"/>
                </a:lnTo>
                <a:lnTo>
                  <a:pt x="2030" y="575"/>
                </a:lnTo>
                <a:lnTo>
                  <a:pt x="2028" y="574"/>
                </a:lnTo>
                <a:lnTo>
                  <a:pt x="2027" y="574"/>
                </a:lnTo>
                <a:lnTo>
                  <a:pt x="2026" y="572"/>
                </a:lnTo>
                <a:lnTo>
                  <a:pt x="2024" y="571"/>
                </a:lnTo>
                <a:lnTo>
                  <a:pt x="2022" y="570"/>
                </a:lnTo>
                <a:lnTo>
                  <a:pt x="2021" y="570"/>
                </a:lnTo>
                <a:lnTo>
                  <a:pt x="2020" y="569"/>
                </a:lnTo>
                <a:lnTo>
                  <a:pt x="2018" y="569"/>
                </a:lnTo>
                <a:lnTo>
                  <a:pt x="2015" y="569"/>
                </a:lnTo>
                <a:lnTo>
                  <a:pt x="2013" y="568"/>
                </a:lnTo>
                <a:lnTo>
                  <a:pt x="2011" y="568"/>
                </a:lnTo>
                <a:lnTo>
                  <a:pt x="2010" y="568"/>
                </a:lnTo>
                <a:lnTo>
                  <a:pt x="2005" y="567"/>
                </a:lnTo>
                <a:lnTo>
                  <a:pt x="2003" y="567"/>
                </a:lnTo>
                <a:lnTo>
                  <a:pt x="2001" y="567"/>
                </a:lnTo>
                <a:lnTo>
                  <a:pt x="2000" y="567"/>
                </a:lnTo>
                <a:lnTo>
                  <a:pt x="1999" y="566"/>
                </a:lnTo>
                <a:lnTo>
                  <a:pt x="1998" y="566"/>
                </a:lnTo>
                <a:lnTo>
                  <a:pt x="1995" y="566"/>
                </a:lnTo>
                <a:lnTo>
                  <a:pt x="1994" y="565"/>
                </a:lnTo>
                <a:lnTo>
                  <a:pt x="1991" y="565"/>
                </a:lnTo>
                <a:lnTo>
                  <a:pt x="1990" y="565"/>
                </a:lnTo>
                <a:lnTo>
                  <a:pt x="1988" y="565"/>
                </a:lnTo>
                <a:lnTo>
                  <a:pt x="1987" y="565"/>
                </a:lnTo>
                <a:lnTo>
                  <a:pt x="1985" y="565"/>
                </a:lnTo>
                <a:lnTo>
                  <a:pt x="1984" y="564"/>
                </a:lnTo>
                <a:lnTo>
                  <a:pt x="1982" y="564"/>
                </a:lnTo>
                <a:lnTo>
                  <a:pt x="1977" y="565"/>
                </a:lnTo>
                <a:lnTo>
                  <a:pt x="1975" y="565"/>
                </a:lnTo>
                <a:lnTo>
                  <a:pt x="1973" y="565"/>
                </a:lnTo>
                <a:lnTo>
                  <a:pt x="1971" y="565"/>
                </a:lnTo>
                <a:lnTo>
                  <a:pt x="1969" y="565"/>
                </a:lnTo>
                <a:lnTo>
                  <a:pt x="1968" y="565"/>
                </a:lnTo>
                <a:lnTo>
                  <a:pt x="1966" y="565"/>
                </a:lnTo>
                <a:lnTo>
                  <a:pt x="1966" y="565"/>
                </a:lnTo>
                <a:lnTo>
                  <a:pt x="1965" y="565"/>
                </a:lnTo>
                <a:lnTo>
                  <a:pt x="1963" y="565"/>
                </a:lnTo>
                <a:lnTo>
                  <a:pt x="1961" y="565"/>
                </a:lnTo>
                <a:lnTo>
                  <a:pt x="1959" y="564"/>
                </a:lnTo>
                <a:lnTo>
                  <a:pt x="1957" y="564"/>
                </a:lnTo>
                <a:lnTo>
                  <a:pt x="1955" y="563"/>
                </a:lnTo>
                <a:lnTo>
                  <a:pt x="1954" y="563"/>
                </a:lnTo>
                <a:lnTo>
                  <a:pt x="1953" y="563"/>
                </a:lnTo>
                <a:lnTo>
                  <a:pt x="1950" y="563"/>
                </a:lnTo>
                <a:lnTo>
                  <a:pt x="1949" y="562"/>
                </a:lnTo>
                <a:lnTo>
                  <a:pt x="1947" y="562"/>
                </a:lnTo>
                <a:lnTo>
                  <a:pt x="1944" y="561"/>
                </a:lnTo>
                <a:lnTo>
                  <a:pt x="1943" y="560"/>
                </a:lnTo>
                <a:lnTo>
                  <a:pt x="1941" y="560"/>
                </a:lnTo>
                <a:lnTo>
                  <a:pt x="1941" y="562"/>
                </a:lnTo>
                <a:lnTo>
                  <a:pt x="1942" y="569"/>
                </a:lnTo>
                <a:lnTo>
                  <a:pt x="1941" y="570"/>
                </a:lnTo>
                <a:lnTo>
                  <a:pt x="1942" y="572"/>
                </a:lnTo>
                <a:lnTo>
                  <a:pt x="1943" y="574"/>
                </a:lnTo>
                <a:lnTo>
                  <a:pt x="1943" y="575"/>
                </a:lnTo>
                <a:lnTo>
                  <a:pt x="1943" y="576"/>
                </a:lnTo>
                <a:lnTo>
                  <a:pt x="1943" y="578"/>
                </a:lnTo>
                <a:lnTo>
                  <a:pt x="1944" y="579"/>
                </a:lnTo>
                <a:lnTo>
                  <a:pt x="1944" y="580"/>
                </a:lnTo>
                <a:lnTo>
                  <a:pt x="1944" y="581"/>
                </a:lnTo>
                <a:lnTo>
                  <a:pt x="1944" y="582"/>
                </a:lnTo>
                <a:lnTo>
                  <a:pt x="1945" y="582"/>
                </a:lnTo>
                <a:lnTo>
                  <a:pt x="1946" y="584"/>
                </a:lnTo>
                <a:lnTo>
                  <a:pt x="1946" y="586"/>
                </a:lnTo>
                <a:lnTo>
                  <a:pt x="1947" y="586"/>
                </a:lnTo>
                <a:lnTo>
                  <a:pt x="1947" y="587"/>
                </a:lnTo>
                <a:lnTo>
                  <a:pt x="1947" y="589"/>
                </a:lnTo>
                <a:lnTo>
                  <a:pt x="1947" y="590"/>
                </a:lnTo>
                <a:lnTo>
                  <a:pt x="1948" y="591"/>
                </a:lnTo>
                <a:lnTo>
                  <a:pt x="1949" y="591"/>
                </a:lnTo>
                <a:lnTo>
                  <a:pt x="1949" y="593"/>
                </a:lnTo>
                <a:lnTo>
                  <a:pt x="1948" y="594"/>
                </a:lnTo>
                <a:lnTo>
                  <a:pt x="1947" y="595"/>
                </a:lnTo>
                <a:lnTo>
                  <a:pt x="1947" y="597"/>
                </a:lnTo>
                <a:lnTo>
                  <a:pt x="1947" y="597"/>
                </a:lnTo>
                <a:lnTo>
                  <a:pt x="1946" y="598"/>
                </a:lnTo>
                <a:lnTo>
                  <a:pt x="1945" y="598"/>
                </a:lnTo>
                <a:lnTo>
                  <a:pt x="1944" y="599"/>
                </a:lnTo>
                <a:lnTo>
                  <a:pt x="1943" y="601"/>
                </a:lnTo>
                <a:lnTo>
                  <a:pt x="1943" y="602"/>
                </a:lnTo>
                <a:lnTo>
                  <a:pt x="1942" y="602"/>
                </a:lnTo>
                <a:lnTo>
                  <a:pt x="1943" y="605"/>
                </a:lnTo>
                <a:lnTo>
                  <a:pt x="1943" y="608"/>
                </a:lnTo>
                <a:lnTo>
                  <a:pt x="1943" y="609"/>
                </a:lnTo>
                <a:lnTo>
                  <a:pt x="1941" y="611"/>
                </a:lnTo>
                <a:lnTo>
                  <a:pt x="1941" y="612"/>
                </a:lnTo>
                <a:lnTo>
                  <a:pt x="1941" y="613"/>
                </a:lnTo>
                <a:lnTo>
                  <a:pt x="1941" y="613"/>
                </a:lnTo>
                <a:lnTo>
                  <a:pt x="1941" y="614"/>
                </a:lnTo>
                <a:lnTo>
                  <a:pt x="1941" y="615"/>
                </a:lnTo>
                <a:lnTo>
                  <a:pt x="1942" y="616"/>
                </a:lnTo>
                <a:lnTo>
                  <a:pt x="1942" y="618"/>
                </a:lnTo>
                <a:lnTo>
                  <a:pt x="1942" y="619"/>
                </a:lnTo>
                <a:lnTo>
                  <a:pt x="1942" y="620"/>
                </a:lnTo>
                <a:lnTo>
                  <a:pt x="1943" y="621"/>
                </a:lnTo>
                <a:lnTo>
                  <a:pt x="1943" y="622"/>
                </a:lnTo>
                <a:lnTo>
                  <a:pt x="1943" y="624"/>
                </a:lnTo>
                <a:lnTo>
                  <a:pt x="1944" y="624"/>
                </a:lnTo>
                <a:lnTo>
                  <a:pt x="1946" y="625"/>
                </a:lnTo>
                <a:lnTo>
                  <a:pt x="1947" y="626"/>
                </a:lnTo>
                <a:lnTo>
                  <a:pt x="1948" y="627"/>
                </a:lnTo>
                <a:lnTo>
                  <a:pt x="1948" y="628"/>
                </a:lnTo>
                <a:lnTo>
                  <a:pt x="1949" y="629"/>
                </a:lnTo>
                <a:lnTo>
                  <a:pt x="1949" y="629"/>
                </a:lnTo>
                <a:lnTo>
                  <a:pt x="1950" y="630"/>
                </a:lnTo>
                <a:lnTo>
                  <a:pt x="1951" y="631"/>
                </a:lnTo>
                <a:lnTo>
                  <a:pt x="1952" y="632"/>
                </a:lnTo>
                <a:lnTo>
                  <a:pt x="1952" y="634"/>
                </a:lnTo>
                <a:lnTo>
                  <a:pt x="1954" y="634"/>
                </a:lnTo>
                <a:lnTo>
                  <a:pt x="1953" y="635"/>
                </a:lnTo>
                <a:lnTo>
                  <a:pt x="1952" y="635"/>
                </a:lnTo>
                <a:lnTo>
                  <a:pt x="1950" y="635"/>
                </a:lnTo>
                <a:lnTo>
                  <a:pt x="1949" y="635"/>
                </a:lnTo>
                <a:lnTo>
                  <a:pt x="1948" y="635"/>
                </a:lnTo>
                <a:lnTo>
                  <a:pt x="1947" y="635"/>
                </a:lnTo>
                <a:lnTo>
                  <a:pt x="1945" y="635"/>
                </a:lnTo>
                <a:lnTo>
                  <a:pt x="1943" y="635"/>
                </a:lnTo>
                <a:lnTo>
                  <a:pt x="1943" y="635"/>
                </a:lnTo>
                <a:lnTo>
                  <a:pt x="1941" y="635"/>
                </a:lnTo>
                <a:lnTo>
                  <a:pt x="1940" y="636"/>
                </a:lnTo>
                <a:lnTo>
                  <a:pt x="1938" y="637"/>
                </a:lnTo>
                <a:lnTo>
                  <a:pt x="1937" y="637"/>
                </a:lnTo>
                <a:lnTo>
                  <a:pt x="1935" y="637"/>
                </a:lnTo>
                <a:lnTo>
                  <a:pt x="1934" y="637"/>
                </a:lnTo>
                <a:lnTo>
                  <a:pt x="1932" y="637"/>
                </a:lnTo>
                <a:lnTo>
                  <a:pt x="1932" y="638"/>
                </a:lnTo>
                <a:lnTo>
                  <a:pt x="1931" y="639"/>
                </a:lnTo>
                <a:lnTo>
                  <a:pt x="1930" y="640"/>
                </a:lnTo>
                <a:lnTo>
                  <a:pt x="1929" y="640"/>
                </a:lnTo>
                <a:lnTo>
                  <a:pt x="1928" y="640"/>
                </a:lnTo>
                <a:lnTo>
                  <a:pt x="1927" y="641"/>
                </a:lnTo>
                <a:lnTo>
                  <a:pt x="1927" y="641"/>
                </a:lnTo>
                <a:lnTo>
                  <a:pt x="1926" y="641"/>
                </a:lnTo>
                <a:lnTo>
                  <a:pt x="1925" y="642"/>
                </a:lnTo>
                <a:lnTo>
                  <a:pt x="1923" y="643"/>
                </a:lnTo>
                <a:lnTo>
                  <a:pt x="1922" y="644"/>
                </a:lnTo>
                <a:lnTo>
                  <a:pt x="1921" y="645"/>
                </a:lnTo>
                <a:lnTo>
                  <a:pt x="1921" y="646"/>
                </a:lnTo>
                <a:lnTo>
                  <a:pt x="1920" y="646"/>
                </a:lnTo>
                <a:lnTo>
                  <a:pt x="1919" y="646"/>
                </a:lnTo>
                <a:lnTo>
                  <a:pt x="1918" y="647"/>
                </a:lnTo>
                <a:lnTo>
                  <a:pt x="1916" y="647"/>
                </a:lnTo>
                <a:lnTo>
                  <a:pt x="1915" y="647"/>
                </a:lnTo>
                <a:lnTo>
                  <a:pt x="1915" y="648"/>
                </a:lnTo>
                <a:lnTo>
                  <a:pt x="1915" y="649"/>
                </a:lnTo>
                <a:lnTo>
                  <a:pt x="1914" y="650"/>
                </a:lnTo>
                <a:lnTo>
                  <a:pt x="1913" y="651"/>
                </a:lnTo>
                <a:lnTo>
                  <a:pt x="1912" y="652"/>
                </a:lnTo>
                <a:lnTo>
                  <a:pt x="1911" y="652"/>
                </a:lnTo>
                <a:lnTo>
                  <a:pt x="1910" y="653"/>
                </a:lnTo>
                <a:lnTo>
                  <a:pt x="1910" y="654"/>
                </a:lnTo>
                <a:lnTo>
                  <a:pt x="1910" y="655"/>
                </a:lnTo>
                <a:lnTo>
                  <a:pt x="1909" y="655"/>
                </a:lnTo>
                <a:lnTo>
                  <a:pt x="1908" y="656"/>
                </a:lnTo>
                <a:lnTo>
                  <a:pt x="1907" y="657"/>
                </a:lnTo>
                <a:lnTo>
                  <a:pt x="1906" y="658"/>
                </a:lnTo>
                <a:lnTo>
                  <a:pt x="1905" y="658"/>
                </a:lnTo>
                <a:lnTo>
                  <a:pt x="1904" y="658"/>
                </a:lnTo>
                <a:lnTo>
                  <a:pt x="1904" y="659"/>
                </a:lnTo>
                <a:lnTo>
                  <a:pt x="1904" y="661"/>
                </a:lnTo>
                <a:lnTo>
                  <a:pt x="1904" y="662"/>
                </a:lnTo>
                <a:lnTo>
                  <a:pt x="1903" y="663"/>
                </a:lnTo>
                <a:lnTo>
                  <a:pt x="1903" y="663"/>
                </a:lnTo>
                <a:lnTo>
                  <a:pt x="1904" y="665"/>
                </a:lnTo>
                <a:lnTo>
                  <a:pt x="1903" y="666"/>
                </a:lnTo>
                <a:lnTo>
                  <a:pt x="1903" y="667"/>
                </a:lnTo>
                <a:lnTo>
                  <a:pt x="1903" y="668"/>
                </a:lnTo>
                <a:lnTo>
                  <a:pt x="1903" y="669"/>
                </a:lnTo>
                <a:lnTo>
                  <a:pt x="1902" y="669"/>
                </a:lnTo>
                <a:lnTo>
                  <a:pt x="1901" y="670"/>
                </a:lnTo>
                <a:lnTo>
                  <a:pt x="1900" y="671"/>
                </a:lnTo>
                <a:lnTo>
                  <a:pt x="1899" y="672"/>
                </a:lnTo>
                <a:lnTo>
                  <a:pt x="1895" y="674"/>
                </a:lnTo>
                <a:lnTo>
                  <a:pt x="1893" y="674"/>
                </a:lnTo>
                <a:lnTo>
                  <a:pt x="1893" y="674"/>
                </a:lnTo>
                <a:lnTo>
                  <a:pt x="1892" y="675"/>
                </a:lnTo>
                <a:lnTo>
                  <a:pt x="1891" y="675"/>
                </a:lnTo>
                <a:lnTo>
                  <a:pt x="1889" y="675"/>
                </a:lnTo>
                <a:lnTo>
                  <a:pt x="1888" y="674"/>
                </a:lnTo>
                <a:lnTo>
                  <a:pt x="1887" y="674"/>
                </a:lnTo>
                <a:lnTo>
                  <a:pt x="1886" y="674"/>
                </a:lnTo>
                <a:lnTo>
                  <a:pt x="1885" y="674"/>
                </a:lnTo>
                <a:lnTo>
                  <a:pt x="1883" y="674"/>
                </a:lnTo>
                <a:lnTo>
                  <a:pt x="1882" y="674"/>
                </a:lnTo>
                <a:lnTo>
                  <a:pt x="1882" y="674"/>
                </a:lnTo>
                <a:lnTo>
                  <a:pt x="1881" y="674"/>
                </a:lnTo>
                <a:lnTo>
                  <a:pt x="1879" y="675"/>
                </a:lnTo>
                <a:lnTo>
                  <a:pt x="1877" y="676"/>
                </a:lnTo>
                <a:lnTo>
                  <a:pt x="1876" y="676"/>
                </a:lnTo>
                <a:lnTo>
                  <a:pt x="1875" y="676"/>
                </a:lnTo>
                <a:lnTo>
                  <a:pt x="1874" y="677"/>
                </a:lnTo>
                <a:lnTo>
                  <a:pt x="1873" y="677"/>
                </a:lnTo>
                <a:lnTo>
                  <a:pt x="1872" y="679"/>
                </a:lnTo>
                <a:lnTo>
                  <a:pt x="1871" y="680"/>
                </a:lnTo>
                <a:lnTo>
                  <a:pt x="1871" y="682"/>
                </a:lnTo>
                <a:lnTo>
                  <a:pt x="1871" y="683"/>
                </a:lnTo>
                <a:lnTo>
                  <a:pt x="1871" y="685"/>
                </a:lnTo>
                <a:lnTo>
                  <a:pt x="1871" y="686"/>
                </a:lnTo>
                <a:lnTo>
                  <a:pt x="1870" y="687"/>
                </a:lnTo>
                <a:lnTo>
                  <a:pt x="1869" y="689"/>
                </a:lnTo>
                <a:lnTo>
                  <a:pt x="1868" y="690"/>
                </a:lnTo>
                <a:lnTo>
                  <a:pt x="1867" y="691"/>
                </a:lnTo>
                <a:lnTo>
                  <a:pt x="1867" y="691"/>
                </a:lnTo>
                <a:lnTo>
                  <a:pt x="1866" y="693"/>
                </a:lnTo>
                <a:lnTo>
                  <a:pt x="1867" y="694"/>
                </a:lnTo>
                <a:lnTo>
                  <a:pt x="1867" y="695"/>
                </a:lnTo>
                <a:lnTo>
                  <a:pt x="1866" y="696"/>
                </a:lnTo>
                <a:lnTo>
                  <a:pt x="1866" y="697"/>
                </a:lnTo>
                <a:lnTo>
                  <a:pt x="1865" y="698"/>
                </a:lnTo>
                <a:lnTo>
                  <a:pt x="1865" y="700"/>
                </a:lnTo>
                <a:lnTo>
                  <a:pt x="1865" y="702"/>
                </a:lnTo>
                <a:lnTo>
                  <a:pt x="1865" y="702"/>
                </a:lnTo>
                <a:lnTo>
                  <a:pt x="1865" y="704"/>
                </a:lnTo>
                <a:lnTo>
                  <a:pt x="1866" y="705"/>
                </a:lnTo>
                <a:lnTo>
                  <a:pt x="1866" y="707"/>
                </a:lnTo>
                <a:lnTo>
                  <a:pt x="1869" y="711"/>
                </a:lnTo>
                <a:lnTo>
                  <a:pt x="1875" y="715"/>
                </a:lnTo>
                <a:lnTo>
                  <a:pt x="1878" y="719"/>
                </a:lnTo>
                <a:lnTo>
                  <a:pt x="1880" y="726"/>
                </a:lnTo>
                <a:lnTo>
                  <a:pt x="1880" y="732"/>
                </a:lnTo>
                <a:lnTo>
                  <a:pt x="1878" y="739"/>
                </a:lnTo>
                <a:lnTo>
                  <a:pt x="1879" y="741"/>
                </a:lnTo>
                <a:lnTo>
                  <a:pt x="1881" y="742"/>
                </a:lnTo>
                <a:lnTo>
                  <a:pt x="1881" y="743"/>
                </a:lnTo>
                <a:lnTo>
                  <a:pt x="1882" y="744"/>
                </a:lnTo>
                <a:lnTo>
                  <a:pt x="1883" y="745"/>
                </a:lnTo>
                <a:lnTo>
                  <a:pt x="1884" y="746"/>
                </a:lnTo>
                <a:lnTo>
                  <a:pt x="1885" y="747"/>
                </a:lnTo>
                <a:lnTo>
                  <a:pt x="1885" y="748"/>
                </a:lnTo>
                <a:lnTo>
                  <a:pt x="1884" y="750"/>
                </a:lnTo>
                <a:lnTo>
                  <a:pt x="1883" y="751"/>
                </a:lnTo>
                <a:lnTo>
                  <a:pt x="1883" y="752"/>
                </a:lnTo>
                <a:lnTo>
                  <a:pt x="1883" y="753"/>
                </a:lnTo>
                <a:lnTo>
                  <a:pt x="1882" y="754"/>
                </a:lnTo>
                <a:lnTo>
                  <a:pt x="1882" y="755"/>
                </a:lnTo>
                <a:lnTo>
                  <a:pt x="1882" y="756"/>
                </a:lnTo>
                <a:lnTo>
                  <a:pt x="1881" y="757"/>
                </a:lnTo>
                <a:lnTo>
                  <a:pt x="1881" y="758"/>
                </a:lnTo>
                <a:lnTo>
                  <a:pt x="1881" y="759"/>
                </a:lnTo>
                <a:lnTo>
                  <a:pt x="1880" y="761"/>
                </a:lnTo>
                <a:lnTo>
                  <a:pt x="1884" y="764"/>
                </a:lnTo>
                <a:lnTo>
                  <a:pt x="1893" y="770"/>
                </a:lnTo>
                <a:lnTo>
                  <a:pt x="1899" y="773"/>
                </a:lnTo>
                <a:lnTo>
                  <a:pt x="1904" y="774"/>
                </a:lnTo>
                <a:lnTo>
                  <a:pt x="1913" y="774"/>
                </a:lnTo>
                <a:lnTo>
                  <a:pt x="1920" y="780"/>
                </a:lnTo>
                <a:lnTo>
                  <a:pt x="1928" y="791"/>
                </a:lnTo>
                <a:lnTo>
                  <a:pt x="1931" y="793"/>
                </a:lnTo>
                <a:lnTo>
                  <a:pt x="1935" y="794"/>
                </a:lnTo>
                <a:lnTo>
                  <a:pt x="1941" y="791"/>
                </a:lnTo>
                <a:lnTo>
                  <a:pt x="1946" y="789"/>
                </a:lnTo>
                <a:lnTo>
                  <a:pt x="1950" y="786"/>
                </a:lnTo>
                <a:lnTo>
                  <a:pt x="1955" y="786"/>
                </a:lnTo>
                <a:lnTo>
                  <a:pt x="1955" y="791"/>
                </a:lnTo>
                <a:lnTo>
                  <a:pt x="1950" y="808"/>
                </a:lnTo>
                <a:lnTo>
                  <a:pt x="1949" y="810"/>
                </a:lnTo>
                <a:lnTo>
                  <a:pt x="1950" y="809"/>
                </a:lnTo>
                <a:lnTo>
                  <a:pt x="1950" y="808"/>
                </a:lnTo>
                <a:lnTo>
                  <a:pt x="1951" y="808"/>
                </a:lnTo>
                <a:lnTo>
                  <a:pt x="1953" y="808"/>
                </a:lnTo>
                <a:lnTo>
                  <a:pt x="1954" y="808"/>
                </a:lnTo>
                <a:lnTo>
                  <a:pt x="1955" y="808"/>
                </a:lnTo>
                <a:lnTo>
                  <a:pt x="1956" y="807"/>
                </a:lnTo>
                <a:lnTo>
                  <a:pt x="1957" y="807"/>
                </a:lnTo>
                <a:lnTo>
                  <a:pt x="1959" y="807"/>
                </a:lnTo>
                <a:lnTo>
                  <a:pt x="1960" y="807"/>
                </a:lnTo>
                <a:lnTo>
                  <a:pt x="1961" y="807"/>
                </a:lnTo>
                <a:lnTo>
                  <a:pt x="1962" y="807"/>
                </a:lnTo>
                <a:lnTo>
                  <a:pt x="1961" y="810"/>
                </a:lnTo>
                <a:lnTo>
                  <a:pt x="1961" y="812"/>
                </a:lnTo>
                <a:lnTo>
                  <a:pt x="1960" y="813"/>
                </a:lnTo>
                <a:lnTo>
                  <a:pt x="1960" y="815"/>
                </a:lnTo>
                <a:lnTo>
                  <a:pt x="1959" y="816"/>
                </a:lnTo>
                <a:lnTo>
                  <a:pt x="1958" y="817"/>
                </a:lnTo>
                <a:lnTo>
                  <a:pt x="1956" y="818"/>
                </a:lnTo>
                <a:lnTo>
                  <a:pt x="1955" y="818"/>
                </a:lnTo>
                <a:lnTo>
                  <a:pt x="1954" y="818"/>
                </a:lnTo>
                <a:lnTo>
                  <a:pt x="1953" y="819"/>
                </a:lnTo>
                <a:lnTo>
                  <a:pt x="1952" y="820"/>
                </a:lnTo>
                <a:lnTo>
                  <a:pt x="1951" y="821"/>
                </a:lnTo>
                <a:lnTo>
                  <a:pt x="1950" y="823"/>
                </a:lnTo>
                <a:lnTo>
                  <a:pt x="1950" y="824"/>
                </a:lnTo>
                <a:lnTo>
                  <a:pt x="1951" y="824"/>
                </a:lnTo>
                <a:lnTo>
                  <a:pt x="1951" y="826"/>
                </a:lnTo>
                <a:lnTo>
                  <a:pt x="1951" y="827"/>
                </a:lnTo>
                <a:lnTo>
                  <a:pt x="1952" y="828"/>
                </a:lnTo>
                <a:lnTo>
                  <a:pt x="1952" y="829"/>
                </a:lnTo>
                <a:lnTo>
                  <a:pt x="1952" y="830"/>
                </a:lnTo>
                <a:lnTo>
                  <a:pt x="1951" y="831"/>
                </a:lnTo>
                <a:lnTo>
                  <a:pt x="1951" y="833"/>
                </a:lnTo>
                <a:lnTo>
                  <a:pt x="1950" y="834"/>
                </a:lnTo>
                <a:lnTo>
                  <a:pt x="1949" y="835"/>
                </a:lnTo>
                <a:lnTo>
                  <a:pt x="1949" y="835"/>
                </a:lnTo>
                <a:lnTo>
                  <a:pt x="1949" y="837"/>
                </a:lnTo>
                <a:lnTo>
                  <a:pt x="1949" y="839"/>
                </a:lnTo>
                <a:lnTo>
                  <a:pt x="1950" y="840"/>
                </a:lnTo>
                <a:lnTo>
                  <a:pt x="1950" y="840"/>
                </a:lnTo>
                <a:lnTo>
                  <a:pt x="1950" y="841"/>
                </a:lnTo>
                <a:lnTo>
                  <a:pt x="1949" y="843"/>
                </a:lnTo>
                <a:lnTo>
                  <a:pt x="1949" y="844"/>
                </a:lnTo>
                <a:lnTo>
                  <a:pt x="1949" y="846"/>
                </a:lnTo>
                <a:lnTo>
                  <a:pt x="1949" y="848"/>
                </a:lnTo>
                <a:lnTo>
                  <a:pt x="1949" y="849"/>
                </a:lnTo>
                <a:lnTo>
                  <a:pt x="1949" y="850"/>
                </a:lnTo>
                <a:lnTo>
                  <a:pt x="1949" y="851"/>
                </a:lnTo>
                <a:lnTo>
                  <a:pt x="1949" y="852"/>
                </a:lnTo>
                <a:lnTo>
                  <a:pt x="1948" y="854"/>
                </a:lnTo>
                <a:lnTo>
                  <a:pt x="1949" y="855"/>
                </a:lnTo>
                <a:lnTo>
                  <a:pt x="1948" y="857"/>
                </a:lnTo>
                <a:lnTo>
                  <a:pt x="1948" y="858"/>
                </a:lnTo>
                <a:lnTo>
                  <a:pt x="1947" y="861"/>
                </a:lnTo>
                <a:lnTo>
                  <a:pt x="1947" y="862"/>
                </a:lnTo>
                <a:lnTo>
                  <a:pt x="1946" y="863"/>
                </a:lnTo>
                <a:lnTo>
                  <a:pt x="1946" y="864"/>
                </a:lnTo>
                <a:lnTo>
                  <a:pt x="1945" y="865"/>
                </a:lnTo>
                <a:lnTo>
                  <a:pt x="1943" y="866"/>
                </a:lnTo>
                <a:lnTo>
                  <a:pt x="1942" y="867"/>
                </a:lnTo>
                <a:lnTo>
                  <a:pt x="1940" y="868"/>
                </a:lnTo>
                <a:lnTo>
                  <a:pt x="1939" y="868"/>
                </a:lnTo>
                <a:lnTo>
                  <a:pt x="1938" y="868"/>
                </a:lnTo>
                <a:lnTo>
                  <a:pt x="1936" y="868"/>
                </a:lnTo>
                <a:lnTo>
                  <a:pt x="1934" y="868"/>
                </a:lnTo>
                <a:lnTo>
                  <a:pt x="1932" y="868"/>
                </a:lnTo>
                <a:lnTo>
                  <a:pt x="1932" y="868"/>
                </a:lnTo>
                <a:lnTo>
                  <a:pt x="1931" y="869"/>
                </a:lnTo>
                <a:lnTo>
                  <a:pt x="1929" y="870"/>
                </a:lnTo>
                <a:lnTo>
                  <a:pt x="1927" y="871"/>
                </a:lnTo>
                <a:lnTo>
                  <a:pt x="1927" y="872"/>
                </a:lnTo>
                <a:lnTo>
                  <a:pt x="1925" y="874"/>
                </a:lnTo>
                <a:lnTo>
                  <a:pt x="1923" y="875"/>
                </a:lnTo>
                <a:lnTo>
                  <a:pt x="1922" y="876"/>
                </a:lnTo>
                <a:lnTo>
                  <a:pt x="1921" y="877"/>
                </a:lnTo>
                <a:lnTo>
                  <a:pt x="1921" y="878"/>
                </a:lnTo>
                <a:lnTo>
                  <a:pt x="1919" y="880"/>
                </a:lnTo>
                <a:lnTo>
                  <a:pt x="1919" y="881"/>
                </a:lnTo>
                <a:lnTo>
                  <a:pt x="1918" y="883"/>
                </a:lnTo>
                <a:lnTo>
                  <a:pt x="1917" y="884"/>
                </a:lnTo>
                <a:lnTo>
                  <a:pt x="1915" y="885"/>
                </a:lnTo>
                <a:lnTo>
                  <a:pt x="1914" y="885"/>
                </a:lnTo>
                <a:lnTo>
                  <a:pt x="1912" y="886"/>
                </a:lnTo>
                <a:lnTo>
                  <a:pt x="1911" y="887"/>
                </a:lnTo>
                <a:lnTo>
                  <a:pt x="1909" y="889"/>
                </a:lnTo>
                <a:lnTo>
                  <a:pt x="1907" y="890"/>
                </a:lnTo>
                <a:lnTo>
                  <a:pt x="1905" y="891"/>
                </a:lnTo>
                <a:lnTo>
                  <a:pt x="1905" y="900"/>
                </a:lnTo>
                <a:lnTo>
                  <a:pt x="1905" y="905"/>
                </a:lnTo>
                <a:lnTo>
                  <a:pt x="1904" y="917"/>
                </a:lnTo>
                <a:lnTo>
                  <a:pt x="1904" y="921"/>
                </a:lnTo>
                <a:lnTo>
                  <a:pt x="1904" y="922"/>
                </a:lnTo>
                <a:lnTo>
                  <a:pt x="1899" y="929"/>
                </a:lnTo>
                <a:lnTo>
                  <a:pt x="1889" y="939"/>
                </a:lnTo>
                <a:lnTo>
                  <a:pt x="1882" y="946"/>
                </a:lnTo>
                <a:lnTo>
                  <a:pt x="1880" y="948"/>
                </a:lnTo>
                <a:lnTo>
                  <a:pt x="1871" y="980"/>
                </a:lnTo>
                <a:lnTo>
                  <a:pt x="1871" y="983"/>
                </a:lnTo>
                <a:lnTo>
                  <a:pt x="1871" y="984"/>
                </a:lnTo>
                <a:lnTo>
                  <a:pt x="1866" y="985"/>
                </a:lnTo>
                <a:lnTo>
                  <a:pt x="1865" y="987"/>
                </a:lnTo>
                <a:lnTo>
                  <a:pt x="1864" y="988"/>
                </a:lnTo>
                <a:lnTo>
                  <a:pt x="1862" y="991"/>
                </a:lnTo>
                <a:lnTo>
                  <a:pt x="1861" y="994"/>
                </a:lnTo>
                <a:lnTo>
                  <a:pt x="1860" y="996"/>
                </a:lnTo>
                <a:lnTo>
                  <a:pt x="1860" y="999"/>
                </a:lnTo>
                <a:lnTo>
                  <a:pt x="1860" y="1001"/>
                </a:lnTo>
                <a:lnTo>
                  <a:pt x="1859" y="1002"/>
                </a:lnTo>
                <a:lnTo>
                  <a:pt x="1859" y="1007"/>
                </a:lnTo>
                <a:lnTo>
                  <a:pt x="1860" y="1007"/>
                </a:lnTo>
                <a:lnTo>
                  <a:pt x="1854" y="1018"/>
                </a:lnTo>
                <a:lnTo>
                  <a:pt x="1849" y="1021"/>
                </a:lnTo>
                <a:lnTo>
                  <a:pt x="1845" y="1029"/>
                </a:lnTo>
                <a:lnTo>
                  <a:pt x="1841" y="1037"/>
                </a:lnTo>
                <a:lnTo>
                  <a:pt x="1839" y="1040"/>
                </a:lnTo>
                <a:lnTo>
                  <a:pt x="1837" y="1043"/>
                </a:lnTo>
                <a:lnTo>
                  <a:pt x="1837" y="1045"/>
                </a:lnTo>
                <a:lnTo>
                  <a:pt x="1836" y="1050"/>
                </a:lnTo>
                <a:lnTo>
                  <a:pt x="1837" y="1052"/>
                </a:lnTo>
                <a:lnTo>
                  <a:pt x="1836" y="1062"/>
                </a:lnTo>
                <a:lnTo>
                  <a:pt x="1835" y="1070"/>
                </a:lnTo>
                <a:lnTo>
                  <a:pt x="1837" y="1074"/>
                </a:lnTo>
                <a:lnTo>
                  <a:pt x="1837" y="1076"/>
                </a:lnTo>
                <a:lnTo>
                  <a:pt x="1837" y="1079"/>
                </a:lnTo>
                <a:lnTo>
                  <a:pt x="1845" y="1085"/>
                </a:lnTo>
                <a:lnTo>
                  <a:pt x="1848" y="1086"/>
                </a:lnTo>
                <a:lnTo>
                  <a:pt x="1854" y="1090"/>
                </a:lnTo>
                <a:lnTo>
                  <a:pt x="1855" y="1091"/>
                </a:lnTo>
                <a:lnTo>
                  <a:pt x="1860" y="1095"/>
                </a:lnTo>
                <a:lnTo>
                  <a:pt x="1863" y="1098"/>
                </a:lnTo>
                <a:lnTo>
                  <a:pt x="1865" y="1100"/>
                </a:lnTo>
                <a:lnTo>
                  <a:pt x="1869" y="1103"/>
                </a:lnTo>
                <a:lnTo>
                  <a:pt x="1871" y="1110"/>
                </a:lnTo>
                <a:lnTo>
                  <a:pt x="1873" y="1112"/>
                </a:lnTo>
                <a:lnTo>
                  <a:pt x="1874" y="1120"/>
                </a:lnTo>
                <a:lnTo>
                  <a:pt x="1876" y="1123"/>
                </a:lnTo>
                <a:lnTo>
                  <a:pt x="1879" y="1124"/>
                </a:lnTo>
                <a:lnTo>
                  <a:pt x="1882" y="1125"/>
                </a:lnTo>
                <a:lnTo>
                  <a:pt x="1887" y="1126"/>
                </a:lnTo>
                <a:lnTo>
                  <a:pt x="1895" y="1127"/>
                </a:lnTo>
                <a:lnTo>
                  <a:pt x="1898" y="1129"/>
                </a:lnTo>
                <a:lnTo>
                  <a:pt x="1899" y="1133"/>
                </a:lnTo>
                <a:lnTo>
                  <a:pt x="1893" y="1152"/>
                </a:lnTo>
                <a:lnTo>
                  <a:pt x="1887" y="1159"/>
                </a:lnTo>
                <a:lnTo>
                  <a:pt x="1886" y="1164"/>
                </a:lnTo>
                <a:lnTo>
                  <a:pt x="1884" y="1170"/>
                </a:lnTo>
                <a:lnTo>
                  <a:pt x="1884" y="1178"/>
                </a:lnTo>
                <a:lnTo>
                  <a:pt x="1883" y="1188"/>
                </a:lnTo>
                <a:lnTo>
                  <a:pt x="1882" y="1196"/>
                </a:lnTo>
                <a:lnTo>
                  <a:pt x="1877" y="1200"/>
                </a:lnTo>
                <a:lnTo>
                  <a:pt x="1870" y="1203"/>
                </a:lnTo>
                <a:lnTo>
                  <a:pt x="1867" y="1205"/>
                </a:lnTo>
                <a:lnTo>
                  <a:pt x="1865" y="1207"/>
                </a:lnTo>
                <a:lnTo>
                  <a:pt x="1865" y="1209"/>
                </a:lnTo>
                <a:lnTo>
                  <a:pt x="1866" y="1212"/>
                </a:lnTo>
                <a:lnTo>
                  <a:pt x="1869" y="1217"/>
                </a:lnTo>
                <a:lnTo>
                  <a:pt x="1876" y="1224"/>
                </a:lnTo>
                <a:lnTo>
                  <a:pt x="1878" y="1226"/>
                </a:lnTo>
                <a:lnTo>
                  <a:pt x="1879" y="1227"/>
                </a:lnTo>
                <a:lnTo>
                  <a:pt x="1884" y="1232"/>
                </a:lnTo>
                <a:lnTo>
                  <a:pt x="1890" y="1239"/>
                </a:lnTo>
                <a:lnTo>
                  <a:pt x="1896" y="1242"/>
                </a:lnTo>
                <a:lnTo>
                  <a:pt x="1902" y="1249"/>
                </a:lnTo>
                <a:lnTo>
                  <a:pt x="1904" y="1250"/>
                </a:lnTo>
                <a:lnTo>
                  <a:pt x="1907" y="1252"/>
                </a:lnTo>
                <a:lnTo>
                  <a:pt x="1910" y="1257"/>
                </a:lnTo>
                <a:lnTo>
                  <a:pt x="1913" y="1264"/>
                </a:lnTo>
                <a:lnTo>
                  <a:pt x="1915" y="1272"/>
                </a:lnTo>
                <a:lnTo>
                  <a:pt x="1914" y="1281"/>
                </a:lnTo>
                <a:lnTo>
                  <a:pt x="1914" y="1284"/>
                </a:lnTo>
                <a:lnTo>
                  <a:pt x="1913" y="1286"/>
                </a:lnTo>
                <a:lnTo>
                  <a:pt x="1913" y="1287"/>
                </a:lnTo>
                <a:lnTo>
                  <a:pt x="1912" y="1288"/>
                </a:lnTo>
                <a:lnTo>
                  <a:pt x="1913" y="1288"/>
                </a:lnTo>
                <a:lnTo>
                  <a:pt x="1913" y="1289"/>
                </a:lnTo>
                <a:lnTo>
                  <a:pt x="1910" y="1292"/>
                </a:lnTo>
                <a:lnTo>
                  <a:pt x="1911" y="1295"/>
                </a:lnTo>
                <a:lnTo>
                  <a:pt x="1910" y="1297"/>
                </a:lnTo>
                <a:lnTo>
                  <a:pt x="1910" y="1317"/>
                </a:lnTo>
                <a:lnTo>
                  <a:pt x="1910" y="1321"/>
                </a:lnTo>
                <a:lnTo>
                  <a:pt x="1910" y="1360"/>
                </a:lnTo>
                <a:lnTo>
                  <a:pt x="1908" y="1361"/>
                </a:lnTo>
                <a:lnTo>
                  <a:pt x="1906" y="1360"/>
                </a:lnTo>
                <a:lnTo>
                  <a:pt x="1904" y="1360"/>
                </a:lnTo>
                <a:lnTo>
                  <a:pt x="1902" y="1359"/>
                </a:lnTo>
                <a:lnTo>
                  <a:pt x="1898" y="1359"/>
                </a:lnTo>
                <a:lnTo>
                  <a:pt x="1897" y="1358"/>
                </a:lnTo>
                <a:lnTo>
                  <a:pt x="1889" y="1358"/>
                </a:lnTo>
                <a:lnTo>
                  <a:pt x="1887" y="1359"/>
                </a:lnTo>
                <a:lnTo>
                  <a:pt x="1884" y="1360"/>
                </a:lnTo>
                <a:lnTo>
                  <a:pt x="1880" y="1359"/>
                </a:lnTo>
                <a:lnTo>
                  <a:pt x="1876" y="1359"/>
                </a:lnTo>
                <a:lnTo>
                  <a:pt x="1872" y="1358"/>
                </a:lnTo>
                <a:lnTo>
                  <a:pt x="1870" y="1357"/>
                </a:lnTo>
                <a:lnTo>
                  <a:pt x="1866" y="1356"/>
                </a:lnTo>
                <a:lnTo>
                  <a:pt x="1864" y="1356"/>
                </a:lnTo>
                <a:lnTo>
                  <a:pt x="1863" y="1357"/>
                </a:lnTo>
                <a:lnTo>
                  <a:pt x="1861" y="1359"/>
                </a:lnTo>
                <a:lnTo>
                  <a:pt x="1860" y="1361"/>
                </a:lnTo>
                <a:lnTo>
                  <a:pt x="1851" y="1359"/>
                </a:lnTo>
                <a:lnTo>
                  <a:pt x="1846" y="1357"/>
                </a:lnTo>
                <a:lnTo>
                  <a:pt x="1845" y="1357"/>
                </a:lnTo>
                <a:lnTo>
                  <a:pt x="1843" y="1360"/>
                </a:lnTo>
                <a:lnTo>
                  <a:pt x="1839" y="1363"/>
                </a:lnTo>
                <a:lnTo>
                  <a:pt x="1837" y="1364"/>
                </a:lnTo>
                <a:lnTo>
                  <a:pt x="1836" y="1364"/>
                </a:lnTo>
                <a:lnTo>
                  <a:pt x="1834" y="1363"/>
                </a:lnTo>
                <a:lnTo>
                  <a:pt x="1830" y="1365"/>
                </a:lnTo>
                <a:lnTo>
                  <a:pt x="1827" y="1364"/>
                </a:lnTo>
                <a:lnTo>
                  <a:pt x="1824" y="1367"/>
                </a:lnTo>
                <a:lnTo>
                  <a:pt x="1822" y="1370"/>
                </a:lnTo>
                <a:lnTo>
                  <a:pt x="1821" y="1372"/>
                </a:lnTo>
                <a:lnTo>
                  <a:pt x="1819" y="1372"/>
                </a:lnTo>
                <a:lnTo>
                  <a:pt x="1816" y="1372"/>
                </a:lnTo>
                <a:lnTo>
                  <a:pt x="1814" y="1371"/>
                </a:lnTo>
                <a:lnTo>
                  <a:pt x="1811" y="1370"/>
                </a:lnTo>
                <a:lnTo>
                  <a:pt x="1809" y="1370"/>
                </a:lnTo>
                <a:lnTo>
                  <a:pt x="1807" y="1372"/>
                </a:lnTo>
                <a:lnTo>
                  <a:pt x="1800" y="1376"/>
                </a:lnTo>
                <a:lnTo>
                  <a:pt x="1800" y="1374"/>
                </a:lnTo>
                <a:lnTo>
                  <a:pt x="1800" y="1373"/>
                </a:lnTo>
                <a:lnTo>
                  <a:pt x="1799" y="1372"/>
                </a:lnTo>
                <a:lnTo>
                  <a:pt x="1798" y="1371"/>
                </a:lnTo>
                <a:lnTo>
                  <a:pt x="1798" y="1371"/>
                </a:lnTo>
                <a:lnTo>
                  <a:pt x="1796" y="1370"/>
                </a:lnTo>
                <a:lnTo>
                  <a:pt x="1792" y="1369"/>
                </a:lnTo>
                <a:lnTo>
                  <a:pt x="1787" y="1367"/>
                </a:lnTo>
                <a:lnTo>
                  <a:pt x="1786" y="1368"/>
                </a:lnTo>
                <a:lnTo>
                  <a:pt x="1781" y="1370"/>
                </a:lnTo>
                <a:lnTo>
                  <a:pt x="1780" y="1370"/>
                </a:lnTo>
                <a:lnTo>
                  <a:pt x="1778" y="1369"/>
                </a:lnTo>
                <a:lnTo>
                  <a:pt x="1776" y="1369"/>
                </a:lnTo>
                <a:lnTo>
                  <a:pt x="1775" y="1371"/>
                </a:lnTo>
                <a:lnTo>
                  <a:pt x="1775" y="1372"/>
                </a:lnTo>
                <a:lnTo>
                  <a:pt x="1773" y="1376"/>
                </a:lnTo>
                <a:lnTo>
                  <a:pt x="1772" y="1378"/>
                </a:lnTo>
                <a:lnTo>
                  <a:pt x="1772" y="1378"/>
                </a:lnTo>
                <a:lnTo>
                  <a:pt x="1770" y="1378"/>
                </a:lnTo>
                <a:lnTo>
                  <a:pt x="1769" y="1378"/>
                </a:lnTo>
                <a:lnTo>
                  <a:pt x="1767" y="1377"/>
                </a:lnTo>
                <a:lnTo>
                  <a:pt x="1765" y="1375"/>
                </a:lnTo>
                <a:lnTo>
                  <a:pt x="1765" y="1374"/>
                </a:lnTo>
                <a:lnTo>
                  <a:pt x="1763" y="1372"/>
                </a:lnTo>
                <a:lnTo>
                  <a:pt x="1760" y="1372"/>
                </a:lnTo>
                <a:lnTo>
                  <a:pt x="1755" y="1372"/>
                </a:lnTo>
                <a:lnTo>
                  <a:pt x="1750" y="1374"/>
                </a:lnTo>
                <a:lnTo>
                  <a:pt x="1747" y="1376"/>
                </a:lnTo>
                <a:lnTo>
                  <a:pt x="1745" y="1377"/>
                </a:lnTo>
                <a:lnTo>
                  <a:pt x="1745" y="1378"/>
                </a:lnTo>
                <a:lnTo>
                  <a:pt x="1742" y="1381"/>
                </a:lnTo>
                <a:lnTo>
                  <a:pt x="1742" y="1381"/>
                </a:lnTo>
                <a:lnTo>
                  <a:pt x="1740" y="1380"/>
                </a:lnTo>
                <a:lnTo>
                  <a:pt x="1737" y="1382"/>
                </a:lnTo>
                <a:lnTo>
                  <a:pt x="1736" y="1384"/>
                </a:lnTo>
                <a:lnTo>
                  <a:pt x="1734" y="1384"/>
                </a:lnTo>
                <a:lnTo>
                  <a:pt x="1733" y="1387"/>
                </a:lnTo>
                <a:lnTo>
                  <a:pt x="1733" y="1389"/>
                </a:lnTo>
                <a:lnTo>
                  <a:pt x="1732" y="1389"/>
                </a:lnTo>
                <a:lnTo>
                  <a:pt x="1731" y="1390"/>
                </a:lnTo>
                <a:lnTo>
                  <a:pt x="1731" y="1392"/>
                </a:lnTo>
                <a:lnTo>
                  <a:pt x="1731" y="1394"/>
                </a:lnTo>
                <a:lnTo>
                  <a:pt x="1731" y="1397"/>
                </a:lnTo>
                <a:lnTo>
                  <a:pt x="1731" y="1400"/>
                </a:lnTo>
                <a:lnTo>
                  <a:pt x="1730" y="1403"/>
                </a:lnTo>
                <a:lnTo>
                  <a:pt x="1727" y="1405"/>
                </a:lnTo>
                <a:lnTo>
                  <a:pt x="1726" y="1405"/>
                </a:lnTo>
                <a:lnTo>
                  <a:pt x="1722" y="1406"/>
                </a:lnTo>
                <a:lnTo>
                  <a:pt x="1720" y="1406"/>
                </a:lnTo>
                <a:lnTo>
                  <a:pt x="1719" y="1407"/>
                </a:lnTo>
                <a:lnTo>
                  <a:pt x="1717" y="1408"/>
                </a:lnTo>
                <a:lnTo>
                  <a:pt x="1715" y="1408"/>
                </a:lnTo>
                <a:lnTo>
                  <a:pt x="1712" y="1409"/>
                </a:lnTo>
                <a:lnTo>
                  <a:pt x="1710" y="1411"/>
                </a:lnTo>
                <a:lnTo>
                  <a:pt x="1709" y="1412"/>
                </a:lnTo>
                <a:lnTo>
                  <a:pt x="1707" y="1414"/>
                </a:lnTo>
                <a:lnTo>
                  <a:pt x="1704" y="1413"/>
                </a:lnTo>
                <a:lnTo>
                  <a:pt x="1703" y="1413"/>
                </a:lnTo>
                <a:lnTo>
                  <a:pt x="1701" y="1417"/>
                </a:lnTo>
                <a:lnTo>
                  <a:pt x="1699" y="1420"/>
                </a:lnTo>
                <a:lnTo>
                  <a:pt x="1698" y="1420"/>
                </a:lnTo>
                <a:lnTo>
                  <a:pt x="1694" y="1424"/>
                </a:lnTo>
                <a:lnTo>
                  <a:pt x="1694" y="1426"/>
                </a:lnTo>
                <a:lnTo>
                  <a:pt x="1693" y="1428"/>
                </a:lnTo>
                <a:lnTo>
                  <a:pt x="1692" y="1429"/>
                </a:lnTo>
                <a:lnTo>
                  <a:pt x="1692" y="1432"/>
                </a:lnTo>
                <a:lnTo>
                  <a:pt x="1691" y="1433"/>
                </a:lnTo>
                <a:lnTo>
                  <a:pt x="1689" y="1436"/>
                </a:lnTo>
                <a:lnTo>
                  <a:pt x="1688" y="1439"/>
                </a:lnTo>
                <a:lnTo>
                  <a:pt x="1686" y="1444"/>
                </a:lnTo>
                <a:lnTo>
                  <a:pt x="1681" y="1445"/>
                </a:lnTo>
                <a:lnTo>
                  <a:pt x="1675" y="1452"/>
                </a:lnTo>
                <a:lnTo>
                  <a:pt x="1675" y="1455"/>
                </a:lnTo>
                <a:lnTo>
                  <a:pt x="1676" y="1458"/>
                </a:lnTo>
                <a:lnTo>
                  <a:pt x="1676" y="1461"/>
                </a:lnTo>
                <a:lnTo>
                  <a:pt x="1678" y="1461"/>
                </a:lnTo>
                <a:lnTo>
                  <a:pt x="1680" y="1464"/>
                </a:lnTo>
                <a:lnTo>
                  <a:pt x="1681" y="1466"/>
                </a:lnTo>
                <a:lnTo>
                  <a:pt x="1679" y="1466"/>
                </a:lnTo>
                <a:lnTo>
                  <a:pt x="1678" y="1468"/>
                </a:lnTo>
                <a:lnTo>
                  <a:pt x="1673" y="1471"/>
                </a:lnTo>
                <a:lnTo>
                  <a:pt x="1670" y="1470"/>
                </a:lnTo>
                <a:lnTo>
                  <a:pt x="1668" y="1471"/>
                </a:lnTo>
                <a:lnTo>
                  <a:pt x="1666" y="1472"/>
                </a:lnTo>
                <a:lnTo>
                  <a:pt x="1664" y="1473"/>
                </a:lnTo>
                <a:lnTo>
                  <a:pt x="1664" y="1476"/>
                </a:lnTo>
                <a:lnTo>
                  <a:pt x="1663" y="1478"/>
                </a:lnTo>
                <a:lnTo>
                  <a:pt x="1659" y="1478"/>
                </a:lnTo>
                <a:lnTo>
                  <a:pt x="1657" y="1477"/>
                </a:lnTo>
                <a:lnTo>
                  <a:pt x="1655" y="1474"/>
                </a:lnTo>
                <a:lnTo>
                  <a:pt x="1654" y="1472"/>
                </a:lnTo>
                <a:lnTo>
                  <a:pt x="1654" y="1470"/>
                </a:lnTo>
                <a:lnTo>
                  <a:pt x="1654" y="1468"/>
                </a:lnTo>
                <a:lnTo>
                  <a:pt x="1654" y="1466"/>
                </a:lnTo>
                <a:lnTo>
                  <a:pt x="1653" y="1465"/>
                </a:lnTo>
                <a:lnTo>
                  <a:pt x="1652" y="1464"/>
                </a:lnTo>
                <a:lnTo>
                  <a:pt x="1649" y="1463"/>
                </a:lnTo>
                <a:lnTo>
                  <a:pt x="1646" y="1462"/>
                </a:lnTo>
                <a:lnTo>
                  <a:pt x="1643" y="1461"/>
                </a:lnTo>
                <a:lnTo>
                  <a:pt x="1642" y="1461"/>
                </a:lnTo>
                <a:lnTo>
                  <a:pt x="1641" y="1460"/>
                </a:lnTo>
                <a:lnTo>
                  <a:pt x="1637" y="1460"/>
                </a:lnTo>
                <a:lnTo>
                  <a:pt x="1635" y="1460"/>
                </a:lnTo>
                <a:lnTo>
                  <a:pt x="1633" y="1459"/>
                </a:lnTo>
                <a:lnTo>
                  <a:pt x="1630" y="1456"/>
                </a:lnTo>
                <a:lnTo>
                  <a:pt x="1625" y="1454"/>
                </a:lnTo>
                <a:lnTo>
                  <a:pt x="1623" y="1452"/>
                </a:lnTo>
                <a:lnTo>
                  <a:pt x="1620" y="1450"/>
                </a:lnTo>
                <a:lnTo>
                  <a:pt x="1619" y="1450"/>
                </a:lnTo>
                <a:lnTo>
                  <a:pt x="1613" y="1450"/>
                </a:lnTo>
                <a:lnTo>
                  <a:pt x="1608" y="1450"/>
                </a:lnTo>
                <a:lnTo>
                  <a:pt x="1607" y="1449"/>
                </a:lnTo>
                <a:lnTo>
                  <a:pt x="1605" y="1447"/>
                </a:lnTo>
                <a:lnTo>
                  <a:pt x="1605" y="1445"/>
                </a:lnTo>
                <a:lnTo>
                  <a:pt x="1605" y="1444"/>
                </a:lnTo>
                <a:lnTo>
                  <a:pt x="1606" y="1441"/>
                </a:lnTo>
                <a:lnTo>
                  <a:pt x="1607" y="1440"/>
                </a:lnTo>
                <a:lnTo>
                  <a:pt x="1607" y="1439"/>
                </a:lnTo>
                <a:lnTo>
                  <a:pt x="1608" y="1436"/>
                </a:lnTo>
                <a:lnTo>
                  <a:pt x="1608" y="1434"/>
                </a:lnTo>
                <a:lnTo>
                  <a:pt x="1608" y="1433"/>
                </a:lnTo>
                <a:lnTo>
                  <a:pt x="1608" y="1433"/>
                </a:lnTo>
                <a:lnTo>
                  <a:pt x="1609" y="1433"/>
                </a:lnTo>
                <a:lnTo>
                  <a:pt x="1608" y="1433"/>
                </a:lnTo>
                <a:lnTo>
                  <a:pt x="1607" y="1433"/>
                </a:lnTo>
                <a:lnTo>
                  <a:pt x="1605" y="1433"/>
                </a:lnTo>
                <a:lnTo>
                  <a:pt x="1597" y="1432"/>
                </a:lnTo>
                <a:lnTo>
                  <a:pt x="1380" y="1405"/>
                </a:lnTo>
                <a:lnTo>
                  <a:pt x="1379" y="1400"/>
                </a:lnTo>
                <a:lnTo>
                  <a:pt x="1373" y="1404"/>
                </a:lnTo>
                <a:lnTo>
                  <a:pt x="1373" y="1404"/>
                </a:lnTo>
                <a:lnTo>
                  <a:pt x="1369" y="1404"/>
                </a:lnTo>
                <a:lnTo>
                  <a:pt x="1368" y="1404"/>
                </a:lnTo>
                <a:lnTo>
                  <a:pt x="1367" y="1404"/>
                </a:lnTo>
                <a:lnTo>
                  <a:pt x="1365" y="1405"/>
                </a:lnTo>
                <a:lnTo>
                  <a:pt x="1363" y="1405"/>
                </a:lnTo>
                <a:lnTo>
                  <a:pt x="1359" y="1404"/>
                </a:lnTo>
                <a:lnTo>
                  <a:pt x="1358" y="1404"/>
                </a:lnTo>
                <a:lnTo>
                  <a:pt x="1356" y="1404"/>
                </a:lnTo>
                <a:lnTo>
                  <a:pt x="1349" y="1405"/>
                </a:lnTo>
                <a:lnTo>
                  <a:pt x="1345" y="1406"/>
                </a:lnTo>
                <a:lnTo>
                  <a:pt x="1344" y="1406"/>
                </a:lnTo>
                <a:lnTo>
                  <a:pt x="1343" y="1407"/>
                </a:lnTo>
                <a:lnTo>
                  <a:pt x="1340" y="1409"/>
                </a:lnTo>
                <a:lnTo>
                  <a:pt x="1337" y="1411"/>
                </a:lnTo>
                <a:lnTo>
                  <a:pt x="1334" y="1411"/>
                </a:lnTo>
                <a:lnTo>
                  <a:pt x="1332" y="1413"/>
                </a:lnTo>
                <a:lnTo>
                  <a:pt x="1329" y="1415"/>
                </a:lnTo>
                <a:lnTo>
                  <a:pt x="1326" y="1417"/>
                </a:lnTo>
                <a:lnTo>
                  <a:pt x="1324" y="1417"/>
                </a:lnTo>
                <a:lnTo>
                  <a:pt x="1323" y="1418"/>
                </a:lnTo>
                <a:lnTo>
                  <a:pt x="1321" y="1419"/>
                </a:lnTo>
                <a:lnTo>
                  <a:pt x="1319" y="1420"/>
                </a:lnTo>
                <a:lnTo>
                  <a:pt x="1318" y="1421"/>
                </a:lnTo>
                <a:lnTo>
                  <a:pt x="1315" y="1421"/>
                </a:lnTo>
                <a:lnTo>
                  <a:pt x="1312" y="1422"/>
                </a:lnTo>
                <a:lnTo>
                  <a:pt x="1309" y="1422"/>
                </a:lnTo>
                <a:lnTo>
                  <a:pt x="1307" y="1422"/>
                </a:lnTo>
                <a:lnTo>
                  <a:pt x="1304" y="1422"/>
                </a:lnTo>
                <a:lnTo>
                  <a:pt x="1301" y="1423"/>
                </a:lnTo>
                <a:lnTo>
                  <a:pt x="1299" y="1423"/>
                </a:lnTo>
                <a:lnTo>
                  <a:pt x="1296" y="1422"/>
                </a:lnTo>
                <a:lnTo>
                  <a:pt x="1293" y="1423"/>
                </a:lnTo>
                <a:lnTo>
                  <a:pt x="1290" y="1422"/>
                </a:lnTo>
                <a:lnTo>
                  <a:pt x="1288" y="1422"/>
                </a:lnTo>
                <a:lnTo>
                  <a:pt x="1284" y="1422"/>
                </a:lnTo>
                <a:lnTo>
                  <a:pt x="1279" y="1422"/>
                </a:lnTo>
                <a:lnTo>
                  <a:pt x="1276" y="1422"/>
                </a:lnTo>
                <a:lnTo>
                  <a:pt x="1272" y="1422"/>
                </a:lnTo>
                <a:lnTo>
                  <a:pt x="1272" y="1423"/>
                </a:lnTo>
                <a:lnTo>
                  <a:pt x="1268" y="1423"/>
                </a:lnTo>
                <a:lnTo>
                  <a:pt x="1266" y="1423"/>
                </a:lnTo>
                <a:lnTo>
                  <a:pt x="1262" y="1424"/>
                </a:lnTo>
                <a:lnTo>
                  <a:pt x="1259" y="1425"/>
                </a:lnTo>
                <a:lnTo>
                  <a:pt x="1256" y="1426"/>
                </a:lnTo>
                <a:lnTo>
                  <a:pt x="1252" y="1427"/>
                </a:lnTo>
                <a:lnTo>
                  <a:pt x="1250" y="1427"/>
                </a:lnTo>
                <a:lnTo>
                  <a:pt x="1246" y="1428"/>
                </a:lnTo>
                <a:lnTo>
                  <a:pt x="1243" y="1428"/>
                </a:lnTo>
                <a:lnTo>
                  <a:pt x="1240" y="1429"/>
                </a:lnTo>
                <a:lnTo>
                  <a:pt x="1237" y="1429"/>
                </a:lnTo>
                <a:lnTo>
                  <a:pt x="1234" y="1431"/>
                </a:lnTo>
                <a:lnTo>
                  <a:pt x="1234" y="1432"/>
                </a:lnTo>
                <a:lnTo>
                  <a:pt x="1231" y="1433"/>
                </a:lnTo>
                <a:lnTo>
                  <a:pt x="1229" y="1433"/>
                </a:lnTo>
                <a:lnTo>
                  <a:pt x="1227" y="1435"/>
                </a:lnTo>
                <a:lnTo>
                  <a:pt x="1225" y="1436"/>
                </a:lnTo>
                <a:lnTo>
                  <a:pt x="1223" y="1436"/>
                </a:lnTo>
                <a:lnTo>
                  <a:pt x="1221" y="1436"/>
                </a:lnTo>
                <a:lnTo>
                  <a:pt x="1218" y="1435"/>
                </a:lnTo>
                <a:lnTo>
                  <a:pt x="1217" y="1434"/>
                </a:lnTo>
                <a:lnTo>
                  <a:pt x="1215" y="1434"/>
                </a:lnTo>
                <a:lnTo>
                  <a:pt x="1212" y="1434"/>
                </a:lnTo>
                <a:lnTo>
                  <a:pt x="1211" y="1435"/>
                </a:lnTo>
                <a:lnTo>
                  <a:pt x="1211" y="1436"/>
                </a:lnTo>
                <a:lnTo>
                  <a:pt x="1210" y="1436"/>
                </a:lnTo>
                <a:lnTo>
                  <a:pt x="1208" y="1436"/>
                </a:lnTo>
                <a:lnTo>
                  <a:pt x="1207" y="1437"/>
                </a:lnTo>
                <a:lnTo>
                  <a:pt x="1206" y="1439"/>
                </a:lnTo>
                <a:lnTo>
                  <a:pt x="1206" y="1440"/>
                </a:lnTo>
                <a:lnTo>
                  <a:pt x="1203" y="1440"/>
                </a:lnTo>
                <a:lnTo>
                  <a:pt x="1200" y="1439"/>
                </a:lnTo>
                <a:lnTo>
                  <a:pt x="1197" y="1439"/>
                </a:lnTo>
                <a:lnTo>
                  <a:pt x="1195" y="1439"/>
                </a:lnTo>
                <a:lnTo>
                  <a:pt x="1193" y="1438"/>
                </a:lnTo>
                <a:lnTo>
                  <a:pt x="1190" y="1438"/>
                </a:lnTo>
                <a:lnTo>
                  <a:pt x="1188" y="1438"/>
                </a:lnTo>
                <a:lnTo>
                  <a:pt x="1185" y="1437"/>
                </a:lnTo>
                <a:lnTo>
                  <a:pt x="1183" y="1437"/>
                </a:lnTo>
                <a:lnTo>
                  <a:pt x="1183" y="1438"/>
                </a:lnTo>
                <a:lnTo>
                  <a:pt x="1179" y="1438"/>
                </a:lnTo>
                <a:lnTo>
                  <a:pt x="1178" y="1439"/>
                </a:lnTo>
                <a:lnTo>
                  <a:pt x="1176" y="1439"/>
                </a:lnTo>
                <a:lnTo>
                  <a:pt x="1172" y="1439"/>
                </a:lnTo>
                <a:lnTo>
                  <a:pt x="1170" y="1439"/>
                </a:lnTo>
                <a:lnTo>
                  <a:pt x="1168" y="1438"/>
                </a:lnTo>
                <a:lnTo>
                  <a:pt x="1167" y="1437"/>
                </a:lnTo>
                <a:lnTo>
                  <a:pt x="1165" y="1435"/>
                </a:lnTo>
                <a:lnTo>
                  <a:pt x="1163" y="1436"/>
                </a:lnTo>
                <a:lnTo>
                  <a:pt x="1163" y="1435"/>
                </a:lnTo>
                <a:lnTo>
                  <a:pt x="1161" y="1434"/>
                </a:lnTo>
                <a:lnTo>
                  <a:pt x="1160" y="1433"/>
                </a:lnTo>
                <a:lnTo>
                  <a:pt x="1158" y="1433"/>
                </a:lnTo>
                <a:lnTo>
                  <a:pt x="1157" y="1433"/>
                </a:lnTo>
                <a:lnTo>
                  <a:pt x="1155" y="1433"/>
                </a:lnTo>
                <a:lnTo>
                  <a:pt x="1155" y="1431"/>
                </a:lnTo>
                <a:lnTo>
                  <a:pt x="1154" y="1430"/>
                </a:lnTo>
                <a:lnTo>
                  <a:pt x="1152" y="1428"/>
                </a:lnTo>
                <a:lnTo>
                  <a:pt x="1150" y="1428"/>
                </a:lnTo>
                <a:lnTo>
                  <a:pt x="1149" y="1426"/>
                </a:lnTo>
                <a:lnTo>
                  <a:pt x="1147" y="1426"/>
                </a:lnTo>
                <a:lnTo>
                  <a:pt x="1145" y="1425"/>
                </a:lnTo>
                <a:lnTo>
                  <a:pt x="1144" y="1423"/>
                </a:lnTo>
                <a:lnTo>
                  <a:pt x="1144" y="1422"/>
                </a:lnTo>
                <a:lnTo>
                  <a:pt x="1143" y="1420"/>
                </a:lnTo>
                <a:lnTo>
                  <a:pt x="1143" y="1418"/>
                </a:lnTo>
                <a:lnTo>
                  <a:pt x="1143" y="1416"/>
                </a:lnTo>
                <a:lnTo>
                  <a:pt x="1144" y="1415"/>
                </a:lnTo>
                <a:lnTo>
                  <a:pt x="1144" y="1413"/>
                </a:lnTo>
                <a:lnTo>
                  <a:pt x="1144" y="1412"/>
                </a:lnTo>
                <a:lnTo>
                  <a:pt x="1144" y="1412"/>
                </a:lnTo>
                <a:lnTo>
                  <a:pt x="1143" y="1412"/>
                </a:lnTo>
                <a:lnTo>
                  <a:pt x="1141" y="1412"/>
                </a:lnTo>
                <a:lnTo>
                  <a:pt x="1141" y="1411"/>
                </a:lnTo>
                <a:lnTo>
                  <a:pt x="1141" y="1410"/>
                </a:lnTo>
                <a:lnTo>
                  <a:pt x="1142" y="1409"/>
                </a:lnTo>
                <a:lnTo>
                  <a:pt x="1142" y="1407"/>
                </a:lnTo>
                <a:lnTo>
                  <a:pt x="1141" y="1406"/>
                </a:lnTo>
                <a:lnTo>
                  <a:pt x="1141" y="1405"/>
                </a:lnTo>
                <a:lnTo>
                  <a:pt x="1140" y="1404"/>
                </a:lnTo>
                <a:lnTo>
                  <a:pt x="1140" y="1402"/>
                </a:lnTo>
                <a:lnTo>
                  <a:pt x="1141" y="1402"/>
                </a:lnTo>
                <a:lnTo>
                  <a:pt x="1141" y="1400"/>
                </a:lnTo>
                <a:lnTo>
                  <a:pt x="1142" y="1399"/>
                </a:lnTo>
                <a:lnTo>
                  <a:pt x="1142" y="1397"/>
                </a:lnTo>
                <a:lnTo>
                  <a:pt x="1143" y="1395"/>
                </a:lnTo>
                <a:lnTo>
                  <a:pt x="1144" y="1393"/>
                </a:lnTo>
                <a:lnTo>
                  <a:pt x="1144" y="1392"/>
                </a:lnTo>
                <a:lnTo>
                  <a:pt x="1145" y="1391"/>
                </a:lnTo>
                <a:lnTo>
                  <a:pt x="1146" y="1389"/>
                </a:lnTo>
                <a:lnTo>
                  <a:pt x="1148" y="1387"/>
                </a:lnTo>
                <a:lnTo>
                  <a:pt x="1149" y="1384"/>
                </a:lnTo>
                <a:lnTo>
                  <a:pt x="1150" y="1383"/>
                </a:lnTo>
                <a:lnTo>
                  <a:pt x="1152" y="1382"/>
                </a:lnTo>
                <a:lnTo>
                  <a:pt x="1154" y="1380"/>
                </a:lnTo>
                <a:lnTo>
                  <a:pt x="1156" y="1378"/>
                </a:lnTo>
                <a:lnTo>
                  <a:pt x="1157" y="1377"/>
                </a:lnTo>
                <a:lnTo>
                  <a:pt x="1158" y="1374"/>
                </a:lnTo>
                <a:lnTo>
                  <a:pt x="1160" y="1370"/>
                </a:lnTo>
                <a:lnTo>
                  <a:pt x="1162" y="1369"/>
                </a:lnTo>
                <a:lnTo>
                  <a:pt x="1165" y="1367"/>
                </a:lnTo>
                <a:lnTo>
                  <a:pt x="1167" y="1366"/>
                </a:lnTo>
                <a:lnTo>
                  <a:pt x="1168" y="1364"/>
                </a:lnTo>
                <a:lnTo>
                  <a:pt x="1170" y="1362"/>
                </a:lnTo>
                <a:lnTo>
                  <a:pt x="1172" y="1361"/>
                </a:lnTo>
                <a:lnTo>
                  <a:pt x="1175" y="1360"/>
                </a:lnTo>
                <a:lnTo>
                  <a:pt x="1176" y="1358"/>
                </a:lnTo>
                <a:lnTo>
                  <a:pt x="1178" y="1357"/>
                </a:lnTo>
                <a:lnTo>
                  <a:pt x="1178" y="1356"/>
                </a:lnTo>
                <a:lnTo>
                  <a:pt x="1178" y="1354"/>
                </a:lnTo>
                <a:lnTo>
                  <a:pt x="1178" y="1353"/>
                </a:lnTo>
                <a:lnTo>
                  <a:pt x="1178" y="1351"/>
                </a:lnTo>
                <a:lnTo>
                  <a:pt x="1178" y="1350"/>
                </a:lnTo>
                <a:lnTo>
                  <a:pt x="1178" y="1348"/>
                </a:lnTo>
                <a:lnTo>
                  <a:pt x="1178" y="1346"/>
                </a:lnTo>
                <a:lnTo>
                  <a:pt x="1178" y="1345"/>
                </a:lnTo>
                <a:lnTo>
                  <a:pt x="1178" y="1344"/>
                </a:lnTo>
                <a:lnTo>
                  <a:pt x="1179" y="1343"/>
                </a:lnTo>
                <a:lnTo>
                  <a:pt x="1180" y="1342"/>
                </a:lnTo>
                <a:lnTo>
                  <a:pt x="1181" y="1341"/>
                </a:lnTo>
                <a:lnTo>
                  <a:pt x="1183" y="1340"/>
                </a:lnTo>
                <a:lnTo>
                  <a:pt x="1183" y="1339"/>
                </a:lnTo>
                <a:lnTo>
                  <a:pt x="1183" y="1338"/>
                </a:lnTo>
                <a:lnTo>
                  <a:pt x="1183" y="1337"/>
                </a:lnTo>
                <a:lnTo>
                  <a:pt x="1183" y="1336"/>
                </a:lnTo>
                <a:lnTo>
                  <a:pt x="1184" y="1334"/>
                </a:lnTo>
                <a:lnTo>
                  <a:pt x="1187" y="1332"/>
                </a:lnTo>
                <a:lnTo>
                  <a:pt x="1188" y="1331"/>
                </a:lnTo>
                <a:lnTo>
                  <a:pt x="1188" y="1330"/>
                </a:lnTo>
                <a:lnTo>
                  <a:pt x="1188" y="1329"/>
                </a:lnTo>
                <a:lnTo>
                  <a:pt x="1189" y="1329"/>
                </a:lnTo>
                <a:lnTo>
                  <a:pt x="1190" y="1329"/>
                </a:lnTo>
                <a:lnTo>
                  <a:pt x="1192" y="1328"/>
                </a:lnTo>
                <a:lnTo>
                  <a:pt x="1192" y="1328"/>
                </a:lnTo>
                <a:lnTo>
                  <a:pt x="1191" y="1327"/>
                </a:lnTo>
                <a:lnTo>
                  <a:pt x="1191" y="1326"/>
                </a:lnTo>
                <a:lnTo>
                  <a:pt x="1191" y="1324"/>
                </a:lnTo>
                <a:lnTo>
                  <a:pt x="1193" y="1323"/>
                </a:lnTo>
                <a:lnTo>
                  <a:pt x="1193" y="1322"/>
                </a:lnTo>
                <a:lnTo>
                  <a:pt x="1193" y="1322"/>
                </a:lnTo>
                <a:lnTo>
                  <a:pt x="1192" y="1320"/>
                </a:lnTo>
                <a:lnTo>
                  <a:pt x="1192" y="1319"/>
                </a:lnTo>
                <a:lnTo>
                  <a:pt x="1192" y="1318"/>
                </a:lnTo>
                <a:lnTo>
                  <a:pt x="1194" y="1317"/>
                </a:lnTo>
                <a:lnTo>
                  <a:pt x="1195" y="1317"/>
                </a:lnTo>
                <a:lnTo>
                  <a:pt x="1196" y="1317"/>
                </a:lnTo>
                <a:lnTo>
                  <a:pt x="1197" y="1317"/>
                </a:lnTo>
                <a:lnTo>
                  <a:pt x="1198" y="1317"/>
                </a:lnTo>
                <a:lnTo>
                  <a:pt x="1200" y="1317"/>
                </a:lnTo>
                <a:lnTo>
                  <a:pt x="1200" y="1316"/>
                </a:lnTo>
                <a:lnTo>
                  <a:pt x="1200" y="1315"/>
                </a:lnTo>
                <a:lnTo>
                  <a:pt x="1201" y="1314"/>
                </a:lnTo>
                <a:lnTo>
                  <a:pt x="1201" y="1313"/>
                </a:lnTo>
                <a:lnTo>
                  <a:pt x="1200" y="1311"/>
                </a:lnTo>
                <a:lnTo>
                  <a:pt x="1201" y="1311"/>
                </a:lnTo>
                <a:lnTo>
                  <a:pt x="1201" y="1309"/>
                </a:lnTo>
                <a:lnTo>
                  <a:pt x="1200" y="1309"/>
                </a:lnTo>
                <a:lnTo>
                  <a:pt x="1199" y="1309"/>
                </a:lnTo>
                <a:lnTo>
                  <a:pt x="1197" y="1309"/>
                </a:lnTo>
                <a:lnTo>
                  <a:pt x="1196" y="1309"/>
                </a:lnTo>
                <a:lnTo>
                  <a:pt x="1195" y="1308"/>
                </a:lnTo>
                <a:lnTo>
                  <a:pt x="1195" y="1307"/>
                </a:lnTo>
                <a:lnTo>
                  <a:pt x="1195" y="1306"/>
                </a:lnTo>
                <a:lnTo>
                  <a:pt x="1195" y="1304"/>
                </a:lnTo>
                <a:lnTo>
                  <a:pt x="1195" y="1303"/>
                </a:lnTo>
                <a:lnTo>
                  <a:pt x="1196" y="1303"/>
                </a:lnTo>
                <a:lnTo>
                  <a:pt x="1197" y="1303"/>
                </a:lnTo>
                <a:lnTo>
                  <a:pt x="1198" y="1302"/>
                </a:lnTo>
                <a:lnTo>
                  <a:pt x="1197" y="1300"/>
                </a:lnTo>
                <a:lnTo>
                  <a:pt x="1196" y="1300"/>
                </a:lnTo>
                <a:lnTo>
                  <a:pt x="1195" y="1300"/>
                </a:lnTo>
                <a:lnTo>
                  <a:pt x="1195" y="1299"/>
                </a:lnTo>
                <a:lnTo>
                  <a:pt x="1194" y="1298"/>
                </a:lnTo>
                <a:lnTo>
                  <a:pt x="1193" y="1298"/>
                </a:lnTo>
                <a:lnTo>
                  <a:pt x="1191" y="1298"/>
                </a:lnTo>
                <a:lnTo>
                  <a:pt x="1190" y="1297"/>
                </a:lnTo>
                <a:lnTo>
                  <a:pt x="1189" y="1296"/>
                </a:lnTo>
                <a:lnTo>
                  <a:pt x="1191" y="1295"/>
                </a:lnTo>
                <a:lnTo>
                  <a:pt x="1191" y="1295"/>
                </a:lnTo>
                <a:lnTo>
                  <a:pt x="1191" y="1294"/>
                </a:lnTo>
                <a:lnTo>
                  <a:pt x="1191" y="1292"/>
                </a:lnTo>
                <a:lnTo>
                  <a:pt x="1191" y="1291"/>
                </a:lnTo>
                <a:lnTo>
                  <a:pt x="1189" y="1291"/>
                </a:lnTo>
                <a:lnTo>
                  <a:pt x="1189" y="1291"/>
                </a:lnTo>
                <a:lnTo>
                  <a:pt x="1188" y="1291"/>
                </a:lnTo>
                <a:lnTo>
                  <a:pt x="1186" y="1291"/>
                </a:lnTo>
                <a:lnTo>
                  <a:pt x="1185" y="1290"/>
                </a:lnTo>
                <a:lnTo>
                  <a:pt x="1185" y="1289"/>
                </a:lnTo>
                <a:lnTo>
                  <a:pt x="1186" y="1289"/>
                </a:lnTo>
                <a:lnTo>
                  <a:pt x="1187" y="1288"/>
                </a:lnTo>
                <a:lnTo>
                  <a:pt x="1188" y="1288"/>
                </a:lnTo>
                <a:lnTo>
                  <a:pt x="1189" y="1287"/>
                </a:lnTo>
                <a:lnTo>
                  <a:pt x="1189" y="1286"/>
                </a:lnTo>
                <a:lnTo>
                  <a:pt x="1190" y="1284"/>
                </a:lnTo>
                <a:lnTo>
                  <a:pt x="1190" y="1283"/>
                </a:lnTo>
                <a:lnTo>
                  <a:pt x="1189" y="1282"/>
                </a:lnTo>
                <a:lnTo>
                  <a:pt x="1188" y="1282"/>
                </a:lnTo>
                <a:lnTo>
                  <a:pt x="1187" y="1281"/>
                </a:lnTo>
                <a:lnTo>
                  <a:pt x="1184" y="1281"/>
                </a:lnTo>
                <a:lnTo>
                  <a:pt x="1183" y="1281"/>
                </a:lnTo>
                <a:lnTo>
                  <a:pt x="1182" y="1280"/>
                </a:lnTo>
                <a:lnTo>
                  <a:pt x="1182" y="1279"/>
                </a:lnTo>
                <a:lnTo>
                  <a:pt x="1181" y="1279"/>
                </a:lnTo>
                <a:lnTo>
                  <a:pt x="1179" y="1279"/>
                </a:lnTo>
                <a:lnTo>
                  <a:pt x="1177" y="1279"/>
                </a:lnTo>
                <a:lnTo>
                  <a:pt x="1176" y="1280"/>
                </a:lnTo>
                <a:lnTo>
                  <a:pt x="1175" y="1280"/>
                </a:lnTo>
                <a:lnTo>
                  <a:pt x="1174" y="1280"/>
                </a:lnTo>
                <a:lnTo>
                  <a:pt x="1173" y="1279"/>
                </a:lnTo>
                <a:lnTo>
                  <a:pt x="1172" y="1279"/>
                </a:lnTo>
                <a:lnTo>
                  <a:pt x="1172" y="1281"/>
                </a:lnTo>
                <a:lnTo>
                  <a:pt x="1173" y="1282"/>
                </a:lnTo>
                <a:lnTo>
                  <a:pt x="1172" y="1283"/>
                </a:lnTo>
                <a:lnTo>
                  <a:pt x="1172" y="1283"/>
                </a:lnTo>
                <a:lnTo>
                  <a:pt x="1170" y="1281"/>
                </a:lnTo>
                <a:lnTo>
                  <a:pt x="1169" y="1281"/>
                </a:lnTo>
                <a:lnTo>
                  <a:pt x="1167" y="1279"/>
                </a:lnTo>
                <a:lnTo>
                  <a:pt x="1167" y="1280"/>
                </a:lnTo>
                <a:lnTo>
                  <a:pt x="1166" y="1280"/>
                </a:lnTo>
                <a:lnTo>
                  <a:pt x="1165" y="1281"/>
                </a:lnTo>
                <a:lnTo>
                  <a:pt x="1164" y="1282"/>
                </a:lnTo>
                <a:lnTo>
                  <a:pt x="1163" y="1282"/>
                </a:lnTo>
                <a:lnTo>
                  <a:pt x="1162" y="1281"/>
                </a:lnTo>
                <a:lnTo>
                  <a:pt x="1163" y="1280"/>
                </a:lnTo>
                <a:lnTo>
                  <a:pt x="1162" y="1279"/>
                </a:lnTo>
                <a:lnTo>
                  <a:pt x="1161" y="1278"/>
                </a:lnTo>
                <a:lnTo>
                  <a:pt x="1161" y="1277"/>
                </a:lnTo>
                <a:lnTo>
                  <a:pt x="1161" y="1278"/>
                </a:lnTo>
                <a:lnTo>
                  <a:pt x="1160" y="1278"/>
                </a:lnTo>
                <a:lnTo>
                  <a:pt x="1159" y="1279"/>
                </a:lnTo>
                <a:lnTo>
                  <a:pt x="1158" y="1278"/>
                </a:lnTo>
                <a:lnTo>
                  <a:pt x="1157" y="1278"/>
                </a:lnTo>
                <a:lnTo>
                  <a:pt x="1156" y="1278"/>
                </a:lnTo>
                <a:lnTo>
                  <a:pt x="1155" y="1278"/>
                </a:lnTo>
                <a:lnTo>
                  <a:pt x="1155" y="1277"/>
                </a:lnTo>
                <a:lnTo>
                  <a:pt x="1154" y="1276"/>
                </a:lnTo>
                <a:lnTo>
                  <a:pt x="1152" y="1276"/>
                </a:lnTo>
                <a:lnTo>
                  <a:pt x="1151" y="1276"/>
                </a:lnTo>
                <a:lnTo>
                  <a:pt x="1150" y="1276"/>
                </a:lnTo>
                <a:lnTo>
                  <a:pt x="1149" y="1277"/>
                </a:lnTo>
                <a:lnTo>
                  <a:pt x="1149" y="1276"/>
                </a:lnTo>
                <a:lnTo>
                  <a:pt x="1148" y="1275"/>
                </a:lnTo>
                <a:lnTo>
                  <a:pt x="1146" y="1275"/>
                </a:lnTo>
                <a:lnTo>
                  <a:pt x="1145" y="1275"/>
                </a:lnTo>
                <a:lnTo>
                  <a:pt x="1144" y="1276"/>
                </a:lnTo>
                <a:lnTo>
                  <a:pt x="1143" y="1277"/>
                </a:lnTo>
                <a:lnTo>
                  <a:pt x="1141" y="1277"/>
                </a:lnTo>
                <a:lnTo>
                  <a:pt x="1140" y="1278"/>
                </a:lnTo>
                <a:lnTo>
                  <a:pt x="1139" y="1276"/>
                </a:lnTo>
                <a:lnTo>
                  <a:pt x="1139" y="1275"/>
                </a:lnTo>
                <a:lnTo>
                  <a:pt x="1138" y="1274"/>
                </a:lnTo>
                <a:lnTo>
                  <a:pt x="1136" y="1273"/>
                </a:lnTo>
                <a:lnTo>
                  <a:pt x="1134" y="1273"/>
                </a:lnTo>
                <a:lnTo>
                  <a:pt x="1133" y="1273"/>
                </a:lnTo>
                <a:lnTo>
                  <a:pt x="1132" y="1272"/>
                </a:lnTo>
                <a:lnTo>
                  <a:pt x="1131" y="1271"/>
                </a:lnTo>
                <a:lnTo>
                  <a:pt x="1129" y="1271"/>
                </a:lnTo>
                <a:lnTo>
                  <a:pt x="1128" y="1271"/>
                </a:lnTo>
                <a:lnTo>
                  <a:pt x="1128" y="1272"/>
                </a:lnTo>
                <a:lnTo>
                  <a:pt x="1127" y="1272"/>
                </a:lnTo>
                <a:lnTo>
                  <a:pt x="1126" y="1271"/>
                </a:lnTo>
                <a:lnTo>
                  <a:pt x="1126" y="1270"/>
                </a:lnTo>
                <a:lnTo>
                  <a:pt x="1125" y="1269"/>
                </a:lnTo>
                <a:lnTo>
                  <a:pt x="1123" y="1269"/>
                </a:lnTo>
                <a:lnTo>
                  <a:pt x="1122" y="1269"/>
                </a:lnTo>
                <a:lnTo>
                  <a:pt x="1121" y="1269"/>
                </a:lnTo>
                <a:lnTo>
                  <a:pt x="1120" y="1269"/>
                </a:lnTo>
                <a:lnTo>
                  <a:pt x="1119" y="1268"/>
                </a:lnTo>
                <a:lnTo>
                  <a:pt x="1119" y="1267"/>
                </a:lnTo>
                <a:lnTo>
                  <a:pt x="1119" y="1266"/>
                </a:lnTo>
                <a:lnTo>
                  <a:pt x="1116" y="1266"/>
                </a:lnTo>
                <a:lnTo>
                  <a:pt x="1116" y="1265"/>
                </a:lnTo>
                <a:lnTo>
                  <a:pt x="1115" y="1264"/>
                </a:lnTo>
                <a:lnTo>
                  <a:pt x="1114" y="1263"/>
                </a:lnTo>
                <a:lnTo>
                  <a:pt x="1113" y="1262"/>
                </a:lnTo>
                <a:lnTo>
                  <a:pt x="1111" y="1261"/>
                </a:lnTo>
                <a:lnTo>
                  <a:pt x="1110" y="1262"/>
                </a:lnTo>
                <a:lnTo>
                  <a:pt x="1109" y="1262"/>
                </a:lnTo>
                <a:lnTo>
                  <a:pt x="1108" y="1261"/>
                </a:lnTo>
                <a:lnTo>
                  <a:pt x="1107" y="1261"/>
                </a:lnTo>
                <a:lnTo>
                  <a:pt x="1106" y="1261"/>
                </a:lnTo>
                <a:lnTo>
                  <a:pt x="1105" y="1261"/>
                </a:lnTo>
                <a:lnTo>
                  <a:pt x="1104" y="1261"/>
                </a:lnTo>
                <a:lnTo>
                  <a:pt x="1103" y="1261"/>
                </a:lnTo>
                <a:lnTo>
                  <a:pt x="1102" y="1261"/>
                </a:lnTo>
                <a:lnTo>
                  <a:pt x="1101" y="1261"/>
                </a:lnTo>
                <a:lnTo>
                  <a:pt x="1100" y="1261"/>
                </a:lnTo>
                <a:lnTo>
                  <a:pt x="1099" y="1261"/>
                </a:lnTo>
                <a:lnTo>
                  <a:pt x="1099" y="1261"/>
                </a:lnTo>
                <a:lnTo>
                  <a:pt x="1098" y="1260"/>
                </a:lnTo>
                <a:lnTo>
                  <a:pt x="1096" y="1259"/>
                </a:lnTo>
                <a:lnTo>
                  <a:pt x="1094" y="1259"/>
                </a:lnTo>
                <a:lnTo>
                  <a:pt x="1094" y="1258"/>
                </a:lnTo>
                <a:lnTo>
                  <a:pt x="1094" y="1257"/>
                </a:lnTo>
                <a:lnTo>
                  <a:pt x="1092" y="1257"/>
                </a:lnTo>
                <a:lnTo>
                  <a:pt x="1090" y="1256"/>
                </a:lnTo>
                <a:lnTo>
                  <a:pt x="1089" y="1256"/>
                </a:lnTo>
                <a:lnTo>
                  <a:pt x="1088" y="1256"/>
                </a:lnTo>
                <a:lnTo>
                  <a:pt x="1088" y="1257"/>
                </a:lnTo>
                <a:lnTo>
                  <a:pt x="1087" y="1257"/>
                </a:lnTo>
                <a:lnTo>
                  <a:pt x="1086" y="1257"/>
                </a:lnTo>
                <a:lnTo>
                  <a:pt x="1083" y="1256"/>
                </a:lnTo>
                <a:lnTo>
                  <a:pt x="1081" y="1257"/>
                </a:lnTo>
                <a:lnTo>
                  <a:pt x="1080" y="1258"/>
                </a:lnTo>
                <a:lnTo>
                  <a:pt x="1077" y="1258"/>
                </a:lnTo>
                <a:lnTo>
                  <a:pt x="1078" y="1256"/>
                </a:lnTo>
                <a:lnTo>
                  <a:pt x="1077" y="1256"/>
                </a:lnTo>
                <a:lnTo>
                  <a:pt x="1077" y="1254"/>
                </a:lnTo>
                <a:lnTo>
                  <a:pt x="1076" y="1252"/>
                </a:lnTo>
                <a:lnTo>
                  <a:pt x="1074" y="1252"/>
                </a:lnTo>
                <a:lnTo>
                  <a:pt x="1073" y="1251"/>
                </a:lnTo>
                <a:lnTo>
                  <a:pt x="1072" y="1250"/>
                </a:lnTo>
                <a:lnTo>
                  <a:pt x="1071" y="1250"/>
                </a:lnTo>
                <a:lnTo>
                  <a:pt x="1071" y="1249"/>
                </a:lnTo>
                <a:lnTo>
                  <a:pt x="1071" y="1248"/>
                </a:lnTo>
                <a:lnTo>
                  <a:pt x="1070" y="1247"/>
                </a:lnTo>
                <a:lnTo>
                  <a:pt x="1069" y="1246"/>
                </a:lnTo>
                <a:lnTo>
                  <a:pt x="1067" y="1246"/>
                </a:lnTo>
                <a:lnTo>
                  <a:pt x="1066" y="1247"/>
                </a:lnTo>
                <a:lnTo>
                  <a:pt x="1066" y="1247"/>
                </a:lnTo>
                <a:lnTo>
                  <a:pt x="1065" y="1247"/>
                </a:lnTo>
                <a:lnTo>
                  <a:pt x="1063" y="1248"/>
                </a:lnTo>
                <a:lnTo>
                  <a:pt x="1062" y="1248"/>
                </a:lnTo>
                <a:lnTo>
                  <a:pt x="1061" y="1248"/>
                </a:lnTo>
                <a:lnTo>
                  <a:pt x="1060" y="1247"/>
                </a:lnTo>
                <a:lnTo>
                  <a:pt x="1060" y="1246"/>
                </a:lnTo>
                <a:lnTo>
                  <a:pt x="1060" y="1245"/>
                </a:lnTo>
                <a:lnTo>
                  <a:pt x="1059" y="1244"/>
                </a:lnTo>
                <a:lnTo>
                  <a:pt x="1058" y="1244"/>
                </a:lnTo>
                <a:lnTo>
                  <a:pt x="1057" y="1245"/>
                </a:lnTo>
                <a:lnTo>
                  <a:pt x="1055" y="1245"/>
                </a:lnTo>
                <a:lnTo>
                  <a:pt x="1055" y="1244"/>
                </a:lnTo>
                <a:lnTo>
                  <a:pt x="1055" y="1243"/>
                </a:lnTo>
                <a:lnTo>
                  <a:pt x="1055" y="1242"/>
                </a:lnTo>
                <a:lnTo>
                  <a:pt x="1055" y="1241"/>
                </a:lnTo>
                <a:lnTo>
                  <a:pt x="1055" y="1240"/>
                </a:lnTo>
                <a:lnTo>
                  <a:pt x="1056" y="1239"/>
                </a:lnTo>
                <a:lnTo>
                  <a:pt x="1055" y="1238"/>
                </a:lnTo>
                <a:lnTo>
                  <a:pt x="1055" y="1237"/>
                </a:lnTo>
                <a:lnTo>
                  <a:pt x="1054" y="1238"/>
                </a:lnTo>
                <a:lnTo>
                  <a:pt x="1052" y="1237"/>
                </a:lnTo>
                <a:lnTo>
                  <a:pt x="1050" y="1236"/>
                </a:lnTo>
                <a:lnTo>
                  <a:pt x="1049" y="1235"/>
                </a:lnTo>
                <a:lnTo>
                  <a:pt x="1049" y="1234"/>
                </a:lnTo>
                <a:lnTo>
                  <a:pt x="1049" y="1233"/>
                </a:lnTo>
                <a:lnTo>
                  <a:pt x="1049" y="1232"/>
                </a:lnTo>
                <a:lnTo>
                  <a:pt x="1049" y="1231"/>
                </a:lnTo>
                <a:lnTo>
                  <a:pt x="1051" y="1232"/>
                </a:lnTo>
                <a:lnTo>
                  <a:pt x="1052" y="1231"/>
                </a:lnTo>
                <a:lnTo>
                  <a:pt x="1052" y="1229"/>
                </a:lnTo>
                <a:lnTo>
                  <a:pt x="1052" y="1228"/>
                </a:lnTo>
                <a:lnTo>
                  <a:pt x="1053" y="1228"/>
                </a:lnTo>
                <a:lnTo>
                  <a:pt x="1054" y="1228"/>
                </a:lnTo>
                <a:lnTo>
                  <a:pt x="1054" y="1227"/>
                </a:lnTo>
                <a:lnTo>
                  <a:pt x="1054" y="1226"/>
                </a:lnTo>
                <a:lnTo>
                  <a:pt x="1054" y="1225"/>
                </a:lnTo>
                <a:lnTo>
                  <a:pt x="1055" y="1224"/>
                </a:lnTo>
                <a:lnTo>
                  <a:pt x="1055" y="1223"/>
                </a:lnTo>
                <a:lnTo>
                  <a:pt x="1054" y="1223"/>
                </a:lnTo>
                <a:lnTo>
                  <a:pt x="1054" y="1222"/>
                </a:lnTo>
                <a:lnTo>
                  <a:pt x="1054" y="1221"/>
                </a:lnTo>
                <a:lnTo>
                  <a:pt x="1054" y="1220"/>
                </a:lnTo>
                <a:lnTo>
                  <a:pt x="1054" y="1219"/>
                </a:lnTo>
                <a:lnTo>
                  <a:pt x="1053" y="1217"/>
                </a:lnTo>
                <a:lnTo>
                  <a:pt x="1053" y="1217"/>
                </a:lnTo>
                <a:lnTo>
                  <a:pt x="1053" y="1214"/>
                </a:lnTo>
                <a:lnTo>
                  <a:pt x="1053" y="1212"/>
                </a:lnTo>
                <a:lnTo>
                  <a:pt x="1053" y="1211"/>
                </a:lnTo>
                <a:lnTo>
                  <a:pt x="1053" y="1210"/>
                </a:lnTo>
                <a:lnTo>
                  <a:pt x="1053" y="1208"/>
                </a:lnTo>
                <a:lnTo>
                  <a:pt x="1052" y="1208"/>
                </a:lnTo>
                <a:lnTo>
                  <a:pt x="1050" y="1208"/>
                </a:lnTo>
                <a:lnTo>
                  <a:pt x="1049" y="1208"/>
                </a:lnTo>
                <a:lnTo>
                  <a:pt x="1049" y="1207"/>
                </a:lnTo>
                <a:lnTo>
                  <a:pt x="1048" y="1209"/>
                </a:lnTo>
                <a:lnTo>
                  <a:pt x="1047" y="1209"/>
                </a:lnTo>
                <a:lnTo>
                  <a:pt x="1046" y="1209"/>
                </a:lnTo>
                <a:lnTo>
                  <a:pt x="1045" y="1208"/>
                </a:lnTo>
                <a:lnTo>
                  <a:pt x="1046" y="1207"/>
                </a:lnTo>
                <a:lnTo>
                  <a:pt x="1046" y="1206"/>
                </a:lnTo>
                <a:lnTo>
                  <a:pt x="1046" y="1204"/>
                </a:lnTo>
                <a:lnTo>
                  <a:pt x="1046" y="1202"/>
                </a:lnTo>
                <a:lnTo>
                  <a:pt x="1046" y="1201"/>
                </a:lnTo>
                <a:lnTo>
                  <a:pt x="1045" y="1200"/>
                </a:lnTo>
                <a:lnTo>
                  <a:pt x="1044" y="1200"/>
                </a:lnTo>
                <a:lnTo>
                  <a:pt x="1043" y="1200"/>
                </a:lnTo>
                <a:lnTo>
                  <a:pt x="1042" y="1200"/>
                </a:lnTo>
                <a:lnTo>
                  <a:pt x="1041" y="1200"/>
                </a:lnTo>
                <a:lnTo>
                  <a:pt x="1041" y="1198"/>
                </a:lnTo>
                <a:lnTo>
                  <a:pt x="1040" y="1197"/>
                </a:lnTo>
                <a:lnTo>
                  <a:pt x="1039" y="1196"/>
                </a:lnTo>
                <a:lnTo>
                  <a:pt x="1038" y="1195"/>
                </a:lnTo>
                <a:lnTo>
                  <a:pt x="1038" y="1195"/>
                </a:lnTo>
                <a:lnTo>
                  <a:pt x="1038" y="1194"/>
                </a:lnTo>
                <a:lnTo>
                  <a:pt x="1036" y="1193"/>
                </a:lnTo>
                <a:lnTo>
                  <a:pt x="1035" y="1192"/>
                </a:lnTo>
                <a:lnTo>
                  <a:pt x="1033" y="1192"/>
                </a:lnTo>
                <a:lnTo>
                  <a:pt x="1033" y="1191"/>
                </a:lnTo>
                <a:lnTo>
                  <a:pt x="1032" y="1191"/>
                </a:lnTo>
                <a:lnTo>
                  <a:pt x="1032" y="1190"/>
                </a:lnTo>
                <a:lnTo>
                  <a:pt x="1032" y="1189"/>
                </a:lnTo>
                <a:lnTo>
                  <a:pt x="1032" y="1188"/>
                </a:lnTo>
                <a:lnTo>
                  <a:pt x="1031" y="1187"/>
                </a:lnTo>
                <a:lnTo>
                  <a:pt x="1030" y="1188"/>
                </a:lnTo>
                <a:lnTo>
                  <a:pt x="1028" y="1189"/>
                </a:lnTo>
                <a:lnTo>
                  <a:pt x="1027" y="1188"/>
                </a:lnTo>
                <a:lnTo>
                  <a:pt x="1027" y="1186"/>
                </a:lnTo>
                <a:lnTo>
                  <a:pt x="1027" y="1185"/>
                </a:lnTo>
                <a:lnTo>
                  <a:pt x="1027" y="1184"/>
                </a:lnTo>
                <a:lnTo>
                  <a:pt x="1026" y="1184"/>
                </a:lnTo>
                <a:lnTo>
                  <a:pt x="1024" y="1184"/>
                </a:lnTo>
                <a:lnTo>
                  <a:pt x="1023" y="1184"/>
                </a:lnTo>
                <a:lnTo>
                  <a:pt x="1023" y="1185"/>
                </a:lnTo>
                <a:lnTo>
                  <a:pt x="1023" y="1187"/>
                </a:lnTo>
                <a:lnTo>
                  <a:pt x="1021" y="1187"/>
                </a:lnTo>
                <a:lnTo>
                  <a:pt x="1021" y="1187"/>
                </a:lnTo>
                <a:lnTo>
                  <a:pt x="1019" y="1187"/>
                </a:lnTo>
                <a:lnTo>
                  <a:pt x="1018" y="1188"/>
                </a:lnTo>
                <a:lnTo>
                  <a:pt x="1017" y="1189"/>
                </a:lnTo>
                <a:lnTo>
                  <a:pt x="1016" y="1189"/>
                </a:lnTo>
                <a:lnTo>
                  <a:pt x="1016" y="1190"/>
                </a:lnTo>
                <a:lnTo>
                  <a:pt x="1015" y="1191"/>
                </a:lnTo>
                <a:lnTo>
                  <a:pt x="1014" y="1190"/>
                </a:lnTo>
                <a:lnTo>
                  <a:pt x="1013" y="1190"/>
                </a:lnTo>
                <a:lnTo>
                  <a:pt x="1012" y="1190"/>
                </a:lnTo>
                <a:lnTo>
                  <a:pt x="1003" y="1182"/>
                </a:lnTo>
                <a:lnTo>
                  <a:pt x="999" y="1184"/>
                </a:lnTo>
                <a:lnTo>
                  <a:pt x="999" y="1183"/>
                </a:lnTo>
                <a:lnTo>
                  <a:pt x="995" y="1181"/>
                </a:lnTo>
                <a:lnTo>
                  <a:pt x="976" y="1181"/>
                </a:lnTo>
                <a:lnTo>
                  <a:pt x="968" y="1181"/>
                </a:lnTo>
                <a:lnTo>
                  <a:pt x="966" y="1175"/>
                </a:lnTo>
                <a:lnTo>
                  <a:pt x="961" y="1175"/>
                </a:lnTo>
                <a:lnTo>
                  <a:pt x="949" y="1175"/>
                </a:lnTo>
                <a:lnTo>
                  <a:pt x="945" y="1170"/>
                </a:lnTo>
                <a:lnTo>
                  <a:pt x="938" y="1170"/>
                </a:lnTo>
                <a:lnTo>
                  <a:pt x="929" y="1170"/>
                </a:lnTo>
                <a:lnTo>
                  <a:pt x="923" y="1163"/>
                </a:lnTo>
                <a:lnTo>
                  <a:pt x="918" y="1163"/>
                </a:lnTo>
                <a:lnTo>
                  <a:pt x="915" y="1163"/>
                </a:lnTo>
                <a:lnTo>
                  <a:pt x="911" y="1163"/>
                </a:lnTo>
                <a:lnTo>
                  <a:pt x="906" y="1162"/>
                </a:lnTo>
                <a:lnTo>
                  <a:pt x="906" y="1162"/>
                </a:lnTo>
                <a:lnTo>
                  <a:pt x="902" y="1162"/>
                </a:lnTo>
                <a:lnTo>
                  <a:pt x="899" y="1167"/>
                </a:lnTo>
                <a:lnTo>
                  <a:pt x="898" y="1167"/>
                </a:lnTo>
                <a:lnTo>
                  <a:pt x="898" y="1167"/>
                </a:lnTo>
                <a:lnTo>
                  <a:pt x="897" y="1167"/>
                </a:lnTo>
                <a:lnTo>
                  <a:pt x="896" y="1166"/>
                </a:lnTo>
                <a:lnTo>
                  <a:pt x="895" y="1166"/>
                </a:lnTo>
                <a:lnTo>
                  <a:pt x="894" y="1165"/>
                </a:lnTo>
                <a:lnTo>
                  <a:pt x="895" y="1163"/>
                </a:lnTo>
                <a:lnTo>
                  <a:pt x="893" y="1162"/>
                </a:lnTo>
                <a:lnTo>
                  <a:pt x="893" y="1162"/>
                </a:lnTo>
                <a:lnTo>
                  <a:pt x="892" y="1162"/>
                </a:lnTo>
                <a:lnTo>
                  <a:pt x="891" y="1162"/>
                </a:lnTo>
                <a:lnTo>
                  <a:pt x="891" y="1161"/>
                </a:lnTo>
                <a:lnTo>
                  <a:pt x="890" y="1160"/>
                </a:lnTo>
                <a:lnTo>
                  <a:pt x="888" y="1158"/>
                </a:lnTo>
                <a:lnTo>
                  <a:pt x="887" y="1157"/>
                </a:lnTo>
                <a:lnTo>
                  <a:pt x="887" y="1157"/>
                </a:lnTo>
                <a:lnTo>
                  <a:pt x="887" y="1159"/>
                </a:lnTo>
                <a:lnTo>
                  <a:pt x="887" y="1162"/>
                </a:lnTo>
                <a:lnTo>
                  <a:pt x="887" y="1164"/>
                </a:lnTo>
                <a:lnTo>
                  <a:pt x="887" y="1164"/>
                </a:lnTo>
                <a:lnTo>
                  <a:pt x="885" y="1165"/>
                </a:lnTo>
                <a:lnTo>
                  <a:pt x="883" y="1164"/>
                </a:lnTo>
                <a:lnTo>
                  <a:pt x="881" y="1164"/>
                </a:lnTo>
                <a:lnTo>
                  <a:pt x="880" y="1165"/>
                </a:lnTo>
                <a:lnTo>
                  <a:pt x="884" y="1168"/>
                </a:lnTo>
                <a:lnTo>
                  <a:pt x="886" y="1169"/>
                </a:lnTo>
                <a:lnTo>
                  <a:pt x="888" y="1170"/>
                </a:lnTo>
                <a:lnTo>
                  <a:pt x="889" y="1171"/>
                </a:lnTo>
                <a:lnTo>
                  <a:pt x="888" y="1174"/>
                </a:lnTo>
                <a:lnTo>
                  <a:pt x="887" y="1176"/>
                </a:lnTo>
                <a:lnTo>
                  <a:pt x="886" y="1176"/>
                </a:lnTo>
                <a:lnTo>
                  <a:pt x="885" y="1175"/>
                </a:lnTo>
                <a:lnTo>
                  <a:pt x="884" y="1174"/>
                </a:lnTo>
                <a:lnTo>
                  <a:pt x="884" y="1173"/>
                </a:lnTo>
                <a:lnTo>
                  <a:pt x="883" y="1173"/>
                </a:lnTo>
                <a:lnTo>
                  <a:pt x="882" y="1173"/>
                </a:lnTo>
                <a:lnTo>
                  <a:pt x="882" y="1173"/>
                </a:lnTo>
                <a:lnTo>
                  <a:pt x="882" y="1175"/>
                </a:lnTo>
                <a:lnTo>
                  <a:pt x="883" y="1176"/>
                </a:lnTo>
                <a:lnTo>
                  <a:pt x="884" y="1177"/>
                </a:lnTo>
                <a:lnTo>
                  <a:pt x="882" y="1177"/>
                </a:lnTo>
                <a:lnTo>
                  <a:pt x="881" y="1176"/>
                </a:lnTo>
                <a:lnTo>
                  <a:pt x="880" y="1176"/>
                </a:lnTo>
                <a:lnTo>
                  <a:pt x="877" y="1176"/>
                </a:lnTo>
                <a:lnTo>
                  <a:pt x="875" y="1177"/>
                </a:lnTo>
                <a:lnTo>
                  <a:pt x="874" y="1176"/>
                </a:lnTo>
                <a:lnTo>
                  <a:pt x="872" y="1175"/>
                </a:lnTo>
                <a:lnTo>
                  <a:pt x="873" y="1174"/>
                </a:lnTo>
                <a:lnTo>
                  <a:pt x="873" y="1173"/>
                </a:lnTo>
                <a:lnTo>
                  <a:pt x="871" y="1173"/>
                </a:lnTo>
                <a:lnTo>
                  <a:pt x="870" y="1170"/>
                </a:lnTo>
                <a:lnTo>
                  <a:pt x="870" y="1169"/>
                </a:lnTo>
                <a:lnTo>
                  <a:pt x="868" y="1167"/>
                </a:lnTo>
                <a:lnTo>
                  <a:pt x="868" y="1167"/>
                </a:lnTo>
                <a:lnTo>
                  <a:pt x="867" y="1166"/>
                </a:lnTo>
                <a:lnTo>
                  <a:pt x="865" y="1166"/>
                </a:lnTo>
                <a:lnTo>
                  <a:pt x="865" y="1167"/>
                </a:lnTo>
                <a:lnTo>
                  <a:pt x="864" y="1167"/>
                </a:lnTo>
                <a:lnTo>
                  <a:pt x="864" y="1167"/>
                </a:lnTo>
                <a:lnTo>
                  <a:pt x="864" y="1168"/>
                </a:lnTo>
                <a:lnTo>
                  <a:pt x="863" y="1169"/>
                </a:lnTo>
                <a:lnTo>
                  <a:pt x="863" y="1170"/>
                </a:lnTo>
                <a:lnTo>
                  <a:pt x="861" y="1169"/>
                </a:lnTo>
                <a:lnTo>
                  <a:pt x="860" y="1169"/>
                </a:lnTo>
                <a:lnTo>
                  <a:pt x="860" y="1168"/>
                </a:lnTo>
                <a:lnTo>
                  <a:pt x="859" y="1167"/>
                </a:lnTo>
                <a:lnTo>
                  <a:pt x="859" y="1167"/>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 name="Freeform 12">
            <a:extLst>
              <a:ext uri="{FF2B5EF4-FFF2-40B4-BE49-F238E27FC236}">
                <a16:creationId xmlns:a16="http://schemas.microsoft.com/office/drawing/2014/main" id="{5691DE77-B9AB-406E-85E5-9E72D603C40A}"/>
              </a:ext>
            </a:extLst>
          </p:cNvPr>
          <p:cNvSpPr>
            <a:spLocks noEditPoints="1"/>
          </p:cNvSpPr>
          <p:nvPr/>
        </p:nvSpPr>
        <p:spPr bwMode="auto">
          <a:xfrm>
            <a:off x="5169705" y="1098990"/>
            <a:ext cx="1949883" cy="1921009"/>
          </a:xfrm>
          <a:custGeom>
            <a:avLst/>
            <a:gdLst>
              <a:gd name="T0" fmla="*/ 906 w 1283"/>
              <a:gd name="T1" fmla="*/ 912 h 1264"/>
              <a:gd name="T2" fmla="*/ 864 w 1283"/>
              <a:gd name="T3" fmla="*/ 941 h 1264"/>
              <a:gd name="T4" fmla="*/ 836 w 1283"/>
              <a:gd name="T5" fmla="*/ 972 h 1264"/>
              <a:gd name="T6" fmla="*/ 788 w 1283"/>
              <a:gd name="T7" fmla="*/ 988 h 1264"/>
              <a:gd name="T8" fmla="*/ 800 w 1283"/>
              <a:gd name="T9" fmla="*/ 1004 h 1264"/>
              <a:gd name="T10" fmla="*/ 789 w 1283"/>
              <a:gd name="T11" fmla="*/ 1047 h 1264"/>
              <a:gd name="T12" fmla="*/ 755 w 1283"/>
              <a:gd name="T13" fmla="*/ 1045 h 1264"/>
              <a:gd name="T14" fmla="*/ 730 w 1283"/>
              <a:gd name="T15" fmla="*/ 1056 h 1264"/>
              <a:gd name="T16" fmla="*/ 692 w 1283"/>
              <a:gd name="T17" fmla="*/ 1094 h 1264"/>
              <a:gd name="T18" fmla="*/ 663 w 1283"/>
              <a:gd name="T19" fmla="*/ 1126 h 1264"/>
              <a:gd name="T20" fmla="*/ 626 w 1283"/>
              <a:gd name="T21" fmla="*/ 1178 h 1264"/>
              <a:gd name="T22" fmla="*/ 541 w 1283"/>
              <a:gd name="T23" fmla="*/ 1255 h 1264"/>
              <a:gd name="T24" fmla="*/ 291 w 1283"/>
              <a:gd name="T25" fmla="*/ 1017 h 1264"/>
              <a:gd name="T26" fmla="*/ 232 w 1283"/>
              <a:gd name="T27" fmla="*/ 968 h 1264"/>
              <a:gd name="T28" fmla="*/ 150 w 1283"/>
              <a:gd name="T29" fmla="*/ 996 h 1264"/>
              <a:gd name="T30" fmla="*/ 102 w 1283"/>
              <a:gd name="T31" fmla="*/ 1036 h 1264"/>
              <a:gd name="T32" fmla="*/ 115 w 1283"/>
              <a:gd name="T33" fmla="*/ 1108 h 1264"/>
              <a:gd name="T34" fmla="*/ 56 w 1283"/>
              <a:gd name="T35" fmla="*/ 1072 h 1264"/>
              <a:gd name="T36" fmla="*/ 42 w 1283"/>
              <a:gd name="T37" fmla="*/ 1000 h 1264"/>
              <a:gd name="T38" fmla="*/ 97 w 1283"/>
              <a:gd name="T39" fmla="*/ 918 h 1264"/>
              <a:gd name="T40" fmla="*/ 124 w 1283"/>
              <a:gd name="T41" fmla="*/ 862 h 1264"/>
              <a:gd name="T42" fmla="*/ 165 w 1283"/>
              <a:gd name="T43" fmla="*/ 812 h 1264"/>
              <a:gd name="T44" fmla="*/ 280 w 1283"/>
              <a:gd name="T45" fmla="*/ 779 h 1264"/>
              <a:gd name="T46" fmla="*/ 322 w 1283"/>
              <a:gd name="T47" fmla="*/ 702 h 1264"/>
              <a:gd name="T48" fmla="*/ 324 w 1283"/>
              <a:gd name="T49" fmla="*/ 630 h 1264"/>
              <a:gd name="T50" fmla="*/ 283 w 1283"/>
              <a:gd name="T51" fmla="*/ 589 h 1264"/>
              <a:gd name="T52" fmla="*/ 231 w 1283"/>
              <a:gd name="T53" fmla="*/ 568 h 1264"/>
              <a:gd name="T54" fmla="*/ 184 w 1283"/>
              <a:gd name="T55" fmla="*/ 557 h 1264"/>
              <a:gd name="T56" fmla="*/ 147 w 1283"/>
              <a:gd name="T57" fmla="*/ 520 h 1264"/>
              <a:gd name="T58" fmla="*/ 99 w 1283"/>
              <a:gd name="T59" fmla="*/ 482 h 1264"/>
              <a:gd name="T60" fmla="*/ 104 w 1283"/>
              <a:gd name="T61" fmla="*/ 428 h 1264"/>
              <a:gd name="T62" fmla="*/ 75 w 1283"/>
              <a:gd name="T63" fmla="*/ 380 h 1264"/>
              <a:gd name="T64" fmla="*/ 17 w 1283"/>
              <a:gd name="T65" fmla="*/ 339 h 1264"/>
              <a:gd name="T66" fmla="*/ 42 w 1283"/>
              <a:gd name="T67" fmla="*/ 297 h 1264"/>
              <a:gd name="T68" fmla="*/ 84 w 1283"/>
              <a:gd name="T69" fmla="*/ 264 h 1264"/>
              <a:gd name="T70" fmla="*/ 110 w 1283"/>
              <a:gd name="T71" fmla="*/ 202 h 1264"/>
              <a:gd name="T72" fmla="*/ 146 w 1283"/>
              <a:gd name="T73" fmla="*/ 158 h 1264"/>
              <a:gd name="T74" fmla="*/ 174 w 1283"/>
              <a:gd name="T75" fmla="*/ 105 h 1264"/>
              <a:gd name="T76" fmla="*/ 213 w 1283"/>
              <a:gd name="T77" fmla="*/ 67 h 1264"/>
              <a:gd name="T78" fmla="*/ 352 w 1283"/>
              <a:gd name="T79" fmla="*/ 46 h 1264"/>
              <a:gd name="T80" fmla="*/ 490 w 1283"/>
              <a:gd name="T81" fmla="*/ 25 h 1264"/>
              <a:gd name="T82" fmla="*/ 626 w 1283"/>
              <a:gd name="T83" fmla="*/ 3 h 1264"/>
              <a:gd name="T84" fmla="*/ 684 w 1283"/>
              <a:gd name="T85" fmla="*/ 81 h 1264"/>
              <a:gd name="T86" fmla="*/ 748 w 1283"/>
              <a:gd name="T87" fmla="*/ 150 h 1264"/>
              <a:gd name="T88" fmla="*/ 841 w 1283"/>
              <a:gd name="T89" fmla="*/ 165 h 1264"/>
              <a:gd name="T90" fmla="*/ 923 w 1283"/>
              <a:gd name="T91" fmla="*/ 183 h 1264"/>
              <a:gd name="T92" fmla="*/ 978 w 1283"/>
              <a:gd name="T93" fmla="*/ 257 h 1264"/>
              <a:gd name="T94" fmla="*/ 1081 w 1283"/>
              <a:gd name="T95" fmla="*/ 277 h 1264"/>
              <a:gd name="T96" fmla="*/ 1129 w 1283"/>
              <a:gd name="T97" fmla="*/ 326 h 1264"/>
              <a:gd name="T98" fmla="*/ 1184 w 1283"/>
              <a:gd name="T99" fmla="*/ 412 h 1264"/>
              <a:gd name="T100" fmla="*/ 1271 w 1283"/>
              <a:gd name="T101" fmla="*/ 596 h 1264"/>
              <a:gd name="T102" fmla="*/ 1230 w 1283"/>
              <a:gd name="T103" fmla="*/ 606 h 1264"/>
              <a:gd name="T104" fmla="*/ 1191 w 1283"/>
              <a:gd name="T105" fmla="*/ 631 h 1264"/>
              <a:gd name="T106" fmla="*/ 1175 w 1283"/>
              <a:gd name="T107" fmla="*/ 665 h 1264"/>
              <a:gd name="T108" fmla="*/ 1157 w 1283"/>
              <a:gd name="T109" fmla="*/ 701 h 1264"/>
              <a:gd name="T110" fmla="*/ 1123 w 1283"/>
              <a:gd name="T111" fmla="*/ 723 h 1264"/>
              <a:gd name="T112" fmla="*/ 1121 w 1283"/>
              <a:gd name="T113" fmla="*/ 761 h 1264"/>
              <a:gd name="T114" fmla="*/ 1109 w 1283"/>
              <a:gd name="T115" fmla="*/ 799 h 1264"/>
              <a:gd name="T116" fmla="*/ 1066 w 1283"/>
              <a:gd name="T117" fmla="*/ 829 h 1264"/>
              <a:gd name="T118" fmla="*/ 1051 w 1283"/>
              <a:gd name="T119" fmla="*/ 864 h 1264"/>
              <a:gd name="T120" fmla="*/ 1008 w 1283"/>
              <a:gd name="T121" fmla="*/ 879 h 1264"/>
              <a:gd name="T122" fmla="*/ 977 w 1283"/>
              <a:gd name="T123" fmla="*/ 892 h 1264"/>
              <a:gd name="T124" fmla="*/ 942 w 1283"/>
              <a:gd name="T125" fmla="*/ 906 h 12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83" h="1264">
                <a:moveTo>
                  <a:pt x="942" y="906"/>
                </a:moveTo>
                <a:lnTo>
                  <a:pt x="942" y="906"/>
                </a:lnTo>
                <a:lnTo>
                  <a:pt x="942" y="905"/>
                </a:lnTo>
                <a:lnTo>
                  <a:pt x="942" y="901"/>
                </a:lnTo>
                <a:lnTo>
                  <a:pt x="942" y="902"/>
                </a:lnTo>
                <a:lnTo>
                  <a:pt x="941" y="903"/>
                </a:lnTo>
                <a:lnTo>
                  <a:pt x="942" y="905"/>
                </a:lnTo>
                <a:lnTo>
                  <a:pt x="942" y="906"/>
                </a:lnTo>
                <a:lnTo>
                  <a:pt x="942" y="908"/>
                </a:lnTo>
                <a:lnTo>
                  <a:pt x="941" y="908"/>
                </a:lnTo>
                <a:lnTo>
                  <a:pt x="940" y="908"/>
                </a:lnTo>
                <a:lnTo>
                  <a:pt x="939" y="908"/>
                </a:lnTo>
                <a:lnTo>
                  <a:pt x="938" y="908"/>
                </a:lnTo>
                <a:lnTo>
                  <a:pt x="937" y="908"/>
                </a:lnTo>
                <a:lnTo>
                  <a:pt x="936" y="908"/>
                </a:lnTo>
                <a:lnTo>
                  <a:pt x="935" y="908"/>
                </a:lnTo>
                <a:lnTo>
                  <a:pt x="934" y="909"/>
                </a:lnTo>
                <a:lnTo>
                  <a:pt x="934" y="910"/>
                </a:lnTo>
                <a:lnTo>
                  <a:pt x="933" y="910"/>
                </a:lnTo>
                <a:lnTo>
                  <a:pt x="932" y="912"/>
                </a:lnTo>
                <a:lnTo>
                  <a:pt x="931" y="912"/>
                </a:lnTo>
                <a:lnTo>
                  <a:pt x="930" y="912"/>
                </a:lnTo>
                <a:lnTo>
                  <a:pt x="929" y="913"/>
                </a:lnTo>
                <a:lnTo>
                  <a:pt x="929" y="914"/>
                </a:lnTo>
                <a:lnTo>
                  <a:pt x="928" y="915"/>
                </a:lnTo>
                <a:lnTo>
                  <a:pt x="928" y="916"/>
                </a:lnTo>
                <a:lnTo>
                  <a:pt x="928" y="916"/>
                </a:lnTo>
                <a:lnTo>
                  <a:pt x="928" y="917"/>
                </a:lnTo>
                <a:lnTo>
                  <a:pt x="927" y="917"/>
                </a:lnTo>
                <a:lnTo>
                  <a:pt x="926" y="917"/>
                </a:lnTo>
                <a:lnTo>
                  <a:pt x="924" y="917"/>
                </a:lnTo>
                <a:lnTo>
                  <a:pt x="923" y="916"/>
                </a:lnTo>
                <a:lnTo>
                  <a:pt x="922" y="915"/>
                </a:lnTo>
                <a:lnTo>
                  <a:pt x="922" y="913"/>
                </a:lnTo>
                <a:lnTo>
                  <a:pt x="922" y="912"/>
                </a:lnTo>
                <a:lnTo>
                  <a:pt x="921" y="912"/>
                </a:lnTo>
                <a:lnTo>
                  <a:pt x="920" y="911"/>
                </a:lnTo>
                <a:lnTo>
                  <a:pt x="919" y="910"/>
                </a:lnTo>
                <a:lnTo>
                  <a:pt x="918" y="910"/>
                </a:lnTo>
                <a:lnTo>
                  <a:pt x="917" y="909"/>
                </a:lnTo>
                <a:lnTo>
                  <a:pt x="916" y="909"/>
                </a:lnTo>
                <a:lnTo>
                  <a:pt x="915" y="909"/>
                </a:lnTo>
                <a:lnTo>
                  <a:pt x="914" y="908"/>
                </a:lnTo>
                <a:lnTo>
                  <a:pt x="913" y="908"/>
                </a:lnTo>
                <a:lnTo>
                  <a:pt x="911" y="908"/>
                </a:lnTo>
                <a:lnTo>
                  <a:pt x="911" y="908"/>
                </a:lnTo>
                <a:lnTo>
                  <a:pt x="910" y="908"/>
                </a:lnTo>
                <a:lnTo>
                  <a:pt x="909" y="908"/>
                </a:lnTo>
                <a:lnTo>
                  <a:pt x="908" y="909"/>
                </a:lnTo>
                <a:lnTo>
                  <a:pt x="907" y="910"/>
                </a:lnTo>
                <a:lnTo>
                  <a:pt x="906" y="911"/>
                </a:lnTo>
                <a:lnTo>
                  <a:pt x="906" y="912"/>
                </a:lnTo>
                <a:lnTo>
                  <a:pt x="905" y="913"/>
                </a:lnTo>
                <a:lnTo>
                  <a:pt x="905" y="914"/>
                </a:lnTo>
                <a:lnTo>
                  <a:pt x="904" y="915"/>
                </a:lnTo>
                <a:lnTo>
                  <a:pt x="902" y="916"/>
                </a:lnTo>
                <a:lnTo>
                  <a:pt x="902" y="917"/>
                </a:lnTo>
                <a:lnTo>
                  <a:pt x="901" y="917"/>
                </a:lnTo>
                <a:lnTo>
                  <a:pt x="900" y="918"/>
                </a:lnTo>
                <a:lnTo>
                  <a:pt x="900" y="919"/>
                </a:lnTo>
                <a:lnTo>
                  <a:pt x="899" y="920"/>
                </a:lnTo>
                <a:lnTo>
                  <a:pt x="897" y="921"/>
                </a:lnTo>
                <a:lnTo>
                  <a:pt x="896" y="922"/>
                </a:lnTo>
                <a:lnTo>
                  <a:pt x="895" y="922"/>
                </a:lnTo>
                <a:lnTo>
                  <a:pt x="895" y="923"/>
                </a:lnTo>
                <a:lnTo>
                  <a:pt x="894" y="923"/>
                </a:lnTo>
                <a:lnTo>
                  <a:pt x="893" y="923"/>
                </a:lnTo>
                <a:lnTo>
                  <a:pt x="892" y="924"/>
                </a:lnTo>
                <a:lnTo>
                  <a:pt x="891" y="924"/>
                </a:lnTo>
                <a:lnTo>
                  <a:pt x="889" y="924"/>
                </a:lnTo>
                <a:lnTo>
                  <a:pt x="888" y="924"/>
                </a:lnTo>
                <a:lnTo>
                  <a:pt x="887" y="924"/>
                </a:lnTo>
                <a:lnTo>
                  <a:pt x="884" y="925"/>
                </a:lnTo>
                <a:lnTo>
                  <a:pt x="883" y="926"/>
                </a:lnTo>
                <a:lnTo>
                  <a:pt x="882" y="926"/>
                </a:lnTo>
                <a:lnTo>
                  <a:pt x="881" y="927"/>
                </a:lnTo>
                <a:lnTo>
                  <a:pt x="879" y="927"/>
                </a:lnTo>
                <a:lnTo>
                  <a:pt x="878" y="928"/>
                </a:lnTo>
                <a:lnTo>
                  <a:pt x="878" y="928"/>
                </a:lnTo>
                <a:lnTo>
                  <a:pt x="877" y="928"/>
                </a:lnTo>
                <a:lnTo>
                  <a:pt x="876" y="928"/>
                </a:lnTo>
                <a:lnTo>
                  <a:pt x="874" y="928"/>
                </a:lnTo>
                <a:lnTo>
                  <a:pt x="872" y="928"/>
                </a:lnTo>
                <a:lnTo>
                  <a:pt x="870" y="928"/>
                </a:lnTo>
                <a:lnTo>
                  <a:pt x="869" y="928"/>
                </a:lnTo>
                <a:lnTo>
                  <a:pt x="868" y="929"/>
                </a:lnTo>
                <a:lnTo>
                  <a:pt x="867" y="930"/>
                </a:lnTo>
                <a:lnTo>
                  <a:pt x="867" y="931"/>
                </a:lnTo>
                <a:lnTo>
                  <a:pt x="864" y="932"/>
                </a:lnTo>
                <a:lnTo>
                  <a:pt x="863" y="932"/>
                </a:lnTo>
                <a:lnTo>
                  <a:pt x="862" y="932"/>
                </a:lnTo>
                <a:lnTo>
                  <a:pt x="861" y="933"/>
                </a:lnTo>
                <a:lnTo>
                  <a:pt x="860" y="934"/>
                </a:lnTo>
                <a:lnTo>
                  <a:pt x="859" y="934"/>
                </a:lnTo>
                <a:lnTo>
                  <a:pt x="859" y="935"/>
                </a:lnTo>
                <a:lnTo>
                  <a:pt x="859" y="936"/>
                </a:lnTo>
                <a:lnTo>
                  <a:pt x="859" y="937"/>
                </a:lnTo>
                <a:lnTo>
                  <a:pt x="860" y="938"/>
                </a:lnTo>
                <a:lnTo>
                  <a:pt x="861" y="938"/>
                </a:lnTo>
                <a:lnTo>
                  <a:pt x="861" y="939"/>
                </a:lnTo>
                <a:lnTo>
                  <a:pt x="862" y="939"/>
                </a:lnTo>
                <a:lnTo>
                  <a:pt x="863" y="940"/>
                </a:lnTo>
                <a:lnTo>
                  <a:pt x="864" y="940"/>
                </a:lnTo>
                <a:lnTo>
                  <a:pt x="864" y="941"/>
                </a:lnTo>
                <a:lnTo>
                  <a:pt x="865" y="942"/>
                </a:lnTo>
                <a:lnTo>
                  <a:pt x="865" y="944"/>
                </a:lnTo>
                <a:lnTo>
                  <a:pt x="865" y="945"/>
                </a:lnTo>
                <a:lnTo>
                  <a:pt x="864" y="945"/>
                </a:lnTo>
                <a:lnTo>
                  <a:pt x="862" y="944"/>
                </a:lnTo>
                <a:lnTo>
                  <a:pt x="861" y="944"/>
                </a:lnTo>
                <a:lnTo>
                  <a:pt x="861" y="944"/>
                </a:lnTo>
                <a:lnTo>
                  <a:pt x="860" y="943"/>
                </a:lnTo>
                <a:lnTo>
                  <a:pt x="859" y="943"/>
                </a:lnTo>
                <a:lnTo>
                  <a:pt x="858" y="943"/>
                </a:lnTo>
                <a:lnTo>
                  <a:pt x="856" y="944"/>
                </a:lnTo>
                <a:lnTo>
                  <a:pt x="855" y="944"/>
                </a:lnTo>
                <a:lnTo>
                  <a:pt x="853" y="945"/>
                </a:lnTo>
                <a:lnTo>
                  <a:pt x="852" y="945"/>
                </a:lnTo>
                <a:lnTo>
                  <a:pt x="851" y="946"/>
                </a:lnTo>
                <a:lnTo>
                  <a:pt x="850" y="947"/>
                </a:lnTo>
                <a:lnTo>
                  <a:pt x="850" y="948"/>
                </a:lnTo>
                <a:lnTo>
                  <a:pt x="850" y="950"/>
                </a:lnTo>
                <a:lnTo>
                  <a:pt x="850" y="951"/>
                </a:lnTo>
                <a:lnTo>
                  <a:pt x="850" y="953"/>
                </a:lnTo>
                <a:lnTo>
                  <a:pt x="851" y="954"/>
                </a:lnTo>
                <a:lnTo>
                  <a:pt x="853" y="956"/>
                </a:lnTo>
                <a:lnTo>
                  <a:pt x="853" y="956"/>
                </a:lnTo>
                <a:lnTo>
                  <a:pt x="854" y="957"/>
                </a:lnTo>
                <a:lnTo>
                  <a:pt x="853" y="959"/>
                </a:lnTo>
                <a:lnTo>
                  <a:pt x="853" y="960"/>
                </a:lnTo>
                <a:lnTo>
                  <a:pt x="853" y="961"/>
                </a:lnTo>
                <a:lnTo>
                  <a:pt x="853" y="962"/>
                </a:lnTo>
                <a:lnTo>
                  <a:pt x="854" y="962"/>
                </a:lnTo>
                <a:lnTo>
                  <a:pt x="854" y="963"/>
                </a:lnTo>
                <a:lnTo>
                  <a:pt x="855" y="963"/>
                </a:lnTo>
                <a:lnTo>
                  <a:pt x="855" y="964"/>
                </a:lnTo>
                <a:lnTo>
                  <a:pt x="855" y="965"/>
                </a:lnTo>
                <a:lnTo>
                  <a:pt x="855" y="966"/>
                </a:lnTo>
                <a:lnTo>
                  <a:pt x="854" y="966"/>
                </a:lnTo>
                <a:lnTo>
                  <a:pt x="853" y="967"/>
                </a:lnTo>
                <a:lnTo>
                  <a:pt x="852" y="967"/>
                </a:lnTo>
                <a:lnTo>
                  <a:pt x="851" y="967"/>
                </a:lnTo>
                <a:lnTo>
                  <a:pt x="850" y="968"/>
                </a:lnTo>
                <a:lnTo>
                  <a:pt x="848" y="969"/>
                </a:lnTo>
                <a:lnTo>
                  <a:pt x="847" y="970"/>
                </a:lnTo>
                <a:lnTo>
                  <a:pt x="846" y="971"/>
                </a:lnTo>
                <a:lnTo>
                  <a:pt x="844" y="972"/>
                </a:lnTo>
                <a:lnTo>
                  <a:pt x="844" y="972"/>
                </a:lnTo>
                <a:lnTo>
                  <a:pt x="843" y="972"/>
                </a:lnTo>
                <a:lnTo>
                  <a:pt x="842" y="973"/>
                </a:lnTo>
                <a:lnTo>
                  <a:pt x="841" y="974"/>
                </a:lnTo>
                <a:lnTo>
                  <a:pt x="839" y="975"/>
                </a:lnTo>
                <a:lnTo>
                  <a:pt x="838" y="976"/>
                </a:lnTo>
                <a:lnTo>
                  <a:pt x="837" y="974"/>
                </a:lnTo>
                <a:lnTo>
                  <a:pt x="837" y="973"/>
                </a:lnTo>
                <a:lnTo>
                  <a:pt x="836" y="972"/>
                </a:lnTo>
                <a:lnTo>
                  <a:pt x="836" y="972"/>
                </a:lnTo>
                <a:lnTo>
                  <a:pt x="835" y="971"/>
                </a:lnTo>
                <a:lnTo>
                  <a:pt x="834" y="970"/>
                </a:lnTo>
                <a:lnTo>
                  <a:pt x="833" y="969"/>
                </a:lnTo>
                <a:lnTo>
                  <a:pt x="833" y="968"/>
                </a:lnTo>
                <a:lnTo>
                  <a:pt x="832" y="968"/>
                </a:lnTo>
                <a:lnTo>
                  <a:pt x="831" y="968"/>
                </a:lnTo>
                <a:lnTo>
                  <a:pt x="829" y="968"/>
                </a:lnTo>
                <a:lnTo>
                  <a:pt x="829" y="969"/>
                </a:lnTo>
                <a:lnTo>
                  <a:pt x="828" y="970"/>
                </a:lnTo>
                <a:lnTo>
                  <a:pt x="827" y="971"/>
                </a:lnTo>
                <a:lnTo>
                  <a:pt x="826" y="972"/>
                </a:lnTo>
                <a:lnTo>
                  <a:pt x="824" y="972"/>
                </a:lnTo>
                <a:lnTo>
                  <a:pt x="823" y="972"/>
                </a:lnTo>
                <a:lnTo>
                  <a:pt x="822" y="972"/>
                </a:lnTo>
                <a:lnTo>
                  <a:pt x="821" y="971"/>
                </a:lnTo>
                <a:lnTo>
                  <a:pt x="819" y="970"/>
                </a:lnTo>
                <a:lnTo>
                  <a:pt x="817" y="969"/>
                </a:lnTo>
                <a:lnTo>
                  <a:pt x="816" y="969"/>
                </a:lnTo>
                <a:lnTo>
                  <a:pt x="816" y="968"/>
                </a:lnTo>
                <a:lnTo>
                  <a:pt x="815" y="968"/>
                </a:lnTo>
                <a:lnTo>
                  <a:pt x="814" y="968"/>
                </a:lnTo>
                <a:lnTo>
                  <a:pt x="811" y="968"/>
                </a:lnTo>
                <a:lnTo>
                  <a:pt x="811" y="968"/>
                </a:lnTo>
                <a:lnTo>
                  <a:pt x="809" y="969"/>
                </a:lnTo>
                <a:lnTo>
                  <a:pt x="808" y="969"/>
                </a:lnTo>
                <a:lnTo>
                  <a:pt x="806" y="970"/>
                </a:lnTo>
                <a:lnTo>
                  <a:pt x="805" y="971"/>
                </a:lnTo>
                <a:lnTo>
                  <a:pt x="805" y="971"/>
                </a:lnTo>
                <a:lnTo>
                  <a:pt x="804" y="972"/>
                </a:lnTo>
                <a:lnTo>
                  <a:pt x="802" y="972"/>
                </a:lnTo>
                <a:lnTo>
                  <a:pt x="800" y="973"/>
                </a:lnTo>
                <a:lnTo>
                  <a:pt x="800" y="973"/>
                </a:lnTo>
                <a:lnTo>
                  <a:pt x="799" y="974"/>
                </a:lnTo>
                <a:lnTo>
                  <a:pt x="797" y="975"/>
                </a:lnTo>
                <a:lnTo>
                  <a:pt x="796" y="976"/>
                </a:lnTo>
                <a:lnTo>
                  <a:pt x="796" y="977"/>
                </a:lnTo>
                <a:lnTo>
                  <a:pt x="794" y="978"/>
                </a:lnTo>
                <a:lnTo>
                  <a:pt x="794" y="978"/>
                </a:lnTo>
                <a:lnTo>
                  <a:pt x="792" y="978"/>
                </a:lnTo>
                <a:lnTo>
                  <a:pt x="790" y="978"/>
                </a:lnTo>
                <a:lnTo>
                  <a:pt x="789" y="979"/>
                </a:lnTo>
                <a:lnTo>
                  <a:pt x="788" y="979"/>
                </a:lnTo>
                <a:lnTo>
                  <a:pt x="788" y="980"/>
                </a:lnTo>
                <a:lnTo>
                  <a:pt x="787" y="981"/>
                </a:lnTo>
                <a:lnTo>
                  <a:pt x="786" y="982"/>
                </a:lnTo>
                <a:lnTo>
                  <a:pt x="786" y="984"/>
                </a:lnTo>
                <a:lnTo>
                  <a:pt x="785" y="984"/>
                </a:lnTo>
                <a:lnTo>
                  <a:pt x="786" y="986"/>
                </a:lnTo>
                <a:lnTo>
                  <a:pt x="786" y="987"/>
                </a:lnTo>
                <a:lnTo>
                  <a:pt x="787" y="987"/>
                </a:lnTo>
                <a:lnTo>
                  <a:pt x="788" y="988"/>
                </a:lnTo>
                <a:lnTo>
                  <a:pt x="788" y="989"/>
                </a:lnTo>
                <a:lnTo>
                  <a:pt x="789" y="989"/>
                </a:lnTo>
                <a:lnTo>
                  <a:pt x="790" y="989"/>
                </a:lnTo>
                <a:lnTo>
                  <a:pt x="792" y="990"/>
                </a:lnTo>
                <a:lnTo>
                  <a:pt x="793" y="990"/>
                </a:lnTo>
                <a:lnTo>
                  <a:pt x="793" y="991"/>
                </a:lnTo>
                <a:lnTo>
                  <a:pt x="794" y="992"/>
                </a:lnTo>
                <a:lnTo>
                  <a:pt x="794" y="993"/>
                </a:lnTo>
                <a:lnTo>
                  <a:pt x="793" y="994"/>
                </a:lnTo>
                <a:lnTo>
                  <a:pt x="793" y="995"/>
                </a:lnTo>
                <a:lnTo>
                  <a:pt x="792" y="995"/>
                </a:lnTo>
                <a:lnTo>
                  <a:pt x="792" y="997"/>
                </a:lnTo>
                <a:lnTo>
                  <a:pt x="793" y="998"/>
                </a:lnTo>
                <a:lnTo>
                  <a:pt x="794" y="999"/>
                </a:lnTo>
                <a:lnTo>
                  <a:pt x="794" y="1000"/>
                </a:lnTo>
                <a:lnTo>
                  <a:pt x="795" y="1000"/>
                </a:lnTo>
                <a:lnTo>
                  <a:pt x="796" y="1000"/>
                </a:lnTo>
                <a:lnTo>
                  <a:pt x="798" y="1000"/>
                </a:lnTo>
                <a:lnTo>
                  <a:pt x="799" y="999"/>
                </a:lnTo>
                <a:lnTo>
                  <a:pt x="800" y="997"/>
                </a:lnTo>
                <a:lnTo>
                  <a:pt x="800" y="996"/>
                </a:lnTo>
                <a:lnTo>
                  <a:pt x="802" y="995"/>
                </a:lnTo>
                <a:lnTo>
                  <a:pt x="803" y="995"/>
                </a:lnTo>
                <a:lnTo>
                  <a:pt x="804" y="995"/>
                </a:lnTo>
                <a:lnTo>
                  <a:pt x="805" y="995"/>
                </a:lnTo>
                <a:lnTo>
                  <a:pt x="806" y="995"/>
                </a:lnTo>
                <a:lnTo>
                  <a:pt x="808" y="995"/>
                </a:lnTo>
                <a:lnTo>
                  <a:pt x="809" y="996"/>
                </a:lnTo>
                <a:lnTo>
                  <a:pt x="810" y="996"/>
                </a:lnTo>
                <a:lnTo>
                  <a:pt x="811" y="997"/>
                </a:lnTo>
                <a:lnTo>
                  <a:pt x="811" y="998"/>
                </a:lnTo>
                <a:lnTo>
                  <a:pt x="811" y="999"/>
                </a:lnTo>
                <a:lnTo>
                  <a:pt x="812" y="1000"/>
                </a:lnTo>
                <a:lnTo>
                  <a:pt x="813" y="1001"/>
                </a:lnTo>
                <a:lnTo>
                  <a:pt x="814" y="1002"/>
                </a:lnTo>
                <a:lnTo>
                  <a:pt x="814" y="1003"/>
                </a:lnTo>
                <a:lnTo>
                  <a:pt x="814" y="1005"/>
                </a:lnTo>
                <a:lnTo>
                  <a:pt x="813" y="1006"/>
                </a:lnTo>
                <a:lnTo>
                  <a:pt x="812" y="1006"/>
                </a:lnTo>
                <a:lnTo>
                  <a:pt x="811" y="1007"/>
                </a:lnTo>
                <a:lnTo>
                  <a:pt x="811" y="1008"/>
                </a:lnTo>
                <a:lnTo>
                  <a:pt x="808" y="1010"/>
                </a:lnTo>
                <a:lnTo>
                  <a:pt x="808" y="1009"/>
                </a:lnTo>
                <a:lnTo>
                  <a:pt x="807" y="1008"/>
                </a:lnTo>
                <a:lnTo>
                  <a:pt x="807" y="1007"/>
                </a:lnTo>
                <a:lnTo>
                  <a:pt x="807" y="1006"/>
                </a:lnTo>
                <a:lnTo>
                  <a:pt x="805" y="1006"/>
                </a:lnTo>
                <a:lnTo>
                  <a:pt x="805" y="1005"/>
                </a:lnTo>
                <a:lnTo>
                  <a:pt x="803" y="1005"/>
                </a:lnTo>
                <a:lnTo>
                  <a:pt x="802" y="1004"/>
                </a:lnTo>
                <a:lnTo>
                  <a:pt x="800" y="1004"/>
                </a:lnTo>
                <a:lnTo>
                  <a:pt x="800" y="1004"/>
                </a:lnTo>
                <a:lnTo>
                  <a:pt x="799" y="1004"/>
                </a:lnTo>
                <a:lnTo>
                  <a:pt x="796" y="1005"/>
                </a:lnTo>
                <a:lnTo>
                  <a:pt x="794" y="1006"/>
                </a:lnTo>
                <a:lnTo>
                  <a:pt x="794" y="1006"/>
                </a:lnTo>
                <a:lnTo>
                  <a:pt x="792" y="1006"/>
                </a:lnTo>
                <a:lnTo>
                  <a:pt x="791" y="1007"/>
                </a:lnTo>
                <a:lnTo>
                  <a:pt x="791" y="1008"/>
                </a:lnTo>
                <a:lnTo>
                  <a:pt x="790" y="1008"/>
                </a:lnTo>
                <a:lnTo>
                  <a:pt x="790" y="1009"/>
                </a:lnTo>
                <a:lnTo>
                  <a:pt x="789" y="1011"/>
                </a:lnTo>
                <a:lnTo>
                  <a:pt x="790" y="1011"/>
                </a:lnTo>
                <a:lnTo>
                  <a:pt x="790" y="1012"/>
                </a:lnTo>
                <a:lnTo>
                  <a:pt x="790" y="1013"/>
                </a:lnTo>
                <a:lnTo>
                  <a:pt x="791" y="1014"/>
                </a:lnTo>
                <a:lnTo>
                  <a:pt x="791" y="1015"/>
                </a:lnTo>
                <a:lnTo>
                  <a:pt x="792" y="1016"/>
                </a:lnTo>
                <a:lnTo>
                  <a:pt x="792" y="1017"/>
                </a:lnTo>
                <a:lnTo>
                  <a:pt x="794" y="1017"/>
                </a:lnTo>
                <a:lnTo>
                  <a:pt x="794" y="1018"/>
                </a:lnTo>
                <a:lnTo>
                  <a:pt x="795" y="1019"/>
                </a:lnTo>
                <a:lnTo>
                  <a:pt x="796" y="1020"/>
                </a:lnTo>
                <a:lnTo>
                  <a:pt x="798" y="1021"/>
                </a:lnTo>
                <a:lnTo>
                  <a:pt x="799" y="1021"/>
                </a:lnTo>
                <a:lnTo>
                  <a:pt x="800" y="1022"/>
                </a:lnTo>
                <a:lnTo>
                  <a:pt x="800" y="1022"/>
                </a:lnTo>
                <a:lnTo>
                  <a:pt x="802" y="1023"/>
                </a:lnTo>
                <a:lnTo>
                  <a:pt x="802" y="1024"/>
                </a:lnTo>
                <a:lnTo>
                  <a:pt x="803" y="1025"/>
                </a:lnTo>
                <a:lnTo>
                  <a:pt x="804" y="1027"/>
                </a:lnTo>
                <a:lnTo>
                  <a:pt x="805" y="1028"/>
                </a:lnTo>
                <a:lnTo>
                  <a:pt x="804" y="1028"/>
                </a:lnTo>
                <a:lnTo>
                  <a:pt x="803" y="1028"/>
                </a:lnTo>
                <a:lnTo>
                  <a:pt x="802" y="1029"/>
                </a:lnTo>
                <a:lnTo>
                  <a:pt x="801" y="1030"/>
                </a:lnTo>
                <a:lnTo>
                  <a:pt x="800" y="1030"/>
                </a:lnTo>
                <a:lnTo>
                  <a:pt x="800" y="1032"/>
                </a:lnTo>
                <a:lnTo>
                  <a:pt x="799" y="1033"/>
                </a:lnTo>
                <a:lnTo>
                  <a:pt x="798" y="1033"/>
                </a:lnTo>
                <a:lnTo>
                  <a:pt x="797" y="1033"/>
                </a:lnTo>
                <a:lnTo>
                  <a:pt x="795" y="1035"/>
                </a:lnTo>
                <a:lnTo>
                  <a:pt x="794" y="1036"/>
                </a:lnTo>
                <a:lnTo>
                  <a:pt x="794" y="1037"/>
                </a:lnTo>
                <a:lnTo>
                  <a:pt x="794" y="1038"/>
                </a:lnTo>
                <a:lnTo>
                  <a:pt x="793" y="1039"/>
                </a:lnTo>
                <a:lnTo>
                  <a:pt x="793" y="1040"/>
                </a:lnTo>
                <a:lnTo>
                  <a:pt x="793" y="1041"/>
                </a:lnTo>
                <a:lnTo>
                  <a:pt x="793" y="1043"/>
                </a:lnTo>
                <a:lnTo>
                  <a:pt x="792" y="1044"/>
                </a:lnTo>
                <a:lnTo>
                  <a:pt x="791" y="1045"/>
                </a:lnTo>
                <a:lnTo>
                  <a:pt x="790" y="1045"/>
                </a:lnTo>
                <a:lnTo>
                  <a:pt x="790" y="1046"/>
                </a:lnTo>
                <a:lnTo>
                  <a:pt x="789" y="1047"/>
                </a:lnTo>
                <a:lnTo>
                  <a:pt x="788" y="1047"/>
                </a:lnTo>
                <a:lnTo>
                  <a:pt x="788" y="1048"/>
                </a:lnTo>
                <a:lnTo>
                  <a:pt x="786" y="1049"/>
                </a:lnTo>
                <a:lnTo>
                  <a:pt x="785" y="1049"/>
                </a:lnTo>
                <a:lnTo>
                  <a:pt x="784" y="1050"/>
                </a:lnTo>
                <a:lnTo>
                  <a:pt x="783" y="1050"/>
                </a:lnTo>
                <a:lnTo>
                  <a:pt x="783" y="1051"/>
                </a:lnTo>
                <a:lnTo>
                  <a:pt x="782" y="1053"/>
                </a:lnTo>
                <a:lnTo>
                  <a:pt x="781" y="1054"/>
                </a:lnTo>
                <a:lnTo>
                  <a:pt x="780" y="1055"/>
                </a:lnTo>
                <a:lnTo>
                  <a:pt x="779" y="1056"/>
                </a:lnTo>
                <a:lnTo>
                  <a:pt x="778" y="1056"/>
                </a:lnTo>
                <a:lnTo>
                  <a:pt x="778" y="1056"/>
                </a:lnTo>
                <a:lnTo>
                  <a:pt x="777" y="1058"/>
                </a:lnTo>
                <a:lnTo>
                  <a:pt x="776" y="1059"/>
                </a:lnTo>
                <a:lnTo>
                  <a:pt x="775" y="1061"/>
                </a:lnTo>
                <a:lnTo>
                  <a:pt x="774" y="1061"/>
                </a:lnTo>
                <a:lnTo>
                  <a:pt x="772" y="1061"/>
                </a:lnTo>
                <a:lnTo>
                  <a:pt x="772" y="1061"/>
                </a:lnTo>
                <a:lnTo>
                  <a:pt x="772" y="1061"/>
                </a:lnTo>
                <a:lnTo>
                  <a:pt x="771" y="1061"/>
                </a:lnTo>
                <a:lnTo>
                  <a:pt x="770" y="1061"/>
                </a:lnTo>
                <a:lnTo>
                  <a:pt x="769" y="1061"/>
                </a:lnTo>
                <a:lnTo>
                  <a:pt x="768" y="1061"/>
                </a:lnTo>
                <a:lnTo>
                  <a:pt x="767" y="1060"/>
                </a:lnTo>
                <a:lnTo>
                  <a:pt x="766" y="1060"/>
                </a:lnTo>
                <a:lnTo>
                  <a:pt x="765" y="1060"/>
                </a:lnTo>
                <a:lnTo>
                  <a:pt x="764" y="1060"/>
                </a:lnTo>
                <a:lnTo>
                  <a:pt x="763" y="1060"/>
                </a:lnTo>
                <a:lnTo>
                  <a:pt x="762" y="1059"/>
                </a:lnTo>
                <a:lnTo>
                  <a:pt x="762" y="1057"/>
                </a:lnTo>
                <a:lnTo>
                  <a:pt x="762" y="1056"/>
                </a:lnTo>
                <a:lnTo>
                  <a:pt x="763" y="1056"/>
                </a:lnTo>
                <a:lnTo>
                  <a:pt x="764" y="1055"/>
                </a:lnTo>
                <a:lnTo>
                  <a:pt x="765" y="1054"/>
                </a:lnTo>
                <a:lnTo>
                  <a:pt x="766" y="1053"/>
                </a:lnTo>
                <a:lnTo>
                  <a:pt x="766" y="1052"/>
                </a:lnTo>
                <a:lnTo>
                  <a:pt x="766" y="1051"/>
                </a:lnTo>
                <a:lnTo>
                  <a:pt x="766" y="1050"/>
                </a:lnTo>
                <a:lnTo>
                  <a:pt x="766" y="1049"/>
                </a:lnTo>
                <a:lnTo>
                  <a:pt x="766" y="1048"/>
                </a:lnTo>
                <a:lnTo>
                  <a:pt x="766" y="1047"/>
                </a:lnTo>
                <a:lnTo>
                  <a:pt x="764" y="1045"/>
                </a:lnTo>
                <a:lnTo>
                  <a:pt x="763" y="1044"/>
                </a:lnTo>
                <a:lnTo>
                  <a:pt x="762" y="1044"/>
                </a:lnTo>
                <a:lnTo>
                  <a:pt x="761" y="1044"/>
                </a:lnTo>
                <a:lnTo>
                  <a:pt x="760" y="1043"/>
                </a:lnTo>
                <a:lnTo>
                  <a:pt x="759" y="1042"/>
                </a:lnTo>
                <a:lnTo>
                  <a:pt x="758" y="1042"/>
                </a:lnTo>
                <a:lnTo>
                  <a:pt x="758" y="1044"/>
                </a:lnTo>
                <a:lnTo>
                  <a:pt x="757" y="1044"/>
                </a:lnTo>
                <a:lnTo>
                  <a:pt x="755" y="1045"/>
                </a:lnTo>
                <a:lnTo>
                  <a:pt x="755" y="1046"/>
                </a:lnTo>
                <a:lnTo>
                  <a:pt x="756" y="1048"/>
                </a:lnTo>
                <a:lnTo>
                  <a:pt x="757" y="1049"/>
                </a:lnTo>
                <a:lnTo>
                  <a:pt x="757" y="1050"/>
                </a:lnTo>
                <a:lnTo>
                  <a:pt x="757" y="1050"/>
                </a:lnTo>
                <a:lnTo>
                  <a:pt x="757" y="1051"/>
                </a:lnTo>
                <a:lnTo>
                  <a:pt x="757" y="1053"/>
                </a:lnTo>
                <a:lnTo>
                  <a:pt x="756" y="1054"/>
                </a:lnTo>
                <a:lnTo>
                  <a:pt x="755" y="1055"/>
                </a:lnTo>
                <a:lnTo>
                  <a:pt x="755" y="1056"/>
                </a:lnTo>
                <a:lnTo>
                  <a:pt x="754" y="1056"/>
                </a:lnTo>
                <a:lnTo>
                  <a:pt x="753" y="1057"/>
                </a:lnTo>
                <a:lnTo>
                  <a:pt x="751" y="1057"/>
                </a:lnTo>
                <a:lnTo>
                  <a:pt x="750" y="1057"/>
                </a:lnTo>
                <a:lnTo>
                  <a:pt x="749" y="1056"/>
                </a:lnTo>
                <a:lnTo>
                  <a:pt x="748" y="1056"/>
                </a:lnTo>
                <a:lnTo>
                  <a:pt x="746" y="1054"/>
                </a:lnTo>
                <a:lnTo>
                  <a:pt x="746" y="1053"/>
                </a:lnTo>
                <a:lnTo>
                  <a:pt x="744" y="1053"/>
                </a:lnTo>
                <a:lnTo>
                  <a:pt x="744" y="1052"/>
                </a:lnTo>
                <a:lnTo>
                  <a:pt x="744" y="1052"/>
                </a:lnTo>
                <a:lnTo>
                  <a:pt x="742" y="1052"/>
                </a:lnTo>
                <a:lnTo>
                  <a:pt x="741" y="1052"/>
                </a:lnTo>
                <a:lnTo>
                  <a:pt x="740" y="1052"/>
                </a:lnTo>
                <a:lnTo>
                  <a:pt x="739" y="1052"/>
                </a:lnTo>
                <a:lnTo>
                  <a:pt x="738" y="1051"/>
                </a:lnTo>
                <a:lnTo>
                  <a:pt x="738" y="1050"/>
                </a:lnTo>
                <a:lnTo>
                  <a:pt x="740" y="1050"/>
                </a:lnTo>
                <a:lnTo>
                  <a:pt x="741" y="1049"/>
                </a:lnTo>
                <a:lnTo>
                  <a:pt x="742" y="1049"/>
                </a:lnTo>
                <a:lnTo>
                  <a:pt x="744" y="1048"/>
                </a:lnTo>
                <a:lnTo>
                  <a:pt x="744" y="1045"/>
                </a:lnTo>
                <a:lnTo>
                  <a:pt x="745" y="1044"/>
                </a:lnTo>
                <a:lnTo>
                  <a:pt x="744" y="1044"/>
                </a:lnTo>
                <a:lnTo>
                  <a:pt x="744" y="1043"/>
                </a:lnTo>
                <a:lnTo>
                  <a:pt x="743" y="1042"/>
                </a:lnTo>
                <a:lnTo>
                  <a:pt x="742" y="1043"/>
                </a:lnTo>
                <a:lnTo>
                  <a:pt x="740" y="1043"/>
                </a:lnTo>
                <a:lnTo>
                  <a:pt x="740" y="1044"/>
                </a:lnTo>
                <a:lnTo>
                  <a:pt x="738" y="1044"/>
                </a:lnTo>
                <a:lnTo>
                  <a:pt x="738" y="1045"/>
                </a:lnTo>
                <a:lnTo>
                  <a:pt x="737" y="1045"/>
                </a:lnTo>
                <a:lnTo>
                  <a:pt x="735" y="1046"/>
                </a:lnTo>
                <a:lnTo>
                  <a:pt x="734" y="1047"/>
                </a:lnTo>
                <a:lnTo>
                  <a:pt x="732" y="1048"/>
                </a:lnTo>
                <a:lnTo>
                  <a:pt x="732" y="1048"/>
                </a:lnTo>
                <a:lnTo>
                  <a:pt x="731" y="1049"/>
                </a:lnTo>
                <a:lnTo>
                  <a:pt x="730" y="1050"/>
                </a:lnTo>
                <a:lnTo>
                  <a:pt x="729" y="1050"/>
                </a:lnTo>
                <a:lnTo>
                  <a:pt x="729" y="1052"/>
                </a:lnTo>
                <a:lnTo>
                  <a:pt x="729" y="1055"/>
                </a:lnTo>
                <a:lnTo>
                  <a:pt x="730" y="1056"/>
                </a:lnTo>
                <a:lnTo>
                  <a:pt x="730" y="1056"/>
                </a:lnTo>
                <a:lnTo>
                  <a:pt x="730" y="1058"/>
                </a:lnTo>
                <a:lnTo>
                  <a:pt x="730" y="1059"/>
                </a:lnTo>
                <a:lnTo>
                  <a:pt x="729" y="1061"/>
                </a:lnTo>
                <a:lnTo>
                  <a:pt x="728" y="1061"/>
                </a:lnTo>
                <a:lnTo>
                  <a:pt x="728" y="1061"/>
                </a:lnTo>
                <a:lnTo>
                  <a:pt x="727" y="1062"/>
                </a:lnTo>
                <a:lnTo>
                  <a:pt x="727" y="1064"/>
                </a:lnTo>
                <a:lnTo>
                  <a:pt x="727" y="1066"/>
                </a:lnTo>
                <a:lnTo>
                  <a:pt x="727" y="1067"/>
                </a:lnTo>
                <a:lnTo>
                  <a:pt x="727" y="1069"/>
                </a:lnTo>
                <a:lnTo>
                  <a:pt x="727" y="1071"/>
                </a:lnTo>
                <a:lnTo>
                  <a:pt x="727" y="1072"/>
                </a:lnTo>
                <a:lnTo>
                  <a:pt x="727" y="1074"/>
                </a:lnTo>
                <a:lnTo>
                  <a:pt x="727" y="1075"/>
                </a:lnTo>
                <a:lnTo>
                  <a:pt x="726" y="1076"/>
                </a:lnTo>
                <a:lnTo>
                  <a:pt x="724" y="1077"/>
                </a:lnTo>
                <a:lnTo>
                  <a:pt x="723" y="1077"/>
                </a:lnTo>
                <a:lnTo>
                  <a:pt x="722" y="1078"/>
                </a:lnTo>
                <a:lnTo>
                  <a:pt x="721" y="1078"/>
                </a:lnTo>
                <a:lnTo>
                  <a:pt x="720" y="1079"/>
                </a:lnTo>
                <a:lnTo>
                  <a:pt x="718" y="1080"/>
                </a:lnTo>
                <a:lnTo>
                  <a:pt x="717" y="1080"/>
                </a:lnTo>
                <a:lnTo>
                  <a:pt x="716" y="1081"/>
                </a:lnTo>
                <a:lnTo>
                  <a:pt x="716" y="1081"/>
                </a:lnTo>
                <a:lnTo>
                  <a:pt x="715" y="1082"/>
                </a:lnTo>
                <a:lnTo>
                  <a:pt x="714" y="1082"/>
                </a:lnTo>
                <a:lnTo>
                  <a:pt x="713" y="1082"/>
                </a:lnTo>
                <a:lnTo>
                  <a:pt x="711" y="1083"/>
                </a:lnTo>
                <a:lnTo>
                  <a:pt x="710" y="1083"/>
                </a:lnTo>
                <a:lnTo>
                  <a:pt x="708" y="1083"/>
                </a:lnTo>
                <a:lnTo>
                  <a:pt x="706" y="1083"/>
                </a:lnTo>
                <a:lnTo>
                  <a:pt x="705" y="1083"/>
                </a:lnTo>
                <a:lnTo>
                  <a:pt x="705" y="1083"/>
                </a:lnTo>
                <a:lnTo>
                  <a:pt x="704" y="1083"/>
                </a:lnTo>
                <a:lnTo>
                  <a:pt x="702" y="1083"/>
                </a:lnTo>
                <a:lnTo>
                  <a:pt x="701" y="1083"/>
                </a:lnTo>
                <a:lnTo>
                  <a:pt x="700" y="1084"/>
                </a:lnTo>
                <a:lnTo>
                  <a:pt x="699" y="1084"/>
                </a:lnTo>
                <a:lnTo>
                  <a:pt x="698" y="1085"/>
                </a:lnTo>
                <a:lnTo>
                  <a:pt x="697" y="1086"/>
                </a:lnTo>
                <a:lnTo>
                  <a:pt x="695" y="1086"/>
                </a:lnTo>
                <a:lnTo>
                  <a:pt x="694" y="1086"/>
                </a:lnTo>
                <a:lnTo>
                  <a:pt x="693" y="1086"/>
                </a:lnTo>
                <a:lnTo>
                  <a:pt x="693" y="1086"/>
                </a:lnTo>
                <a:lnTo>
                  <a:pt x="690" y="1088"/>
                </a:lnTo>
                <a:lnTo>
                  <a:pt x="689" y="1088"/>
                </a:lnTo>
                <a:lnTo>
                  <a:pt x="688" y="1089"/>
                </a:lnTo>
                <a:lnTo>
                  <a:pt x="688" y="1090"/>
                </a:lnTo>
                <a:lnTo>
                  <a:pt x="689" y="1092"/>
                </a:lnTo>
                <a:lnTo>
                  <a:pt x="690" y="1093"/>
                </a:lnTo>
                <a:lnTo>
                  <a:pt x="692" y="1094"/>
                </a:lnTo>
                <a:lnTo>
                  <a:pt x="693" y="1096"/>
                </a:lnTo>
                <a:lnTo>
                  <a:pt x="694" y="1097"/>
                </a:lnTo>
                <a:lnTo>
                  <a:pt x="694" y="1098"/>
                </a:lnTo>
                <a:lnTo>
                  <a:pt x="695" y="1100"/>
                </a:lnTo>
                <a:lnTo>
                  <a:pt x="696" y="1101"/>
                </a:lnTo>
                <a:lnTo>
                  <a:pt x="695" y="1102"/>
                </a:lnTo>
                <a:lnTo>
                  <a:pt x="694" y="1102"/>
                </a:lnTo>
                <a:lnTo>
                  <a:pt x="693" y="1102"/>
                </a:lnTo>
                <a:lnTo>
                  <a:pt x="692" y="1102"/>
                </a:lnTo>
                <a:lnTo>
                  <a:pt x="692" y="1101"/>
                </a:lnTo>
                <a:lnTo>
                  <a:pt x="691" y="1100"/>
                </a:lnTo>
                <a:lnTo>
                  <a:pt x="690" y="1100"/>
                </a:lnTo>
                <a:lnTo>
                  <a:pt x="689" y="1098"/>
                </a:lnTo>
                <a:lnTo>
                  <a:pt x="688" y="1097"/>
                </a:lnTo>
                <a:lnTo>
                  <a:pt x="688" y="1095"/>
                </a:lnTo>
                <a:lnTo>
                  <a:pt x="686" y="1094"/>
                </a:lnTo>
                <a:lnTo>
                  <a:pt x="686" y="1094"/>
                </a:lnTo>
                <a:lnTo>
                  <a:pt x="684" y="1093"/>
                </a:lnTo>
                <a:lnTo>
                  <a:pt x="683" y="1093"/>
                </a:lnTo>
                <a:lnTo>
                  <a:pt x="682" y="1092"/>
                </a:lnTo>
                <a:lnTo>
                  <a:pt x="681" y="1093"/>
                </a:lnTo>
                <a:lnTo>
                  <a:pt x="680" y="1093"/>
                </a:lnTo>
                <a:lnTo>
                  <a:pt x="680" y="1094"/>
                </a:lnTo>
                <a:lnTo>
                  <a:pt x="679" y="1095"/>
                </a:lnTo>
                <a:lnTo>
                  <a:pt x="678" y="1096"/>
                </a:lnTo>
                <a:lnTo>
                  <a:pt x="677" y="1098"/>
                </a:lnTo>
                <a:lnTo>
                  <a:pt x="677" y="1099"/>
                </a:lnTo>
                <a:lnTo>
                  <a:pt x="676" y="1100"/>
                </a:lnTo>
                <a:lnTo>
                  <a:pt x="676" y="1101"/>
                </a:lnTo>
                <a:lnTo>
                  <a:pt x="675" y="1103"/>
                </a:lnTo>
                <a:lnTo>
                  <a:pt x="675" y="1105"/>
                </a:lnTo>
                <a:lnTo>
                  <a:pt x="674" y="1106"/>
                </a:lnTo>
                <a:lnTo>
                  <a:pt x="674" y="1107"/>
                </a:lnTo>
                <a:lnTo>
                  <a:pt x="674" y="1109"/>
                </a:lnTo>
                <a:lnTo>
                  <a:pt x="674" y="1110"/>
                </a:lnTo>
                <a:lnTo>
                  <a:pt x="673" y="1111"/>
                </a:lnTo>
                <a:lnTo>
                  <a:pt x="672" y="1111"/>
                </a:lnTo>
                <a:lnTo>
                  <a:pt x="671" y="1111"/>
                </a:lnTo>
                <a:lnTo>
                  <a:pt x="671" y="1112"/>
                </a:lnTo>
                <a:lnTo>
                  <a:pt x="670" y="1112"/>
                </a:lnTo>
                <a:lnTo>
                  <a:pt x="668" y="1113"/>
                </a:lnTo>
                <a:lnTo>
                  <a:pt x="666" y="1114"/>
                </a:lnTo>
                <a:lnTo>
                  <a:pt x="665" y="1116"/>
                </a:lnTo>
                <a:lnTo>
                  <a:pt x="665" y="1117"/>
                </a:lnTo>
                <a:lnTo>
                  <a:pt x="665" y="1118"/>
                </a:lnTo>
                <a:lnTo>
                  <a:pt x="665" y="1120"/>
                </a:lnTo>
                <a:lnTo>
                  <a:pt x="665" y="1121"/>
                </a:lnTo>
                <a:lnTo>
                  <a:pt x="665" y="1122"/>
                </a:lnTo>
                <a:lnTo>
                  <a:pt x="665" y="1123"/>
                </a:lnTo>
                <a:lnTo>
                  <a:pt x="665" y="1124"/>
                </a:lnTo>
                <a:lnTo>
                  <a:pt x="664" y="1125"/>
                </a:lnTo>
                <a:lnTo>
                  <a:pt x="663" y="1126"/>
                </a:lnTo>
                <a:lnTo>
                  <a:pt x="662" y="1127"/>
                </a:lnTo>
                <a:lnTo>
                  <a:pt x="661" y="1128"/>
                </a:lnTo>
                <a:lnTo>
                  <a:pt x="660" y="1129"/>
                </a:lnTo>
                <a:lnTo>
                  <a:pt x="659" y="1130"/>
                </a:lnTo>
                <a:lnTo>
                  <a:pt x="658" y="1132"/>
                </a:lnTo>
                <a:lnTo>
                  <a:pt x="657" y="1133"/>
                </a:lnTo>
                <a:lnTo>
                  <a:pt x="656" y="1134"/>
                </a:lnTo>
                <a:lnTo>
                  <a:pt x="654" y="1136"/>
                </a:lnTo>
                <a:lnTo>
                  <a:pt x="654" y="1137"/>
                </a:lnTo>
                <a:lnTo>
                  <a:pt x="653" y="1138"/>
                </a:lnTo>
                <a:lnTo>
                  <a:pt x="651" y="1139"/>
                </a:lnTo>
                <a:lnTo>
                  <a:pt x="650" y="1139"/>
                </a:lnTo>
                <a:lnTo>
                  <a:pt x="649" y="1139"/>
                </a:lnTo>
                <a:lnTo>
                  <a:pt x="649" y="1139"/>
                </a:lnTo>
                <a:lnTo>
                  <a:pt x="647" y="1139"/>
                </a:lnTo>
                <a:lnTo>
                  <a:pt x="646" y="1140"/>
                </a:lnTo>
                <a:lnTo>
                  <a:pt x="645" y="1140"/>
                </a:lnTo>
                <a:lnTo>
                  <a:pt x="643" y="1141"/>
                </a:lnTo>
                <a:lnTo>
                  <a:pt x="643" y="1142"/>
                </a:lnTo>
                <a:lnTo>
                  <a:pt x="642" y="1143"/>
                </a:lnTo>
                <a:lnTo>
                  <a:pt x="641" y="1144"/>
                </a:lnTo>
                <a:lnTo>
                  <a:pt x="640" y="1144"/>
                </a:lnTo>
                <a:lnTo>
                  <a:pt x="639" y="1146"/>
                </a:lnTo>
                <a:lnTo>
                  <a:pt x="638" y="1148"/>
                </a:lnTo>
                <a:lnTo>
                  <a:pt x="638" y="1149"/>
                </a:lnTo>
                <a:lnTo>
                  <a:pt x="637" y="1150"/>
                </a:lnTo>
                <a:lnTo>
                  <a:pt x="637" y="1150"/>
                </a:lnTo>
                <a:lnTo>
                  <a:pt x="636" y="1151"/>
                </a:lnTo>
                <a:lnTo>
                  <a:pt x="635" y="1151"/>
                </a:lnTo>
                <a:lnTo>
                  <a:pt x="634" y="1152"/>
                </a:lnTo>
                <a:lnTo>
                  <a:pt x="632" y="1152"/>
                </a:lnTo>
                <a:lnTo>
                  <a:pt x="632" y="1154"/>
                </a:lnTo>
                <a:lnTo>
                  <a:pt x="632" y="1155"/>
                </a:lnTo>
                <a:lnTo>
                  <a:pt x="632" y="1156"/>
                </a:lnTo>
                <a:lnTo>
                  <a:pt x="632" y="1157"/>
                </a:lnTo>
                <a:lnTo>
                  <a:pt x="632" y="1159"/>
                </a:lnTo>
                <a:lnTo>
                  <a:pt x="632" y="1161"/>
                </a:lnTo>
                <a:lnTo>
                  <a:pt x="632" y="1161"/>
                </a:lnTo>
                <a:lnTo>
                  <a:pt x="632" y="1163"/>
                </a:lnTo>
                <a:lnTo>
                  <a:pt x="632" y="1164"/>
                </a:lnTo>
                <a:lnTo>
                  <a:pt x="632" y="1166"/>
                </a:lnTo>
                <a:lnTo>
                  <a:pt x="632" y="1167"/>
                </a:lnTo>
                <a:lnTo>
                  <a:pt x="631" y="1168"/>
                </a:lnTo>
                <a:lnTo>
                  <a:pt x="630" y="1170"/>
                </a:lnTo>
                <a:lnTo>
                  <a:pt x="629" y="1172"/>
                </a:lnTo>
                <a:lnTo>
                  <a:pt x="628" y="1172"/>
                </a:lnTo>
                <a:lnTo>
                  <a:pt x="627" y="1173"/>
                </a:lnTo>
                <a:lnTo>
                  <a:pt x="626" y="1174"/>
                </a:lnTo>
                <a:lnTo>
                  <a:pt x="626" y="1175"/>
                </a:lnTo>
                <a:lnTo>
                  <a:pt x="626" y="1177"/>
                </a:lnTo>
                <a:lnTo>
                  <a:pt x="626" y="1177"/>
                </a:lnTo>
                <a:lnTo>
                  <a:pt x="626" y="1178"/>
                </a:lnTo>
                <a:lnTo>
                  <a:pt x="626" y="1180"/>
                </a:lnTo>
                <a:lnTo>
                  <a:pt x="626" y="1182"/>
                </a:lnTo>
                <a:lnTo>
                  <a:pt x="625" y="1183"/>
                </a:lnTo>
                <a:lnTo>
                  <a:pt x="624" y="1184"/>
                </a:lnTo>
                <a:lnTo>
                  <a:pt x="623" y="1185"/>
                </a:lnTo>
                <a:lnTo>
                  <a:pt x="622" y="1186"/>
                </a:lnTo>
                <a:lnTo>
                  <a:pt x="621" y="1187"/>
                </a:lnTo>
                <a:lnTo>
                  <a:pt x="621" y="1188"/>
                </a:lnTo>
                <a:lnTo>
                  <a:pt x="620" y="1189"/>
                </a:lnTo>
                <a:lnTo>
                  <a:pt x="619" y="1191"/>
                </a:lnTo>
                <a:lnTo>
                  <a:pt x="617" y="1192"/>
                </a:lnTo>
                <a:lnTo>
                  <a:pt x="617" y="1193"/>
                </a:lnTo>
                <a:lnTo>
                  <a:pt x="615" y="1194"/>
                </a:lnTo>
                <a:lnTo>
                  <a:pt x="615" y="1195"/>
                </a:lnTo>
                <a:lnTo>
                  <a:pt x="614" y="1196"/>
                </a:lnTo>
                <a:lnTo>
                  <a:pt x="614" y="1197"/>
                </a:lnTo>
                <a:lnTo>
                  <a:pt x="613" y="1198"/>
                </a:lnTo>
                <a:lnTo>
                  <a:pt x="613" y="1199"/>
                </a:lnTo>
                <a:lnTo>
                  <a:pt x="611" y="1200"/>
                </a:lnTo>
                <a:lnTo>
                  <a:pt x="610" y="1200"/>
                </a:lnTo>
                <a:lnTo>
                  <a:pt x="610" y="1200"/>
                </a:lnTo>
                <a:lnTo>
                  <a:pt x="609" y="1200"/>
                </a:lnTo>
                <a:lnTo>
                  <a:pt x="608" y="1200"/>
                </a:lnTo>
                <a:lnTo>
                  <a:pt x="607" y="1201"/>
                </a:lnTo>
                <a:lnTo>
                  <a:pt x="605" y="1201"/>
                </a:lnTo>
                <a:lnTo>
                  <a:pt x="604" y="1201"/>
                </a:lnTo>
                <a:lnTo>
                  <a:pt x="603" y="1201"/>
                </a:lnTo>
                <a:lnTo>
                  <a:pt x="601" y="1201"/>
                </a:lnTo>
                <a:lnTo>
                  <a:pt x="600" y="1201"/>
                </a:lnTo>
                <a:lnTo>
                  <a:pt x="599" y="1201"/>
                </a:lnTo>
                <a:lnTo>
                  <a:pt x="598" y="1200"/>
                </a:lnTo>
                <a:lnTo>
                  <a:pt x="598" y="1201"/>
                </a:lnTo>
                <a:lnTo>
                  <a:pt x="596" y="1201"/>
                </a:lnTo>
                <a:lnTo>
                  <a:pt x="594" y="1201"/>
                </a:lnTo>
                <a:lnTo>
                  <a:pt x="593" y="1203"/>
                </a:lnTo>
                <a:lnTo>
                  <a:pt x="595" y="1205"/>
                </a:lnTo>
                <a:lnTo>
                  <a:pt x="593" y="1208"/>
                </a:lnTo>
                <a:lnTo>
                  <a:pt x="591" y="1211"/>
                </a:lnTo>
                <a:lnTo>
                  <a:pt x="588" y="1212"/>
                </a:lnTo>
                <a:lnTo>
                  <a:pt x="586" y="1214"/>
                </a:lnTo>
                <a:lnTo>
                  <a:pt x="581" y="1216"/>
                </a:lnTo>
                <a:lnTo>
                  <a:pt x="576" y="1225"/>
                </a:lnTo>
                <a:lnTo>
                  <a:pt x="575" y="1227"/>
                </a:lnTo>
                <a:lnTo>
                  <a:pt x="572" y="1233"/>
                </a:lnTo>
                <a:lnTo>
                  <a:pt x="564" y="1240"/>
                </a:lnTo>
                <a:lnTo>
                  <a:pt x="563" y="1241"/>
                </a:lnTo>
                <a:lnTo>
                  <a:pt x="557" y="1244"/>
                </a:lnTo>
                <a:lnTo>
                  <a:pt x="555" y="1245"/>
                </a:lnTo>
                <a:lnTo>
                  <a:pt x="553" y="1247"/>
                </a:lnTo>
                <a:lnTo>
                  <a:pt x="551" y="1249"/>
                </a:lnTo>
                <a:lnTo>
                  <a:pt x="547" y="1253"/>
                </a:lnTo>
                <a:lnTo>
                  <a:pt x="541" y="1255"/>
                </a:lnTo>
                <a:lnTo>
                  <a:pt x="536" y="1256"/>
                </a:lnTo>
                <a:lnTo>
                  <a:pt x="529" y="1256"/>
                </a:lnTo>
                <a:lnTo>
                  <a:pt x="527" y="1260"/>
                </a:lnTo>
                <a:lnTo>
                  <a:pt x="526" y="1264"/>
                </a:lnTo>
                <a:lnTo>
                  <a:pt x="517" y="1258"/>
                </a:lnTo>
                <a:lnTo>
                  <a:pt x="498" y="1245"/>
                </a:lnTo>
                <a:lnTo>
                  <a:pt x="496" y="1244"/>
                </a:lnTo>
                <a:lnTo>
                  <a:pt x="494" y="1243"/>
                </a:lnTo>
                <a:lnTo>
                  <a:pt x="493" y="1242"/>
                </a:lnTo>
                <a:lnTo>
                  <a:pt x="468" y="1221"/>
                </a:lnTo>
                <a:lnTo>
                  <a:pt x="393" y="1158"/>
                </a:lnTo>
                <a:lnTo>
                  <a:pt x="349" y="1160"/>
                </a:lnTo>
                <a:lnTo>
                  <a:pt x="348" y="1160"/>
                </a:lnTo>
                <a:lnTo>
                  <a:pt x="326" y="1188"/>
                </a:lnTo>
                <a:lnTo>
                  <a:pt x="302" y="1217"/>
                </a:lnTo>
                <a:lnTo>
                  <a:pt x="282" y="1242"/>
                </a:lnTo>
                <a:lnTo>
                  <a:pt x="281" y="1242"/>
                </a:lnTo>
                <a:lnTo>
                  <a:pt x="281" y="1241"/>
                </a:lnTo>
                <a:lnTo>
                  <a:pt x="280" y="1238"/>
                </a:lnTo>
                <a:lnTo>
                  <a:pt x="280" y="1237"/>
                </a:lnTo>
                <a:lnTo>
                  <a:pt x="280" y="1234"/>
                </a:lnTo>
                <a:lnTo>
                  <a:pt x="280" y="1231"/>
                </a:lnTo>
                <a:lnTo>
                  <a:pt x="281" y="1227"/>
                </a:lnTo>
                <a:lnTo>
                  <a:pt x="283" y="1220"/>
                </a:lnTo>
                <a:lnTo>
                  <a:pt x="288" y="1198"/>
                </a:lnTo>
                <a:lnTo>
                  <a:pt x="295" y="1171"/>
                </a:lnTo>
                <a:lnTo>
                  <a:pt x="297" y="1159"/>
                </a:lnTo>
                <a:lnTo>
                  <a:pt x="303" y="1137"/>
                </a:lnTo>
                <a:lnTo>
                  <a:pt x="311" y="1104"/>
                </a:lnTo>
                <a:lnTo>
                  <a:pt x="315" y="1090"/>
                </a:lnTo>
                <a:lnTo>
                  <a:pt x="316" y="1087"/>
                </a:lnTo>
                <a:lnTo>
                  <a:pt x="316" y="1083"/>
                </a:lnTo>
                <a:lnTo>
                  <a:pt x="316" y="1081"/>
                </a:lnTo>
                <a:lnTo>
                  <a:pt x="315" y="1079"/>
                </a:lnTo>
                <a:lnTo>
                  <a:pt x="315" y="1076"/>
                </a:lnTo>
                <a:lnTo>
                  <a:pt x="314" y="1072"/>
                </a:lnTo>
                <a:lnTo>
                  <a:pt x="313" y="1066"/>
                </a:lnTo>
                <a:lnTo>
                  <a:pt x="311" y="1060"/>
                </a:lnTo>
                <a:lnTo>
                  <a:pt x="308" y="1050"/>
                </a:lnTo>
                <a:lnTo>
                  <a:pt x="305" y="1039"/>
                </a:lnTo>
                <a:lnTo>
                  <a:pt x="303" y="1031"/>
                </a:lnTo>
                <a:lnTo>
                  <a:pt x="302" y="1028"/>
                </a:lnTo>
                <a:lnTo>
                  <a:pt x="302" y="1027"/>
                </a:lnTo>
                <a:lnTo>
                  <a:pt x="302" y="1027"/>
                </a:lnTo>
                <a:lnTo>
                  <a:pt x="301" y="1026"/>
                </a:lnTo>
                <a:lnTo>
                  <a:pt x="301" y="1025"/>
                </a:lnTo>
                <a:lnTo>
                  <a:pt x="299" y="1025"/>
                </a:lnTo>
                <a:lnTo>
                  <a:pt x="298" y="1024"/>
                </a:lnTo>
                <a:lnTo>
                  <a:pt x="296" y="1023"/>
                </a:lnTo>
                <a:lnTo>
                  <a:pt x="293" y="1021"/>
                </a:lnTo>
                <a:lnTo>
                  <a:pt x="291" y="1019"/>
                </a:lnTo>
                <a:lnTo>
                  <a:pt x="291" y="1017"/>
                </a:lnTo>
                <a:lnTo>
                  <a:pt x="290" y="1017"/>
                </a:lnTo>
                <a:lnTo>
                  <a:pt x="289" y="1014"/>
                </a:lnTo>
                <a:lnTo>
                  <a:pt x="289" y="1012"/>
                </a:lnTo>
                <a:lnTo>
                  <a:pt x="289" y="1011"/>
                </a:lnTo>
                <a:lnTo>
                  <a:pt x="288" y="1011"/>
                </a:lnTo>
                <a:lnTo>
                  <a:pt x="287" y="1010"/>
                </a:lnTo>
                <a:lnTo>
                  <a:pt x="286" y="1009"/>
                </a:lnTo>
                <a:lnTo>
                  <a:pt x="286" y="1008"/>
                </a:lnTo>
                <a:lnTo>
                  <a:pt x="286" y="1006"/>
                </a:lnTo>
                <a:lnTo>
                  <a:pt x="285" y="1006"/>
                </a:lnTo>
                <a:lnTo>
                  <a:pt x="285" y="1005"/>
                </a:lnTo>
                <a:lnTo>
                  <a:pt x="284" y="1005"/>
                </a:lnTo>
                <a:lnTo>
                  <a:pt x="282" y="1005"/>
                </a:lnTo>
                <a:lnTo>
                  <a:pt x="281" y="1004"/>
                </a:lnTo>
                <a:lnTo>
                  <a:pt x="280" y="1004"/>
                </a:lnTo>
                <a:lnTo>
                  <a:pt x="279" y="1004"/>
                </a:lnTo>
                <a:lnTo>
                  <a:pt x="279" y="1005"/>
                </a:lnTo>
                <a:lnTo>
                  <a:pt x="279" y="1004"/>
                </a:lnTo>
                <a:lnTo>
                  <a:pt x="279" y="1003"/>
                </a:lnTo>
                <a:lnTo>
                  <a:pt x="278" y="1001"/>
                </a:lnTo>
                <a:lnTo>
                  <a:pt x="277" y="1000"/>
                </a:lnTo>
                <a:lnTo>
                  <a:pt x="275" y="1000"/>
                </a:lnTo>
                <a:lnTo>
                  <a:pt x="274" y="999"/>
                </a:lnTo>
                <a:lnTo>
                  <a:pt x="274" y="999"/>
                </a:lnTo>
                <a:lnTo>
                  <a:pt x="273" y="999"/>
                </a:lnTo>
                <a:lnTo>
                  <a:pt x="271" y="998"/>
                </a:lnTo>
                <a:lnTo>
                  <a:pt x="269" y="995"/>
                </a:lnTo>
                <a:lnTo>
                  <a:pt x="268" y="995"/>
                </a:lnTo>
                <a:lnTo>
                  <a:pt x="267" y="993"/>
                </a:lnTo>
                <a:lnTo>
                  <a:pt x="265" y="991"/>
                </a:lnTo>
                <a:lnTo>
                  <a:pt x="264" y="989"/>
                </a:lnTo>
                <a:lnTo>
                  <a:pt x="264" y="989"/>
                </a:lnTo>
                <a:lnTo>
                  <a:pt x="264" y="987"/>
                </a:lnTo>
                <a:lnTo>
                  <a:pt x="263" y="986"/>
                </a:lnTo>
                <a:lnTo>
                  <a:pt x="261" y="986"/>
                </a:lnTo>
                <a:lnTo>
                  <a:pt x="259" y="986"/>
                </a:lnTo>
                <a:lnTo>
                  <a:pt x="259" y="985"/>
                </a:lnTo>
                <a:lnTo>
                  <a:pt x="258" y="984"/>
                </a:lnTo>
                <a:lnTo>
                  <a:pt x="258" y="984"/>
                </a:lnTo>
                <a:lnTo>
                  <a:pt x="257" y="984"/>
                </a:lnTo>
                <a:lnTo>
                  <a:pt x="256" y="984"/>
                </a:lnTo>
                <a:lnTo>
                  <a:pt x="253" y="983"/>
                </a:lnTo>
                <a:lnTo>
                  <a:pt x="252" y="981"/>
                </a:lnTo>
                <a:lnTo>
                  <a:pt x="252" y="979"/>
                </a:lnTo>
                <a:lnTo>
                  <a:pt x="251" y="978"/>
                </a:lnTo>
                <a:lnTo>
                  <a:pt x="250" y="977"/>
                </a:lnTo>
                <a:lnTo>
                  <a:pt x="249" y="976"/>
                </a:lnTo>
                <a:lnTo>
                  <a:pt x="246" y="976"/>
                </a:lnTo>
                <a:lnTo>
                  <a:pt x="245" y="975"/>
                </a:lnTo>
                <a:lnTo>
                  <a:pt x="243" y="974"/>
                </a:lnTo>
                <a:lnTo>
                  <a:pt x="240" y="972"/>
                </a:lnTo>
                <a:lnTo>
                  <a:pt x="232" y="968"/>
                </a:lnTo>
                <a:lnTo>
                  <a:pt x="228" y="966"/>
                </a:lnTo>
                <a:lnTo>
                  <a:pt x="223" y="963"/>
                </a:lnTo>
                <a:lnTo>
                  <a:pt x="222" y="963"/>
                </a:lnTo>
                <a:lnTo>
                  <a:pt x="220" y="961"/>
                </a:lnTo>
                <a:lnTo>
                  <a:pt x="219" y="961"/>
                </a:lnTo>
                <a:lnTo>
                  <a:pt x="216" y="961"/>
                </a:lnTo>
                <a:lnTo>
                  <a:pt x="214" y="961"/>
                </a:lnTo>
                <a:lnTo>
                  <a:pt x="213" y="961"/>
                </a:lnTo>
                <a:lnTo>
                  <a:pt x="212" y="962"/>
                </a:lnTo>
                <a:lnTo>
                  <a:pt x="211" y="962"/>
                </a:lnTo>
                <a:lnTo>
                  <a:pt x="210" y="962"/>
                </a:lnTo>
                <a:lnTo>
                  <a:pt x="209" y="962"/>
                </a:lnTo>
                <a:lnTo>
                  <a:pt x="208" y="962"/>
                </a:lnTo>
                <a:lnTo>
                  <a:pt x="207" y="962"/>
                </a:lnTo>
                <a:lnTo>
                  <a:pt x="205" y="962"/>
                </a:lnTo>
                <a:lnTo>
                  <a:pt x="202" y="963"/>
                </a:lnTo>
                <a:lnTo>
                  <a:pt x="201" y="964"/>
                </a:lnTo>
                <a:lnTo>
                  <a:pt x="199" y="964"/>
                </a:lnTo>
                <a:lnTo>
                  <a:pt x="197" y="966"/>
                </a:lnTo>
                <a:lnTo>
                  <a:pt x="196" y="967"/>
                </a:lnTo>
                <a:lnTo>
                  <a:pt x="196" y="968"/>
                </a:lnTo>
                <a:lnTo>
                  <a:pt x="196" y="969"/>
                </a:lnTo>
                <a:lnTo>
                  <a:pt x="196" y="971"/>
                </a:lnTo>
                <a:lnTo>
                  <a:pt x="196" y="972"/>
                </a:lnTo>
                <a:lnTo>
                  <a:pt x="196" y="973"/>
                </a:lnTo>
                <a:lnTo>
                  <a:pt x="195" y="975"/>
                </a:lnTo>
                <a:lnTo>
                  <a:pt x="193" y="976"/>
                </a:lnTo>
                <a:lnTo>
                  <a:pt x="191" y="978"/>
                </a:lnTo>
                <a:lnTo>
                  <a:pt x="186" y="981"/>
                </a:lnTo>
                <a:lnTo>
                  <a:pt x="181" y="984"/>
                </a:lnTo>
                <a:lnTo>
                  <a:pt x="178" y="985"/>
                </a:lnTo>
                <a:lnTo>
                  <a:pt x="175" y="985"/>
                </a:lnTo>
                <a:lnTo>
                  <a:pt x="174" y="986"/>
                </a:lnTo>
                <a:lnTo>
                  <a:pt x="172" y="985"/>
                </a:lnTo>
                <a:lnTo>
                  <a:pt x="170" y="986"/>
                </a:lnTo>
                <a:lnTo>
                  <a:pt x="168" y="987"/>
                </a:lnTo>
                <a:lnTo>
                  <a:pt x="168" y="988"/>
                </a:lnTo>
                <a:lnTo>
                  <a:pt x="167" y="988"/>
                </a:lnTo>
                <a:lnTo>
                  <a:pt x="166" y="989"/>
                </a:lnTo>
                <a:lnTo>
                  <a:pt x="165" y="989"/>
                </a:lnTo>
                <a:lnTo>
                  <a:pt x="163" y="989"/>
                </a:lnTo>
                <a:lnTo>
                  <a:pt x="161" y="989"/>
                </a:lnTo>
                <a:lnTo>
                  <a:pt x="158" y="990"/>
                </a:lnTo>
                <a:lnTo>
                  <a:pt x="157" y="990"/>
                </a:lnTo>
                <a:lnTo>
                  <a:pt x="157" y="991"/>
                </a:lnTo>
                <a:lnTo>
                  <a:pt x="156" y="993"/>
                </a:lnTo>
                <a:lnTo>
                  <a:pt x="154" y="995"/>
                </a:lnTo>
                <a:lnTo>
                  <a:pt x="153" y="995"/>
                </a:lnTo>
                <a:lnTo>
                  <a:pt x="153" y="996"/>
                </a:lnTo>
                <a:lnTo>
                  <a:pt x="152" y="996"/>
                </a:lnTo>
                <a:lnTo>
                  <a:pt x="151" y="996"/>
                </a:lnTo>
                <a:lnTo>
                  <a:pt x="150" y="996"/>
                </a:lnTo>
                <a:lnTo>
                  <a:pt x="148" y="995"/>
                </a:lnTo>
                <a:lnTo>
                  <a:pt x="147" y="995"/>
                </a:lnTo>
                <a:lnTo>
                  <a:pt x="146" y="995"/>
                </a:lnTo>
                <a:lnTo>
                  <a:pt x="146" y="996"/>
                </a:lnTo>
                <a:lnTo>
                  <a:pt x="145" y="996"/>
                </a:lnTo>
                <a:lnTo>
                  <a:pt x="144" y="997"/>
                </a:lnTo>
                <a:lnTo>
                  <a:pt x="143" y="998"/>
                </a:lnTo>
                <a:lnTo>
                  <a:pt x="141" y="1000"/>
                </a:lnTo>
                <a:lnTo>
                  <a:pt x="137" y="1001"/>
                </a:lnTo>
                <a:lnTo>
                  <a:pt x="135" y="1002"/>
                </a:lnTo>
                <a:lnTo>
                  <a:pt x="134" y="1003"/>
                </a:lnTo>
                <a:lnTo>
                  <a:pt x="132" y="1005"/>
                </a:lnTo>
                <a:lnTo>
                  <a:pt x="131" y="1006"/>
                </a:lnTo>
                <a:lnTo>
                  <a:pt x="130" y="1006"/>
                </a:lnTo>
                <a:lnTo>
                  <a:pt x="129" y="1006"/>
                </a:lnTo>
                <a:lnTo>
                  <a:pt x="129" y="1006"/>
                </a:lnTo>
                <a:lnTo>
                  <a:pt x="128" y="1006"/>
                </a:lnTo>
                <a:lnTo>
                  <a:pt x="126" y="1007"/>
                </a:lnTo>
                <a:lnTo>
                  <a:pt x="124" y="1007"/>
                </a:lnTo>
                <a:lnTo>
                  <a:pt x="123" y="1008"/>
                </a:lnTo>
                <a:lnTo>
                  <a:pt x="122" y="1007"/>
                </a:lnTo>
                <a:lnTo>
                  <a:pt x="120" y="1007"/>
                </a:lnTo>
                <a:lnTo>
                  <a:pt x="118" y="1008"/>
                </a:lnTo>
                <a:lnTo>
                  <a:pt x="116" y="1009"/>
                </a:lnTo>
                <a:lnTo>
                  <a:pt x="115" y="1010"/>
                </a:lnTo>
                <a:lnTo>
                  <a:pt x="115" y="1011"/>
                </a:lnTo>
                <a:lnTo>
                  <a:pt x="114" y="1011"/>
                </a:lnTo>
                <a:lnTo>
                  <a:pt x="112" y="1012"/>
                </a:lnTo>
                <a:lnTo>
                  <a:pt x="112" y="1013"/>
                </a:lnTo>
                <a:lnTo>
                  <a:pt x="111" y="1014"/>
                </a:lnTo>
                <a:lnTo>
                  <a:pt x="111" y="1016"/>
                </a:lnTo>
                <a:lnTo>
                  <a:pt x="110" y="1017"/>
                </a:lnTo>
                <a:lnTo>
                  <a:pt x="109" y="1017"/>
                </a:lnTo>
                <a:lnTo>
                  <a:pt x="108" y="1018"/>
                </a:lnTo>
                <a:lnTo>
                  <a:pt x="107" y="1019"/>
                </a:lnTo>
                <a:lnTo>
                  <a:pt x="106" y="1020"/>
                </a:lnTo>
                <a:lnTo>
                  <a:pt x="105" y="1020"/>
                </a:lnTo>
                <a:lnTo>
                  <a:pt x="103" y="1021"/>
                </a:lnTo>
                <a:lnTo>
                  <a:pt x="103" y="1022"/>
                </a:lnTo>
                <a:lnTo>
                  <a:pt x="103" y="1023"/>
                </a:lnTo>
                <a:lnTo>
                  <a:pt x="102" y="1024"/>
                </a:lnTo>
                <a:lnTo>
                  <a:pt x="102" y="1025"/>
                </a:lnTo>
                <a:lnTo>
                  <a:pt x="102" y="1026"/>
                </a:lnTo>
                <a:lnTo>
                  <a:pt x="102" y="1027"/>
                </a:lnTo>
                <a:lnTo>
                  <a:pt x="102" y="1028"/>
                </a:lnTo>
                <a:lnTo>
                  <a:pt x="101" y="1028"/>
                </a:lnTo>
                <a:lnTo>
                  <a:pt x="101" y="1029"/>
                </a:lnTo>
                <a:lnTo>
                  <a:pt x="101" y="1030"/>
                </a:lnTo>
                <a:lnTo>
                  <a:pt x="101" y="1032"/>
                </a:lnTo>
                <a:lnTo>
                  <a:pt x="101" y="1034"/>
                </a:lnTo>
                <a:lnTo>
                  <a:pt x="101" y="1035"/>
                </a:lnTo>
                <a:lnTo>
                  <a:pt x="102" y="1036"/>
                </a:lnTo>
                <a:lnTo>
                  <a:pt x="104" y="1038"/>
                </a:lnTo>
                <a:lnTo>
                  <a:pt x="108" y="1043"/>
                </a:lnTo>
                <a:lnTo>
                  <a:pt x="111" y="1045"/>
                </a:lnTo>
                <a:lnTo>
                  <a:pt x="112" y="1047"/>
                </a:lnTo>
                <a:lnTo>
                  <a:pt x="114" y="1050"/>
                </a:lnTo>
                <a:lnTo>
                  <a:pt x="115" y="1050"/>
                </a:lnTo>
                <a:lnTo>
                  <a:pt x="116" y="1051"/>
                </a:lnTo>
                <a:lnTo>
                  <a:pt x="117" y="1052"/>
                </a:lnTo>
                <a:lnTo>
                  <a:pt x="116" y="1055"/>
                </a:lnTo>
                <a:lnTo>
                  <a:pt x="115" y="1057"/>
                </a:lnTo>
                <a:lnTo>
                  <a:pt x="114" y="1061"/>
                </a:lnTo>
                <a:lnTo>
                  <a:pt x="113" y="1063"/>
                </a:lnTo>
                <a:lnTo>
                  <a:pt x="112" y="1065"/>
                </a:lnTo>
                <a:lnTo>
                  <a:pt x="112" y="1067"/>
                </a:lnTo>
                <a:lnTo>
                  <a:pt x="111" y="1068"/>
                </a:lnTo>
                <a:lnTo>
                  <a:pt x="112" y="1069"/>
                </a:lnTo>
                <a:lnTo>
                  <a:pt x="112" y="1070"/>
                </a:lnTo>
                <a:lnTo>
                  <a:pt x="113" y="1071"/>
                </a:lnTo>
                <a:lnTo>
                  <a:pt x="114" y="1072"/>
                </a:lnTo>
                <a:lnTo>
                  <a:pt x="116" y="1072"/>
                </a:lnTo>
                <a:lnTo>
                  <a:pt x="117" y="1072"/>
                </a:lnTo>
                <a:lnTo>
                  <a:pt x="118" y="1073"/>
                </a:lnTo>
                <a:lnTo>
                  <a:pt x="118" y="1073"/>
                </a:lnTo>
                <a:lnTo>
                  <a:pt x="119" y="1074"/>
                </a:lnTo>
                <a:lnTo>
                  <a:pt x="120" y="1076"/>
                </a:lnTo>
                <a:lnTo>
                  <a:pt x="122" y="1077"/>
                </a:lnTo>
                <a:lnTo>
                  <a:pt x="123" y="1078"/>
                </a:lnTo>
                <a:lnTo>
                  <a:pt x="124" y="1079"/>
                </a:lnTo>
                <a:lnTo>
                  <a:pt x="125" y="1080"/>
                </a:lnTo>
                <a:lnTo>
                  <a:pt x="126" y="1080"/>
                </a:lnTo>
                <a:lnTo>
                  <a:pt x="127" y="1082"/>
                </a:lnTo>
                <a:lnTo>
                  <a:pt x="128" y="1083"/>
                </a:lnTo>
                <a:lnTo>
                  <a:pt x="127" y="1086"/>
                </a:lnTo>
                <a:lnTo>
                  <a:pt x="126" y="1088"/>
                </a:lnTo>
                <a:lnTo>
                  <a:pt x="125" y="1089"/>
                </a:lnTo>
                <a:lnTo>
                  <a:pt x="124" y="1092"/>
                </a:lnTo>
                <a:lnTo>
                  <a:pt x="124" y="1094"/>
                </a:lnTo>
                <a:lnTo>
                  <a:pt x="124" y="1096"/>
                </a:lnTo>
                <a:lnTo>
                  <a:pt x="125" y="1098"/>
                </a:lnTo>
                <a:lnTo>
                  <a:pt x="125" y="1100"/>
                </a:lnTo>
                <a:lnTo>
                  <a:pt x="125" y="1103"/>
                </a:lnTo>
                <a:lnTo>
                  <a:pt x="125" y="1105"/>
                </a:lnTo>
                <a:lnTo>
                  <a:pt x="124" y="1107"/>
                </a:lnTo>
                <a:lnTo>
                  <a:pt x="123" y="1106"/>
                </a:lnTo>
                <a:lnTo>
                  <a:pt x="123" y="1106"/>
                </a:lnTo>
                <a:lnTo>
                  <a:pt x="121" y="1107"/>
                </a:lnTo>
                <a:lnTo>
                  <a:pt x="118" y="1108"/>
                </a:lnTo>
                <a:lnTo>
                  <a:pt x="112" y="1110"/>
                </a:lnTo>
                <a:lnTo>
                  <a:pt x="112" y="1109"/>
                </a:lnTo>
                <a:lnTo>
                  <a:pt x="113" y="1109"/>
                </a:lnTo>
                <a:lnTo>
                  <a:pt x="114" y="1108"/>
                </a:lnTo>
                <a:lnTo>
                  <a:pt x="115" y="1108"/>
                </a:lnTo>
                <a:lnTo>
                  <a:pt x="116" y="1107"/>
                </a:lnTo>
                <a:lnTo>
                  <a:pt x="118" y="1107"/>
                </a:lnTo>
                <a:lnTo>
                  <a:pt x="119" y="1107"/>
                </a:lnTo>
                <a:lnTo>
                  <a:pt x="120" y="1106"/>
                </a:lnTo>
                <a:lnTo>
                  <a:pt x="121" y="1106"/>
                </a:lnTo>
                <a:lnTo>
                  <a:pt x="122" y="1106"/>
                </a:lnTo>
                <a:lnTo>
                  <a:pt x="123" y="1106"/>
                </a:lnTo>
                <a:lnTo>
                  <a:pt x="123" y="1106"/>
                </a:lnTo>
                <a:lnTo>
                  <a:pt x="123" y="1106"/>
                </a:lnTo>
                <a:lnTo>
                  <a:pt x="122" y="1106"/>
                </a:lnTo>
                <a:lnTo>
                  <a:pt x="120" y="1106"/>
                </a:lnTo>
                <a:lnTo>
                  <a:pt x="119" y="1107"/>
                </a:lnTo>
                <a:lnTo>
                  <a:pt x="118" y="1107"/>
                </a:lnTo>
                <a:lnTo>
                  <a:pt x="117" y="1107"/>
                </a:lnTo>
                <a:lnTo>
                  <a:pt x="113" y="1108"/>
                </a:lnTo>
                <a:lnTo>
                  <a:pt x="112" y="1109"/>
                </a:lnTo>
                <a:lnTo>
                  <a:pt x="112" y="1110"/>
                </a:lnTo>
                <a:lnTo>
                  <a:pt x="111" y="1110"/>
                </a:lnTo>
                <a:lnTo>
                  <a:pt x="110" y="1110"/>
                </a:lnTo>
                <a:lnTo>
                  <a:pt x="109" y="1107"/>
                </a:lnTo>
                <a:lnTo>
                  <a:pt x="108" y="1105"/>
                </a:lnTo>
                <a:lnTo>
                  <a:pt x="107" y="1105"/>
                </a:lnTo>
                <a:lnTo>
                  <a:pt x="106" y="1103"/>
                </a:lnTo>
                <a:lnTo>
                  <a:pt x="104" y="1101"/>
                </a:lnTo>
                <a:lnTo>
                  <a:pt x="102" y="1100"/>
                </a:lnTo>
                <a:lnTo>
                  <a:pt x="101" y="1098"/>
                </a:lnTo>
                <a:lnTo>
                  <a:pt x="98" y="1098"/>
                </a:lnTo>
                <a:lnTo>
                  <a:pt x="96" y="1098"/>
                </a:lnTo>
                <a:lnTo>
                  <a:pt x="93" y="1099"/>
                </a:lnTo>
                <a:lnTo>
                  <a:pt x="89" y="1099"/>
                </a:lnTo>
                <a:lnTo>
                  <a:pt x="86" y="1098"/>
                </a:lnTo>
                <a:lnTo>
                  <a:pt x="84" y="1098"/>
                </a:lnTo>
                <a:lnTo>
                  <a:pt x="81" y="1096"/>
                </a:lnTo>
                <a:lnTo>
                  <a:pt x="79" y="1094"/>
                </a:lnTo>
                <a:lnTo>
                  <a:pt x="77" y="1093"/>
                </a:lnTo>
                <a:lnTo>
                  <a:pt x="75" y="1091"/>
                </a:lnTo>
                <a:lnTo>
                  <a:pt x="73" y="1089"/>
                </a:lnTo>
                <a:lnTo>
                  <a:pt x="73" y="1089"/>
                </a:lnTo>
                <a:lnTo>
                  <a:pt x="71" y="1088"/>
                </a:lnTo>
                <a:lnTo>
                  <a:pt x="70" y="1088"/>
                </a:lnTo>
                <a:lnTo>
                  <a:pt x="68" y="1088"/>
                </a:lnTo>
                <a:lnTo>
                  <a:pt x="68" y="1087"/>
                </a:lnTo>
                <a:lnTo>
                  <a:pt x="68" y="1086"/>
                </a:lnTo>
                <a:lnTo>
                  <a:pt x="67" y="1084"/>
                </a:lnTo>
                <a:lnTo>
                  <a:pt x="67" y="1083"/>
                </a:lnTo>
                <a:lnTo>
                  <a:pt x="65" y="1081"/>
                </a:lnTo>
                <a:lnTo>
                  <a:pt x="63" y="1079"/>
                </a:lnTo>
                <a:lnTo>
                  <a:pt x="60" y="1075"/>
                </a:lnTo>
                <a:lnTo>
                  <a:pt x="58" y="1073"/>
                </a:lnTo>
                <a:lnTo>
                  <a:pt x="58" y="1072"/>
                </a:lnTo>
                <a:lnTo>
                  <a:pt x="57" y="1072"/>
                </a:lnTo>
                <a:lnTo>
                  <a:pt x="56" y="1072"/>
                </a:lnTo>
                <a:lnTo>
                  <a:pt x="55" y="1070"/>
                </a:lnTo>
                <a:lnTo>
                  <a:pt x="54" y="1069"/>
                </a:lnTo>
                <a:lnTo>
                  <a:pt x="52" y="1068"/>
                </a:lnTo>
                <a:lnTo>
                  <a:pt x="51" y="1067"/>
                </a:lnTo>
                <a:lnTo>
                  <a:pt x="49" y="1066"/>
                </a:lnTo>
                <a:lnTo>
                  <a:pt x="45" y="1063"/>
                </a:lnTo>
                <a:lnTo>
                  <a:pt x="40" y="1061"/>
                </a:lnTo>
                <a:lnTo>
                  <a:pt x="38" y="1060"/>
                </a:lnTo>
                <a:lnTo>
                  <a:pt x="34" y="1057"/>
                </a:lnTo>
                <a:lnTo>
                  <a:pt x="30" y="1056"/>
                </a:lnTo>
                <a:lnTo>
                  <a:pt x="27" y="1054"/>
                </a:lnTo>
                <a:lnTo>
                  <a:pt x="24" y="1052"/>
                </a:lnTo>
                <a:lnTo>
                  <a:pt x="23" y="1051"/>
                </a:lnTo>
                <a:lnTo>
                  <a:pt x="21" y="1050"/>
                </a:lnTo>
                <a:lnTo>
                  <a:pt x="19" y="1049"/>
                </a:lnTo>
                <a:lnTo>
                  <a:pt x="17" y="1048"/>
                </a:lnTo>
                <a:lnTo>
                  <a:pt x="15" y="1046"/>
                </a:lnTo>
                <a:lnTo>
                  <a:pt x="13" y="1046"/>
                </a:lnTo>
                <a:lnTo>
                  <a:pt x="12" y="1045"/>
                </a:lnTo>
                <a:lnTo>
                  <a:pt x="5" y="1042"/>
                </a:lnTo>
                <a:lnTo>
                  <a:pt x="3" y="1040"/>
                </a:lnTo>
                <a:lnTo>
                  <a:pt x="1" y="1039"/>
                </a:lnTo>
                <a:lnTo>
                  <a:pt x="0" y="1039"/>
                </a:lnTo>
                <a:lnTo>
                  <a:pt x="1" y="1039"/>
                </a:lnTo>
                <a:lnTo>
                  <a:pt x="1" y="1038"/>
                </a:lnTo>
                <a:lnTo>
                  <a:pt x="3" y="1036"/>
                </a:lnTo>
                <a:lnTo>
                  <a:pt x="4" y="1034"/>
                </a:lnTo>
                <a:lnTo>
                  <a:pt x="6" y="1033"/>
                </a:lnTo>
                <a:lnTo>
                  <a:pt x="6" y="1032"/>
                </a:lnTo>
                <a:lnTo>
                  <a:pt x="8" y="1030"/>
                </a:lnTo>
                <a:lnTo>
                  <a:pt x="10" y="1030"/>
                </a:lnTo>
                <a:lnTo>
                  <a:pt x="12" y="1030"/>
                </a:lnTo>
                <a:lnTo>
                  <a:pt x="13" y="1030"/>
                </a:lnTo>
                <a:lnTo>
                  <a:pt x="16" y="1029"/>
                </a:lnTo>
                <a:lnTo>
                  <a:pt x="18" y="1029"/>
                </a:lnTo>
                <a:lnTo>
                  <a:pt x="20" y="1029"/>
                </a:lnTo>
                <a:lnTo>
                  <a:pt x="21" y="1029"/>
                </a:lnTo>
                <a:lnTo>
                  <a:pt x="22" y="1029"/>
                </a:lnTo>
                <a:lnTo>
                  <a:pt x="23" y="1028"/>
                </a:lnTo>
                <a:lnTo>
                  <a:pt x="23" y="1027"/>
                </a:lnTo>
                <a:lnTo>
                  <a:pt x="24" y="1025"/>
                </a:lnTo>
                <a:lnTo>
                  <a:pt x="25" y="1024"/>
                </a:lnTo>
                <a:lnTo>
                  <a:pt x="28" y="1022"/>
                </a:lnTo>
                <a:lnTo>
                  <a:pt x="31" y="1021"/>
                </a:lnTo>
                <a:lnTo>
                  <a:pt x="34" y="1019"/>
                </a:lnTo>
                <a:lnTo>
                  <a:pt x="39" y="1016"/>
                </a:lnTo>
                <a:lnTo>
                  <a:pt x="43" y="1012"/>
                </a:lnTo>
                <a:lnTo>
                  <a:pt x="45" y="1010"/>
                </a:lnTo>
                <a:lnTo>
                  <a:pt x="45" y="1008"/>
                </a:lnTo>
                <a:lnTo>
                  <a:pt x="44" y="1004"/>
                </a:lnTo>
                <a:lnTo>
                  <a:pt x="43" y="1002"/>
                </a:lnTo>
                <a:lnTo>
                  <a:pt x="42" y="1000"/>
                </a:lnTo>
                <a:lnTo>
                  <a:pt x="41" y="997"/>
                </a:lnTo>
                <a:lnTo>
                  <a:pt x="40" y="995"/>
                </a:lnTo>
                <a:lnTo>
                  <a:pt x="40" y="993"/>
                </a:lnTo>
                <a:lnTo>
                  <a:pt x="41" y="990"/>
                </a:lnTo>
                <a:lnTo>
                  <a:pt x="41" y="989"/>
                </a:lnTo>
                <a:lnTo>
                  <a:pt x="41" y="989"/>
                </a:lnTo>
                <a:lnTo>
                  <a:pt x="42" y="987"/>
                </a:lnTo>
                <a:lnTo>
                  <a:pt x="43" y="985"/>
                </a:lnTo>
                <a:lnTo>
                  <a:pt x="43" y="984"/>
                </a:lnTo>
                <a:lnTo>
                  <a:pt x="43" y="984"/>
                </a:lnTo>
                <a:lnTo>
                  <a:pt x="42" y="983"/>
                </a:lnTo>
                <a:lnTo>
                  <a:pt x="42" y="982"/>
                </a:lnTo>
                <a:lnTo>
                  <a:pt x="40" y="981"/>
                </a:lnTo>
                <a:lnTo>
                  <a:pt x="39" y="978"/>
                </a:lnTo>
                <a:lnTo>
                  <a:pt x="38" y="977"/>
                </a:lnTo>
                <a:lnTo>
                  <a:pt x="38" y="976"/>
                </a:lnTo>
                <a:lnTo>
                  <a:pt x="38" y="973"/>
                </a:lnTo>
                <a:lnTo>
                  <a:pt x="39" y="972"/>
                </a:lnTo>
                <a:lnTo>
                  <a:pt x="40" y="971"/>
                </a:lnTo>
                <a:lnTo>
                  <a:pt x="40" y="969"/>
                </a:lnTo>
                <a:lnTo>
                  <a:pt x="41" y="967"/>
                </a:lnTo>
                <a:lnTo>
                  <a:pt x="43" y="964"/>
                </a:lnTo>
                <a:lnTo>
                  <a:pt x="45" y="963"/>
                </a:lnTo>
                <a:lnTo>
                  <a:pt x="46" y="962"/>
                </a:lnTo>
                <a:lnTo>
                  <a:pt x="47" y="961"/>
                </a:lnTo>
                <a:lnTo>
                  <a:pt x="50" y="960"/>
                </a:lnTo>
                <a:lnTo>
                  <a:pt x="52" y="958"/>
                </a:lnTo>
                <a:lnTo>
                  <a:pt x="53" y="957"/>
                </a:lnTo>
                <a:lnTo>
                  <a:pt x="56" y="956"/>
                </a:lnTo>
                <a:lnTo>
                  <a:pt x="57" y="954"/>
                </a:lnTo>
                <a:lnTo>
                  <a:pt x="60" y="953"/>
                </a:lnTo>
                <a:lnTo>
                  <a:pt x="62" y="953"/>
                </a:lnTo>
                <a:lnTo>
                  <a:pt x="64" y="952"/>
                </a:lnTo>
                <a:lnTo>
                  <a:pt x="67" y="950"/>
                </a:lnTo>
                <a:lnTo>
                  <a:pt x="69" y="947"/>
                </a:lnTo>
                <a:lnTo>
                  <a:pt x="70" y="945"/>
                </a:lnTo>
                <a:lnTo>
                  <a:pt x="73" y="944"/>
                </a:lnTo>
                <a:lnTo>
                  <a:pt x="77" y="944"/>
                </a:lnTo>
                <a:lnTo>
                  <a:pt x="79" y="940"/>
                </a:lnTo>
                <a:lnTo>
                  <a:pt x="83" y="937"/>
                </a:lnTo>
                <a:lnTo>
                  <a:pt x="84" y="935"/>
                </a:lnTo>
                <a:lnTo>
                  <a:pt x="86" y="934"/>
                </a:lnTo>
                <a:lnTo>
                  <a:pt x="88" y="933"/>
                </a:lnTo>
                <a:lnTo>
                  <a:pt x="90" y="929"/>
                </a:lnTo>
                <a:lnTo>
                  <a:pt x="91" y="926"/>
                </a:lnTo>
                <a:lnTo>
                  <a:pt x="91" y="925"/>
                </a:lnTo>
                <a:lnTo>
                  <a:pt x="92" y="923"/>
                </a:lnTo>
                <a:lnTo>
                  <a:pt x="93" y="923"/>
                </a:lnTo>
                <a:lnTo>
                  <a:pt x="94" y="923"/>
                </a:lnTo>
                <a:lnTo>
                  <a:pt x="95" y="921"/>
                </a:lnTo>
                <a:lnTo>
                  <a:pt x="96" y="920"/>
                </a:lnTo>
                <a:lnTo>
                  <a:pt x="97" y="918"/>
                </a:lnTo>
                <a:lnTo>
                  <a:pt x="99" y="918"/>
                </a:lnTo>
                <a:lnTo>
                  <a:pt x="100" y="918"/>
                </a:lnTo>
                <a:lnTo>
                  <a:pt x="101" y="918"/>
                </a:lnTo>
                <a:lnTo>
                  <a:pt x="107" y="919"/>
                </a:lnTo>
                <a:lnTo>
                  <a:pt x="107" y="921"/>
                </a:lnTo>
                <a:lnTo>
                  <a:pt x="108" y="923"/>
                </a:lnTo>
                <a:lnTo>
                  <a:pt x="112" y="927"/>
                </a:lnTo>
                <a:lnTo>
                  <a:pt x="114" y="928"/>
                </a:lnTo>
                <a:lnTo>
                  <a:pt x="118" y="929"/>
                </a:lnTo>
                <a:lnTo>
                  <a:pt x="119" y="930"/>
                </a:lnTo>
                <a:lnTo>
                  <a:pt x="120" y="928"/>
                </a:lnTo>
                <a:lnTo>
                  <a:pt x="122" y="926"/>
                </a:lnTo>
                <a:lnTo>
                  <a:pt x="123" y="923"/>
                </a:lnTo>
                <a:lnTo>
                  <a:pt x="125" y="921"/>
                </a:lnTo>
                <a:lnTo>
                  <a:pt x="126" y="919"/>
                </a:lnTo>
                <a:lnTo>
                  <a:pt x="126" y="917"/>
                </a:lnTo>
                <a:lnTo>
                  <a:pt x="125" y="915"/>
                </a:lnTo>
                <a:lnTo>
                  <a:pt x="125" y="912"/>
                </a:lnTo>
                <a:lnTo>
                  <a:pt x="125" y="909"/>
                </a:lnTo>
                <a:lnTo>
                  <a:pt x="125" y="906"/>
                </a:lnTo>
                <a:lnTo>
                  <a:pt x="125" y="904"/>
                </a:lnTo>
                <a:lnTo>
                  <a:pt x="125" y="901"/>
                </a:lnTo>
                <a:lnTo>
                  <a:pt x="127" y="895"/>
                </a:lnTo>
                <a:lnTo>
                  <a:pt x="128" y="891"/>
                </a:lnTo>
                <a:lnTo>
                  <a:pt x="129" y="890"/>
                </a:lnTo>
                <a:lnTo>
                  <a:pt x="135" y="888"/>
                </a:lnTo>
                <a:lnTo>
                  <a:pt x="135" y="888"/>
                </a:lnTo>
                <a:lnTo>
                  <a:pt x="138" y="884"/>
                </a:lnTo>
                <a:lnTo>
                  <a:pt x="136" y="884"/>
                </a:lnTo>
                <a:lnTo>
                  <a:pt x="135" y="884"/>
                </a:lnTo>
                <a:lnTo>
                  <a:pt x="135" y="884"/>
                </a:lnTo>
                <a:lnTo>
                  <a:pt x="134" y="883"/>
                </a:lnTo>
                <a:lnTo>
                  <a:pt x="133" y="881"/>
                </a:lnTo>
                <a:lnTo>
                  <a:pt x="132" y="880"/>
                </a:lnTo>
                <a:lnTo>
                  <a:pt x="131" y="879"/>
                </a:lnTo>
                <a:lnTo>
                  <a:pt x="130" y="879"/>
                </a:lnTo>
                <a:lnTo>
                  <a:pt x="129" y="879"/>
                </a:lnTo>
                <a:lnTo>
                  <a:pt x="129" y="880"/>
                </a:lnTo>
                <a:lnTo>
                  <a:pt x="128" y="878"/>
                </a:lnTo>
                <a:lnTo>
                  <a:pt x="127" y="878"/>
                </a:lnTo>
                <a:lnTo>
                  <a:pt x="126" y="878"/>
                </a:lnTo>
                <a:lnTo>
                  <a:pt x="125" y="876"/>
                </a:lnTo>
                <a:lnTo>
                  <a:pt x="124" y="876"/>
                </a:lnTo>
                <a:lnTo>
                  <a:pt x="123" y="873"/>
                </a:lnTo>
                <a:lnTo>
                  <a:pt x="122" y="870"/>
                </a:lnTo>
                <a:lnTo>
                  <a:pt x="123" y="868"/>
                </a:lnTo>
                <a:lnTo>
                  <a:pt x="123" y="867"/>
                </a:lnTo>
                <a:lnTo>
                  <a:pt x="123" y="867"/>
                </a:lnTo>
                <a:lnTo>
                  <a:pt x="123" y="865"/>
                </a:lnTo>
                <a:lnTo>
                  <a:pt x="124" y="864"/>
                </a:lnTo>
                <a:lnTo>
                  <a:pt x="124" y="863"/>
                </a:lnTo>
                <a:lnTo>
                  <a:pt x="124" y="862"/>
                </a:lnTo>
                <a:lnTo>
                  <a:pt x="125" y="862"/>
                </a:lnTo>
                <a:lnTo>
                  <a:pt x="125" y="862"/>
                </a:lnTo>
                <a:lnTo>
                  <a:pt x="127" y="861"/>
                </a:lnTo>
                <a:lnTo>
                  <a:pt x="129" y="860"/>
                </a:lnTo>
                <a:lnTo>
                  <a:pt x="130" y="859"/>
                </a:lnTo>
                <a:lnTo>
                  <a:pt x="132" y="858"/>
                </a:lnTo>
                <a:lnTo>
                  <a:pt x="134" y="855"/>
                </a:lnTo>
                <a:lnTo>
                  <a:pt x="134" y="853"/>
                </a:lnTo>
                <a:lnTo>
                  <a:pt x="134" y="852"/>
                </a:lnTo>
                <a:lnTo>
                  <a:pt x="134" y="851"/>
                </a:lnTo>
                <a:lnTo>
                  <a:pt x="135" y="850"/>
                </a:lnTo>
                <a:lnTo>
                  <a:pt x="135" y="849"/>
                </a:lnTo>
                <a:lnTo>
                  <a:pt x="135" y="848"/>
                </a:lnTo>
                <a:lnTo>
                  <a:pt x="137" y="846"/>
                </a:lnTo>
                <a:lnTo>
                  <a:pt x="138" y="846"/>
                </a:lnTo>
                <a:lnTo>
                  <a:pt x="138" y="845"/>
                </a:lnTo>
                <a:lnTo>
                  <a:pt x="139" y="844"/>
                </a:lnTo>
                <a:lnTo>
                  <a:pt x="139" y="841"/>
                </a:lnTo>
                <a:lnTo>
                  <a:pt x="139" y="840"/>
                </a:lnTo>
                <a:lnTo>
                  <a:pt x="139" y="839"/>
                </a:lnTo>
                <a:lnTo>
                  <a:pt x="138" y="839"/>
                </a:lnTo>
                <a:lnTo>
                  <a:pt x="137" y="838"/>
                </a:lnTo>
                <a:lnTo>
                  <a:pt x="137" y="837"/>
                </a:lnTo>
                <a:lnTo>
                  <a:pt x="135" y="836"/>
                </a:lnTo>
                <a:lnTo>
                  <a:pt x="135" y="835"/>
                </a:lnTo>
                <a:lnTo>
                  <a:pt x="136" y="834"/>
                </a:lnTo>
                <a:lnTo>
                  <a:pt x="137" y="834"/>
                </a:lnTo>
                <a:lnTo>
                  <a:pt x="138" y="834"/>
                </a:lnTo>
                <a:lnTo>
                  <a:pt x="139" y="834"/>
                </a:lnTo>
                <a:lnTo>
                  <a:pt x="140" y="834"/>
                </a:lnTo>
                <a:lnTo>
                  <a:pt x="141" y="833"/>
                </a:lnTo>
                <a:lnTo>
                  <a:pt x="141" y="832"/>
                </a:lnTo>
                <a:lnTo>
                  <a:pt x="144" y="829"/>
                </a:lnTo>
                <a:lnTo>
                  <a:pt x="146" y="829"/>
                </a:lnTo>
                <a:lnTo>
                  <a:pt x="147" y="828"/>
                </a:lnTo>
                <a:lnTo>
                  <a:pt x="148" y="827"/>
                </a:lnTo>
                <a:lnTo>
                  <a:pt x="148" y="826"/>
                </a:lnTo>
                <a:lnTo>
                  <a:pt x="148" y="823"/>
                </a:lnTo>
                <a:lnTo>
                  <a:pt x="149" y="823"/>
                </a:lnTo>
                <a:lnTo>
                  <a:pt x="149" y="822"/>
                </a:lnTo>
                <a:lnTo>
                  <a:pt x="151" y="821"/>
                </a:lnTo>
                <a:lnTo>
                  <a:pt x="152" y="821"/>
                </a:lnTo>
                <a:lnTo>
                  <a:pt x="153" y="819"/>
                </a:lnTo>
                <a:lnTo>
                  <a:pt x="154" y="819"/>
                </a:lnTo>
                <a:lnTo>
                  <a:pt x="156" y="819"/>
                </a:lnTo>
                <a:lnTo>
                  <a:pt x="157" y="817"/>
                </a:lnTo>
                <a:lnTo>
                  <a:pt x="158" y="817"/>
                </a:lnTo>
                <a:lnTo>
                  <a:pt x="159" y="816"/>
                </a:lnTo>
                <a:lnTo>
                  <a:pt x="161" y="815"/>
                </a:lnTo>
                <a:lnTo>
                  <a:pt x="163" y="815"/>
                </a:lnTo>
                <a:lnTo>
                  <a:pt x="165" y="812"/>
                </a:lnTo>
                <a:lnTo>
                  <a:pt x="165" y="812"/>
                </a:lnTo>
                <a:lnTo>
                  <a:pt x="166" y="811"/>
                </a:lnTo>
                <a:lnTo>
                  <a:pt x="167" y="809"/>
                </a:lnTo>
                <a:lnTo>
                  <a:pt x="168" y="808"/>
                </a:lnTo>
                <a:lnTo>
                  <a:pt x="167" y="808"/>
                </a:lnTo>
                <a:lnTo>
                  <a:pt x="168" y="807"/>
                </a:lnTo>
                <a:lnTo>
                  <a:pt x="169" y="806"/>
                </a:lnTo>
                <a:lnTo>
                  <a:pt x="171" y="806"/>
                </a:lnTo>
                <a:lnTo>
                  <a:pt x="173" y="806"/>
                </a:lnTo>
                <a:lnTo>
                  <a:pt x="174" y="805"/>
                </a:lnTo>
                <a:lnTo>
                  <a:pt x="175" y="805"/>
                </a:lnTo>
                <a:lnTo>
                  <a:pt x="177" y="804"/>
                </a:lnTo>
                <a:lnTo>
                  <a:pt x="179" y="804"/>
                </a:lnTo>
                <a:lnTo>
                  <a:pt x="179" y="803"/>
                </a:lnTo>
                <a:lnTo>
                  <a:pt x="182" y="801"/>
                </a:lnTo>
                <a:lnTo>
                  <a:pt x="185" y="801"/>
                </a:lnTo>
                <a:lnTo>
                  <a:pt x="185" y="801"/>
                </a:lnTo>
                <a:lnTo>
                  <a:pt x="186" y="801"/>
                </a:lnTo>
                <a:lnTo>
                  <a:pt x="187" y="799"/>
                </a:lnTo>
                <a:lnTo>
                  <a:pt x="188" y="800"/>
                </a:lnTo>
                <a:lnTo>
                  <a:pt x="190" y="801"/>
                </a:lnTo>
                <a:lnTo>
                  <a:pt x="192" y="801"/>
                </a:lnTo>
                <a:lnTo>
                  <a:pt x="193" y="801"/>
                </a:lnTo>
                <a:lnTo>
                  <a:pt x="196" y="800"/>
                </a:lnTo>
                <a:lnTo>
                  <a:pt x="196" y="801"/>
                </a:lnTo>
                <a:lnTo>
                  <a:pt x="199" y="801"/>
                </a:lnTo>
                <a:lnTo>
                  <a:pt x="202" y="801"/>
                </a:lnTo>
                <a:lnTo>
                  <a:pt x="203" y="801"/>
                </a:lnTo>
                <a:lnTo>
                  <a:pt x="205" y="797"/>
                </a:lnTo>
                <a:lnTo>
                  <a:pt x="206" y="795"/>
                </a:lnTo>
                <a:lnTo>
                  <a:pt x="207" y="793"/>
                </a:lnTo>
                <a:lnTo>
                  <a:pt x="207" y="791"/>
                </a:lnTo>
                <a:lnTo>
                  <a:pt x="207" y="790"/>
                </a:lnTo>
                <a:lnTo>
                  <a:pt x="207" y="787"/>
                </a:lnTo>
                <a:lnTo>
                  <a:pt x="207" y="786"/>
                </a:lnTo>
                <a:lnTo>
                  <a:pt x="207" y="785"/>
                </a:lnTo>
                <a:lnTo>
                  <a:pt x="208" y="785"/>
                </a:lnTo>
                <a:lnTo>
                  <a:pt x="209" y="784"/>
                </a:lnTo>
                <a:lnTo>
                  <a:pt x="254" y="769"/>
                </a:lnTo>
                <a:lnTo>
                  <a:pt x="259" y="767"/>
                </a:lnTo>
                <a:lnTo>
                  <a:pt x="260" y="768"/>
                </a:lnTo>
                <a:lnTo>
                  <a:pt x="261" y="769"/>
                </a:lnTo>
                <a:lnTo>
                  <a:pt x="263" y="769"/>
                </a:lnTo>
                <a:lnTo>
                  <a:pt x="266" y="770"/>
                </a:lnTo>
                <a:lnTo>
                  <a:pt x="268" y="769"/>
                </a:lnTo>
                <a:lnTo>
                  <a:pt x="270" y="770"/>
                </a:lnTo>
                <a:lnTo>
                  <a:pt x="271" y="771"/>
                </a:lnTo>
                <a:lnTo>
                  <a:pt x="272" y="773"/>
                </a:lnTo>
                <a:lnTo>
                  <a:pt x="274" y="774"/>
                </a:lnTo>
                <a:lnTo>
                  <a:pt x="277" y="774"/>
                </a:lnTo>
                <a:lnTo>
                  <a:pt x="277" y="775"/>
                </a:lnTo>
                <a:lnTo>
                  <a:pt x="277" y="776"/>
                </a:lnTo>
                <a:lnTo>
                  <a:pt x="280" y="779"/>
                </a:lnTo>
                <a:lnTo>
                  <a:pt x="282" y="779"/>
                </a:lnTo>
                <a:lnTo>
                  <a:pt x="282" y="778"/>
                </a:lnTo>
                <a:lnTo>
                  <a:pt x="283" y="776"/>
                </a:lnTo>
                <a:lnTo>
                  <a:pt x="285" y="775"/>
                </a:lnTo>
                <a:lnTo>
                  <a:pt x="285" y="774"/>
                </a:lnTo>
                <a:lnTo>
                  <a:pt x="285" y="773"/>
                </a:lnTo>
                <a:lnTo>
                  <a:pt x="285" y="773"/>
                </a:lnTo>
                <a:lnTo>
                  <a:pt x="286" y="771"/>
                </a:lnTo>
                <a:lnTo>
                  <a:pt x="286" y="770"/>
                </a:lnTo>
                <a:lnTo>
                  <a:pt x="288" y="768"/>
                </a:lnTo>
                <a:lnTo>
                  <a:pt x="291" y="768"/>
                </a:lnTo>
                <a:lnTo>
                  <a:pt x="292" y="767"/>
                </a:lnTo>
                <a:lnTo>
                  <a:pt x="296" y="766"/>
                </a:lnTo>
                <a:lnTo>
                  <a:pt x="297" y="765"/>
                </a:lnTo>
                <a:lnTo>
                  <a:pt x="298" y="764"/>
                </a:lnTo>
                <a:lnTo>
                  <a:pt x="299" y="764"/>
                </a:lnTo>
                <a:lnTo>
                  <a:pt x="301" y="763"/>
                </a:lnTo>
                <a:lnTo>
                  <a:pt x="301" y="762"/>
                </a:lnTo>
                <a:lnTo>
                  <a:pt x="302" y="762"/>
                </a:lnTo>
                <a:lnTo>
                  <a:pt x="303" y="760"/>
                </a:lnTo>
                <a:lnTo>
                  <a:pt x="304" y="759"/>
                </a:lnTo>
                <a:lnTo>
                  <a:pt x="304" y="757"/>
                </a:lnTo>
                <a:lnTo>
                  <a:pt x="306" y="755"/>
                </a:lnTo>
                <a:lnTo>
                  <a:pt x="306" y="752"/>
                </a:lnTo>
                <a:lnTo>
                  <a:pt x="307" y="751"/>
                </a:lnTo>
                <a:lnTo>
                  <a:pt x="308" y="748"/>
                </a:lnTo>
                <a:lnTo>
                  <a:pt x="308" y="746"/>
                </a:lnTo>
                <a:lnTo>
                  <a:pt x="308" y="744"/>
                </a:lnTo>
                <a:lnTo>
                  <a:pt x="308" y="741"/>
                </a:lnTo>
                <a:lnTo>
                  <a:pt x="307" y="740"/>
                </a:lnTo>
                <a:lnTo>
                  <a:pt x="308" y="737"/>
                </a:lnTo>
                <a:lnTo>
                  <a:pt x="309" y="735"/>
                </a:lnTo>
                <a:lnTo>
                  <a:pt x="317" y="723"/>
                </a:lnTo>
                <a:lnTo>
                  <a:pt x="318" y="723"/>
                </a:lnTo>
                <a:lnTo>
                  <a:pt x="318" y="722"/>
                </a:lnTo>
                <a:lnTo>
                  <a:pt x="319" y="722"/>
                </a:lnTo>
                <a:lnTo>
                  <a:pt x="319" y="722"/>
                </a:lnTo>
                <a:lnTo>
                  <a:pt x="319" y="721"/>
                </a:lnTo>
                <a:lnTo>
                  <a:pt x="321" y="720"/>
                </a:lnTo>
                <a:lnTo>
                  <a:pt x="322" y="718"/>
                </a:lnTo>
                <a:lnTo>
                  <a:pt x="324" y="718"/>
                </a:lnTo>
                <a:lnTo>
                  <a:pt x="325" y="716"/>
                </a:lnTo>
                <a:lnTo>
                  <a:pt x="325" y="714"/>
                </a:lnTo>
                <a:lnTo>
                  <a:pt x="325" y="713"/>
                </a:lnTo>
                <a:lnTo>
                  <a:pt x="325" y="712"/>
                </a:lnTo>
                <a:lnTo>
                  <a:pt x="325" y="711"/>
                </a:lnTo>
                <a:lnTo>
                  <a:pt x="325" y="710"/>
                </a:lnTo>
                <a:lnTo>
                  <a:pt x="324" y="708"/>
                </a:lnTo>
                <a:lnTo>
                  <a:pt x="324" y="707"/>
                </a:lnTo>
                <a:lnTo>
                  <a:pt x="324" y="707"/>
                </a:lnTo>
                <a:lnTo>
                  <a:pt x="323" y="705"/>
                </a:lnTo>
                <a:lnTo>
                  <a:pt x="322" y="702"/>
                </a:lnTo>
                <a:lnTo>
                  <a:pt x="322" y="701"/>
                </a:lnTo>
                <a:lnTo>
                  <a:pt x="322" y="700"/>
                </a:lnTo>
                <a:lnTo>
                  <a:pt x="321" y="699"/>
                </a:lnTo>
                <a:lnTo>
                  <a:pt x="321" y="697"/>
                </a:lnTo>
                <a:lnTo>
                  <a:pt x="320" y="696"/>
                </a:lnTo>
                <a:lnTo>
                  <a:pt x="320" y="695"/>
                </a:lnTo>
                <a:lnTo>
                  <a:pt x="319" y="694"/>
                </a:lnTo>
                <a:lnTo>
                  <a:pt x="319" y="692"/>
                </a:lnTo>
                <a:lnTo>
                  <a:pt x="319" y="691"/>
                </a:lnTo>
                <a:lnTo>
                  <a:pt x="319" y="690"/>
                </a:lnTo>
                <a:lnTo>
                  <a:pt x="319" y="689"/>
                </a:lnTo>
                <a:lnTo>
                  <a:pt x="319" y="689"/>
                </a:lnTo>
                <a:lnTo>
                  <a:pt x="319" y="688"/>
                </a:lnTo>
                <a:lnTo>
                  <a:pt x="318" y="685"/>
                </a:lnTo>
                <a:lnTo>
                  <a:pt x="318" y="683"/>
                </a:lnTo>
                <a:lnTo>
                  <a:pt x="318" y="680"/>
                </a:lnTo>
                <a:lnTo>
                  <a:pt x="318" y="679"/>
                </a:lnTo>
                <a:lnTo>
                  <a:pt x="319" y="676"/>
                </a:lnTo>
                <a:lnTo>
                  <a:pt x="320" y="674"/>
                </a:lnTo>
                <a:lnTo>
                  <a:pt x="321" y="673"/>
                </a:lnTo>
                <a:lnTo>
                  <a:pt x="322" y="672"/>
                </a:lnTo>
                <a:lnTo>
                  <a:pt x="322" y="671"/>
                </a:lnTo>
                <a:lnTo>
                  <a:pt x="322" y="669"/>
                </a:lnTo>
                <a:lnTo>
                  <a:pt x="323" y="668"/>
                </a:lnTo>
                <a:lnTo>
                  <a:pt x="323" y="668"/>
                </a:lnTo>
                <a:lnTo>
                  <a:pt x="323" y="666"/>
                </a:lnTo>
                <a:lnTo>
                  <a:pt x="323" y="663"/>
                </a:lnTo>
                <a:lnTo>
                  <a:pt x="323" y="661"/>
                </a:lnTo>
                <a:lnTo>
                  <a:pt x="324" y="658"/>
                </a:lnTo>
                <a:lnTo>
                  <a:pt x="323" y="657"/>
                </a:lnTo>
                <a:lnTo>
                  <a:pt x="323" y="655"/>
                </a:lnTo>
                <a:lnTo>
                  <a:pt x="325" y="652"/>
                </a:lnTo>
                <a:lnTo>
                  <a:pt x="325" y="651"/>
                </a:lnTo>
                <a:lnTo>
                  <a:pt x="326" y="650"/>
                </a:lnTo>
                <a:lnTo>
                  <a:pt x="327" y="649"/>
                </a:lnTo>
                <a:lnTo>
                  <a:pt x="328" y="647"/>
                </a:lnTo>
                <a:lnTo>
                  <a:pt x="328" y="646"/>
                </a:lnTo>
                <a:lnTo>
                  <a:pt x="328" y="645"/>
                </a:lnTo>
                <a:lnTo>
                  <a:pt x="327" y="644"/>
                </a:lnTo>
                <a:lnTo>
                  <a:pt x="327" y="643"/>
                </a:lnTo>
                <a:lnTo>
                  <a:pt x="326" y="642"/>
                </a:lnTo>
                <a:lnTo>
                  <a:pt x="326" y="640"/>
                </a:lnTo>
                <a:lnTo>
                  <a:pt x="326" y="640"/>
                </a:lnTo>
                <a:lnTo>
                  <a:pt x="325" y="639"/>
                </a:lnTo>
                <a:lnTo>
                  <a:pt x="325" y="638"/>
                </a:lnTo>
                <a:lnTo>
                  <a:pt x="325" y="637"/>
                </a:lnTo>
                <a:lnTo>
                  <a:pt x="325" y="636"/>
                </a:lnTo>
                <a:lnTo>
                  <a:pt x="324" y="635"/>
                </a:lnTo>
                <a:lnTo>
                  <a:pt x="323" y="633"/>
                </a:lnTo>
                <a:lnTo>
                  <a:pt x="323" y="632"/>
                </a:lnTo>
                <a:lnTo>
                  <a:pt x="324" y="631"/>
                </a:lnTo>
                <a:lnTo>
                  <a:pt x="324" y="630"/>
                </a:lnTo>
                <a:lnTo>
                  <a:pt x="323" y="629"/>
                </a:lnTo>
                <a:lnTo>
                  <a:pt x="323" y="628"/>
                </a:lnTo>
                <a:lnTo>
                  <a:pt x="322" y="627"/>
                </a:lnTo>
                <a:lnTo>
                  <a:pt x="321" y="626"/>
                </a:lnTo>
                <a:lnTo>
                  <a:pt x="320" y="624"/>
                </a:lnTo>
                <a:lnTo>
                  <a:pt x="318" y="623"/>
                </a:lnTo>
                <a:lnTo>
                  <a:pt x="316" y="623"/>
                </a:lnTo>
                <a:lnTo>
                  <a:pt x="314" y="621"/>
                </a:lnTo>
                <a:lnTo>
                  <a:pt x="313" y="620"/>
                </a:lnTo>
                <a:lnTo>
                  <a:pt x="313" y="619"/>
                </a:lnTo>
                <a:lnTo>
                  <a:pt x="311" y="619"/>
                </a:lnTo>
                <a:lnTo>
                  <a:pt x="308" y="620"/>
                </a:lnTo>
                <a:lnTo>
                  <a:pt x="308" y="620"/>
                </a:lnTo>
                <a:lnTo>
                  <a:pt x="307" y="620"/>
                </a:lnTo>
                <a:lnTo>
                  <a:pt x="307" y="619"/>
                </a:lnTo>
                <a:lnTo>
                  <a:pt x="305" y="618"/>
                </a:lnTo>
                <a:lnTo>
                  <a:pt x="303" y="618"/>
                </a:lnTo>
                <a:lnTo>
                  <a:pt x="302" y="618"/>
                </a:lnTo>
                <a:lnTo>
                  <a:pt x="302" y="618"/>
                </a:lnTo>
                <a:lnTo>
                  <a:pt x="302" y="617"/>
                </a:lnTo>
                <a:lnTo>
                  <a:pt x="302" y="616"/>
                </a:lnTo>
                <a:lnTo>
                  <a:pt x="300" y="613"/>
                </a:lnTo>
                <a:lnTo>
                  <a:pt x="299" y="612"/>
                </a:lnTo>
                <a:lnTo>
                  <a:pt x="300" y="612"/>
                </a:lnTo>
                <a:lnTo>
                  <a:pt x="302" y="611"/>
                </a:lnTo>
                <a:lnTo>
                  <a:pt x="302" y="610"/>
                </a:lnTo>
                <a:lnTo>
                  <a:pt x="303" y="610"/>
                </a:lnTo>
                <a:lnTo>
                  <a:pt x="303" y="609"/>
                </a:lnTo>
                <a:lnTo>
                  <a:pt x="303" y="608"/>
                </a:lnTo>
                <a:lnTo>
                  <a:pt x="303" y="607"/>
                </a:lnTo>
                <a:lnTo>
                  <a:pt x="302" y="607"/>
                </a:lnTo>
                <a:lnTo>
                  <a:pt x="302" y="607"/>
                </a:lnTo>
                <a:lnTo>
                  <a:pt x="300" y="606"/>
                </a:lnTo>
                <a:lnTo>
                  <a:pt x="300" y="605"/>
                </a:lnTo>
                <a:lnTo>
                  <a:pt x="298" y="604"/>
                </a:lnTo>
                <a:lnTo>
                  <a:pt x="297" y="603"/>
                </a:lnTo>
                <a:lnTo>
                  <a:pt x="297" y="602"/>
                </a:lnTo>
                <a:lnTo>
                  <a:pt x="295" y="602"/>
                </a:lnTo>
                <a:lnTo>
                  <a:pt x="293" y="602"/>
                </a:lnTo>
                <a:lnTo>
                  <a:pt x="292" y="601"/>
                </a:lnTo>
                <a:lnTo>
                  <a:pt x="291" y="601"/>
                </a:lnTo>
                <a:lnTo>
                  <a:pt x="291" y="599"/>
                </a:lnTo>
                <a:lnTo>
                  <a:pt x="291" y="598"/>
                </a:lnTo>
                <a:lnTo>
                  <a:pt x="288" y="597"/>
                </a:lnTo>
                <a:lnTo>
                  <a:pt x="287" y="596"/>
                </a:lnTo>
                <a:lnTo>
                  <a:pt x="286" y="596"/>
                </a:lnTo>
                <a:lnTo>
                  <a:pt x="285" y="596"/>
                </a:lnTo>
                <a:lnTo>
                  <a:pt x="285" y="594"/>
                </a:lnTo>
                <a:lnTo>
                  <a:pt x="284" y="593"/>
                </a:lnTo>
                <a:lnTo>
                  <a:pt x="283" y="591"/>
                </a:lnTo>
                <a:lnTo>
                  <a:pt x="282" y="590"/>
                </a:lnTo>
                <a:lnTo>
                  <a:pt x="283" y="589"/>
                </a:lnTo>
                <a:lnTo>
                  <a:pt x="283" y="588"/>
                </a:lnTo>
                <a:lnTo>
                  <a:pt x="282" y="586"/>
                </a:lnTo>
                <a:lnTo>
                  <a:pt x="281" y="585"/>
                </a:lnTo>
                <a:lnTo>
                  <a:pt x="281" y="585"/>
                </a:lnTo>
                <a:lnTo>
                  <a:pt x="281" y="584"/>
                </a:lnTo>
                <a:lnTo>
                  <a:pt x="280" y="583"/>
                </a:lnTo>
                <a:lnTo>
                  <a:pt x="280" y="582"/>
                </a:lnTo>
                <a:lnTo>
                  <a:pt x="280" y="581"/>
                </a:lnTo>
                <a:lnTo>
                  <a:pt x="279" y="580"/>
                </a:lnTo>
                <a:lnTo>
                  <a:pt x="278" y="579"/>
                </a:lnTo>
                <a:lnTo>
                  <a:pt x="277" y="579"/>
                </a:lnTo>
                <a:lnTo>
                  <a:pt x="277" y="578"/>
                </a:lnTo>
                <a:lnTo>
                  <a:pt x="275" y="578"/>
                </a:lnTo>
                <a:lnTo>
                  <a:pt x="274" y="577"/>
                </a:lnTo>
                <a:lnTo>
                  <a:pt x="274" y="577"/>
                </a:lnTo>
                <a:lnTo>
                  <a:pt x="273" y="578"/>
                </a:lnTo>
                <a:lnTo>
                  <a:pt x="272" y="578"/>
                </a:lnTo>
                <a:lnTo>
                  <a:pt x="271" y="579"/>
                </a:lnTo>
                <a:lnTo>
                  <a:pt x="269" y="578"/>
                </a:lnTo>
                <a:lnTo>
                  <a:pt x="268" y="578"/>
                </a:lnTo>
                <a:lnTo>
                  <a:pt x="266" y="578"/>
                </a:lnTo>
                <a:lnTo>
                  <a:pt x="265" y="578"/>
                </a:lnTo>
                <a:lnTo>
                  <a:pt x="263" y="578"/>
                </a:lnTo>
                <a:lnTo>
                  <a:pt x="263" y="577"/>
                </a:lnTo>
                <a:lnTo>
                  <a:pt x="262" y="576"/>
                </a:lnTo>
                <a:lnTo>
                  <a:pt x="260" y="576"/>
                </a:lnTo>
                <a:lnTo>
                  <a:pt x="258" y="577"/>
                </a:lnTo>
                <a:lnTo>
                  <a:pt x="258" y="578"/>
                </a:lnTo>
                <a:lnTo>
                  <a:pt x="257" y="578"/>
                </a:lnTo>
                <a:lnTo>
                  <a:pt x="256" y="578"/>
                </a:lnTo>
                <a:lnTo>
                  <a:pt x="255" y="578"/>
                </a:lnTo>
                <a:lnTo>
                  <a:pt x="253" y="578"/>
                </a:lnTo>
                <a:lnTo>
                  <a:pt x="252" y="578"/>
                </a:lnTo>
                <a:lnTo>
                  <a:pt x="251" y="578"/>
                </a:lnTo>
                <a:lnTo>
                  <a:pt x="249" y="578"/>
                </a:lnTo>
                <a:lnTo>
                  <a:pt x="248" y="578"/>
                </a:lnTo>
                <a:lnTo>
                  <a:pt x="246" y="576"/>
                </a:lnTo>
                <a:lnTo>
                  <a:pt x="246" y="575"/>
                </a:lnTo>
                <a:lnTo>
                  <a:pt x="246" y="574"/>
                </a:lnTo>
                <a:lnTo>
                  <a:pt x="246" y="574"/>
                </a:lnTo>
                <a:lnTo>
                  <a:pt x="246" y="573"/>
                </a:lnTo>
                <a:lnTo>
                  <a:pt x="246" y="572"/>
                </a:lnTo>
                <a:lnTo>
                  <a:pt x="245" y="571"/>
                </a:lnTo>
                <a:lnTo>
                  <a:pt x="244" y="570"/>
                </a:lnTo>
                <a:lnTo>
                  <a:pt x="242" y="570"/>
                </a:lnTo>
                <a:lnTo>
                  <a:pt x="241" y="571"/>
                </a:lnTo>
                <a:lnTo>
                  <a:pt x="240" y="571"/>
                </a:lnTo>
                <a:lnTo>
                  <a:pt x="235" y="570"/>
                </a:lnTo>
                <a:lnTo>
                  <a:pt x="235" y="570"/>
                </a:lnTo>
                <a:lnTo>
                  <a:pt x="234" y="569"/>
                </a:lnTo>
                <a:lnTo>
                  <a:pt x="233" y="568"/>
                </a:lnTo>
                <a:lnTo>
                  <a:pt x="231" y="568"/>
                </a:lnTo>
                <a:lnTo>
                  <a:pt x="230" y="568"/>
                </a:lnTo>
                <a:lnTo>
                  <a:pt x="229" y="568"/>
                </a:lnTo>
                <a:lnTo>
                  <a:pt x="228" y="568"/>
                </a:lnTo>
                <a:lnTo>
                  <a:pt x="227" y="567"/>
                </a:lnTo>
                <a:lnTo>
                  <a:pt x="226" y="568"/>
                </a:lnTo>
                <a:lnTo>
                  <a:pt x="224" y="567"/>
                </a:lnTo>
                <a:lnTo>
                  <a:pt x="224" y="566"/>
                </a:lnTo>
                <a:lnTo>
                  <a:pt x="224" y="566"/>
                </a:lnTo>
                <a:lnTo>
                  <a:pt x="224" y="565"/>
                </a:lnTo>
                <a:lnTo>
                  <a:pt x="222" y="565"/>
                </a:lnTo>
                <a:lnTo>
                  <a:pt x="221" y="565"/>
                </a:lnTo>
                <a:lnTo>
                  <a:pt x="220" y="564"/>
                </a:lnTo>
                <a:lnTo>
                  <a:pt x="219" y="564"/>
                </a:lnTo>
                <a:lnTo>
                  <a:pt x="219" y="563"/>
                </a:lnTo>
                <a:lnTo>
                  <a:pt x="218" y="563"/>
                </a:lnTo>
                <a:lnTo>
                  <a:pt x="218" y="562"/>
                </a:lnTo>
                <a:lnTo>
                  <a:pt x="217" y="562"/>
                </a:lnTo>
                <a:lnTo>
                  <a:pt x="216" y="562"/>
                </a:lnTo>
                <a:lnTo>
                  <a:pt x="215" y="562"/>
                </a:lnTo>
                <a:lnTo>
                  <a:pt x="213" y="562"/>
                </a:lnTo>
                <a:lnTo>
                  <a:pt x="213" y="562"/>
                </a:lnTo>
                <a:lnTo>
                  <a:pt x="212" y="561"/>
                </a:lnTo>
                <a:lnTo>
                  <a:pt x="211" y="561"/>
                </a:lnTo>
                <a:lnTo>
                  <a:pt x="211" y="562"/>
                </a:lnTo>
                <a:lnTo>
                  <a:pt x="210" y="562"/>
                </a:lnTo>
                <a:lnTo>
                  <a:pt x="209" y="562"/>
                </a:lnTo>
                <a:lnTo>
                  <a:pt x="208" y="562"/>
                </a:lnTo>
                <a:lnTo>
                  <a:pt x="207" y="561"/>
                </a:lnTo>
                <a:lnTo>
                  <a:pt x="207" y="560"/>
                </a:lnTo>
                <a:lnTo>
                  <a:pt x="206" y="560"/>
                </a:lnTo>
                <a:lnTo>
                  <a:pt x="205" y="560"/>
                </a:lnTo>
                <a:lnTo>
                  <a:pt x="204" y="560"/>
                </a:lnTo>
                <a:lnTo>
                  <a:pt x="203" y="559"/>
                </a:lnTo>
                <a:lnTo>
                  <a:pt x="202" y="558"/>
                </a:lnTo>
                <a:lnTo>
                  <a:pt x="202" y="558"/>
                </a:lnTo>
                <a:lnTo>
                  <a:pt x="202" y="557"/>
                </a:lnTo>
                <a:lnTo>
                  <a:pt x="201" y="557"/>
                </a:lnTo>
                <a:lnTo>
                  <a:pt x="200" y="556"/>
                </a:lnTo>
                <a:lnTo>
                  <a:pt x="199" y="556"/>
                </a:lnTo>
                <a:lnTo>
                  <a:pt x="198" y="556"/>
                </a:lnTo>
                <a:lnTo>
                  <a:pt x="196" y="557"/>
                </a:lnTo>
                <a:lnTo>
                  <a:pt x="196" y="557"/>
                </a:lnTo>
                <a:lnTo>
                  <a:pt x="195" y="557"/>
                </a:lnTo>
                <a:lnTo>
                  <a:pt x="192" y="556"/>
                </a:lnTo>
                <a:lnTo>
                  <a:pt x="191" y="556"/>
                </a:lnTo>
                <a:lnTo>
                  <a:pt x="190" y="557"/>
                </a:lnTo>
                <a:lnTo>
                  <a:pt x="190" y="558"/>
                </a:lnTo>
                <a:lnTo>
                  <a:pt x="189" y="559"/>
                </a:lnTo>
                <a:lnTo>
                  <a:pt x="187" y="559"/>
                </a:lnTo>
                <a:lnTo>
                  <a:pt x="186" y="558"/>
                </a:lnTo>
                <a:lnTo>
                  <a:pt x="185" y="557"/>
                </a:lnTo>
                <a:lnTo>
                  <a:pt x="184" y="557"/>
                </a:lnTo>
                <a:lnTo>
                  <a:pt x="183" y="556"/>
                </a:lnTo>
                <a:lnTo>
                  <a:pt x="181" y="556"/>
                </a:lnTo>
                <a:lnTo>
                  <a:pt x="180" y="555"/>
                </a:lnTo>
                <a:lnTo>
                  <a:pt x="179" y="555"/>
                </a:lnTo>
                <a:lnTo>
                  <a:pt x="179" y="555"/>
                </a:lnTo>
                <a:lnTo>
                  <a:pt x="178" y="555"/>
                </a:lnTo>
                <a:lnTo>
                  <a:pt x="176" y="554"/>
                </a:lnTo>
                <a:lnTo>
                  <a:pt x="174" y="555"/>
                </a:lnTo>
                <a:lnTo>
                  <a:pt x="173" y="556"/>
                </a:lnTo>
                <a:lnTo>
                  <a:pt x="172" y="555"/>
                </a:lnTo>
                <a:lnTo>
                  <a:pt x="171" y="552"/>
                </a:lnTo>
                <a:lnTo>
                  <a:pt x="169" y="549"/>
                </a:lnTo>
                <a:lnTo>
                  <a:pt x="169" y="548"/>
                </a:lnTo>
                <a:lnTo>
                  <a:pt x="169" y="547"/>
                </a:lnTo>
                <a:lnTo>
                  <a:pt x="170" y="546"/>
                </a:lnTo>
                <a:lnTo>
                  <a:pt x="170" y="545"/>
                </a:lnTo>
                <a:lnTo>
                  <a:pt x="169" y="543"/>
                </a:lnTo>
                <a:lnTo>
                  <a:pt x="169" y="542"/>
                </a:lnTo>
                <a:lnTo>
                  <a:pt x="168" y="541"/>
                </a:lnTo>
                <a:lnTo>
                  <a:pt x="168" y="540"/>
                </a:lnTo>
                <a:lnTo>
                  <a:pt x="167" y="540"/>
                </a:lnTo>
                <a:lnTo>
                  <a:pt x="166" y="541"/>
                </a:lnTo>
                <a:lnTo>
                  <a:pt x="165" y="542"/>
                </a:lnTo>
                <a:lnTo>
                  <a:pt x="164" y="542"/>
                </a:lnTo>
                <a:lnTo>
                  <a:pt x="162" y="543"/>
                </a:lnTo>
                <a:lnTo>
                  <a:pt x="161" y="543"/>
                </a:lnTo>
                <a:lnTo>
                  <a:pt x="160" y="543"/>
                </a:lnTo>
                <a:lnTo>
                  <a:pt x="159" y="541"/>
                </a:lnTo>
                <a:lnTo>
                  <a:pt x="159" y="540"/>
                </a:lnTo>
                <a:lnTo>
                  <a:pt x="158" y="539"/>
                </a:lnTo>
                <a:lnTo>
                  <a:pt x="157" y="537"/>
                </a:lnTo>
                <a:lnTo>
                  <a:pt x="156" y="536"/>
                </a:lnTo>
                <a:lnTo>
                  <a:pt x="151" y="535"/>
                </a:lnTo>
                <a:lnTo>
                  <a:pt x="149" y="536"/>
                </a:lnTo>
                <a:lnTo>
                  <a:pt x="147" y="538"/>
                </a:lnTo>
                <a:lnTo>
                  <a:pt x="146" y="538"/>
                </a:lnTo>
                <a:lnTo>
                  <a:pt x="146" y="537"/>
                </a:lnTo>
                <a:lnTo>
                  <a:pt x="146" y="536"/>
                </a:lnTo>
                <a:lnTo>
                  <a:pt x="146" y="535"/>
                </a:lnTo>
                <a:lnTo>
                  <a:pt x="146" y="534"/>
                </a:lnTo>
                <a:lnTo>
                  <a:pt x="146" y="532"/>
                </a:lnTo>
                <a:lnTo>
                  <a:pt x="147" y="531"/>
                </a:lnTo>
                <a:lnTo>
                  <a:pt x="146" y="529"/>
                </a:lnTo>
                <a:lnTo>
                  <a:pt x="146" y="529"/>
                </a:lnTo>
                <a:lnTo>
                  <a:pt x="146" y="528"/>
                </a:lnTo>
                <a:lnTo>
                  <a:pt x="146" y="527"/>
                </a:lnTo>
                <a:lnTo>
                  <a:pt x="147" y="524"/>
                </a:lnTo>
                <a:lnTo>
                  <a:pt x="147" y="524"/>
                </a:lnTo>
                <a:lnTo>
                  <a:pt x="147" y="523"/>
                </a:lnTo>
                <a:lnTo>
                  <a:pt x="147" y="522"/>
                </a:lnTo>
                <a:lnTo>
                  <a:pt x="147" y="521"/>
                </a:lnTo>
                <a:lnTo>
                  <a:pt x="147" y="520"/>
                </a:lnTo>
                <a:lnTo>
                  <a:pt x="146" y="518"/>
                </a:lnTo>
                <a:lnTo>
                  <a:pt x="144" y="518"/>
                </a:lnTo>
                <a:lnTo>
                  <a:pt x="142" y="517"/>
                </a:lnTo>
                <a:lnTo>
                  <a:pt x="140" y="517"/>
                </a:lnTo>
                <a:lnTo>
                  <a:pt x="140" y="517"/>
                </a:lnTo>
                <a:lnTo>
                  <a:pt x="139" y="516"/>
                </a:lnTo>
                <a:lnTo>
                  <a:pt x="138" y="515"/>
                </a:lnTo>
                <a:lnTo>
                  <a:pt x="137" y="514"/>
                </a:lnTo>
                <a:lnTo>
                  <a:pt x="136" y="513"/>
                </a:lnTo>
                <a:lnTo>
                  <a:pt x="135" y="513"/>
                </a:lnTo>
                <a:lnTo>
                  <a:pt x="131" y="512"/>
                </a:lnTo>
                <a:lnTo>
                  <a:pt x="129" y="512"/>
                </a:lnTo>
                <a:lnTo>
                  <a:pt x="127" y="512"/>
                </a:lnTo>
                <a:lnTo>
                  <a:pt x="126" y="512"/>
                </a:lnTo>
                <a:lnTo>
                  <a:pt x="125" y="512"/>
                </a:lnTo>
                <a:lnTo>
                  <a:pt x="118" y="516"/>
                </a:lnTo>
                <a:lnTo>
                  <a:pt x="118" y="516"/>
                </a:lnTo>
                <a:lnTo>
                  <a:pt x="116" y="514"/>
                </a:lnTo>
                <a:lnTo>
                  <a:pt x="115" y="513"/>
                </a:lnTo>
                <a:lnTo>
                  <a:pt x="115" y="513"/>
                </a:lnTo>
                <a:lnTo>
                  <a:pt x="112" y="511"/>
                </a:lnTo>
                <a:lnTo>
                  <a:pt x="112" y="510"/>
                </a:lnTo>
                <a:lnTo>
                  <a:pt x="112" y="508"/>
                </a:lnTo>
                <a:lnTo>
                  <a:pt x="112" y="507"/>
                </a:lnTo>
                <a:lnTo>
                  <a:pt x="111" y="507"/>
                </a:lnTo>
                <a:lnTo>
                  <a:pt x="106" y="507"/>
                </a:lnTo>
                <a:lnTo>
                  <a:pt x="105" y="507"/>
                </a:lnTo>
                <a:lnTo>
                  <a:pt x="104" y="506"/>
                </a:lnTo>
                <a:lnTo>
                  <a:pt x="103" y="505"/>
                </a:lnTo>
                <a:lnTo>
                  <a:pt x="103" y="504"/>
                </a:lnTo>
                <a:lnTo>
                  <a:pt x="103" y="503"/>
                </a:lnTo>
                <a:lnTo>
                  <a:pt x="103" y="502"/>
                </a:lnTo>
                <a:lnTo>
                  <a:pt x="103" y="502"/>
                </a:lnTo>
                <a:lnTo>
                  <a:pt x="104" y="501"/>
                </a:lnTo>
                <a:lnTo>
                  <a:pt x="105" y="499"/>
                </a:lnTo>
                <a:lnTo>
                  <a:pt x="105" y="498"/>
                </a:lnTo>
                <a:lnTo>
                  <a:pt x="105" y="497"/>
                </a:lnTo>
                <a:lnTo>
                  <a:pt x="105" y="496"/>
                </a:lnTo>
                <a:lnTo>
                  <a:pt x="105" y="496"/>
                </a:lnTo>
                <a:lnTo>
                  <a:pt x="104" y="493"/>
                </a:lnTo>
                <a:lnTo>
                  <a:pt x="102" y="492"/>
                </a:lnTo>
                <a:lnTo>
                  <a:pt x="102" y="491"/>
                </a:lnTo>
                <a:lnTo>
                  <a:pt x="102" y="490"/>
                </a:lnTo>
                <a:lnTo>
                  <a:pt x="102" y="490"/>
                </a:lnTo>
                <a:lnTo>
                  <a:pt x="102" y="489"/>
                </a:lnTo>
                <a:lnTo>
                  <a:pt x="102" y="488"/>
                </a:lnTo>
                <a:lnTo>
                  <a:pt x="101" y="487"/>
                </a:lnTo>
                <a:lnTo>
                  <a:pt x="101" y="485"/>
                </a:lnTo>
                <a:lnTo>
                  <a:pt x="101" y="484"/>
                </a:lnTo>
                <a:lnTo>
                  <a:pt x="101" y="484"/>
                </a:lnTo>
                <a:lnTo>
                  <a:pt x="100" y="482"/>
                </a:lnTo>
                <a:lnTo>
                  <a:pt x="99" y="482"/>
                </a:lnTo>
                <a:lnTo>
                  <a:pt x="99" y="481"/>
                </a:lnTo>
                <a:lnTo>
                  <a:pt x="97" y="480"/>
                </a:lnTo>
                <a:lnTo>
                  <a:pt x="97" y="479"/>
                </a:lnTo>
                <a:lnTo>
                  <a:pt x="96" y="479"/>
                </a:lnTo>
                <a:lnTo>
                  <a:pt x="95" y="478"/>
                </a:lnTo>
                <a:lnTo>
                  <a:pt x="95" y="476"/>
                </a:lnTo>
                <a:lnTo>
                  <a:pt x="95" y="475"/>
                </a:lnTo>
                <a:lnTo>
                  <a:pt x="95" y="474"/>
                </a:lnTo>
                <a:lnTo>
                  <a:pt x="95" y="474"/>
                </a:lnTo>
                <a:lnTo>
                  <a:pt x="95" y="472"/>
                </a:lnTo>
                <a:lnTo>
                  <a:pt x="95" y="470"/>
                </a:lnTo>
                <a:lnTo>
                  <a:pt x="95" y="468"/>
                </a:lnTo>
                <a:lnTo>
                  <a:pt x="95" y="468"/>
                </a:lnTo>
                <a:lnTo>
                  <a:pt x="96" y="464"/>
                </a:lnTo>
                <a:lnTo>
                  <a:pt x="96" y="463"/>
                </a:lnTo>
                <a:lnTo>
                  <a:pt x="97" y="463"/>
                </a:lnTo>
                <a:lnTo>
                  <a:pt x="96" y="462"/>
                </a:lnTo>
                <a:lnTo>
                  <a:pt x="96" y="461"/>
                </a:lnTo>
                <a:lnTo>
                  <a:pt x="97" y="460"/>
                </a:lnTo>
                <a:lnTo>
                  <a:pt x="95" y="457"/>
                </a:lnTo>
                <a:lnTo>
                  <a:pt x="95" y="457"/>
                </a:lnTo>
                <a:lnTo>
                  <a:pt x="96" y="457"/>
                </a:lnTo>
                <a:lnTo>
                  <a:pt x="97" y="457"/>
                </a:lnTo>
                <a:lnTo>
                  <a:pt x="99" y="457"/>
                </a:lnTo>
                <a:lnTo>
                  <a:pt x="100" y="457"/>
                </a:lnTo>
                <a:lnTo>
                  <a:pt x="101" y="457"/>
                </a:lnTo>
                <a:lnTo>
                  <a:pt x="101" y="457"/>
                </a:lnTo>
                <a:lnTo>
                  <a:pt x="102" y="457"/>
                </a:lnTo>
                <a:lnTo>
                  <a:pt x="104" y="456"/>
                </a:lnTo>
                <a:lnTo>
                  <a:pt x="105" y="454"/>
                </a:lnTo>
                <a:lnTo>
                  <a:pt x="106" y="453"/>
                </a:lnTo>
                <a:lnTo>
                  <a:pt x="107" y="452"/>
                </a:lnTo>
                <a:lnTo>
                  <a:pt x="107" y="452"/>
                </a:lnTo>
                <a:lnTo>
                  <a:pt x="107" y="451"/>
                </a:lnTo>
                <a:lnTo>
                  <a:pt x="107" y="447"/>
                </a:lnTo>
                <a:lnTo>
                  <a:pt x="107" y="446"/>
                </a:lnTo>
                <a:lnTo>
                  <a:pt x="108" y="445"/>
                </a:lnTo>
                <a:lnTo>
                  <a:pt x="108" y="444"/>
                </a:lnTo>
                <a:lnTo>
                  <a:pt x="108" y="442"/>
                </a:lnTo>
                <a:lnTo>
                  <a:pt x="108" y="441"/>
                </a:lnTo>
                <a:lnTo>
                  <a:pt x="107" y="440"/>
                </a:lnTo>
                <a:lnTo>
                  <a:pt x="106" y="439"/>
                </a:lnTo>
                <a:lnTo>
                  <a:pt x="104" y="437"/>
                </a:lnTo>
                <a:lnTo>
                  <a:pt x="103" y="436"/>
                </a:lnTo>
                <a:lnTo>
                  <a:pt x="103" y="435"/>
                </a:lnTo>
                <a:lnTo>
                  <a:pt x="103" y="434"/>
                </a:lnTo>
                <a:lnTo>
                  <a:pt x="104" y="433"/>
                </a:lnTo>
                <a:lnTo>
                  <a:pt x="104" y="432"/>
                </a:lnTo>
                <a:lnTo>
                  <a:pt x="104" y="431"/>
                </a:lnTo>
                <a:lnTo>
                  <a:pt x="104" y="430"/>
                </a:lnTo>
                <a:lnTo>
                  <a:pt x="104" y="430"/>
                </a:lnTo>
                <a:lnTo>
                  <a:pt x="104" y="428"/>
                </a:lnTo>
                <a:lnTo>
                  <a:pt x="103" y="427"/>
                </a:lnTo>
                <a:lnTo>
                  <a:pt x="102" y="426"/>
                </a:lnTo>
                <a:lnTo>
                  <a:pt x="101" y="425"/>
                </a:lnTo>
                <a:lnTo>
                  <a:pt x="101" y="424"/>
                </a:lnTo>
                <a:lnTo>
                  <a:pt x="98" y="424"/>
                </a:lnTo>
                <a:lnTo>
                  <a:pt x="98" y="423"/>
                </a:lnTo>
                <a:lnTo>
                  <a:pt x="98" y="420"/>
                </a:lnTo>
                <a:lnTo>
                  <a:pt x="98" y="418"/>
                </a:lnTo>
                <a:lnTo>
                  <a:pt x="99" y="416"/>
                </a:lnTo>
                <a:lnTo>
                  <a:pt x="100" y="413"/>
                </a:lnTo>
                <a:lnTo>
                  <a:pt x="100" y="413"/>
                </a:lnTo>
                <a:lnTo>
                  <a:pt x="101" y="412"/>
                </a:lnTo>
                <a:lnTo>
                  <a:pt x="101" y="409"/>
                </a:lnTo>
                <a:lnTo>
                  <a:pt x="101" y="407"/>
                </a:lnTo>
                <a:lnTo>
                  <a:pt x="101" y="406"/>
                </a:lnTo>
                <a:lnTo>
                  <a:pt x="101" y="405"/>
                </a:lnTo>
                <a:lnTo>
                  <a:pt x="101" y="404"/>
                </a:lnTo>
                <a:lnTo>
                  <a:pt x="101" y="403"/>
                </a:lnTo>
                <a:lnTo>
                  <a:pt x="101" y="403"/>
                </a:lnTo>
                <a:lnTo>
                  <a:pt x="101" y="402"/>
                </a:lnTo>
                <a:lnTo>
                  <a:pt x="101" y="401"/>
                </a:lnTo>
                <a:lnTo>
                  <a:pt x="100" y="399"/>
                </a:lnTo>
                <a:lnTo>
                  <a:pt x="99" y="398"/>
                </a:lnTo>
                <a:lnTo>
                  <a:pt x="98" y="397"/>
                </a:lnTo>
                <a:lnTo>
                  <a:pt x="96" y="396"/>
                </a:lnTo>
                <a:lnTo>
                  <a:pt x="97" y="396"/>
                </a:lnTo>
                <a:lnTo>
                  <a:pt x="98" y="395"/>
                </a:lnTo>
                <a:lnTo>
                  <a:pt x="98" y="393"/>
                </a:lnTo>
                <a:lnTo>
                  <a:pt x="99" y="392"/>
                </a:lnTo>
                <a:lnTo>
                  <a:pt x="98" y="391"/>
                </a:lnTo>
                <a:lnTo>
                  <a:pt x="98" y="390"/>
                </a:lnTo>
                <a:lnTo>
                  <a:pt x="96" y="388"/>
                </a:lnTo>
                <a:lnTo>
                  <a:pt x="95" y="387"/>
                </a:lnTo>
                <a:lnTo>
                  <a:pt x="95" y="386"/>
                </a:lnTo>
                <a:lnTo>
                  <a:pt x="93" y="386"/>
                </a:lnTo>
                <a:lnTo>
                  <a:pt x="92" y="387"/>
                </a:lnTo>
                <a:lnTo>
                  <a:pt x="90" y="389"/>
                </a:lnTo>
                <a:lnTo>
                  <a:pt x="88" y="391"/>
                </a:lnTo>
                <a:lnTo>
                  <a:pt x="86" y="391"/>
                </a:lnTo>
                <a:lnTo>
                  <a:pt x="85" y="391"/>
                </a:lnTo>
                <a:lnTo>
                  <a:pt x="85" y="391"/>
                </a:lnTo>
                <a:lnTo>
                  <a:pt x="85" y="389"/>
                </a:lnTo>
                <a:lnTo>
                  <a:pt x="84" y="388"/>
                </a:lnTo>
                <a:lnTo>
                  <a:pt x="84" y="386"/>
                </a:lnTo>
                <a:lnTo>
                  <a:pt x="84" y="384"/>
                </a:lnTo>
                <a:lnTo>
                  <a:pt x="83" y="382"/>
                </a:lnTo>
                <a:lnTo>
                  <a:pt x="81" y="381"/>
                </a:lnTo>
                <a:lnTo>
                  <a:pt x="79" y="382"/>
                </a:lnTo>
                <a:lnTo>
                  <a:pt x="79" y="383"/>
                </a:lnTo>
                <a:lnTo>
                  <a:pt x="78" y="383"/>
                </a:lnTo>
                <a:lnTo>
                  <a:pt x="77" y="382"/>
                </a:lnTo>
                <a:lnTo>
                  <a:pt x="75" y="380"/>
                </a:lnTo>
                <a:lnTo>
                  <a:pt x="73" y="378"/>
                </a:lnTo>
                <a:lnTo>
                  <a:pt x="73" y="376"/>
                </a:lnTo>
                <a:lnTo>
                  <a:pt x="73" y="374"/>
                </a:lnTo>
                <a:lnTo>
                  <a:pt x="72" y="372"/>
                </a:lnTo>
                <a:lnTo>
                  <a:pt x="70" y="371"/>
                </a:lnTo>
                <a:lnTo>
                  <a:pt x="68" y="370"/>
                </a:lnTo>
                <a:lnTo>
                  <a:pt x="68" y="369"/>
                </a:lnTo>
                <a:lnTo>
                  <a:pt x="68" y="367"/>
                </a:lnTo>
                <a:lnTo>
                  <a:pt x="66" y="364"/>
                </a:lnTo>
                <a:lnTo>
                  <a:pt x="64" y="363"/>
                </a:lnTo>
                <a:lnTo>
                  <a:pt x="61" y="363"/>
                </a:lnTo>
                <a:lnTo>
                  <a:pt x="56" y="362"/>
                </a:lnTo>
                <a:lnTo>
                  <a:pt x="55" y="363"/>
                </a:lnTo>
                <a:lnTo>
                  <a:pt x="52" y="363"/>
                </a:lnTo>
                <a:lnTo>
                  <a:pt x="51" y="364"/>
                </a:lnTo>
                <a:lnTo>
                  <a:pt x="49" y="365"/>
                </a:lnTo>
                <a:lnTo>
                  <a:pt x="46" y="364"/>
                </a:lnTo>
                <a:lnTo>
                  <a:pt x="45" y="364"/>
                </a:lnTo>
                <a:lnTo>
                  <a:pt x="44" y="364"/>
                </a:lnTo>
                <a:lnTo>
                  <a:pt x="42" y="363"/>
                </a:lnTo>
                <a:lnTo>
                  <a:pt x="41" y="363"/>
                </a:lnTo>
                <a:lnTo>
                  <a:pt x="42" y="363"/>
                </a:lnTo>
                <a:lnTo>
                  <a:pt x="43" y="362"/>
                </a:lnTo>
                <a:lnTo>
                  <a:pt x="42" y="361"/>
                </a:lnTo>
                <a:lnTo>
                  <a:pt x="40" y="360"/>
                </a:lnTo>
                <a:lnTo>
                  <a:pt x="39" y="360"/>
                </a:lnTo>
                <a:lnTo>
                  <a:pt x="39" y="358"/>
                </a:lnTo>
                <a:lnTo>
                  <a:pt x="39" y="357"/>
                </a:lnTo>
                <a:lnTo>
                  <a:pt x="37" y="356"/>
                </a:lnTo>
                <a:lnTo>
                  <a:pt x="34" y="357"/>
                </a:lnTo>
                <a:lnTo>
                  <a:pt x="35" y="356"/>
                </a:lnTo>
                <a:lnTo>
                  <a:pt x="34" y="355"/>
                </a:lnTo>
                <a:lnTo>
                  <a:pt x="34" y="354"/>
                </a:lnTo>
                <a:lnTo>
                  <a:pt x="33" y="354"/>
                </a:lnTo>
                <a:lnTo>
                  <a:pt x="30" y="353"/>
                </a:lnTo>
                <a:lnTo>
                  <a:pt x="28" y="353"/>
                </a:lnTo>
                <a:lnTo>
                  <a:pt x="27" y="355"/>
                </a:lnTo>
                <a:lnTo>
                  <a:pt x="26" y="354"/>
                </a:lnTo>
                <a:lnTo>
                  <a:pt x="26" y="352"/>
                </a:lnTo>
                <a:lnTo>
                  <a:pt x="25" y="352"/>
                </a:lnTo>
                <a:lnTo>
                  <a:pt x="23" y="352"/>
                </a:lnTo>
                <a:lnTo>
                  <a:pt x="20" y="351"/>
                </a:lnTo>
                <a:lnTo>
                  <a:pt x="19" y="348"/>
                </a:lnTo>
                <a:lnTo>
                  <a:pt x="18" y="347"/>
                </a:lnTo>
                <a:lnTo>
                  <a:pt x="16" y="346"/>
                </a:lnTo>
                <a:lnTo>
                  <a:pt x="14" y="344"/>
                </a:lnTo>
                <a:lnTo>
                  <a:pt x="14" y="343"/>
                </a:lnTo>
                <a:lnTo>
                  <a:pt x="15" y="341"/>
                </a:lnTo>
                <a:lnTo>
                  <a:pt x="15" y="341"/>
                </a:lnTo>
                <a:lnTo>
                  <a:pt x="14" y="339"/>
                </a:lnTo>
                <a:lnTo>
                  <a:pt x="15" y="338"/>
                </a:lnTo>
                <a:lnTo>
                  <a:pt x="17" y="339"/>
                </a:lnTo>
                <a:lnTo>
                  <a:pt x="18" y="338"/>
                </a:lnTo>
                <a:lnTo>
                  <a:pt x="19" y="337"/>
                </a:lnTo>
                <a:lnTo>
                  <a:pt x="18" y="336"/>
                </a:lnTo>
                <a:lnTo>
                  <a:pt x="18" y="335"/>
                </a:lnTo>
                <a:lnTo>
                  <a:pt x="19" y="335"/>
                </a:lnTo>
                <a:lnTo>
                  <a:pt x="20" y="334"/>
                </a:lnTo>
                <a:lnTo>
                  <a:pt x="21" y="333"/>
                </a:lnTo>
                <a:lnTo>
                  <a:pt x="21" y="332"/>
                </a:lnTo>
                <a:lnTo>
                  <a:pt x="22" y="331"/>
                </a:lnTo>
                <a:lnTo>
                  <a:pt x="22" y="330"/>
                </a:lnTo>
                <a:lnTo>
                  <a:pt x="21" y="329"/>
                </a:lnTo>
                <a:lnTo>
                  <a:pt x="23" y="327"/>
                </a:lnTo>
                <a:lnTo>
                  <a:pt x="26" y="324"/>
                </a:lnTo>
                <a:lnTo>
                  <a:pt x="27" y="326"/>
                </a:lnTo>
                <a:lnTo>
                  <a:pt x="28" y="325"/>
                </a:lnTo>
                <a:lnTo>
                  <a:pt x="29" y="325"/>
                </a:lnTo>
                <a:lnTo>
                  <a:pt x="30" y="325"/>
                </a:lnTo>
                <a:lnTo>
                  <a:pt x="32" y="326"/>
                </a:lnTo>
                <a:lnTo>
                  <a:pt x="33" y="326"/>
                </a:lnTo>
                <a:lnTo>
                  <a:pt x="34" y="327"/>
                </a:lnTo>
                <a:lnTo>
                  <a:pt x="34" y="328"/>
                </a:lnTo>
                <a:lnTo>
                  <a:pt x="35" y="328"/>
                </a:lnTo>
                <a:lnTo>
                  <a:pt x="36" y="327"/>
                </a:lnTo>
                <a:lnTo>
                  <a:pt x="37" y="327"/>
                </a:lnTo>
                <a:lnTo>
                  <a:pt x="37" y="326"/>
                </a:lnTo>
                <a:lnTo>
                  <a:pt x="38" y="324"/>
                </a:lnTo>
                <a:lnTo>
                  <a:pt x="38" y="323"/>
                </a:lnTo>
                <a:lnTo>
                  <a:pt x="38" y="322"/>
                </a:lnTo>
                <a:lnTo>
                  <a:pt x="38" y="320"/>
                </a:lnTo>
                <a:lnTo>
                  <a:pt x="38" y="319"/>
                </a:lnTo>
                <a:lnTo>
                  <a:pt x="39" y="319"/>
                </a:lnTo>
                <a:lnTo>
                  <a:pt x="38" y="318"/>
                </a:lnTo>
                <a:lnTo>
                  <a:pt x="37" y="316"/>
                </a:lnTo>
                <a:lnTo>
                  <a:pt x="38" y="315"/>
                </a:lnTo>
                <a:lnTo>
                  <a:pt x="38" y="314"/>
                </a:lnTo>
                <a:lnTo>
                  <a:pt x="38" y="313"/>
                </a:lnTo>
                <a:lnTo>
                  <a:pt x="39" y="311"/>
                </a:lnTo>
                <a:lnTo>
                  <a:pt x="40" y="310"/>
                </a:lnTo>
                <a:lnTo>
                  <a:pt x="40" y="310"/>
                </a:lnTo>
                <a:lnTo>
                  <a:pt x="41" y="309"/>
                </a:lnTo>
                <a:lnTo>
                  <a:pt x="42" y="308"/>
                </a:lnTo>
                <a:lnTo>
                  <a:pt x="42" y="308"/>
                </a:lnTo>
                <a:lnTo>
                  <a:pt x="43" y="307"/>
                </a:lnTo>
                <a:lnTo>
                  <a:pt x="43" y="305"/>
                </a:lnTo>
                <a:lnTo>
                  <a:pt x="43" y="304"/>
                </a:lnTo>
                <a:lnTo>
                  <a:pt x="43" y="302"/>
                </a:lnTo>
                <a:lnTo>
                  <a:pt x="43" y="302"/>
                </a:lnTo>
                <a:lnTo>
                  <a:pt x="43" y="301"/>
                </a:lnTo>
                <a:lnTo>
                  <a:pt x="42" y="300"/>
                </a:lnTo>
                <a:lnTo>
                  <a:pt x="43" y="299"/>
                </a:lnTo>
                <a:lnTo>
                  <a:pt x="42" y="298"/>
                </a:lnTo>
                <a:lnTo>
                  <a:pt x="42" y="297"/>
                </a:lnTo>
                <a:lnTo>
                  <a:pt x="42" y="296"/>
                </a:lnTo>
                <a:lnTo>
                  <a:pt x="42" y="295"/>
                </a:lnTo>
                <a:lnTo>
                  <a:pt x="43" y="293"/>
                </a:lnTo>
                <a:lnTo>
                  <a:pt x="44" y="292"/>
                </a:lnTo>
                <a:lnTo>
                  <a:pt x="44" y="291"/>
                </a:lnTo>
                <a:lnTo>
                  <a:pt x="45" y="291"/>
                </a:lnTo>
                <a:lnTo>
                  <a:pt x="45" y="290"/>
                </a:lnTo>
                <a:lnTo>
                  <a:pt x="46" y="289"/>
                </a:lnTo>
                <a:lnTo>
                  <a:pt x="47" y="289"/>
                </a:lnTo>
                <a:lnTo>
                  <a:pt x="48" y="288"/>
                </a:lnTo>
                <a:lnTo>
                  <a:pt x="49" y="288"/>
                </a:lnTo>
                <a:lnTo>
                  <a:pt x="51" y="287"/>
                </a:lnTo>
                <a:lnTo>
                  <a:pt x="51" y="287"/>
                </a:lnTo>
                <a:lnTo>
                  <a:pt x="52" y="286"/>
                </a:lnTo>
                <a:lnTo>
                  <a:pt x="53" y="286"/>
                </a:lnTo>
                <a:lnTo>
                  <a:pt x="55" y="285"/>
                </a:lnTo>
                <a:lnTo>
                  <a:pt x="56" y="285"/>
                </a:lnTo>
                <a:lnTo>
                  <a:pt x="57" y="285"/>
                </a:lnTo>
                <a:lnTo>
                  <a:pt x="58" y="285"/>
                </a:lnTo>
                <a:lnTo>
                  <a:pt x="59" y="284"/>
                </a:lnTo>
                <a:lnTo>
                  <a:pt x="60" y="284"/>
                </a:lnTo>
                <a:lnTo>
                  <a:pt x="61" y="284"/>
                </a:lnTo>
                <a:lnTo>
                  <a:pt x="62" y="283"/>
                </a:lnTo>
                <a:lnTo>
                  <a:pt x="62" y="283"/>
                </a:lnTo>
                <a:lnTo>
                  <a:pt x="64" y="283"/>
                </a:lnTo>
                <a:lnTo>
                  <a:pt x="66" y="283"/>
                </a:lnTo>
                <a:lnTo>
                  <a:pt x="67" y="283"/>
                </a:lnTo>
                <a:lnTo>
                  <a:pt x="68" y="283"/>
                </a:lnTo>
                <a:lnTo>
                  <a:pt x="68" y="282"/>
                </a:lnTo>
                <a:lnTo>
                  <a:pt x="69" y="282"/>
                </a:lnTo>
                <a:lnTo>
                  <a:pt x="70" y="281"/>
                </a:lnTo>
                <a:lnTo>
                  <a:pt x="71" y="280"/>
                </a:lnTo>
                <a:lnTo>
                  <a:pt x="71" y="280"/>
                </a:lnTo>
                <a:lnTo>
                  <a:pt x="72" y="279"/>
                </a:lnTo>
                <a:lnTo>
                  <a:pt x="73" y="278"/>
                </a:lnTo>
                <a:lnTo>
                  <a:pt x="73" y="278"/>
                </a:lnTo>
                <a:lnTo>
                  <a:pt x="73" y="277"/>
                </a:lnTo>
                <a:lnTo>
                  <a:pt x="74" y="276"/>
                </a:lnTo>
                <a:lnTo>
                  <a:pt x="75" y="275"/>
                </a:lnTo>
                <a:lnTo>
                  <a:pt x="75" y="274"/>
                </a:lnTo>
                <a:lnTo>
                  <a:pt x="76" y="274"/>
                </a:lnTo>
                <a:lnTo>
                  <a:pt x="77" y="273"/>
                </a:lnTo>
                <a:lnTo>
                  <a:pt x="78" y="272"/>
                </a:lnTo>
                <a:lnTo>
                  <a:pt x="79" y="272"/>
                </a:lnTo>
                <a:lnTo>
                  <a:pt x="79" y="271"/>
                </a:lnTo>
                <a:lnTo>
                  <a:pt x="80" y="270"/>
                </a:lnTo>
                <a:lnTo>
                  <a:pt x="81" y="269"/>
                </a:lnTo>
                <a:lnTo>
                  <a:pt x="82" y="269"/>
                </a:lnTo>
                <a:lnTo>
                  <a:pt x="82" y="267"/>
                </a:lnTo>
                <a:lnTo>
                  <a:pt x="83" y="266"/>
                </a:lnTo>
                <a:lnTo>
                  <a:pt x="84" y="265"/>
                </a:lnTo>
                <a:lnTo>
                  <a:pt x="84" y="264"/>
                </a:lnTo>
                <a:lnTo>
                  <a:pt x="85" y="263"/>
                </a:lnTo>
                <a:lnTo>
                  <a:pt x="85" y="262"/>
                </a:lnTo>
                <a:lnTo>
                  <a:pt x="86" y="260"/>
                </a:lnTo>
                <a:lnTo>
                  <a:pt x="86" y="259"/>
                </a:lnTo>
                <a:lnTo>
                  <a:pt x="86" y="258"/>
                </a:lnTo>
                <a:lnTo>
                  <a:pt x="87" y="257"/>
                </a:lnTo>
                <a:lnTo>
                  <a:pt x="86" y="255"/>
                </a:lnTo>
                <a:lnTo>
                  <a:pt x="86" y="253"/>
                </a:lnTo>
                <a:lnTo>
                  <a:pt x="86" y="252"/>
                </a:lnTo>
                <a:lnTo>
                  <a:pt x="86" y="251"/>
                </a:lnTo>
                <a:lnTo>
                  <a:pt x="87" y="249"/>
                </a:lnTo>
                <a:lnTo>
                  <a:pt x="87" y="248"/>
                </a:lnTo>
                <a:lnTo>
                  <a:pt x="88" y="247"/>
                </a:lnTo>
                <a:lnTo>
                  <a:pt x="88" y="245"/>
                </a:lnTo>
                <a:lnTo>
                  <a:pt x="88" y="244"/>
                </a:lnTo>
                <a:lnTo>
                  <a:pt x="89" y="241"/>
                </a:lnTo>
                <a:lnTo>
                  <a:pt x="89" y="241"/>
                </a:lnTo>
                <a:lnTo>
                  <a:pt x="89" y="239"/>
                </a:lnTo>
                <a:lnTo>
                  <a:pt x="90" y="237"/>
                </a:lnTo>
                <a:lnTo>
                  <a:pt x="90" y="236"/>
                </a:lnTo>
                <a:lnTo>
                  <a:pt x="90" y="234"/>
                </a:lnTo>
                <a:lnTo>
                  <a:pt x="90" y="232"/>
                </a:lnTo>
                <a:lnTo>
                  <a:pt x="90" y="230"/>
                </a:lnTo>
                <a:lnTo>
                  <a:pt x="90" y="230"/>
                </a:lnTo>
                <a:lnTo>
                  <a:pt x="90" y="228"/>
                </a:lnTo>
                <a:lnTo>
                  <a:pt x="90" y="226"/>
                </a:lnTo>
                <a:lnTo>
                  <a:pt x="90" y="225"/>
                </a:lnTo>
                <a:lnTo>
                  <a:pt x="91" y="225"/>
                </a:lnTo>
                <a:lnTo>
                  <a:pt x="91" y="223"/>
                </a:lnTo>
                <a:lnTo>
                  <a:pt x="91" y="222"/>
                </a:lnTo>
                <a:lnTo>
                  <a:pt x="92" y="220"/>
                </a:lnTo>
                <a:lnTo>
                  <a:pt x="92" y="219"/>
                </a:lnTo>
                <a:lnTo>
                  <a:pt x="93" y="219"/>
                </a:lnTo>
                <a:lnTo>
                  <a:pt x="94" y="217"/>
                </a:lnTo>
                <a:lnTo>
                  <a:pt x="95" y="216"/>
                </a:lnTo>
                <a:lnTo>
                  <a:pt x="95" y="215"/>
                </a:lnTo>
                <a:lnTo>
                  <a:pt x="96" y="213"/>
                </a:lnTo>
                <a:lnTo>
                  <a:pt x="97" y="213"/>
                </a:lnTo>
                <a:lnTo>
                  <a:pt x="98" y="213"/>
                </a:lnTo>
                <a:lnTo>
                  <a:pt x="99" y="212"/>
                </a:lnTo>
                <a:lnTo>
                  <a:pt x="100" y="211"/>
                </a:lnTo>
                <a:lnTo>
                  <a:pt x="101" y="210"/>
                </a:lnTo>
                <a:lnTo>
                  <a:pt x="101" y="210"/>
                </a:lnTo>
                <a:lnTo>
                  <a:pt x="103" y="209"/>
                </a:lnTo>
                <a:lnTo>
                  <a:pt x="103" y="208"/>
                </a:lnTo>
                <a:lnTo>
                  <a:pt x="105" y="208"/>
                </a:lnTo>
                <a:lnTo>
                  <a:pt x="105" y="208"/>
                </a:lnTo>
                <a:lnTo>
                  <a:pt x="106" y="207"/>
                </a:lnTo>
                <a:lnTo>
                  <a:pt x="107" y="206"/>
                </a:lnTo>
                <a:lnTo>
                  <a:pt x="108" y="205"/>
                </a:lnTo>
                <a:lnTo>
                  <a:pt x="109" y="204"/>
                </a:lnTo>
                <a:lnTo>
                  <a:pt x="110" y="202"/>
                </a:lnTo>
                <a:lnTo>
                  <a:pt x="111" y="202"/>
                </a:lnTo>
                <a:lnTo>
                  <a:pt x="112" y="202"/>
                </a:lnTo>
                <a:lnTo>
                  <a:pt x="112" y="201"/>
                </a:lnTo>
                <a:lnTo>
                  <a:pt x="112" y="200"/>
                </a:lnTo>
                <a:lnTo>
                  <a:pt x="113" y="199"/>
                </a:lnTo>
                <a:lnTo>
                  <a:pt x="114" y="198"/>
                </a:lnTo>
                <a:lnTo>
                  <a:pt x="114" y="197"/>
                </a:lnTo>
                <a:lnTo>
                  <a:pt x="115" y="197"/>
                </a:lnTo>
                <a:lnTo>
                  <a:pt x="116" y="197"/>
                </a:lnTo>
                <a:lnTo>
                  <a:pt x="117" y="196"/>
                </a:lnTo>
                <a:lnTo>
                  <a:pt x="118" y="195"/>
                </a:lnTo>
                <a:lnTo>
                  <a:pt x="118" y="194"/>
                </a:lnTo>
                <a:lnTo>
                  <a:pt x="119" y="193"/>
                </a:lnTo>
                <a:lnTo>
                  <a:pt x="120" y="192"/>
                </a:lnTo>
                <a:lnTo>
                  <a:pt x="120" y="191"/>
                </a:lnTo>
                <a:lnTo>
                  <a:pt x="121" y="191"/>
                </a:lnTo>
                <a:lnTo>
                  <a:pt x="122" y="190"/>
                </a:lnTo>
                <a:lnTo>
                  <a:pt x="123" y="189"/>
                </a:lnTo>
                <a:lnTo>
                  <a:pt x="123" y="188"/>
                </a:lnTo>
                <a:lnTo>
                  <a:pt x="123" y="188"/>
                </a:lnTo>
                <a:lnTo>
                  <a:pt x="123" y="187"/>
                </a:lnTo>
                <a:lnTo>
                  <a:pt x="124" y="186"/>
                </a:lnTo>
                <a:lnTo>
                  <a:pt x="125" y="186"/>
                </a:lnTo>
                <a:lnTo>
                  <a:pt x="126" y="185"/>
                </a:lnTo>
                <a:lnTo>
                  <a:pt x="127" y="184"/>
                </a:lnTo>
                <a:lnTo>
                  <a:pt x="128" y="183"/>
                </a:lnTo>
                <a:lnTo>
                  <a:pt x="129" y="182"/>
                </a:lnTo>
                <a:lnTo>
                  <a:pt x="130" y="180"/>
                </a:lnTo>
                <a:lnTo>
                  <a:pt x="131" y="180"/>
                </a:lnTo>
                <a:lnTo>
                  <a:pt x="132" y="179"/>
                </a:lnTo>
                <a:lnTo>
                  <a:pt x="132" y="177"/>
                </a:lnTo>
                <a:lnTo>
                  <a:pt x="133" y="176"/>
                </a:lnTo>
                <a:lnTo>
                  <a:pt x="133" y="175"/>
                </a:lnTo>
                <a:lnTo>
                  <a:pt x="134" y="175"/>
                </a:lnTo>
                <a:lnTo>
                  <a:pt x="135" y="173"/>
                </a:lnTo>
                <a:lnTo>
                  <a:pt x="135" y="171"/>
                </a:lnTo>
                <a:lnTo>
                  <a:pt x="135" y="170"/>
                </a:lnTo>
                <a:lnTo>
                  <a:pt x="136" y="169"/>
                </a:lnTo>
                <a:lnTo>
                  <a:pt x="137" y="169"/>
                </a:lnTo>
                <a:lnTo>
                  <a:pt x="138" y="168"/>
                </a:lnTo>
                <a:lnTo>
                  <a:pt x="138" y="167"/>
                </a:lnTo>
                <a:lnTo>
                  <a:pt x="139" y="167"/>
                </a:lnTo>
                <a:lnTo>
                  <a:pt x="140" y="165"/>
                </a:lnTo>
                <a:lnTo>
                  <a:pt x="140" y="164"/>
                </a:lnTo>
                <a:lnTo>
                  <a:pt x="140" y="164"/>
                </a:lnTo>
                <a:lnTo>
                  <a:pt x="141" y="163"/>
                </a:lnTo>
                <a:lnTo>
                  <a:pt x="142" y="162"/>
                </a:lnTo>
                <a:lnTo>
                  <a:pt x="143" y="161"/>
                </a:lnTo>
                <a:lnTo>
                  <a:pt x="144" y="161"/>
                </a:lnTo>
                <a:lnTo>
                  <a:pt x="145" y="159"/>
                </a:lnTo>
                <a:lnTo>
                  <a:pt x="146" y="158"/>
                </a:lnTo>
                <a:lnTo>
                  <a:pt x="146" y="158"/>
                </a:lnTo>
                <a:lnTo>
                  <a:pt x="147" y="157"/>
                </a:lnTo>
                <a:lnTo>
                  <a:pt x="148" y="156"/>
                </a:lnTo>
                <a:lnTo>
                  <a:pt x="149" y="155"/>
                </a:lnTo>
                <a:lnTo>
                  <a:pt x="150" y="155"/>
                </a:lnTo>
                <a:lnTo>
                  <a:pt x="151" y="154"/>
                </a:lnTo>
                <a:lnTo>
                  <a:pt x="151" y="153"/>
                </a:lnTo>
                <a:lnTo>
                  <a:pt x="152" y="152"/>
                </a:lnTo>
                <a:lnTo>
                  <a:pt x="153" y="152"/>
                </a:lnTo>
                <a:lnTo>
                  <a:pt x="154" y="151"/>
                </a:lnTo>
                <a:lnTo>
                  <a:pt x="155" y="151"/>
                </a:lnTo>
                <a:lnTo>
                  <a:pt x="156" y="148"/>
                </a:lnTo>
                <a:lnTo>
                  <a:pt x="157" y="147"/>
                </a:lnTo>
                <a:lnTo>
                  <a:pt x="158" y="146"/>
                </a:lnTo>
                <a:lnTo>
                  <a:pt x="159" y="146"/>
                </a:lnTo>
                <a:lnTo>
                  <a:pt x="160" y="144"/>
                </a:lnTo>
                <a:lnTo>
                  <a:pt x="161" y="143"/>
                </a:lnTo>
                <a:lnTo>
                  <a:pt x="162" y="142"/>
                </a:lnTo>
                <a:lnTo>
                  <a:pt x="163" y="141"/>
                </a:lnTo>
                <a:lnTo>
                  <a:pt x="163" y="141"/>
                </a:lnTo>
                <a:lnTo>
                  <a:pt x="163" y="140"/>
                </a:lnTo>
                <a:lnTo>
                  <a:pt x="165" y="139"/>
                </a:lnTo>
                <a:lnTo>
                  <a:pt x="166" y="137"/>
                </a:lnTo>
                <a:lnTo>
                  <a:pt x="166" y="136"/>
                </a:lnTo>
                <a:lnTo>
                  <a:pt x="167" y="136"/>
                </a:lnTo>
                <a:lnTo>
                  <a:pt x="167" y="135"/>
                </a:lnTo>
                <a:lnTo>
                  <a:pt x="168" y="133"/>
                </a:lnTo>
                <a:lnTo>
                  <a:pt x="168" y="131"/>
                </a:lnTo>
                <a:lnTo>
                  <a:pt x="168" y="129"/>
                </a:lnTo>
                <a:lnTo>
                  <a:pt x="168" y="127"/>
                </a:lnTo>
                <a:lnTo>
                  <a:pt x="167" y="126"/>
                </a:lnTo>
                <a:lnTo>
                  <a:pt x="167" y="125"/>
                </a:lnTo>
                <a:lnTo>
                  <a:pt x="167" y="125"/>
                </a:lnTo>
                <a:lnTo>
                  <a:pt x="166" y="123"/>
                </a:lnTo>
                <a:lnTo>
                  <a:pt x="165" y="122"/>
                </a:lnTo>
                <a:lnTo>
                  <a:pt x="164" y="120"/>
                </a:lnTo>
                <a:lnTo>
                  <a:pt x="163" y="119"/>
                </a:lnTo>
                <a:lnTo>
                  <a:pt x="163" y="118"/>
                </a:lnTo>
                <a:lnTo>
                  <a:pt x="163" y="117"/>
                </a:lnTo>
                <a:lnTo>
                  <a:pt x="163" y="116"/>
                </a:lnTo>
                <a:lnTo>
                  <a:pt x="164" y="115"/>
                </a:lnTo>
                <a:lnTo>
                  <a:pt x="166" y="114"/>
                </a:lnTo>
                <a:lnTo>
                  <a:pt x="167" y="114"/>
                </a:lnTo>
                <a:lnTo>
                  <a:pt x="168" y="113"/>
                </a:lnTo>
                <a:lnTo>
                  <a:pt x="169" y="111"/>
                </a:lnTo>
                <a:lnTo>
                  <a:pt x="170" y="111"/>
                </a:lnTo>
                <a:lnTo>
                  <a:pt x="170" y="110"/>
                </a:lnTo>
                <a:lnTo>
                  <a:pt x="171" y="109"/>
                </a:lnTo>
                <a:lnTo>
                  <a:pt x="172" y="109"/>
                </a:lnTo>
                <a:lnTo>
                  <a:pt x="173" y="108"/>
                </a:lnTo>
                <a:lnTo>
                  <a:pt x="174" y="108"/>
                </a:lnTo>
                <a:lnTo>
                  <a:pt x="174" y="106"/>
                </a:lnTo>
                <a:lnTo>
                  <a:pt x="174" y="105"/>
                </a:lnTo>
                <a:lnTo>
                  <a:pt x="175" y="104"/>
                </a:lnTo>
                <a:lnTo>
                  <a:pt x="175" y="103"/>
                </a:lnTo>
                <a:lnTo>
                  <a:pt x="176" y="103"/>
                </a:lnTo>
                <a:lnTo>
                  <a:pt x="177" y="102"/>
                </a:lnTo>
                <a:lnTo>
                  <a:pt x="178" y="101"/>
                </a:lnTo>
                <a:lnTo>
                  <a:pt x="179" y="100"/>
                </a:lnTo>
                <a:lnTo>
                  <a:pt x="179" y="99"/>
                </a:lnTo>
                <a:lnTo>
                  <a:pt x="180" y="98"/>
                </a:lnTo>
                <a:lnTo>
                  <a:pt x="181" y="97"/>
                </a:lnTo>
                <a:lnTo>
                  <a:pt x="183" y="96"/>
                </a:lnTo>
                <a:lnTo>
                  <a:pt x="183" y="95"/>
                </a:lnTo>
                <a:lnTo>
                  <a:pt x="184" y="94"/>
                </a:lnTo>
                <a:lnTo>
                  <a:pt x="185" y="92"/>
                </a:lnTo>
                <a:lnTo>
                  <a:pt x="185" y="92"/>
                </a:lnTo>
                <a:lnTo>
                  <a:pt x="186" y="91"/>
                </a:lnTo>
                <a:lnTo>
                  <a:pt x="187" y="90"/>
                </a:lnTo>
                <a:lnTo>
                  <a:pt x="188" y="89"/>
                </a:lnTo>
                <a:lnTo>
                  <a:pt x="189" y="88"/>
                </a:lnTo>
                <a:lnTo>
                  <a:pt x="190" y="87"/>
                </a:lnTo>
                <a:lnTo>
                  <a:pt x="190" y="86"/>
                </a:lnTo>
                <a:lnTo>
                  <a:pt x="191" y="86"/>
                </a:lnTo>
                <a:lnTo>
                  <a:pt x="192" y="85"/>
                </a:lnTo>
                <a:lnTo>
                  <a:pt x="193" y="84"/>
                </a:lnTo>
                <a:lnTo>
                  <a:pt x="194" y="83"/>
                </a:lnTo>
                <a:lnTo>
                  <a:pt x="195" y="82"/>
                </a:lnTo>
                <a:lnTo>
                  <a:pt x="196" y="81"/>
                </a:lnTo>
                <a:lnTo>
                  <a:pt x="196" y="80"/>
                </a:lnTo>
                <a:lnTo>
                  <a:pt x="197" y="80"/>
                </a:lnTo>
                <a:lnTo>
                  <a:pt x="198" y="78"/>
                </a:lnTo>
                <a:lnTo>
                  <a:pt x="198" y="77"/>
                </a:lnTo>
                <a:lnTo>
                  <a:pt x="197" y="77"/>
                </a:lnTo>
                <a:lnTo>
                  <a:pt x="196" y="77"/>
                </a:lnTo>
                <a:lnTo>
                  <a:pt x="196" y="77"/>
                </a:lnTo>
                <a:lnTo>
                  <a:pt x="194" y="76"/>
                </a:lnTo>
                <a:lnTo>
                  <a:pt x="193" y="75"/>
                </a:lnTo>
                <a:lnTo>
                  <a:pt x="192" y="75"/>
                </a:lnTo>
                <a:lnTo>
                  <a:pt x="190" y="75"/>
                </a:lnTo>
                <a:lnTo>
                  <a:pt x="190" y="75"/>
                </a:lnTo>
                <a:lnTo>
                  <a:pt x="190" y="74"/>
                </a:lnTo>
                <a:lnTo>
                  <a:pt x="189" y="73"/>
                </a:lnTo>
                <a:lnTo>
                  <a:pt x="189" y="72"/>
                </a:lnTo>
                <a:lnTo>
                  <a:pt x="188" y="71"/>
                </a:lnTo>
                <a:lnTo>
                  <a:pt x="188" y="70"/>
                </a:lnTo>
                <a:lnTo>
                  <a:pt x="192" y="70"/>
                </a:lnTo>
                <a:lnTo>
                  <a:pt x="195" y="69"/>
                </a:lnTo>
                <a:lnTo>
                  <a:pt x="197" y="69"/>
                </a:lnTo>
                <a:lnTo>
                  <a:pt x="200" y="69"/>
                </a:lnTo>
                <a:lnTo>
                  <a:pt x="202" y="69"/>
                </a:lnTo>
                <a:lnTo>
                  <a:pt x="205" y="68"/>
                </a:lnTo>
                <a:lnTo>
                  <a:pt x="207" y="68"/>
                </a:lnTo>
                <a:lnTo>
                  <a:pt x="211" y="67"/>
                </a:lnTo>
                <a:lnTo>
                  <a:pt x="213" y="67"/>
                </a:lnTo>
                <a:lnTo>
                  <a:pt x="216" y="66"/>
                </a:lnTo>
                <a:lnTo>
                  <a:pt x="218" y="66"/>
                </a:lnTo>
                <a:lnTo>
                  <a:pt x="221" y="65"/>
                </a:lnTo>
                <a:lnTo>
                  <a:pt x="224" y="65"/>
                </a:lnTo>
                <a:lnTo>
                  <a:pt x="226" y="64"/>
                </a:lnTo>
                <a:lnTo>
                  <a:pt x="230" y="64"/>
                </a:lnTo>
                <a:lnTo>
                  <a:pt x="232" y="64"/>
                </a:lnTo>
                <a:lnTo>
                  <a:pt x="235" y="64"/>
                </a:lnTo>
                <a:lnTo>
                  <a:pt x="237" y="63"/>
                </a:lnTo>
                <a:lnTo>
                  <a:pt x="240" y="63"/>
                </a:lnTo>
                <a:lnTo>
                  <a:pt x="242" y="62"/>
                </a:lnTo>
                <a:lnTo>
                  <a:pt x="245" y="62"/>
                </a:lnTo>
                <a:lnTo>
                  <a:pt x="248" y="62"/>
                </a:lnTo>
                <a:lnTo>
                  <a:pt x="251" y="61"/>
                </a:lnTo>
                <a:lnTo>
                  <a:pt x="253" y="61"/>
                </a:lnTo>
                <a:lnTo>
                  <a:pt x="256" y="60"/>
                </a:lnTo>
                <a:lnTo>
                  <a:pt x="258" y="60"/>
                </a:lnTo>
                <a:lnTo>
                  <a:pt x="261" y="59"/>
                </a:lnTo>
                <a:lnTo>
                  <a:pt x="263" y="59"/>
                </a:lnTo>
                <a:lnTo>
                  <a:pt x="266" y="58"/>
                </a:lnTo>
                <a:lnTo>
                  <a:pt x="269" y="58"/>
                </a:lnTo>
                <a:lnTo>
                  <a:pt x="272" y="58"/>
                </a:lnTo>
                <a:lnTo>
                  <a:pt x="274" y="58"/>
                </a:lnTo>
                <a:lnTo>
                  <a:pt x="277" y="57"/>
                </a:lnTo>
                <a:lnTo>
                  <a:pt x="280" y="57"/>
                </a:lnTo>
                <a:lnTo>
                  <a:pt x="282" y="56"/>
                </a:lnTo>
                <a:lnTo>
                  <a:pt x="285" y="56"/>
                </a:lnTo>
                <a:lnTo>
                  <a:pt x="288" y="55"/>
                </a:lnTo>
                <a:lnTo>
                  <a:pt x="291" y="55"/>
                </a:lnTo>
                <a:lnTo>
                  <a:pt x="293" y="54"/>
                </a:lnTo>
                <a:lnTo>
                  <a:pt x="296" y="54"/>
                </a:lnTo>
                <a:lnTo>
                  <a:pt x="298" y="53"/>
                </a:lnTo>
                <a:lnTo>
                  <a:pt x="301" y="53"/>
                </a:lnTo>
                <a:lnTo>
                  <a:pt x="303" y="53"/>
                </a:lnTo>
                <a:lnTo>
                  <a:pt x="307" y="53"/>
                </a:lnTo>
                <a:lnTo>
                  <a:pt x="309" y="53"/>
                </a:lnTo>
                <a:lnTo>
                  <a:pt x="312" y="52"/>
                </a:lnTo>
                <a:lnTo>
                  <a:pt x="314" y="52"/>
                </a:lnTo>
                <a:lnTo>
                  <a:pt x="317" y="51"/>
                </a:lnTo>
                <a:lnTo>
                  <a:pt x="319" y="51"/>
                </a:lnTo>
                <a:lnTo>
                  <a:pt x="322" y="50"/>
                </a:lnTo>
                <a:lnTo>
                  <a:pt x="325" y="49"/>
                </a:lnTo>
                <a:lnTo>
                  <a:pt x="328" y="49"/>
                </a:lnTo>
                <a:lnTo>
                  <a:pt x="330" y="48"/>
                </a:lnTo>
                <a:lnTo>
                  <a:pt x="333" y="48"/>
                </a:lnTo>
                <a:lnTo>
                  <a:pt x="336" y="48"/>
                </a:lnTo>
                <a:lnTo>
                  <a:pt x="338" y="47"/>
                </a:lnTo>
                <a:lnTo>
                  <a:pt x="341" y="47"/>
                </a:lnTo>
                <a:lnTo>
                  <a:pt x="343" y="47"/>
                </a:lnTo>
                <a:lnTo>
                  <a:pt x="347" y="47"/>
                </a:lnTo>
                <a:lnTo>
                  <a:pt x="349" y="46"/>
                </a:lnTo>
                <a:lnTo>
                  <a:pt x="352" y="46"/>
                </a:lnTo>
                <a:lnTo>
                  <a:pt x="354" y="45"/>
                </a:lnTo>
                <a:lnTo>
                  <a:pt x="357" y="44"/>
                </a:lnTo>
                <a:lnTo>
                  <a:pt x="359" y="44"/>
                </a:lnTo>
                <a:lnTo>
                  <a:pt x="362" y="44"/>
                </a:lnTo>
                <a:lnTo>
                  <a:pt x="365" y="43"/>
                </a:lnTo>
                <a:lnTo>
                  <a:pt x="368" y="43"/>
                </a:lnTo>
                <a:lnTo>
                  <a:pt x="370" y="42"/>
                </a:lnTo>
                <a:lnTo>
                  <a:pt x="373" y="42"/>
                </a:lnTo>
                <a:lnTo>
                  <a:pt x="375" y="42"/>
                </a:lnTo>
                <a:lnTo>
                  <a:pt x="378" y="42"/>
                </a:lnTo>
                <a:lnTo>
                  <a:pt x="380" y="41"/>
                </a:lnTo>
                <a:lnTo>
                  <a:pt x="383" y="41"/>
                </a:lnTo>
                <a:lnTo>
                  <a:pt x="386" y="40"/>
                </a:lnTo>
                <a:lnTo>
                  <a:pt x="389" y="40"/>
                </a:lnTo>
                <a:lnTo>
                  <a:pt x="392" y="39"/>
                </a:lnTo>
                <a:lnTo>
                  <a:pt x="394" y="39"/>
                </a:lnTo>
                <a:lnTo>
                  <a:pt x="397" y="39"/>
                </a:lnTo>
                <a:lnTo>
                  <a:pt x="399" y="38"/>
                </a:lnTo>
                <a:lnTo>
                  <a:pt x="402" y="37"/>
                </a:lnTo>
                <a:lnTo>
                  <a:pt x="405" y="37"/>
                </a:lnTo>
                <a:lnTo>
                  <a:pt x="408" y="36"/>
                </a:lnTo>
                <a:lnTo>
                  <a:pt x="410" y="36"/>
                </a:lnTo>
                <a:lnTo>
                  <a:pt x="413" y="36"/>
                </a:lnTo>
                <a:lnTo>
                  <a:pt x="415" y="36"/>
                </a:lnTo>
                <a:lnTo>
                  <a:pt x="418" y="35"/>
                </a:lnTo>
                <a:lnTo>
                  <a:pt x="420" y="35"/>
                </a:lnTo>
                <a:lnTo>
                  <a:pt x="424" y="35"/>
                </a:lnTo>
                <a:lnTo>
                  <a:pt x="426" y="34"/>
                </a:lnTo>
                <a:lnTo>
                  <a:pt x="429" y="34"/>
                </a:lnTo>
                <a:lnTo>
                  <a:pt x="431" y="33"/>
                </a:lnTo>
                <a:lnTo>
                  <a:pt x="434" y="33"/>
                </a:lnTo>
                <a:lnTo>
                  <a:pt x="436" y="32"/>
                </a:lnTo>
                <a:lnTo>
                  <a:pt x="439" y="32"/>
                </a:lnTo>
                <a:lnTo>
                  <a:pt x="442" y="31"/>
                </a:lnTo>
                <a:lnTo>
                  <a:pt x="445" y="31"/>
                </a:lnTo>
                <a:lnTo>
                  <a:pt x="448" y="31"/>
                </a:lnTo>
                <a:lnTo>
                  <a:pt x="450" y="31"/>
                </a:lnTo>
                <a:lnTo>
                  <a:pt x="453" y="30"/>
                </a:lnTo>
                <a:lnTo>
                  <a:pt x="455" y="30"/>
                </a:lnTo>
                <a:lnTo>
                  <a:pt x="458" y="29"/>
                </a:lnTo>
                <a:lnTo>
                  <a:pt x="460" y="29"/>
                </a:lnTo>
                <a:lnTo>
                  <a:pt x="464" y="28"/>
                </a:lnTo>
                <a:lnTo>
                  <a:pt x="466" y="28"/>
                </a:lnTo>
                <a:lnTo>
                  <a:pt x="469" y="27"/>
                </a:lnTo>
                <a:lnTo>
                  <a:pt x="471" y="27"/>
                </a:lnTo>
                <a:lnTo>
                  <a:pt x="474" y="26"/>
                </a:lnTo>
                <a:lnTo>
                  <a:pt x="476" y="26"/>
                </a:lnTo>
                <a:lnTo>
                  <a:pt x="479" y="25"/>
                </a:lnTo>
                <a:lnTo>
                  <a:pt x="482" y="25"/>
                </a:lnTo>
                <a:lnTo>
                  <a:pt x="485" y="25"/>
                </a:lnTo>
                <a:lnTo>
                  <a:pt x="487" y="25"/>
                </a:lnTo>
                <a:lnTo>
                  <a:pt x="490" y="25"/>
                </a:lnTo>
                <a:lnTo>
                  <a:pt x="492" y="24"/>
                </a:lnTo>
                <a:lnTo>
                  <a:pt x="495" y="24"/>
                </a:lnTo>
                <a:lnTo>
                  <a:pt x="498" y="23"/>
                </a:lnTo>
                <a:lnTo>
                  <a:pt x="500" y="22"/>
                </a:lnTo>
                <a:lnTo>
                  <a:pt x="503" y="22"/>
                </a:lnTo>
                <a:lnTo>
                  <a:pt x="506" y="21"/>
                </a:lnTo>
                <a:lnTo>
                  <a:pt x="509" y="21"/>
                </a:lnTo>
                <a:lnTo>
                  <a:pt x="511" y="21"/>
                </a:lnTo>
                <a:lnTo>
                  <a:pt x="514" y="20"/>
                </a:lnTo>
                <a:lnTo>
                  <a:pt x="516" y="20"/>
                </a:lnTo>
                <a:lnTo>
                  <a:pt x="519" y="20"/>
                </a:lnTo>
                <a:lnTo>
                  <a:pt x="522" y="20"/>
                </a:lnTo>
                <a:lnTo>
                  <a:pt x="525" y="19"/>
                </a:lnTo>
                <a:lnTo>
                  <a:pt x="527" y="19"/>
                </a:lnTo>
                <a:lnTo>
                  <a:pt x="530" y="18"/>
                </a:lnTo>
                <a:lnTo>
                  <a:pt x="532" y="18"/>
                </a:lnTo>
                <a:lnTo>
                  <a:pt x="535" y="17"/>
                </a:lnTo>
                <a:lnTo>
                  <a:pt x="537" y="17"/>
                </a:lnTo>
                <a:lnTo>
                  <a:pt x="540" y="16"/>
                </a:lnTo>
                <a:lnTo>
                  <a:pt x="543" y="16"/>
                </a:lnTo>
                <a:lnTo>
                  <a:pt x="546" y="15"/>
                </a:lnTo>
                <a:lnTo>
                  <a:pt x="548" y="15"/>
                </a:lnTo>
                <a:lnTo>
                  <a:pt x="551" y="14"/>
                </a:lnTo>
                <a:lnTo>
                  <a:pt x="554" y="14"/>
                </a:lnTo>
                <a:lnTo>
                  <a:pt x="556" y="14"/>
                </a:lnTo>
                <a:lnTo>
                  <a:pt x="559" y="14"/>
                </a:lnTo>
                <a:lnTo>
                  <a:pt x="562" y="13"/>
                </a:lnTo>
                <a:lnTo>
                  <a:pt x="565" y="13"/>
                </a:lnTo>
                <a:lnTo>
                  <a:pt x="567" y="12"/>
                </a:lnTo>
                <a:lnTo>
                  <a:pt x="570" y="12"/>
                </a:lnTo>
                <a:lnTo>
                  <a:pt x="570" y="12"/>
                </a:lnTo>
                <a:lnTo>
                  <a:pt x="572" y="11"/>
                </a:lnTo>
                <a:lnTo>
                  <a:pt x="575" y="11"/>
                </a:lnTo>
                <a:lnTo>
                  <a:pt x="577" y="10"/>
                </a:lnTo>
                <a:lnTo>
                  <a:pt x="581" y="10"/>
                </a:lnTo>
                <a:lnTo>
                  <a:pt x="583" y="9"/>
                </a:lnTo>
                <a:lnTo>
                  <a:pt x="586" y="9"/>
                </a:lnTo>
                <a:lnTo>
                  <a:pt x="588" y="8"/>
                </a:lnTo>
                <a:lnTo>
                  <a:pt x="591" y="8"/>
                </a:lnTo>
                <a:lnTo>
                  <a:pt x="593" y="8"/>
                </a:lnTo>
                <a:lnTo>
                  <a:pt x="596" y="8"/>
                </a:lnTo>
                <a:lnTo>
                  <a:pt x="598" y="8"/>
                </a:lnTo>
                <a:lnTo>
                  <a:pt x="602" y="7"/>
                </a:lnTo>
                <a:lnTo>
                  <a:pt x="604" y="7"/>
                </a:lnTo>
                <a:lnTo>
                  <a:pt x="607" y="6"/>
                </a:lnTo>
                <a:lnTo>
                  <a:pt x="610" y="5"/>
                </a:lnTo>
                <a:lnTo>
                  <a:pt x="612" y="5"/>
                </a:lnTo>
                <a:lnTo>
                  <a:pt x="615" y="4"/>
                </a:lnTo>
                <a:lnTo>
                  <a:pt x="617" y="4"/>
                </a:lnTo>
                <a:lnTo>
                  <a:pt x="621" y="3"/>
                </a:lnTo>
                <a:lnTo>
                  <a:pt x="623" y="3"/>
                </a:lnTo>
                <a:lnTo>
                  <a:pt x="626" y="3"/>
                </a:lnTo>
                <a:lnTo>
                  <a:pt x="628" y="3"/>
                </a:lnTo>
                <a:lnTo>
                  <a:pt x="631" y="3"/>
                </a:lnTo>
                <a:lnTo>
                  <a:pt x="633" y="2"/>
                </a:lnTo>
                <a:lnTo>
                  <a:pt x="636" y="2"/>
                </a:lnTo>
                <a:lnTo>
                  <a:pt x="639" y="1"/>
                </a:lnTo>
                <a:lnTo>
                  <a:pt x="642" y="1"/>
                </a:lnTo>
                <a:lnTo>
                  <a:pt x="644" y="0"/>
                </a:lnTo>
                <a:lnTo>
                  <a:pt x="648" y="0"/>
                </a:lnTo>
                <a:lnTo>
                  <a:pt x="647" y="3"/>
                </a:lnTo>
                <a:lnTo>
                  <a:pt x="648" y="4"/>
                </a:lnTo>
                <a:lnTo>
                  <a:pt x="649" y="7"/>
                </a:lnTo>
                <a:lnTo>
                  <a:pt x="649" y="8"/>
                </a:lnTo>
                <a:lnTo>
                  <a:pt x="650" y="10"/>
                </a:lnTo>
                <a:lnTo>
                  <a:pt x="651" y="12"/>
                </a:lnTo>
                <a:lnTo>
                  <a:pt x="652" y="14"/>
                </a:lnTo>
                <a:lnTo>
                  <a:pt x="652" y="16"/>
                </a:lnTo>
                <a:lnTo>
                  <a:pt x="653" y="19"/>
                </a:lnTo>
                <a:lnTo>
                  <a:pt x="654" y="20"/>
                </a:lnTo>
                <a:lnTo>
                  <a:pt x="654" y="22"/>
                </a:lnTo>
                <a:lnTo>
                  <a:pt x="654" y="25"/>
                </a:lnTo>
                <a:lnTo>
                  <a:pt x="655" y="26"/>
                </a:lnTo>
                <a:lnTo>
                  <a:pt x="656" y="29"/>
                </a:lnTo>
                <a:lnTo>
                  <a:pt x="657" y="31"/>
                </a:lnTo>
                <a:lnTo>
                  <a:pt x="658" y="32"/>
                </a:lnTo>
                <a:lnTo>
                  <a:pt x="659" y="34"/>
                </a:lnTo>
                <a:lnTo>
                  <a:pt x="660" y="36"/>
                </a:lnTo>
                <a:lnTo>
                  <a:pt x="660" y="37"/>
                </a:lnTo>
                <a:lnTo>
                  <a:pt x="661" y="39"/>
                </a:lnTo>
                <a:lnTo>
                  <a:pt x="662" y="42"/>
                </a:lnTo>
                <a:lnTo>
                  <a:pt x="663" y="43"/>
                </a:lnTo>
                <a:lnTo>
                  <a:pt x="664" y="45"/>
                </a:lnTo>
                <a:lnTo>
                  <a:pt x="665" y="47"/>
                </a:lnTo>
                <a:lnTo>
                  <a:pt x="665" y="48"/>
                </a:lnTo>
                <a:lnTo>
                  <a:pt x="666" y="50"/>
                </a:lnTo>
                <a:lnTo>
                  <a:pt x="667" y="52"/>
                </a:lnTo>
                <a:lnTo>
                  <a:pt x="668" y="53"/>
                </a:lnTo>
                <a:lnTo>
                  <a:pt x="669" y="56"/>
                </a:lnTo>
                <a:lnTo>
                  <a:pt x="670" y="58"/>
                </a:lnTo>
                <a:lnTo>
                  <a:pt x="671" y="59"/>
                </a:lnTo>
                <a:lnTo>
                  <a:pt x="671" y="61"/>
                </a:lnTo>
                <a:lnTo>
                  <a:pt x="672" y="63"/>
                </a:lnTo>
                <a:lnTo>
                  <a:pt x="673" y="64"/>
                </a:lnTo>
                <a:lnTo>
                  <a:pt x="675" y="66"/>
                </a:lnTo>
                <a:lnTo>
                  <a:pt x="676" y="68"/>
                </a:lnTo>
                <a:lnTo>
                  <a:pt x="677" y="69"/>
                </a:lnTo>
                <a:lnTo>
                  <a:pt x="677" y="71"/>
                </a:lnTo>
                <a:lnTo>
                  <a:pt x="678" y="73"/>
                </a:lnTo>
                <a:lnTo>
                  <a:pt x="680" y="75"/>
                </a:lnTo>
                <a:lnTo>
                  <a:pt x="681" y="76"/>
                </a:lnTo>
                <a:lnTo>
                  <a:pt x="682" y="78"/>
                </a:lnTo>
                <a:lnTo>
                  <a:pt x="682" y="80"/>
                </a:lnTo>
                <a:lnTo>
                  <a:pt x="684" y="81"/>
                </a:lnTo>
                <a:lnTo>
                  <a:pt x="685" y="83"/>
                </a:lnTo>
                <a:lnTo>
                  <a:pt x="686" y="85"/>
                </a:lnTo>
                <a:lnTo>
                  <a:pt x="688" y="86"/>
                </a:lnTo>
                <a:lnTo>
                  <a:pt x="688" y="87"/>
                </a:lnTo>
                <a:lnTo>
                  <a:pt x="689" y="89"/>
                </a:lnTo>
                <a:lnTo>
                  <a:pt x="690" y="91"/>
                </a:lnTo>
                <a:lnTo>
                  <a:pt x="691" y="92"/>
                </a:lnTo>
                <a:lnTo>
                  <a:pt x="692" y="94"/>
                </a:lnTo>
                <a:lnTo>
                  <a:pt x="693" y="97"/>
                </a:lnTo>
                <a:lnTo>
                  <a:pt x="694" y="97"/>
                </a:lnTo>
                <a:lnTo>
                  <a:pt x="695" y="99"/>
                </a:lnTo>
                <a:lnTo>
                  <a:pt x="696" y="101"/>
                </a:lnTo>
                <a:lnTo>
                  <a:pt x="697" y="103"/>
                </a:lnTo>
                <a:lnTo>
                  <a:pt x="699" y="104"/>
                </a:lnTo>
                <a:lnTo>
                  <a:pt x="699" y="106"/>
                </a:lnTo>
                <a:lnTo>
                  <a:pt x="701" y="107"/>
                </a:lnTo>
                <a:lnTo>
                  <a:pt x="702" y="108"/>
                </a:lnTo>
                <a:lnTo>
                  <a:pt x="703" y="110"/>
                </a:lnTo>
                <a:lnTo>
                  <a:pt x="705" y="111"/>
                </a:lnTo>
                <a:lnTo>
                  <a:pt x="706" y="113"/>
                </a:lnTo>
                <a:lnTo>
                  <a:pt x="707" y="114"/>
                </a:lnTo>
                <a:lnTo>
                  <a:pt x="708" y="115"/>
                </a:lnTo>
                <a:lnTo>
                  <a:pt x="710" y="117"/>
                </a:lnTo>
                <a:lnTo>
                  <a:pt x="710" y="118"/>
                </a:lnTo>
                <a:lnTo>
                  <a:pt x="710" y="119"/>
                </a:lnTo>
                <a:lnTo>
                  <a:pt x="711" y="120"/>
                </a:lnTo>
                <a:lnTo>
                  <a:pt x="713" y="121"/>
                </a:lnTo>
                <a:lnTo>
                  <a:pt x="714" y="123"/>
                </a:lnTo>
                <a:lnTo>
                  <a:pt x="716" y="125"/>
                </a:lnTo>
                <a:lnTo>
                  <a:pt x="716" y="126"/>
                </a:lnTo>
                <a:lnTo>
                  <a:pt x="717" y="127"/>
                </a:lnTo>
                <a:lnTo>
                  <a:pt x="719" y="129"/>
                </a:lnTo>
                <a:lnTo>
                  <a:pt x="720" y="130"/>
                </a:lnTo>
                <a:lnTo>
                  <a:pt x="721" y="132"/>
                </a:lnTo>
                <a:lnTo>
                  <a:pt x="722" y="133"/>
                </a:lnTo>
                <a:lnTo>
                  <a:pt x="724" y="135"/>
                </a:lnTo>
                <a:lnTo>
                  <a:pt x="726" y="136"/>
                </a:lnTo>
                <a:lnTo>
                  <a:pt x="727" y="136"/>
                </a:lnTo>
                <a:lnTo>
                  <a:pt x="728" y="138"/>
                </a:lnTo>
                <a:lnTo>
                  <a:pt x="730" y="139"/>
                </a:lnTo>
                <a:lnTo>
                  <a:pt x="732" y="140"/>
                </a:lnTo>
                <a:lnTo>
                  <a:pt x="733" y="141"/>
                </a:lnTo>
                <a:lnTo>
                  <a:pt x="734" y="142"/>
                </a:lnTo>
                <a:lnTo>
                  <a:pt x="735" y="142"/>
                </a:lnTo>
                <a:lnTo>
                  <a:pt x="736" y="143"/>
                </a:lnTo>
                <a:lnTo>
                  <a:pt x="738" y="145"/>
                </a:lnTo>
                <a:lnTo>
                  <a:pt x="739" y="146"/>
                </a:lnTo>
                <a:lnTo>
                  <a:pt x="741" y="147"/>
                </a:lnTo>
                <a:lnTo>
                  <a:pt x="743" y="147"/>
                </a:lnTo>
                <a:lnTo>
                  <a:pt x="744" y="148"/>
                </a:lnTo>
                <a:lnTo>
                  <a:pt x="746" y="150"/>
                </a:lnTo>
                <a:lnTo>
                  <a:pt x="748" y="150"/>
                </a:lnTo>
                <a:lnTo>
                  <a:pt x="749" y="152"/>
                </a:lnTo>
                <a:lnTo>
                  <a:pt x="750" y="152"/>
                </a:lnTo>
                <a:lnTo>
                  <a:pt x="753" y="153"/>
                </a:lnTo>
                <a:lnTo>
                  <a:pt x="755" y="154"/>
                </a:lnTo>
                <a:lnTo>
                  <a:pt x="756" y="155"/>
                </a:lnTo>
                <a:lnTo>
                  <a:pt x="758" y="156"/>
                </a:lnTo>
                <a:lnTo>
                  <a:pt x="760" y="157"/>
                </a:lnTo>
                <a:lnTo>
                  <a:pt x="761" y="158"/>
                </a:lnTo>
                <a:lnTo>
                  <a:pt x="763" y="158"/>
                </a:lnTo>
                <a:lnTo>
                  <a:pt x="765" y="159"/>
                </a:lnTo>
                <a:lnTo>
                  <a:pt x="767" y="160"/>
                </a:lnTo>
                <a:lnTo>
                  <a:pt x="770" y="160"/>
                </a:lnTo>
                <a:lnTo>
                  <a:pt x="772" y="161"/>
                </a:lnTo>
                <a:lnTo>
                  <a:pt x="774" y="161"/>
                </a:lnTo>
                <a:lnTo>
                  <a:pt x="776" y="162"/>
                </a:lnTo>
                <a:lnTo>
                  <a:pt x="778" y="162"/>
                </a:lnTo>
                <a:lnTo>
                  <a:pt x="781" y="162"/>
                </a:lnTo>
                <a:lnTo>
                  <a:pt x="783" y="163"/>
                </a:lnTo>
                <a:lnTo>
                  <a:pt x="786" y="163"/>
                </a:lnTo>
                <a:lnTo>
                  <a:pt x="788" y="162"/>
                </a:lnTo>
                <a:lnTo>
                  <a:pt x="790" y="161"/>
                </a:lnTo>
                <a:lnTo>
                  <a:pt x="792" y="160"/>
                </a:lnTo>
                <a:lnTo>
                  <a:pt x="794" y="159"/>
                </a:lnTo>
                <a:lnTo>
                  <a:pt x="794" y="158"/>
                </a:lnTo>
                <a:lnTo>
                  <a:pt x="796" y="157"/>
                </a:lnTo>
                <a:lnTo>
                  <a:pt x="798" y="156"/>
                </a:lnTo>
                <a:lnTo>
                  <a:pt x="800" y="155"/>
                </a:lnTo>
                <a:lnTo>
                  <a:pt x="802" y="154"/>
                </a:lnTo>
                <a:lnTo>
                  <a:pt x="804" y="152"/>
                </a:lnTo>
                <a:lnTo>
                  <a:pt x="805" y="152"/>
                </a:lnTo>
                <a:lnTo>
                  <a:pt x="807" y="151"/>
                </a:lnTo>
                <a:lnTo>
                  <a:pt x="809" y="150"/>
                </a:lnTo>
                <a:lnTo>
                  <a:pt x="811" y="149"/>
                </a:lnTo>
                <a:lnTo>
                  <a:pt x="812" y="148"/>
                </a:lnTo>
                <a:lnTo>
                  <a:pt x="815" y="147"/>
                </a:lnTo>
                <a:lnTo>
                  <a:pt x="817" y="147"/>
                </a:lnTo>
                <a:lnTo>
                  <a:pt x="819" y="147"/>
                </a:lnTo>
                <a:lnTo>
                  <a:pt x="822" y="148"/>
                </a:lnTo>
                <a:lnTo>
                  <a:pt x="823" y="149"/>
                </a:lnTo>
                <a:lnTo>
                  <a:pt x="824" y="151"/>
                </a:lnTo>
                <a:lnTo>
                  <a:pt x="826" y="152"/>
                </a:lnTo>
                <a:lnTo>
                  <a:pt x="827" y="153"/>
                </a:lnTo>
                <a:lnTo>
                  <a:pt x="828" y="154"/>
                </a:lnTo>
                <a:lnTo>
                  <a:pt x="830" y="156"/>
                </a:lnTo>
                <a:lnTo>
                  <a:pt x="832" y="157"/>
                </a:lnTo>
                <a:lnTo>
                  <a:pt x="833" y="158"/>
                </a:lnTo>
                <a:lnTo>
                  <a:pt x="833" y="160"/>
                </a:lnTo>
                <a:lnTo>
                  <a:pt x="834" y="162"/>
                </a:lnTo>
                <a:lnTo>
                  <a:pt x="836" y="163"/>
                </a:lnTo>
                <a:lnTo>
                  <a:pt x="838" y="164"/>
                </a:lnTo>
                <a:lnTo>
                  <a:pt x="839" y="164"/>
                </a:lnTo>
                <a:lnTo>
                  <a:pt x="841" y="165"/>
                </a:lnTo>
                <a:lnTo>
                  <a:pt x="844" y="165"/>
                </a:lnTo>
                <a:lnTo>
                  <a:pt x="846" y="164"/>
                </a:lnTo>
                <a:lnTo>
                  <a:pt x="848" y="164"/>
                </a:lnTo>
                <a:lnTo>
                  <a:pt x="850" y="163"/>
                </a:lnTo>
                <a:lnTo>
                  <a:pt x="851" y="161"/>
                </a:lnTo>
                <a:lnTo>
                  <a:pt x="852" y="160"/>
                </a:lnTo>
                <a:lnTo>
                  <a:pt x="854" y="158"/>
                </a:lnTo>
                <a:lnTo>
                  <a:pt x="855" y="158"/>
                </a:lnTo>
                <a:lnTo>
                  <a:pt x="858" y="158"/>
                </a:lnTo>
                <a:lnTo>
                  <a:pt x="860" y="158"/>
                </a:lnTo>
                <a:lnTo>
                  <a:pt x="861" y="158"/>
                </a:lnTo>
                <a:lnTo>
                  <a:pt x="864" y="158"/>
                </a:lnTo>
                <a:lnTo>
                  <a:pt x="867" y="158"/>
                </a:lnTo>
                <a:lnTo>
                  <a:pt x="868" y="158"/>
                </a:lnTo>
                <a:lnTo>
                  <a:pt x="870" y="157"/>
                </a:lnTo>
                <a:lnTo>
                  <a:pt x="872" y="155"/>
                </a:lnTo>
                <a:lnTo>
                  <a:pt x="872" y="154"/>
                </a:lnTo>
                <a:lnTo>
                  <a:pt x="873" y="152"/>
                </a:lnTo>
                <a:lnTo>
                  <a:pt x="875" y="151"/>
                </a:lnTo>
                <a:lnTo>
                  <a:pt x="877" y="150"/>
                </a:lnTo>
                <a:lnTo>
                  <a:pt x="878" y="150"/>
                </a:lnTo>
                <a:lnTo>
                  <a:pt x="880" y="151"/>
                </a:lnTo>
                <a:lnTo>
                  <a:pt x="881" y="152"/>
                </a:lnTo>
                <a:lnTo>
                  <a:pt x="882" y="154"/>
                </a:lnTo>
                <a:lnTo>
                  <a:pt x="883" y="157"/>
                </a:lnTo>
                <a:lnTo>
                  <a:pt x="883" y="158"/>
                </a:lnTo>
                <a:lnTo>
                  <a:pt x="883" y="161"/>
                </a:lnTo>
                <a:lnTo>
                  <a:pt x="884" y="163"/>
                </a:lnTo>
                <a:lnTo>
                  <a:pt x="885" y="164"/>
                </a:lnTo>
                <a:lnTo>
                  <a:pt x="886" y="166"/>
                </a:lnTo>
                <a:lnTo>
                  <a:pt x="888" y="168"/>
                </a:lnTo>
                <a:lnTo>
                  <a:pt x="889" y="169"/>
                </a:lnTo>
                <a:lnTo>
                  <a:pt x="891" y="169"/>
                </a:lnTo>
                <a:lnTo>
                  <a:pt x="894" y="169"/>
                </a:lnTo>
                <a:lnTo>
                  <a:pt x="896" y="169"/>
                </a:lnTo>
                <a:lnTo>
                  <a:pt x="899" y="169"/>
                </a:lnTo>
                <a:lnTo>
                  <a:pt x="901" y="169"/>
                </a:lnTo>
                <a:lnTo>
                  <a:pt x="904" y="169"/>
                </a:lnTo>
                <a:lnTo>
                  <a:pt x="906" y="169"/>
                </a:lnTo>
                <a:lnTo>
                  <a:pt x="909" y="168"/>
                </a:lnTo>
                <a:lnTo>
                  <a:pt x="911" y="168"/>
                </a:lnTo>
                <a:lnTo>
                  <a:pt x="912" y="169"/>
                </a:lnTo>
                <a:lnTo>
                  <a:pt x="913" y="170"/>
                </a:lnTo>
                <a:lnTo>
                  <a:pt x="915" y="172"/>
                </a:lnTo>
                <a:lnTo>
                  <a:pt x="916" y="174"/>
                </a:lnTo>
                <a:lnTo>
                  <a:pt x="917" y="175"/>
                </a:lnTo>
                <a:lnTo>
                  <a:pt x="917" y="177"/>
                </a:lnTo>
                <a:lnTo>
                  <a:pt x="918" y="179"/>
                </a:lnTo>
                <a:lnTo>
                  <a:pt x="920" y="180"/>
                </a:lnTo>
                <a:lnTo>
                  <a:pt x="921" y="182"/>
                </a:lnTo>
                <a:lnTo>
                  <a:pt x="922" y="183"/>
                </a:lnTo>
                <a:lnTo>
                  <a:pt x="923" y="183"/>
                </a:lnTo>
                <a:lnTo>
                  <a:pt x="924" y="184"/>
                </a:lnTo>
                <a:lnTo>
                  <a:pt x="926" y="185"/>
                </a:lnTo>
                <a:lnTo>
                  <a:pt x="927" y="185"/>
                </a:lnTo>
                <a:lnTo>
                  <a:pt x="928" y="185"/>
                </a:lnTo>
                <a:lnTo>
                  <a:pt x="930" y="186"/>
                </a:lnTo>
                <a:lnTo>
                  <a:pt x="932" y="186"/>
                </a:lnTo>
                <a:lnTo>
                  <a:pt x="934" y="186"/>
                </a:lnTo>
                <a:lnTo>
                  <a:pt x="937" y="187"/>
                </a:lnTo>
                <a:lnTo>
                  <a:pt x="939" y="187"/>
                </a:lnTo>
                <a:lnTo>
                  <a:pt x="940" y="188"/>
                </a:lnTo>
                <a:lnTo>
                  <a:pt x="943" y="189"/>
                </a:lnTo>
                <a:lnTo>
                  <a:pt x="945" y="190"/>
                </a:lnTo>
                <a:lnTo>
                  <a:pt x="946" y="191"/>
                </a:lnTo>
                <a:lnTo>
                  <a:pt x="948" y="191"/>
                </a:lnTo>
                <a:lnTo>
                  <a:pt x="950" y="193"/>
                </a:lnTo>
                <a:lnTo>
                  <a:pt x="950" y="194"/>
                </a:lnTo>
                <a:lnTo>
                  <a:pt x="951" y="196"/>
                </a:lnTo>
                <a:lnTo>
                  <a:pt x="952" y="197"/>
                </a:lnTo>
                <a:lnTo>
                  <a:pt x="953" y="200"/>
                </a:lnTo>
                <a:lnTo>
                  <a:pt x="954" y="202"/>
                </a:lnTo>
                <a:lnTo>
                  <a:pt x="954" y="204"/>
                </a:lnTo>
                <a:lnTo>
                  <a:pt x="954" y="207"/>
                </a:lnTo>
                <a:lnTo>
                  <a:pt x="953" y="208"/>
                </a:lnTo>
                <a:lnTo>
                  <a:pt x="952" y="211"/>
                </a:lnTo>
                <a:lnTo>
                  <a:pt x="951" y="213"/>
                </a:lnTo>
                <a:lnTo>
                  <a:pt x="950" y="214"/>
                </a:lnTo>
                <a:lnTo>
                  <a:pt x="951" y="217"/>
                </a:lnTo>
                <a:lnTo>
                  <a:pt x="951" y="219"/>
                </a:lnTo>
                <a:lnTo>
                  <a:pt x="952" y="221"/>
                </a:lnTo>
                <a:lnTo>
                  <a:pt x="952" y="224"/>
                </a:lnTo>
                <a:lnTo>
                  <a:pt x="953" y="226"/>
                </a:lnTo>
                <a:lnTo>
                  <a:pt x="953" y="229"/>
                </a:lnTo>
                <a:lnTo>
                  <a:pt x="953" y="231"/>
                </a:lnTo>
                <a:lnTo>
                  <a:pt x="953" y="234"/>
                </a:lnTo>
                <a:lnTo>
                  <a:pt x="953" y="236"/>
                </a:lnTo>
                <a:lnTo>
                  <a:pt x="954" y="238"/>
                </a:lnTo>
                <a:lnTo>
                  <a:pt x="955" y="240"/>
                </a:lnTo>
                <a:lnTo>
                  <a:pt x="956" y="241"/>
                </a:lnTo>
                <a:lnTo>
                  <a:pt x="956" y="243"/>
                </a:lnTo>
                <a:lnTo>
                  <a:pt x="958" y="245"/>
                </a:lnTo>
                <a:lnTo>
                  <a:pt x="959" y="246"/>
                </a:lnTo>
                <a:lnTo>
                  <a:pt x="961" y="247"/>
                </a:lnTo>
                <a:lnTo>
                  <a:pt x="962" y="248"/>
                </a:lnTo>
                <a:lnTo>
                  <a:pt x="964" y="249"/>
                </a:lnTo>
                <a:lnTo>
                  <a:pt x="966" y="250"/>
                </a:lnTo>
                <a:lnTo>
                  <a:pt x="967" y="252"/>
                </a:lnTo>
                <a:lnTo>
                  <a:pt x="969" y="252"/>
                </a:lnTo>
                <a:lnTo>
                  <a:pt x="971" y="252"/>
                </a:lnTo>
                <a:lnTo>
                  <a:pt x="973" y="254"/>
                </a:lnTo>
                <a:lnTo>
                  <a:pt x="974" y="255"/>
                </a:lnTo>
                <a:lnTo>
                  <a:pt x="976" y="256"/>
                </a:lnTo>
                <a:lnTo>
                  <a:pt x="978" y="257"/>
                </a:lnTo>
                <a:lnTo>
                  <a:pt x="979" y="258"/>
                </a:lnTo>
                <a:lnTo>
                  <a:pt x="981" y="258"/>
                </a:lnTo>
                <a:lnTo>
                  <a:pt x="982" y="260"/>
                </a:lnTo>
                <a:lnTo>
                  <a:pt x="984" y="261"/>
                </a:lnTo>
                <a:lnTo>
                  <a:pt x="985" y="263"/>
                </a:lnTo>
                <a:lnTo>
                  <a:pt x="986" y="263"/>
                </a:lnTo>
                <a:lnTo>
                  <a:pt x="988" y="265"/>
                </a:lnTo>
                <a:lnTo>
                  <a:pt x="989" y="267"/>
                </a:lnTo>
                <a:lnTo>
                  <a:pt x="990" y="269"/>
                </a:lnTo>
                <a:lnTo>
                  <a:pt x="990" y="269"/>
                </a:lnTo>
                <a:lnTo>
                  <a:pt x="992" y="271"/>
                </a:lnTo>
                <a:lnTo>
                  <a:pt x="994" y="272"/>
                </a:lnTo>
                <a:lnTo>
                  <a:pt x="995" y="274"/>
                </a:lnTo>
                <a:lnTo>
                  <a:pt x="997" y="274"/>
                </a:lnTo>
                <a:lnTo>
                  <a:pt x="999" y="275"/>
                </a:lnTo>
                <a:lnTo>
                  <a:pt x="1001" y="276"/>
                </a:lnTo>
                <a:lnTo>
                  <a:pt x="1002" y="276"/>
                </a:lnTo>
                <a:lnTo>
                  <a:pt x="1005" y="277"/>
                </a:lnTo>
                <a:lnTo>
                  <a:pt x="1006" y="278"/>
                </a:lnTo>
                <a:lnTo>
                  <a:pt x="1009" y="278"/>
                </a:lnTo>
                <a:lnTo>
                  <a:pt x="1012" y="278"/>
                </a:lnTo>
                <a:lnTo>
                  <a:pt x="1014" y="278"/>
                </a:lnTo>
                <a:lnTo>
                  <a:pt x="1017" y="278"/>
                </a:lnTo>
                <a:lnTo>
                  <a:pt x="1018" y="277"/>
                </a:lnTo>
                <a:lnTo>
                  <a:pt x="1019" y="277"/>
                </a:lnTo>
                <a:lnTo>
                  <a:pt x="1020" y="275"/>
                </a:lnTo>
                <a:lnTo>
                  <a:pt x="1022" y="274"/>
                </a:lnTo>
                <a:lnTo>
                  <a:pt x="1023" y="273"/>
                </a:lnTo>
                <a:lnTo>
                  <a:pt x="1025" y="272"/>
                </a:lnTo>
                <a:lnTo>
                  <a:pt x="1027" y="271"/>
                </a:lnTo>
                <a:lnTo>
                  <a:pt x="1028" y="269"/>
                </a:lnTo>
                <a:lnTo>
                  <a:pt x="1029" y="269"/>
                </a:lnTo>
                <a:lnTo>
                  <a:pt x="1031" y="268"/>
                </a:lnTo>
                <a:lnTo>
                  <a:pt x="1033" y="267"/>
                </a:lnTo>
                <a:lnTo>
                  <a:pt x="1036" y="265"/>
                </a:lnTo>
                <a:lnTo>
                  <a:pt x="1039" y="266"/>
                </a:lnTo>
                <a:lnTo>
                  <a:pt x="1041" y="267"/>
                </a:lnTo>
                <a:lnTo>
                  <a:pt x="1044" y="268"/>
                </a:lnTo>
                <a:lnTo>
                  <a:pt x="1046" y="269"/>
                </a:lnTo>
                <a:lnTo>
                  <a:pt x="1049" y="269"/>
                </a:lnTo>
                <a:lnTo>
                  <a:pt x="1051" y="269"/>
                </a:lnTo>
                <a:lnTo>
                  <a:pt x="1055" y="270"/>
                </a:lnTo>
                <a:lnTo>
                  <a:pt x="1057" y="271"/>
                </a:lnTo>
                <a:lnTo>
                  <a:pt x="1060" y="272"/>
                </a:lnTo>
                <a:lnTo>
                  <a:pt x="1062" y="273"/>
                </a:lnTo>
                <a:lnTo>
                  <a:pt x="1065" y="274"/>
                </a:lnTo>
                <a:lnTo>
                  <a:pt x="1068" y="274"/>
                </a:lnTo>
                <a:lnTo>
                  <a:pt x="1071" y="274"/>
                </a:lnTo>
                <a:lnTo>
                  <a:pt x="1073" y="275"/>
                </a:lnTo>
                <a:lnTo>
                  <a:pt x="1076" y="276"/>
                </a:lnTo>
                <a:lnTo>
                  <a:pt x="1079" y="276"/>
                </a:lnTo>
                <a:lnTo>
                  <a:pt x="1081" y="277"/>
                </a:lnTo>
                <a:lnTo>
                  <a:pt x="1085" y="278"/>
                </a:lnTo>
                <a:lnTo>
                  <a:pt x="1087" y="279"/>
                </a:lnTo>
                <a:lnTo>
                  <a:pt x="1090" y="280"/>
                </a:lnTo>
                <a:lnTo>
                  <a:pt x="1092" y="280"/>
                </a:lnTo>
                <a:lnTo>
                  <a:pt x="1095" y="281"/>
                </a:lnTo>
                <a:lnTo>
                  <a:pt x="1098" y="282"/>
                </a:lnTo>
                <a:lnTo>
                  <a:pt x="1101" y="283"/>
                </a:lnTo>
                <a:lnTo>
                  <a:pt x="1101" y="283"/>
                </a:lnTo>
                <a:lnTo>
                  <a:pt x="1101" y="284"/>
                </a:lnTo>
                <a:lnTo>
                  <a:pt x="1099" y="285"/>
                </a:lnTo>
                <a:lnTo>
                  <a:pt x="1098" y="287"/>
                </a:lnTo>
                <a:lnTo>
                  <a:pt x="1096" y="288"/>
                </a:lnTo>
                <a:lnTo>
                  <a:pt x="1096" y="290"/>
                </a:lnTo>
                <a:lnTo>
                  <a:pt x="1095" y="291"/>
                </a:lnTo>
                <a:lnTo>
                  <a:pt x="1093" y="293"/>
                </a:lnTo>
                <a:lnTo>
                  <a:pt x="1092" y="295"/>
                </a:lnTo>
                <a:lnTo>
                  <a:pt x="1092" y="297"/>
                </a:lnTo>
                <a:lnTo>
                  <a:pt x="1092" y="299"/>
                </a:lnTo>
                <a:lnTo>
                  <a:pt x="1091" y="302"/>
                </a:lnTo>
                <a:lnTo>
                  <a:pt x="1091" y="304"/>
                </a:lnTo>
                <a:lnTo>
                  <a:pt x="1091" y="307"/>
                </a:lnTo>
                <a:lnTo>
                  <a:pt x="1091" y="309"/>
                </a:lnTo>
                <a:lnTo>
                  <a:pt x="1092" y="312"/>
                </a:lnTo>
                <a:lnTo>
                  <a:pt x="1092" y="314"/>
                </a:lnTo>
                <a:lnTo>
                  <a:pt x="1093" y="317"/>
                </a:lnTo>
                <a:lnTo>
                  <a:pt x="1093" y="319"/>
                </a:lnTo>
                <a:lnTo>
                  <a:pt x="1094" y="320"/>
                </a:lnTo>
                <a:lnTo>
                  <a:pt x="1096" y="322"/>
                </a:lnTo>
                <a:lnTo>
                  <a:pt x="1096" y="324"/>
                </a:lnTo>
                <a:lnTo>
                  <a:pt x="1098" y="324"/>
                </a:lnTo>
                <a:lnTo>
                  <a:pt x="1100" y="326"/>
                </a:lnTo>
                <a:lnTo>
                  <a:pt x="1101" y="327"/>
                </a:lnTo>
                <a:lnTo>
                  <a:pt x="1102" y="328"/>
                </a:lnTo>
                <a:lnTo>
                  <a:pt x="1103" y="330"/>
                </a:lnTo>
                <a:lnTo>
                  <a:pt x="1105" y="331"/>
                </a:lnTo>
                <a:lnTo>
                  <a:pt x="1106" y="333"/>
                </a:lnTo>
                <a:lnTo>
                  <a:pt x="1107" y="334"/>
                </a:lnTo>
                <a:lnTo>
                  <a:pt x="1108" y="335"/>
                </a:lnTo>
                <a:lnTo>
                  <a:pt x="1110" y="336"/>
                </a:lnTo>
                <a:lnTo>
                  <a:pt x="1112" y="337"/>
                </a:lnTo>
                <a:lnTo>
                  <a:pt x="1114" y="337"/>
                </a:lnTo>
                <a:lnTo>
                  <a:pt x="1117" y="337"/>
                </a:lnTo>
                <a:lnTo>
                  <a:pt x="1118" y="336"/>
                </a:lnTo>
                <a:lnTo>
                  <a:pt x="1118" y="336"/>
                </a:lnTo>
                <a:lnTo>
                  <a:pt x="1120" y="335"/>
                </a:lnTo>
                <a:lnTo>
                  <a:pt x="1122" y="334"/>
                </a:lnTo>
                <a:lnTo>
                  <a:pt x="1123" y="333"/>
                </a:lnTo>
                <a:lnTo>
                  <a:pt x="1124" y="331"/>
                </a:lnTo>
                <a:lnTo>
                  <a:pt x="1125" y="330"/>
                </a:lnTo>
                <a:lnTo>
                  <a:pt x="1127" y="329"/>
                </a:lnTo>
                <a:lnTo>
                  <a:pt x="1129" y="327"/>
                </a:lnTo>
                <a:lnTo>
                  <a:pt x="1129" y="326"/>
                </a:lnTo>
                <a:lnTo>
                  <a:pt x="1132" y="326"/>
                </a:lnTo>
                <a:lnTo>
                  <a:pt x="1134" y="325"/>
                </a:lnTo>
                <a:lnTo>
                  <a:pt x="1137" y="325"/>
                </a:lnTo>
                <a:lnTo>
                  <a:pt x="1140" y="325"/>
                </a:lnTo>
                <a:lnTo>
                  <a:pt x="1141" y="325"/>
                </a:lnTo>
                <a:lnTo>
                  <a:pt x="1143" y="326"/>
                </a:lnTo>
                <a:lnTo>
                  <a:pt x="1145" y="327"/>
                </a:lnTo>
                <a:lnTo>
                  <a:pt x="1147" y="328"/>
                </a:lnTo>
                <a:lnTo>
                  <a:pt x="1149" y="329"/>
                </a:lnTo>
                <a:lnTo>
                  <a:pt x="1151" y="330"/>
                </a:lnTo>
                <a:lnTo>
                  <a:pt x="1152" y="330"/>
                </a:lnTo>
                <a:lnTo>
                  <a:pt x="1154" y="332"/>
                </a:lnTo>
                <a:lnTo>
                  <a:pt x="1156" y="332"/>
                </a:lnTo>
                <a:lnTo>
                  <a:pt x="1157" y="333"/>
                </a:lnTo>
                <a:lnTo>
                  <a:pt x="1159" y="334"/>
                </a:lnTo>
                <a:lnTo>
                  <a:pt x="1161" y="335"/>
                </a:lnTo>
                <a:lnTo>
                  <a:pt x="1163" y="335"/>
                </a:lnTo>
                <a:lnTo>
                  <a:pt x="1165" y="335"/>
                </a:lnTo>
                <a:lnTo>
                  <a:pt x="1168" y="335"/>
                </a:lnTo>
                <a:lnTo>
                  <a:pt x="1169" y="334"/>
                </a:lnTo>
                <a:lnTo>
                  <a:pt x="1172" y="334"/>
                </a:lnTo>
                <a:lnTo>
                  <a:pt x="1174" y="334"/>
                </a:lnTo>
                <a:lnTo>
                  <a:pt x="1177" y="333"/>
                </a:lnTo>
                <a:lnTo>
                  <a:pt x="1180" y="334"/>
                </a:lnTo>
                <a:lnTo>
                  <a:pt x="1180" y="335"/>
                </a:lnTo>
                <a:lnTo>
                  <a:pt x="1182" y="336"/>
                </a:lnTo>
                <a:lnTo>
                  <a:pt x="1184" y="337"/>
                </a:lnTo>
                <a:lnTo>
                  <a:pt x="1185" y="339"/>
                </a:lnTo>
                <a:lnTo>
                  <a:pt x="1186" y="340"/>
                </a:lnTo>
                <a:lnTo>
                  <a:pt x="1188" y="341"/>
                </a:lnTo>
                <a:lnTo>
                  <a:pt x="1189" y="343"/>
                </a:lnTo>
                <a:lnTo>
                  <a:pt x="1191" y="344"/>
                </a:lnTo>
                <a:lnTo>
                  <a:pt x="1191" y="346"/>
                </a:lnTo>
                <a:lnTo>
                  <a:pt x="1185" y="354"/>
                </a:lnTo>
                <a:lnTo>
                  <a:pt x="1185" y="358"/>
                </a:lnTo>
                <a:lnTo>
                  <a:pt x="1186" y="361"/>
                </a:lnTo>
                <a:lnTo>
                  <a:pt x="1185" y="362"/>
                </a:lnTo>
                <a:lnTo>
                  <a:pt x="1185" y="363"/>
                </a:lnTo>
                <a:lnTo>
                  <a:pt x="1185" y="364"/>
                </a:lnTo>
                <a:lnTo>
                  <a:pt x="1185" y="366"/>
                </a:lnTo>
                <a:lnTo>
                  <a:pt x="1184" y="371"/>
                </a:lnTo>
                <a:lnTo>
                  <a:pt x="1182" y="373"/>
                </a:lnTo>
                <a:lnTo>
                  <a:pt x="1180" y="378"/>
                </a:lnTo>
                <a:lnTo>
                  <a:pt x="1179" y="383"/>
                </a:lnTo>
                <a:lnTo>
                  <a:pt x="1175" y="386"/>
                </a:lnTo>
                <a:lnTo>
                  <a:pt x="1174" y="388"/>
                </a:lnTo>
                <a:lnTo>
                  <a:pt x="1174" y="390"/>
                </a:lnTo>
                <a:lnTo>
                  <a:pt x="1178" y="402"/>
                </a:lnTo>
                <a:lnTo>
                  <a:pt x="1178" y="402"/>
                </a:lnTo>
                <a:lnTo>
                  <a:pt x="1180" y="407"/>
                </a:lnTo>
                <a:lnTo>
                  <a:pt x="1181" y="410"/>
                </a:lnTo>
                <a:lnTo>
                  <a:pt x="1184" y="412"/>
                </a:lnTo>
                <a:lnTo>
                  <a:pt x="1185" y="414"/>
                </a:lnTo>
                <a:lnTo>
                  <a:pt x="1185" y="416"/>
                </a:lnTo>
                <a:lnTo>
                  <a:pt x="1187" y="418"/>
                </a:lnTo>
                <a:lnTo>
                  <a:pt x="1190" y="419"/>
                </a:lnTo>
                <a:lnTo>
                  <a:pt x="1192" y="423"/>
                </a:lnTo>
                <a:lnTo>
                  <a:pt x="1193" y="426"/>
                </a:lnTo>
                <a:lnTo>
                  <a:pt x="1196" y="426"/>
                </a:lnTo>
                <a:lnTo>
                  <a:pt x="1196" y="427"/>
                </a:lnTo>
                <a:lnTo>
                  <a:pt x="1199" y="430"/>
                </a:lnTo>
                <a:lnTo>
                  <a:pt x="1202" y="432"/>
                </a:lnTo>
                <a:lnTo>
                  <a:pt x="1204" y="434"/>
                </a:lnTo>
                <a:lnTo>
                  <a:pt x="1207" y="437"/>
                </a:lnTo>
                <a:lnTo>
                  <a:pt x="1207" y="439"/>
                </a:lnTo>
                <a:lnTo>
                  <a:pt x="1210" y="451"/>
                </a:lnTo>
                <a:lnTo>
                  <a:pt x="1213" y="453"/>
                </a:lnTo>
                <a:lnTo>
                  <a:pt x="1215" y="460"/>
                </a:lnTo>
                <a:lnTo>
                  <a:pt x="1215" y="464"/>
                </a:lnTo>
                <a:lnTo>
                  <a:pt x="1215" y="465"/>
                </a:lnTo>
                <a:lnTo>
                  <a:pt x="1214" y="468"/>
                </a:lnTo>
                <a:lnTo>
                  <a:pt x="1219" y="471"/>
                </a:lnTo>
                <a:lnTo>
                  <a:pt x="1222" y="471"/>
                </a:lnTo>
                <a:lnTo>
                  <a:pt x="1223" y="471"/>
                </a:lnTo>
                <a:lnTo>
                  <a:pt x="1247" y="487"/>
                </a:lnTo>
                <a:lnTo>
                  <a:pt x="1250" y="507"/>
                </a:lnTo>
                <a:lnTo>
                  <a:pt x="1253" y="522"/>
                </a:lnTo>
                <a:lnTo>
                  <a:pt x="1260" y="529"/>
                </a:lnTo>
                <a:lnTo>
                  <a:pt x="1262" y="535"/>
                </a:lnTo>
                <a:lnTo>
                  <a:pt x="1268" y="541"/>
                </a:lnTo>
                <a:lnTo>
                  <a:pt x="1273" y="550"/>
                </a:lnTo>
                <a:lnTo>
                  <a:pt x="1277" y="556"/>
                </a:lnTo>
                <a:lnTo>
                  <a:pt x="1280" y="562"/>
                </a:lnTo>
                <a:lnTo>
                  <a:pt x="1280" y="564"/>
                </a:lnTo>
                <a:lnTo>
                  <a:pt x="1276" y="586"/>
                </a:lnTo>
                <a:lnTo>
                  <a:pt x="1280" y="589"/>
                </a:lnTo>
                <a:lnTo>
                  <a:pt x="1279" y="590"/>
                </a:lnTo>
                <a:lnTo>
                  <a:pt x="1278" y="590"/>
                </a:lnTo>
                <a:lnTo>
                  <a:pt x="1280" y="594"/>
                </a:lnTo>
                <a:lnTo>
                  <a:pt x="1280" y="595"/>
                </a:lnTo>
                <a:lnTo>
                  <a:pt x="1282" y="596"/>
                </a:lnTo>
                <a:lnTo>
                  <a:pt x="1283" y="597"/>
                </a:lnTo>
                <a:lnTo>
                  <a:pt x="1282" y="597"/>
                </a:lnTo>
                <a:lnTo>
                  <a:pt x="1281" y="597"/>
                </a:lnTo>
                <a:lnTo>
                  <a:pt x="1280" y="597"/>
                </a:lnTo>
                <a:lnTo>
                  <a:pt x="1279" y="597"/>
                </a:lnTo>
                <a:lnTo>
                  <a:pt x="1278" y="597"/>
                </a:lnTo>
                <a:lnTo>
                  <a:pt x="1277" y="597"/>
                </a:lnTo>
                <a:lnTo>
                  <a:pt x="1276" y="596"/>
                </a:lnTo>
                <a:lnTo>
                  <a:pt x="1275" y="596"/>
                </a:lnTo>
                <a:lnTo>
                  <a:pt x="1274" y="596"/>
                </a:lnTo>
                <a:lnTo>
                  <a:pt x="1273" y="596"/>
                </a:lnTo>
                <a:lnTo>
                  <a:pt x="1272" y="596"/>
                </a:lnTo>
                <a:lnTo>
                  <a:pt x="1271" y="596"/>
                </a:lnTo>
                <a:lnTo>
                  <a:pt x="1270" y="596"/>
                </a:lnTo>
                <a:lnTo>
                  <a:pt x="1269" y="597"/>
                </a:lnTo>
                <a:lnTo>
                  <a:pt x="1269" y="598"/>
                </a:lnTo>
                <a:lnTo>
                  <a:pt x="1268" y="599"/>
                </a:lnTo>
                <a:lnTo>
                  <a:pt x="1267" y="598"/>
                </a:lnTo>
                <a:lnTo>
                  <a:pt x="1266" y="597"/>
                </a:lnTo>
                <a:lnTo>
                  <a:pt x="1264" y="596"/>
                </a:lnTo>
                <a:lnTo>
                  <a:pt x="1263" y="596"/>
                </a:lnTo>
                <a:lnTo>
                  <a:pt x="1262" y="597"/>
                </a:lnTo>
                <a:lnTo>
                  <a:pt x="1261" y="597"/>
                </a:lnTo>
                <a:lnTo>
                  <a:pt x="1260" y="597"/>
                </a:lnTo>
                <a:lnTo>
                  <a:pt x="1259" y="597"/>
                </a:lnTo>
                <a:lnTo>
                  <a:pt x="1259" y="596"/>
                </a:lnTo>
                <a:lnTo>
                  <a:pt x="1259" y="596"/>
                </a:lnTo>
                <a:lnTo>
                  <a:pt x="1258" y="595"/>
                </a:lnTo>
                <a:lnTo>
                  <a:pt x="1257" y="595"/>
                </a:lnTo>
                <a:lnTo>
                  <a:pt x="1256" y="595"/>
                </a:lnTo>
                <a:lnTo>
                  <a:pt x="1254" y="595"/>
                </a:lnTo>
                <a:lnTo>
                  <a:pt x="1253" y="595"/>
                </a:lnTo>
                <a:lnTo>
                  <a:pt x="1252" y="595"/>
                </a:lnTo>
                <a:lnTo>
                  <a:pt x="1250" y="595"/>
                </a:lnTo>
                <a:lnTo>
                  <a:pt x="1249" y="595"/>
                </a:lnTo>
                <a:lnTo>
                  <a:pt x="1247" y="595"/>
                </a:lnTo>
                <a:lnTo>
                  <a:pt x="1247" y="594"/>
                </a:lnTo>
                <a:lnTo>
                  <a:pt x="1246" y="594"/>
                </a:lnTo>
                <a:lnTo>
                  <a:pt x="1245" y="594"/>
                </a:lnTo>
                <a:lnTo>
                  <a:pt x="1244" y="594"/>
                </a:lnTo>
                <a:lnTo>
                  <a:pt x="1243" y="595"/>
                </a:lnTo>
                <a:lnTo>
                  <a:pt x="1243" y="594"/>
                </a:lnTo>
                <a:lnTo>
                  <a:pt x="1242" y="594"/>
                </a:lnTo>
                <a:lnTo>
                  <a:pt x="1241" y="594"/>
                </a:lnTo>
                <a:lnTo>
                  <a:pt x="1241" y="595"/>
                </a:lnTo>
                <a:lnTo>
                  <a:pt x="1239" y="596"/>
                </a:lnTo>
                <a:lnTo>
                  <a:pt x="1238" y="596"/>
                </a:lnTo>
                <a:lnTo>
                  <a:pt x="1237" y="596"/>
                </a:lnTo>
                <a:lnTo>
                  <a:pt x="1237" y="596"/>
                </a:lnTo>
                <a:lnTo>
                  <a:pt x="1236" y="596"/>
                </a:lnTo>
                <a:lnTo>
                  <a:pt x="1236" y="597"/>
                </a:lnTo>
                <a:lnTo>
                  <a:pt x="1235" y="597"/>
                </a:lnTo>
                <a:lnTo>
                  <a:pt x="1235" y="598"/>
                </a:lnTo>
                <a:lnTo>
                  <a:pt x="1234" y="599"/>
                </a:lnTo>
                <a:lnTo>
                  <a:pt x="1233" y="599"/>
                </a:lnTo>
                <a:lnTo>
                  <a:pt x="1232" y="599"/>
                </a:lnTo>
                <a:lnTo>
                  <a:pt x="1231" y="600"/>
                </a:lnTo>
                <a:lnTo>
                  <a:pt x="1231" y="601"/>
                </a:lnTo>
                <a:lnTo>
                  <a:pt x="1231" y="601"/>
                </a:lnTo>
                <a:lnTo>
                  <a:pt x="1230" y="602"/>
                </a:lnTo>
                <a:lnTo>
                  <a:pt x="1230" y="603"/>
                </a:lnTo>
                <a:lnTo>
                  <a:pt x="1230" y="604"/>
                </a:lnTo>
                <a:lnTo>
                  <a:pt x="1230" y="605"/>
                </a:lnTo>
                <a:lnTo>
                  <a:pt x="1230" y="606"/>
                </a:lnTo>
                <a:lnTo>
                  <a:pt x="1230" y="606"/>
                </a:lnTo>
                <a:lnTo>
                  <a:pt x="1230" y="607"/>
                </a:lnTo>
                <a:lnTo>
                  <a:pt x="1230" y="607"/>
                </a:lnTo>
                <a:lnTo>
                  <a:pt x="1230" y="607"/>
                </a:lnTo>
                <a:lnTo>
                  <a:pt x="1229" y="608"/>
                </a:lnTo>
                <a:lnTo>
                  <a:pt x="1227" y="608"/>
                </a:lnTo>
                <a:lnTo>
                  <a:pt x="1226" y="608"/>
                </a:lnTo>
                <a:lnTo>
                  <a:pt x="1225" y="607"/>
                </a:lnTo>
                <a:lnTo>
                  <a:pt x="1224" y="607"/>
                </a:lnTo>
                <a:lnTo>
                  <a:pt x="1224" y="607"/>
                </a:lnTo>
                <a:lnTo>
                  <a:pt x="1224" y="608"/>
                </a:lnTo>
                <a:lnTo>
                  <a:pt x="1223" y="609"/>
                </a:lnTo>
                <a:lnTo>
                  <a:pt x="1222" y="610"/>
                </a:lnTo>
                <a:lnTo>
                  <a:pt x="1220" y="611"/>
                </a:lnTo>
                <a:lnTo>
                  <a:pt x="1219" y="611"/>
                </a:lnTo>
                <a:lnTo>
                  <a:pt x="1219" y="611"/>
                </a:lnTo>
                <a:lnTo>
                  <a:pt x="1218" y="611"/>
                </a:lnTo>
                <a:lnTo>
                  <a:pt x="1216" y="612"/>
                </a:lnTo>
                <a:lnTo>
                  <a:pt x="1215" y="614"/>
                </a:lnTo>
                <a:lnTo>
                  <a:pt x="1214" y="615"/>
                </a:lnTo>
                <a:lnTo>
                  <a:pt x="1214" y="617"/>
                </a:lnTo>
                <a:lnTo>
                  <a:pt x="1213" y="618"/>
                </a:lnTo>
                <a:lnTo>
                  <a:pt x="1213" y="618"/>
                </a:lnTo>
                <a:lnTo>
                  <a:pt x="1212" y="618"/>
                </a:lnTo>
                <a:lnTo>
                  <a:pt x="1211" y="618"/>
                </a:lnTo>
                <a:lnTo>
                  <a:pt x="1211" y="619"/>
                </a:lnTo>
                <a:lnTo>
                  <a:pt x="1211" y="620"/>
                </a:lnTo>
                <a:lnTo>
                  <a:pt x="1210" y="620"/>
                </a:lnTo>
                <a:lnTo>
                  <a:pt x="1209" y="621"/>
                </a:lnTo>
                <a:lnTo>
                  <a:pt x="1208" y="621"/>
                </a:lnTo>
                <a:lnTo>
                  <a:pt x="1207" y="621"/>
                </a:lnTo>
                <a:lnTo>
                  <a:pt x="1207" y="622"/>
                </a:lnTo>
                <a:lnTo>
                  <a:pt x="1206" y="622"/>
                </a:lnTo>
                <a:lnTo>
                  <a:pt x="1205" y="622"/>
                </a:lnTo>
                <a:lnTo>
                  <a:pt x="1204" y="622"/>
                </a:lnTo>
                <a:lnTo>
                  <a:pt x="1203" y="623"/>
                </a:lnTo>
                <a:lnTo>
                  <a:pt x="1202" y="623"/>
                </a:lnTo>
                <a:lnTo>
                  <a:pt x="1202" y="623"/>
                </a:lnTo>
                <a:lnTo>
                  <a:pt x="1201" y="623"/>
                </a:lnTo>
                <a:lnTo>
                  <a:pt x="1201" y="623"/>
                </a:lnTo>
                <a:lnTo>
                  <a:pt x="1200" y="623"/>
                </a:lnTo>
                <a:lnTo>
                  <a:pt x="1199" y="624"/>
                </a:lnTo>
                <a:lnTo>
                  <a:pt x="1198" y="624"/>
                </a:lnTo>
                <a:lnTo>
                  <a:pt x="1197" y="625"/>
                </a:lnTo>
                <a:lnTo>
                  <a:pt x="1197" y="626"/>
                </a:lnTo>
                <a:lnTo>
                  <a:pt x="1197" y="627"/>
                </a:lnTo>
                <a:lnTo>
                  <a:pt x="1196" y="627"/>
                </a:lnTo>
                <a:lnTo>
                  <a:pt x="1196" y="628"/>
                </a:lnTo>
                <a:lnTo>
                  <a:pt x="1195" y="629"/>
                </a:lnTo>
                <a:lnTo>
                  <a:pt x="1194" y="629"/>
                </a:lnTo>
                <a:lnTo>
                  <a:pt x="1193" y="630"/>
                </a:lnTo>
                <a:lnTo>
                  <a:pt x="1192" y="630"/>
                </a:lnTo>
                <a:lnTo>
                  <a:pt x="1191" y="631"/>
                </a:lnTo>
                <a:lnTo>
                  <a:pt x="1191" y="631"/>
                </a:lnTo>
                <a:lnTo>
                  <a:pt x="1190" y="631"/>
                </a:lnTo>
                <a:lnTo>
                  <a:pt x="1190" y="632"/>
                </a:lnTo>
                <a:lnTo>
                  <a:pt x="1190" y="633"/>
                </a:lnTo>
                <a:lnTo>
                  <a:pt x="1190" y="634"/>
                </a:lnTo>
                <a:lnTo>
                  <a:pt x="1190" y="634"/>
                </a:lnTo>
                <a:lnTo>
                  <a:pt x="1189" y="635"/>
                </a:lnTo>
                <a:lnTo>
                  <a:pt x="1189" y="636"/>
                </a:lnTo>
                <a:lnTo>
                  <a:pt x="1189" y="637"/>
                </a:lnTo>
                <a:lnTo>
                  <a:pt x="1188" y="637"/>
                </a:lnTo>
                <a:lnTo>
                  <a:pt x="1187" y="637"/>
                </a:lnTo>
                <a:lnTo>
                  <a:pt x="1187" y="638"/>
                </a:lnTo>
                <a:lnTo>
                  <a:pt x="1187" y="639"/>
                </a:lnTo>
                <a:lnTo>
                  <a:pt x="1188" y="640"/>
                </a:lnTo>
                <a:lnTo>
                  <a:pt x="1188" y="640"/>
                </a:lnTo>
                <a:lnTo>
                  <a:pt x="1188" y="641"/>
                </a:lnTo>
                <a:lnTo>
                  <a:pt x="1188" y="642"/>
                </a:lnTo>
                <a:lnTo>
                  <a:pt x="1187" y="642"/>
                </a:lnTo>
                <a:lnTo>
                  <a:pt x="1186" y="643"/>
                </a:lnTo>
                <a:lnTo>
                  <a:pt x="1185" y="643"/>
                </a:lnTo>
                <a:lnTo>
                  <a:pt x="1185" y="644"/>
                </a:lnTo>
                <a:lnTo>
                  <a:pt x="1185" y="645"/>
                </a:lnTo>
                <a:lnTo>
                  <a:pt x="1185" y="646"/>
                </a:lnTo>
                <a:lnTo>
                  <a:pt x="1185" y="646"/>
                </a:lnTo>
                <a:lnTo>
                  <a:pt x="1185" y="647"/>
                </a:lnTo>
                <a:lnTo>
                  <a:pt x="1185" y="648"/>
                </a:lnTo>
                <a:lnTo>
                  <a:pt x="1186" y="649"/>
                </a:lnTo>
                <a:lnTo>
                  <a:pt x="1186" y="650"/>
                </a:lnTo>
                <a:lnTo>
                  <a:pt x="1187" y="650"/>
                </a:lnTo>
                <a:lnTo>
                  <a:pt x="1187" y="651"/>
                </a:lnTo>
                <a:lnTo>
                  <a:pt x="1187" y="651"/>
                </a:lnTo>
                <a:lnTo>
                  <a:pt x="1186" y="652"/>
                </a:lnTo>
                <a:lnTo>
                  <a:pt x="1185" y="653"/>
                </a:lnTo>
                <a:lnTo>
                  <a:pt x="1185" y="653"/>
                </a:lnTo>
                <a:lnTo>
                  <a:pt x="1185" y="654"/>
                </a:lnTo>
                <a:lnTo>
                  <a:pt x="1185" y="655"/>
                </a:lnTo>
                <a:lnTo>
                  <a:pt x="1185" y="656"/>
                </a:lnTo>
                <a:lnTo>
                  <a:pt x="1184" y="657"/>
                </a:lnTo>
                <a:lnTo>
                  <a:pt x="1183" y="657"/>
                </a:lnTo>
                <a:lnTo>
                  <a:pt x="1182" y="657"/>
                </a:lnTo>
                <a:lnTo>
                  <a:pt x="1181" y="658"/>
                </a:lnTo>
                <a:lnTo>
                  <a:pt x="1181" y="659"/>
                </a:lnTo>
                <a:lnTo>
                  <a:pt x="1181" y="660"/>
                </a:lnTo>
                <a:lnTo>
                  <a:pt x="1181" y="662"/>
                </a:lnTo>
                <a:lnTo>
                  <a:pt x="1181" y="662"/>
                </a:lnTo>
                <a:lnTo>
                  <a:pt x="1180" y="663"/>
                </a:lnTo>
                <a:lnTo>
                  <a:pt x="1180" y="664"/>
                </a:lnTo>
                <a:lnTo>
                  <a:pt x="1179" y="665"/>
                </a:lnTo>
                <a:lnTo>
                  <a:pt x="1178" y="665"/>
                </a:lnTo>
                <a:lnTo>
                  <a:pt x="1177" y="665"/>
                </a:lnTo>
                <a:lnTo>
                  <a:pt x="1176" y="665"/>
                </a:lnTo>
                <a:lnTo>
                  <a:pt x="1175" y="665"/>
                </a:lnTo>
                <a:lnTo>
                  <a:pt x="1174" y="665"/>
                </a:lnTo>
                <a:lnTo>
                  <a:pt x="1174" y="665"/>
                </a:lnTo>
                <a:lnTo>
                  <a:pt x="1174" y="666"/>
                </a:lnTo>
                <a:lnTo>
                  <a:pt x="1173" y="666"/>
                </a:lnTo>
                <a:lnTo>
                  <a:pt x="1173" y="667"/>
                </a:lnTo>
                <a:lnTo>
                  <a:pt x="1171" y="668"/>
                </a:lnTo>
                <a:lnTo>
                  <a:pt x="1170" y="668"/>
                </a:lnTo>
                <a:lnTo>
                  <a:pt x="1169" y="669"/>
                </a:lnTo>
                <a:lnTo>
                  <a:pt x="1169" y="671"/>
                </a:lnTo>
                <a:lnTo>
                  <a:pt x="1168" y="672"/>
                </a:lnTo>
                <a:lnTo>
                  <a:pt x="1169" y="673"/>
                </a:lnTo>
                <a:lnTo>
                  <a:pt x="1170" y="673"/>
                </a:lnTo>
                <a:lnTo>
                  <a:pt x="1170" y="674"/>
                </a:lnTo>
                <a:lnTo>
                  <a:pt x="1171" y="675"/>
                </a:lnTo>
                <a:lnTo>
                  <a:pt x="1172" y="676"/>
                </a:lnTo>
                <a:lnTo>
                  <a:pt x="1173" y="677"/>
                </a:lnTo>
                <a:lnTo>
                  <a:pt x="1174" y="677"/>
                </a:lnTo>
                <a:lnTo>
                  <a:pt x="1174" y="679"/>
                </a:lnTo>
                <a:lnTo>
                  <a:pt x="1174" y="679"/>
                </a:lnTo>
                <a:lnTo>
                  <a:pt x="1174" y="680"/>
                </a:lnTo>
                <a:lnTo>
                  <a:pt x="1173" y="681"/>
                </a:lnTo>
                <a:lnTo>
                  <a:pt x="1173" y="683"/>
                </a:lnTo>
                <a:lnTo>
                  <a:pt x="1172" y="683"/>
                </a:lnTo>
                <a:lnTo>
                  <a:pt x="1171" y="683"/>
                </a:lnTo>
                <a:lnTo>
                  <a:pt x="1169" y="683"/>
                </a:lnTo>
                <a:lnTo>
                  <a:pt x="1169" y="684"/>
                </a:lnTo>
                <a:lnTo>
                  <a:pt x="1168" y="684"/>
                </a:lnTo>
                <a:lnTo>
                  <a:pt x="1168" y="685"/>
                </a:lnTo>
                <a:lnTo>
                  <a:pt x="1167" y="686"/>
                </a:lnTo>
                <a:lnTo>
                  <a:pt x="1166" y="686"/>
                </a:lnTo>
                <a:lnTo>
                  <a:pt x="1166" y="687"/>
                </a:lnTo>
                <a:lnTo>
                  <a:pt x="1166" y="689"/>
                </a:lnTo>
                <a:lnTo>
                  <a:pt x="1165" y="690"/>
                </a:lnTo>
                <a:lnTo>
                  <a:pt x="1165" y="691"/>
                </a:lnTo>
                <a:lnTo>
                  <a:pt x="1166" y="692"/>
                </a:lnTo>
                <a:lnTo>
                  <a:pt x="1166" y="693"/>
                </a:lnTo>
                <a:lnTo>
                  <a:pt x="1167" y="694"/>
                </a:lnTo>
                <a:lnTo>
                  <a:pt x="1167" y="695"/>
                </a:lnTo>
                <a:lnTo>
                  <a:pt x="1166" y="695"/>
                </a:lnTo>
                <a:lnTo>
                  <a:pt x="1166" y="697"/>
                </a:lnTo>
                <a:lnTo>
                  <a:pt x="1166" y="698"/>
                </a:lnTo>
                <a:lnTo>
                  <a:pt x="1165" y="700"/>
                </a:lnTo>
                <a:lnTo>
                  <a:pt x="1164" y="700"/>
                </a:lnTo>
                <a:lnTo>
                  <a:pt x="1163" y="700"/>
                </a:lnTo>
                <a:lnTo>
                  <a:pt x="1163" y="700"/>
                </a:lnTo>
                <a:lnTo>
                  <a:pt x="1162" y="700"/>
                </a:lnTo>
                <a:lnTo>
                  <a:pt x="1161" y="700"/>
                </a:lnTo>
                <a:lnTo>
                  <a:pt x="1161" y="701"/>
                </a:lnTo>
                <a:lnTo>
                  <a:pt x="1160" y="701"/>
                </a:lnTo>
                <a:lnTo>
                  <a:pt x="1159" y="701"/>
                </a:lnTo>
                <a:lnTo>
                  <a:pt x="1158" y="701"/>
                </a:lnTo>
                <a:lnTo>
                  <a:pt x="1157" y="701"/>
                </a:lnTo>
                <a:lnTo>
                  <a:pt x="1157" y="702"/>
                </a:lnTo>
                <a:lnTo>
                  <a:pt x="1157" y="703"/>
                </a:lnTo>
                <a:lnTo>
                  <a:pt x="1155" y="704"/>
                </a:lnTo>
                <a:lnTo>
                  <a:pt x="1154" y="704"/>
                </a:lnTo>
                <a:lnTo>
                  <a:pt x="1153" y="705"/>
                </a:lnTo>
                <a:lnTo>
                  <a:pt x="1152" y="706"/>
                </a:lnTo>
                <a:lnTo>
                  <a:pt x="1151" y="707"/>
                </a:lnTo>
                <a:lnTo>
                  <a:pt x="1150" y="707"/>
                </a:lnTo>
                <a:lnTo>
                  <a:pt x="1149" y="708"/>
                </a:lnTo>
                <a:lnTo>
                  <a:pt x="1148" y="709"/>
                </a:lnTo>
                <a:lnTo>
                  <a:pt x="1147" y="711"/>
                </a:lnTo>
                <a:lnTo>
                  <a:pt x="1147" y="712"/>
                </a:lnTo>
                <a:lnTo>
                  <a:pt x="1146" y="712"/>
                </a:lnTo>
                <a:lnTo>
                  <a:pt x="1146" y="713"/>
                </a:lnTo>
                <a:lnTo>
                  <a:pt x="1145" y="713"/>
                </a:lnTo>
                <a:lnTo>
                  <a:pt x="1144" y="712"/>
                </a:lnTo>
                <a:lnTo>
                  <a:pt x="1143" y="712"/>
                </a:lnTo>
                <a:lnTo>
                  <a:pt x="1141" y="712"/>
                </a:lnTo>
                <a:lnTo>
                  <a:pt x="1140" y="711"/>
                </a:lnTo>
                <a:lnTo>
                  <a:pt x="1139" y="710"/>
                </a:lnTo>
                <a:lnTo>
                  <a:pt x="1138" y="709"/>
                </a:lnTo>
                <a:lnTo>
                  <a:pt x="1137" y="708"/>
                </a:lnTo>
                <a:lnTo>
                  <a:pt x="1136" y="708"/>
                </a:lnTo>
                <a:lnTo>
                  <a:pt x="1136" y="709"/>
                </a:lnTo>
                <a:lnTo>
                  <a:pt x="1135" y="711"/>
                </a:lnTo>
                <a:lnTo>
                  <a:pt x="1135" y="711"/>
                </a:lnTo>
                <a:lnTo>
                  <a:pt x="1135" y="710"/>
                </a:lnTo>
                <a:lnTo>
                  <a:pt x="1134" y="710"/>
                </a:lnTo>
                <a:lnTo>
                  <a:pt x="1133" y="710"/>
                </a:lnTo>
                <a:lnTo>
                  <a:pt x="1132" y="711"/>
                </a:lnTo>
                <a:lnTo>
                  <a:pt x="1132" y="712"/>
                </a:lnTo>
                <a:lnTo>
                  <a:pt x="1132" y="712"/>
                </a:lnTo>
                <a:lnTo>
                  <a:pt x="1132" y="713"/>
                </a:lnTo>
                <a:lnTo>
                  <a:pt x="1132" y="714"/>
                </a:lnTo>
                <a:lnTo>
                  <a:pt x="1132" y="717"/>
                </a:lnTo>
                <a:lnTo>
                  <a:pt x="1131" y="718"/>
                </a:lnTo>
                <a:lnTo>
                  <a:pt x="1131" y="719"/>
                </a:lnTo>
                <a:lnTo>
                  <a:pt x="1131" y="720"/>
                </a:lnTo>
                <a:lnTo>
                  <a:pt x="1131" y="721"/>
                </a:lnTo>
                <a:lnTo>
                  <a:pt x="1130" y="722"/>
                </a:lnTo>
                <a:lnTo>
                  <a:pt x="1129" y="721"/>
                </a:lnTo>
                <a:lnTo>
                  <a:pt x="1129" y="721"/>
                </a:lnTo>
                <a:lnTo>
                  <a:pt x="1127" y="721"/>
                </a:lnTo>
                <a:lnTo>
                  <a:pt x="1127" y="722"/>
                </a:lnTo>
                <a:lnTo>
                  <a:pt x="1126" y="723"/>
                </a:lnTo>
                <a:lnTo>
                  <a:pt x="1125" y="723"/>
                </a:lnTo>
                <a:lnTo>
                  <a:pt x="1124" y="723"/>
                </a:lnTo>
                <a:lnTo>
                  <a:pt x="1124" y="723"/>
                </a:lnTo>
                <a:lnTo>
                  <a:pt x="1123" y="723"/>
                </a:lnTo>
                <a:lnTo>
                  <a:pt x="1122" y="723"/>
                </a:lnTo>
                <a:lnTo>
                  <a:pt x="1122" y="723"/>
                </a:lnTo>
                <a:lnTo>
                  <a:pt x="1123" y="723"/>
                </a:lnTo>
                <a:lnTo>
                  <a:pt x="1124" y="724"/>
                </a:lnTo>
                <a:lnTo>
                  <a:pt x="1124" y="725"/>
                </a:lnTo>
                <a:lnTo>
                  <a:pt x="1123" y="727"/>
                </a:lnTo>
                <a:lnTo>
                  <a:pt x="1122" y="728"/>
                </a:lnTo>
                <a:lnTo>
                  <a:pt x="1121" y="728"/>
                </a:lnTo>
                <a:lnTo>
                  <a:pt x="1120" y="728"/>
                </a:lnTo>
                <a:lnTo>
                  <a:pt x="1119" y="728"/>
                </a:lnTo>
                <a:lnTo>
                  <a:pt x="1118" y="728"/>
                </a:lnTo>
                <a:lnTo>
                  <a:pt x="1118" y="729"/>
                </a:lnTo>
                <a:lnTo>
                  <a:pt x="1118" y="730"/>
                </a:lnTo>
                <a:lnTo>
                  <a:pt x="1118" y="731"/>
                </a:lnTo>
                <a:lnTo>
                  <a:pt x="1119" y="732"/>
                </a:lnTo>
                <a:lnTo>
                  <a:pt x="1119" y="731"/>
                </a:lnTo>
                <a:lnTo>
                  <a:pt x="1120" y="731"/>
                </a:lnTo>
                <a:lnTo>
                  <a:pt x="1121" y="731"/>
                </a:lnTo>
                <a:lnTo>
                  <a:pt x="1121" y="732"/>
                </a:lnTo>
                <a:lnTo>
                  <a:pt x="1121" y="734"/>
                </a:lnTo>
                <a:lnTo>
                  <a:pt x="1121" y="734"/>
                </a:lnTo>
                <a:lnTo>
                  <a:pt x="1120" y="735"/>
                </a:lnTo>
                <a:lnTo>
                  <a:pt x="1119" y="736"/>
                </a:lnTo>
                <a:lnTo>
                  <a:pt x="1118" y="737"/>
                </a:lnTo>
                <a:lnTo>
                  <a:pt x="1118" y="737"/>
                </a:lnTo>
                <a:lnTo>
                  <a:pt x="1117" y="738"/>
                </a:lnTo>
                <a:lnTo>
                  <a:pt x="1116" y="738"/>
                </a:lnTo>
                <a:lnTo>
                  <a:pt x="1116" y="739"/>
                </a:lnTo>
                <a:lnTo>
                  <a:pt x="1117" y="740"/>
                </a:lnTo>
                <a:lnTo>
                  <a:pt x="1117" y="741"/>
                </a:lnTo>
                <a:lnTo>
                  <a:pt x="1118" y="742"/>
                </a:lnTo>
                <a:lnTo>
                  <a:pt x="1118" y="743"/>
                </a:lnTo>
                <a:lnTo>
                  <a:pt x="1118" y="744"/>
                </a:lnTo>
                <a:lnTo>
                  <a:pt x="1119" y="744"/>
                </a:lnTo>
                <a:lnTo>
                  <a:pt x="1120" y="743"/>
                </a:lnTo>
                <a:lnTo>
                  <a:pt x="1121" y="743"/>
                </a:lnTo>
                <a:lnTo>
                  <a:pt x="1122" y="743"/>
                </a:lnTo>
                <a:lnTo>
                  <a:pt x="1123" y="744"/>
                </a:lnTo>
                <a:lnTo>
                  <a:pt x="1123" y="745"/>
                </a:lnTo>
                <a:lnTo>
                  <a:pt x="1123" y="747"/>
                </a:lnTo>
                <a:lnTo>
                  <a:pt x="1123" y="748"/>
                </a:lnTo>
                <a:lnTo>
                  <a:pt x="1123" y="749"/>
                </a:lnTo>
                <a:lnTo>
                  <a:pt x="1123" y="751"/>
                </a:lnTo>
                <a:lnTo>
                  <a:pt x="1123" y="751"/>
                </a:lnTo>
                <a:lnTo>
                  <a:pt x="1124" y="753"/>
                </a:lnTo>
                <a:lnTo>
                  <a:pt x="1123" y="754"/>
                </a:lnTo>
                <a:lnTo>
                  <a:pt x="1123" y="755"/>
                </a:lnTo>
                <a:lnTo>
                  <a:pt x="1123" y="756"/>
                </a:lnTo>
                <a:lnTo>
                  <a:pt x="1122" y="756"/>
                </a:lnTo>
                <a:lnTo>
                  <a:pt x="1121" y="756"/>
                </a:lnTo>
                <a:lnTo>
                  <a:pt x="1121" y="757"/>
                </a:lnTo>
                <a:lnTo>
                  <a:pt x="1120" y="758"/>
                </a:lnTo>
                <a:lnTo>
                  <a:pt x="1120" y="759"/>
                </a:lnTo>
                <a:lnTo>
                  <a:pt x="1120" y="760"/>
                </a:lnTo>
                <a:lnTo>
                  <a:pt x="1121" y="761"/>
                </a:lnTo>
                <a:lnTo>
                  <a:pt x="1122" y="762"/>
                </a:lnTo>
                <a:lnTo>
                  <a:pt x="1123" y="763"/>
                </a:lnTo>
                <a:lnTo>
                  <a:pt x="1123" y="764"/>
                </a:lnTo>
                <a:lnTo>
                  <a:pt x="1123" y="766"/>
                </a:lnTo>
                <a:lnTo>
                  <a:pt x="1123" y="767"/>
                </a:lnTo>
                <a:lnTo>
                  <a:pt x="1123" y="767"/>
                </a:lnTo>
                <a:lnTo>
                  <a:pt x="1122" y="768"/>
                </a:lnTo>
                <a:lnTo>
                  <a:pt x="1122" y="769"/>
                </a:lnTo>
                <a:lnTo>
                  <a:pt x="1121" y="770"/>
                </a:lnTo>
                <a:lnTo>
                  <a:pt x="1121" y="771"/>
                </a:lnTo>
                <a:lnTo>
                  <a:pt x="1121" y="773"/>
                </a:lnTo>
                <a:lnTo>
                  <a:pt x="1120" y="773"/>
                </a:lnTo>
                <a:lnTo>
                  <a:pt x="1120" y="774"/>
                </a:lnTo>
                <a:lnTo>
                  <a:pt x="1120" y="776"/>
                </a:lnTo>
                <a:lnTo>
                  <a:pt x="1120" y="777"/>
                </a:lnTo>
                <a:lnTo>
                  <a:pt x="1120" y="778"/>
                </a:lnTo>
                <a:lnTo>
                  <a:pt x="1121" y="779"/>
                </a:lnTo>
                <a:lnTo>
                  <a:pt x="1121" y="779"/>
                </a:lnTo>
                <a:lnTo>
                  <a:pt x="1121" y="780"/>
                </a:lnTo>
                <a:lnTo>
                  <a:pt x="1122" y="781"/>
                </a:lnTo>
                <a:lnTo>
                  <a:pt x="1121" y="783"/>
                </a:lnTo>
                <a:lnTo>
                  <a:pt x="1121" y="784"/>
                </a:lnTo>
                <a:lnTo>
                  <a:pt x="1120" y="784"/>
                </a:lnTo>
                <a:lnTo>
                  <a:pt x="1119" y="784"/>
                </a:lnTo>
                <a:lnTo>
                  <a:pt x="1118" y="784"/>
                </a:lnTo>
                <a:lnTo>
                  <a:pt x="1118" y="783"/>
                </a:lnTo>
                <a:lnTo>
                  <a:pt x="1117" y="784"/>
                </a:lnTo>
                <a:lnTo>
                  <a:pt x="1116" y="784"/>
                </a:lnTo>
                <a:lnTo>
                  <a:pt x="1116" y="785"/>
                </a:lnTo>
                <a:lnTo>
                  <a:pt x="1115" y="786"/>
                </a:lnTo>
                <a:lnTo>
                  <a:pt x="1114" y="786"/>
                </a:lnTo>
                <a:lnTo>
                  <a:pt x="1113" y="787"/>
                </a:lnTo>
                <a:lnTo>
                  <a:pt x="1112" y="787"/>
                </a:lnTo>
                <a:lnTo>
                  <a:pt x="1112" y="788"/>
                </a:lnTo>
                <a:lnTo>
                  <a:pt x="1112" y="789"/>
                </a:lnTo>
                <a:lnTo>
                  <a:pt x="1112" y="789"/>
                </a:lnTo>
                <a:lnTo>
                  <a:pt x="1111" y="790"/>
                </a:lnTo>
                <a:lnTo>
                  <a:pt x="1112" y="790"/>
                </a:lnTo>
                <a:lnTo>
                  <a:pt x="1112" y="791"/>
                </a:lnTo>
                <a:lnTo>
                  <a:pt x="1113" y="791"/>
                </a:lnTo>
                <a:lnTo>
                  <a:pt x="1113" y="792"/>
                </a:lnTo>
                <a:lnTo>
                  <a:pt x="1113" y="793"/>
                </a:lnTo>
                <a:lnTo>
                  <a:pt x="1113" y="794"/>
                </a:lnTo>
                <a:lnTo>
                  <a:pt x="1112" y="795"/>
                </a:lnTo>
                <a:lnTo>
                  <a:pt x="1112" y="795"/>
                </a:lnTo>
                <a:lnTo>
                  <a:pt x="1111" y="795"/>
                </a:lnTo>
                <a:lnTo>
                  <a:pt x="1110" y="795"/>
                </a:lnTo>
                <a:lnTo>
                  <a:pt x="1109" y="796"/>
                </a:lnTo>
                <a:lnTo>
                  <a:pt x="1108" y="797"/>
                </a:lnTo>
                <a:lnTo>
                  <a:pt x="1108" y="798"/>
                </a:lnTo>
                <a:lnTo>
                  <a:pt x="1108" y="799"/>
                </a:lnTo>
                <a:lnTo>
                  <a:pt x="1109" y="799"/>
                </a:lnTo>
                <a:lnTo>
                  <a:pt x="1108" y="800"/>
                </a:lnTo>
                <a:lnTo>
                  <a:pt x="1108" y="801"/>
                </a:lnTo>
                <a:lnTo>
                  <a:pt x="1107" y="801"/>
                </a:lnTo>
                <a:lnTo>
                  <a:pt x="1107" y="801"/>
                </a:lnTo>
                <a:lnTo>
                  <a:pt x="1107" y="802"/>
                </a:lnTo>
                <a:lnTo>
                  <a:pt x="1107" y="803"/>
                </a:lnTo>
                <a:lnTo>
                  <a:pt x="1106" y="805"/>
                </a:lnTo>
                <a:lnTo>
                  <a:pt x="1105" y="806"/>
                </a:lnTo>
                <a:lnTo>
                  <a:pt x="1105" y="807"/>
                </a:lnTo>
                <a:lnTo>
                  <a:pt x="1104" y="808"/>
                </a:lnTo>
                <a:lnTo>
                  <a:pt x="1103" y="809"/>
                </a:lnTo>
                <a:lnTo>
                  <a:pt x="1102" y="809"/>
                </a:lnTo>
                <a:lnTo>
                  <a:pt x="1101" y="809"/>
                </a:lnTo>
                <a:lnTo>
                  <a:pt x="1101" y="809"/>
                </a:lnTo>
                <a:lnTo>
                  <a:pt x="1100" y="809"/>
                </a:lnTo>
                <a:lnTo>
                  <a:pt x="1098" y="809"/>
                </a:lnTo>
                <a:lnTo>
                  <a:pt x="1097" y="808"/>
                </a:lnTo>
                <a:lnTo>
                  <a:pt x="1096" y="808"/>
                </a:lnTo>
                <a:lnTo>
                  <a:pt x="1096" y="809"/>
                </a:lnTo>
                <a:lnTo>
                  <a:pt x="1094" y="809"/>
                </a:lnTo>
                <a:lnTo>
                  <a:pt x="1093" y="809"/>
                </a:lnTo>
                <a:lnTo>
                  <a:pt x="1091" y="808"/>
                </a:lnTo>
                <a:lnTo>
                  <a:pt x="1090" y="808"/>
                </a:lnTo>
                <a:lnTo>
                  <a:pt x="1089" y="807"/>
                </a:lnTo>
                <a:lnTo>
                  <a:pt x="1088" y="808"/>
                </a:lnTo>
                <a:lnTo>
                  <a:pt x="1088" y="809"/>
                </a:lnTo>
                <a:lnTo>
                  <a:pt x="1087" y="809"/>
                </a:lnTo>
                <a:lnTo>
                  <a:pt x="1085" y="809"/>
                </a:lnTo>
                <a:lnTo>
                  <a:pt x="1084" y="809"/>
                </a:lnTo>
                <a:lnTo>
                  <a:pt x="1083" y="810"/>
                </a:lnTo>
                <a:lnTo>
                  <a:pt x="1083" y="811"/>
                </a:lnTo>
                <a:lnTo>
                  <a:pt x="1082" y="812"/>
                </a:lnTo>
                <a:lnTo>
                  <a:pt x="1081" y="812"/>
                </a:lnTo>
                <a:lnTo>
                  <a:pt x="1080" y="813"/>
                </a:lnTo>
                <a:lnTo>
                  <a:pt x="1079" y="814"/>
                </a:lnTo>
                <a:lnTo>
                  <a:pt x="1079" y="816"/>
                </a:lnTo>
                <a:lnTo>
                  <a:pt x="1079" y="817"/>
                </a:lnTo>
                <a:lnTo>
                  <a:pt x="1079" y="818"/>
                </a:lnTo>
                <a:lnTo>
                  <a:pt x="1078" y="820"/>
                </a:lnTo>
                <a:lnTo>
                  <a:pt x="1077" y="820"/>
                </a:lnTo>
                <a:lnTo>
                  <a:pt x="1076" y="822"/>
                </a:lnTo>
                <a:lnTo>
                  <a:pt x="1074" y="823"/>
                </a:lnTo>
                <a:lnTo>
                  <a:pt x="1073" y="823"/>
                </a:lnTo>
                <a:lnTo>
                  <a:pt x="1073" y="824"/>
                </a:lnTo>
                <a:lnTo>
                  <a:pt x="1072" y="826"/>
                </a:lnTo>
                <a:lnTo>
                  <a:pt x="1071" y="827"/>
                </a:lnTo>
                <a:lnTo>
                  <a:pt x="1069" y="827"/>
                </a:lnTo>
                <a:lnTo>
                  <a:pt x="1068" y="827"/>
                </a:lnTo>
                <a:lnTo>
                  <a:pt x="1068" y="826"/>
                </a:lnTo>
                <a:lnTo>
                  <a:pt x="1067" y="827"/>
                </a:lnTo>
                <a:lnTo>
                  <a:pt x="1067" y="828"/>
                </a:lnTo>
                <a:lnTo>
                  <a:pt x="1066" y="829"/>
                </a:lnTo>
                <a:lnTo>
                  <a:pt x="1066" y="830"/>
                </a:lnTo>
                <a:lnTo>
                  <a:pt x="1066" y="832"/>
                </a:lnTo>
                <a:lnTo>
                  <a:pt x="1066" y="833"/>
                </a:lnTo>
                <a:lnTo>
                  <a:pt x="1065" y="834"/>
                </a:lnTo>
                <a:lnTo>
                  <a:pt x="1064" y="834"/>
                </a:lnTo>
                <a:lnTo>
                  <a:pt x="1063" y="834"/>
                </a:lnTo>
                <a:lnTo>
                  <a:pt x="1062" y="834"/>
                </a:lnTo>
                <a:lnTo>
                  <a:pt x="1061" y="834"/>
                </a:lnTo>
                <a:lnTo>
                  <a:pt x="1060" y="834"/>
                </a:lnTo>
                <a:lnTo>
                  <a:pt x="1059" y="834"/>
                </a:lnTo>
                <a:lnTo>
                  <a:pt x="1059" y="834"/>
                </a:lnTo>
                <a:lnTo>
                  <a:pt x="1059" y="835"/>
                </a:lnTo>
                <a:lnTo>
                  <a:pt x="1060" y="836"/>
                </a:lnTo>
                <a:lnTo>
                  <a:pt x="1060" y="837"/>
                </a:lnTo>
                <a:lnTo>
                  <a:pt x="1060" y="838"/>
                </a:lnTo>
                <a:lnTo>
                  <a:pt x="1059" y="839"/>
                </a:lnTo>
                <a:lnTo>
                  <a:pt x="1059" y="839"/>
                </a:lnTo>
                <a:lnTo>
                  <a:pt x="1058" y="839"/>
                </a:lnTo>
                <a:lnTo>
                  <a:pt x="1058" y="840"/>
                </a:lnTo>
                <a:lnTo>
                  <a:pt x="1057" y="840"/>
                </a:lnTo>
                <a:lnTo>
                  <a:pt x="1057" y="840"/>
                </a:lnTo>
                <a:lnTo>
                  <a:pt x="1056" y="841"/>
                </a:lnTo>
                <a:lnTo>
                  <a:pt x="1056" y="843"/>
                </a:lnTo>
                <a:lnTo>
                  <a:pt x="1056" y="844"/>
                </a:lnTo>
                <a:lnTo>
                  <a:pt x="1056" y="845"/>
                </a:lnTo>
                <a:lnTo>
                  <a:pt x="1056" y="846"/>
                </a:lnTo>
                <a:lnTo>
                  <a:pt x="1057" y="847"/>
                </a:lnTo>
                <a:lnTo>
                  <a:pt x="1057" y="848"/>
                </a:lnTo>
                <a:lnTo>
                  <a:pt x="1057" y="849"/>
                </a:lnTo>
                <a:lnTo>
                  <a:pt x="1057" y="850"/>
                </a:lnTo>
                <a:lnTo>
                  <a:pt x="1058" y="850"/>
                </a:lnTo>
                <a:lnTo>
                  <a:pt x="1057" y="850"/>
                </a:lnTo>
                <a:lnTo>
                  <a:pt x="1057" y="851"/>
                </a:lnTo>
                <a:lnTo>
                  <a:pt x="1057" y="851"/>
                </a:lnTo>
                <a:lnTo>
                  <a:pt x="1057" y="852"/>
                </a:lnTo>
                <a:lnTo>
                  <a:pt x="1058" y="852"/>
                </a:lnTo>
                <a:lnTo>
                  <a:pt x="1058" y="853"/>
                </a:lnTo>
                <a:lnTo>
                  <a:pt x="1057" y="853"/>
                </a:lnTo>
                <a:lnTo>
                  <a:pt x="1057" y="854"/>
                </a:lnTo>
                <a:lnTo>
                  <a:pt x="1057" y="855"/>
                </a:lnTo>
                <a:lnTo>
                  <a:pt x="1057" y="856"/>
                </a:lnTo>
                <a:lnTo>
                  <a:pt x="1056" y="856"/>
                </a:lnTo>
                <a:lnTo>
                  <a:pt x="1055" y="856"/>
                </a:lnTo>
                <a:lnTo>
                  <a:pt x="1054" y="856"/>
                </a:lnTo>
                <a:lnTo>
                  <a:pt x="1053" y="857"/>
                </a:lnTo>
                <a:lnTo>
                  <a:pt x="1052" y="859"/>
                </a:lnTo>
                <a:lnTo>
                  <a:pt x="1052" y="860"/>
                </a:lnTo>
                <a:lnTo>
                  <a:pt x="1053" y="862"/>
                </a:lnTo>
                <a:lnTo>
                  <a:pt x="1053" y="862"/>
                </a:lnTo>
                <a:lnTo>
                  <a:pt x="1053" y="863"/>
                </a:lnTo>
                <a:lnTo>
                  <a:pt x="1052" y="864"/>
                </a:lnTo>
                <a:lnTo>
                  <a:pt x="1051" y="864"/>
                </a:lnTo>
                <a:lnTo>
                  <a:pt x="1051" y="865"/>
                </a:lnTo>
                <a:lnTo>
                  <a:pt x="1050" y="866"/>
                </a:lnTo>
                <a:lnTo>
                  <a:pt x="1049" y="866"/>
                </a:lnTo>
                <a:lnTo>
                  <a:pt x="1048" y="867"/>
                </a:lnTo>
                <a:lnTo>
                  <a:pt x="1047" y="867"/>
                </a:lnTo>
                <a:lnTo>
                  <a:pt x="1046" y="867"/>
                </a:lnTo>
                <a:lnTo>
                  <a:pt x="1046" y="867"/>
                </a:lnTo>
                <a:lnTo>
                  <a:pt x="1045" y="867"/>
                </a:lnTo>
                <a:lnTo>
                  <a:pt x="1045" y="868"/>
                </a:lnTo>
                <a:lnTo>
                  <a:pt x="1044" y="869"/>
                </a:lnTo>
                <a:lnTo>
                  <a:pt x="1043" y="869"/>
                </a:lnTo>
                <a:lnTo>
                  <a:pt x="1042" y="869"/>
                </a:lnTo>
                <a:lnTo>
                  <a:pt x="1041" y="868"/>
                </a:lnTo>
                <a:lnTo>
                  <a:pt x="1040" y="868"/>
                </a:lnTo>
                <a:lnTo>
                  <a:pt x="1040" y="868"/>
                </a:lnTo>
                <a:lnTo>
                  <a:pt x="1039" y="868"/>
                </a:lnTo>
                <a:lnTo>
                  <a:pt x="1038" y="869"/>
                </a:lnTo>
                <a:lnTo>
                  <a:pt x="1037" y="869"/>
                </a:lnTo>
                <a:lnTo>
                  <a:pt x="1036" y="869"/>
                </a:lnTo>
                <a:lnTo>
                  <a:pt x="1035" y="870"/>
                </a:lnTo>
                <a:lnTo>
                  <a:pt x="1034" y="870"/>
                </a:lnTo>
                <a:lnTo>
                  <a:pt x="1033" y="871"/>
                </a:lnTo>
                <a:lnTo>
                  <a:pt x="1032" y="872"/>
                </a:lnTo>
                <a:lnTo>
                  <a:pt x="1031" y="873"/>
                </a:lnTo>
                <a:lnTo>
                  <a:pt x="1030" y="872"/>
                </a:lnTo>
                <a:lnTo>
                  <a:pt x="1029" y="872"/>
                </a:lnTo>
                <a:lnTo>
                  <a:pt x="1029" y="872"/>
                </a:lnTo>
                <a:lnTo>
                  <a:pt x="1028" y="872"/>
                </a:lnTo>
                <a:lnTo>
                  <a:pt x="1027" y="872"/>
                </a:lnTo>
                <a:lnTo>
                  <a:pt x="1026" y="872"/>
                </a:lnTo>
                <a:lnTo>
                  <a:pt x="1025" y="872"/>
                </a:lnTo>
                <a:lnTo>
                  <a:pt x="1024" y="872"/>
                </a:lnTo>
                <a:lnTo>
                  <a:pt x="1023" y="872"/>
                </a:lnTo>
                <a:lnTo>
                  <a:pt x="1022" y="872"/>
                </a:lnTo>
                <a:lnTo>
                  <a:pt x="1022" y="871"/>
                </a:lnTo>
                <a:lnTo>
                  <a:pt x="1021" y="871"/>
                </a:lnTo>
                <a:lnTo>
                  <a:pt x="1019" y="872"/>
                </a:lnTo>
                <a:lnTo>
                  <a:pt x="1018" y="873"/>
                </a:lnTo>
                <a:lnTo>
                  <a:pt x="1017" y="874"/>
                </a:lnTo>
                <a:lnTo>
                  <a:pt x="1017" y="875"/>
                </a:lnTo>
                <a:lnTo>
                  <a:pt x="1017" y="876"/>
                </a:lnTo>
                <a:lnTo>
                  <a:pt x="1017" y="877"/>
                </a:lnTo>
                <a:lnTo>
                  <a:pt x="1017" y="878"/>
                </a:lnTo>
                <a:lnTo>
                  <a:pt x="1016" y="877"/>
                </a:lnTo>
                <a:lnTo>
                  <a:pt x="1015" y="877"/>
                </a:lnTo>
                <a:lnTo>
                  <a:pt x="1013" y="877"/>
                </a:lnTo>
                <a:lnTo>
                  <a:pt x="1012" y="878"/>
                </a:lnTo>
                <a:lnTo>
                  <a:pt x="1012" y="878"/>
                </a:lnTo>
                <a:lnTo>
                  <a:pt x="1012" y="878"/>
                </a:lnTo>
                <a:lnTo>
                  <a:pt x="1011" y="879"/>
                </a:lnTo>
                <a:lnTo>
                  <a:pt x="1010" y="879"/>
                </a:lnTo>
                <a:lnTo>
                  <a:pt x="1008" y="879"/>
                </a:lnTo>
                <a:lnTo>
                  <a:pt x="1007" y="879"/>
                </a:lnTo>
                <a:lnTo>
                  <a:pt x="1006" y="880"/>
                </a:lnTo>
                <a:lnTo>
                  <a:pt x="1006" y="881"/>
                </a:lnTo>
                <a:lnTo>
                  <a:pt x="1006" y="882"/>
                </a:lnTo>
                <a:lnTo>
                  <a:pt x="1005" y="883"/>
                </a:lnTo>
                <a:lnTo>
                  <a:pt x="1004" y="884"/>
                </a:lnTo>
                <a:lnTo>
                  <a:pt x="1004" y="884"/>
                </a:lnTo>
                <a:lnTo>
                  <a:pt x="1004" y="885"/>
                </a:lnTo>
                <a:lnTo>
                  <a:pt x="1004" y="887"/>
                </a:lnTo>
                <a:lnTo>
                  <a:pt x="1004" y="888"/>
                </a:lnTo>
                <a:lnTo>
                  <a:pt x="1003" y="889"/>
                </a:lnTo>
                <a:lnTo>
                  <a:pt x="1003" y="890"/>
                </a:lnTo>
                <a:lnTo>
                  <a:pt x="1003" y="891"/>
                </a:lnTo>
                <a:lnTo>
                  <a:pt x="1003" y="893"/>
                </a:lnTo>
                <a:lnTo>
                  <a:pt x="1002" y="893"/>
                </a:lnTo>
                <a:lnTo>
                  <a:pt x="1002" y="894"/>
                </a:lnTo>
                <a:lnTo>
                  <a:pt x="1001" y="894"/>
                </a:lnTo>
                <a:lnTo>
                  <a:pt x="1001" y="893"/>
                </a:lnTo>
                <a:lnTo>
                  <a:pt x="1000" y="893"/>
                </a:lnTo>
                <a:lnTo>
                  <a:pt x="1000" y="892"/>
                </a:lnTo>
                <a:lnTo>
                  <a:pt x="999" y="891"/>
                </a:lnTo>
                <a:lnTo>
                  <a:pt x="998" y="891"/>
                </a:lnTo>
                <a:lnTo>
                  <a:pt x="997" y="892"/>
                </a:lnTo>
                <a:lnTo>
                  <a:pt x="996" y="894"/>
                </a:lnTo>
                <a:lnTo>
                  <a:pt x="996" y="895"/>
                </a:lnTo>
                <a:lnTo>
                  <a:pt x="995" y="895"/>
                </a:lnTo>
                <a:lnTo>
                  <a:pt x="994" y="896"/>
                </a:lnTo>
                <a:lnTo>
                  <a:pt x="993" y="895"/>
                </a:lnTo>
                <a:lnTo>
                  <a:pt x="993" y="895"/>
                </a:lnTo>
                <a:lnTo>
                  <a:pt x="993" y="894"/>
                </a:lnTo>
                <a:lnTo>
                  <a:pt x="993" y="893"/>
                </a:lnTo>
                <a:lnTo>
                  <a:pt x="991" y="893"/>
                </a:lnTo>
                <a:lnTo>
                  <a:pt x="990" y="893"/>
                </a:lnTo>
                <a:lnTo>
                  <a:pt x="990" y="893"/>
                </a:lnTo>
                <a:lnTo>
                  <a:pt x="990" y="894"/>
                </a:lnTo>
                <a:lnTo>
                  <a:pt x="989" y="894"/>
                </a:lnTo>
                <a:lnTo>
                  <a:pt x="988" y="894"/>
                </a:lnTo>
                <a:lnTo>
                  <a:pt x="988" y="893"/>
                </a:lnTo>
                <a:lnTo>
                  <a:pt x="987" y="893"/>
                </a:lnTo>
                <a:lnTo>
                  <a:pt x="986" y="893"/>
                </a:lnTo>
                <a:lnTo>
                  <a:pt x="985" y="892"/>
                </a:lnTo>
                <a:lnTo>
                  <a:pt x="984" y="891"/>
                </a:lnTo>
                <a:lnTo>
                  <a:pt x="984" y="891"/>
                </a:lnTo>
                <a:lnTo>
                  <a:pt x="983" y="892"/>
                </a:lnTo>
                <a:lnTo>
                  <a:pt x="982" y="893"/>
                </a:lnTo>
                <a:lnTo>
                  <a:pt x="981" y="893"/>
                </a:lnTo>
                <a:lnTo>
                  <a:pt x="980" y="892"/>
                </a:lnTo>
                <a:lnTo>
                  <a:pt x="980" y="891"/>
                </a:lnTo>
                <a:lnTo>
                  <a:pt x="978" y="891"/>
                </a:lnTo>
                <a:lnTo>
                  <a:pt x="978" y="892"/>
                </a:lnTo>
                <a:lnTo>
                  <a:pt x="978" y="892"/>
                </a:lnTo>
                <a:lnTo>
                  <a:pt x="977" y="892"/>
                </a:lnTo>
                <a:lnTo>
                  <a:pt x="976" y="893"/>
                </a:lnTo>
                <a:lnTo>
                  <a:pt x="976" y="894"/>
                </a:lnTo>
                <a:lnTo>
                  <a:pt x="976" y="895"/>
                </a:lnTo>
                <a:lnTo>
                  <a:pt x="974" y="895"/>
                </a:lnTo>
                <a:lnTo>
                  <a:pt x="973" y="895"/>
                </a:lnTo>
                <a:lnTo>
                  <a:pt x="973" y="895"/>
                </a:lnTo>
                <a:lnTo>
                  <a:pt x="972" y="895"/>
                </a:lnTo>
                <a:lnTo>
                  <a:pt x="971" y="895"/>
                </a:lnTo>
                <a:lnTo>
                  <a:pt x="970" y="895"/>
                </a:lnTo>
                <a:lnTo>
                  <a:pt x="969" y="896"/>
                </a:lnTo>
                <a:lnTo>
                  <a:pt x="968" y="898"/>
                </a:lnTo>
                <a:lnTo>
                  <a:pt x="967" y="900"/>
                </a:lnTo>
                <a:lnTo>
                  <a:pt x="967" y="900"/>
                </a:lnTo>
                <a:lnTo>
                  <a:pt x="967" y="901"/>
                </a:lnTo>
                <a:lnTo>
                  <a:pt x="966" y="901"/>
                </a:lnTo>
                <a:lnTo>
                  <a:pt x="965" y="901"/>
                </a:lnTo>
                <a:lnTo>
                  <a:pt x="966" y="900"/>
                </a:lnTo>
                <a:lnTo>
                  <a:pt x="967" y="900"/>
                </a:lnTo>
                <a:lnTo>
                  <a:pt x="967" y="900"/>
                </a:lnTo>
                <a:lnTo>
                  <a:pt x="966" y="899"/>
                </a:lnTo>
                <a:lnTo>
                  <a:pt x="964" y="899"/>
                </a:lnTo>
                <a:lnTo>
                  <a:pt x="964" y="900"/>
                </a:lnTo>
                <a:lnTo>
                  <a:pt x="963" y="900"/>
                </a:lnTo>
                <a:lnTo>
                  <a:pt x="962" y="900"/>
                </a:lnTo>
                <a:lnTo>
                  <a:pt x="961" y="900"/>
                </a:lnTo>
                <a:lnTo>
                  <a:pt x="961" y="901"/>
                </a:lnTo>
                <a:lnTo>
                  <a:pt x="960" y="901"/>
                </a:lnTo>
                <a:lnTo>
                  <a:pt x="960" y="903"/>
                </a:lnTo>
                <a:lnTo>
                  <a:pt x="959" y="903"/>
                </a:lnTo>
                <a:lnTo>
                  <a:pt x="958" y="905"/>
                </a:lnTo>
                <a:lnTo>
                  <a:pt x="957" y="905"/>
                </a:lnTo>
                <a:lnTo>
                  <a:pt x="957" y="906"/>
                </a:lnTo>
                <a:lnTo>
                  <a:pt x="957" y="906"/>
                </a:lnTo>
                <a:lnTo>
                  <a:pt x="957" y="907"/>
                </a:lnTo>
                <a:lnTo>
                  <a:pt x="957" y="908"/>
                </a:lnTo>
                <a:lnTo>
                  <a:pt x="956" y="908"/>
                </a:lnTo>
                <a:lnTo>
                  <a:pt x="956" y="908"/>
                </a:lnTo>
                <a:lnTo>
                  <a:pt x="955" y="908"/>
                </a:lnTo>
                <a:lnTo>
                  <a:pt x="954" y="909"/>
                </a:lnTo>
                <a:lnTo>
                  <a:pt x="952" y="910"/>
                </a:lnTo>
                <a:lnTo>
                  <a:pt x="950" y="910"/>
                </a:lnTo>
                <a:lnTo>
                  <a:pt x="950" y="911"/>
                </a:lnTo>
                <a:lnTo>
                  <a:pt x="949" y="911"/>
                </a:lnTo>
                <a:lnTo>
                  <a:pt x="948" y="910"/>
                </a:lnTo>
                <a:lnTo>
                  <a:pt x="947" y="910"/>
                </a:lnTo>
                <a:lnTo>
                  <a:pt x="946" y="910"/>
                </a:lnTo>
                <a:lnTo>
                  <a:pt x="946" y="909"/>
                </a:lnTo>
                <a:lnTo>
                  <a:pt x="945" y="908"/>
                </a:lnTo>
                <a:lnTo>
                  <a:pt x="944" y="908"/>
                </a:lnTo>
                <a:lnTo>
                  <a:pt x="943" y="907"/>
                </a:lnTo>
                <a:lnTo>
                  <a:pt x="942" y="907"/>
                </a:lnTo>
                <a:lnTo>
                  <a:pt x="942" y="906"/>
                </a:lnTo>
                <a:close/>
                <a:moveTo>
                  <a:pt x="321" y="722"/>
                </a:moveTo>
                <a:lnTo>
                  <a:pt x="320" y="722"/>
                </a:lnTo>
                <a:lnTo>
                  <a:pt x="321" y="722"/>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 name="Freeform 13">
            <a:extLst>
              <a:ext uri="{FF2B5EF4-FFF2-40B4-BE49-F238E27FC236}">
                <a16:creationId xmlns:a16="http://schemas.microsoft.com/office/drawing/2014/main" id="{88DCE68F-096C-4183-8966-C79BD8546289}"/>
              </a:ext>
            </a:extLst>
          </p:cNvPr>
          <p:cNvSpPr>
            <a:spLocks noEditPoints="1"/>
          </p:cNvSpPr>
          <p:nvPr/>
        </p:nvSpPr>
        <p:spPr bwMode="auto">
          <a:xfrm>
            <a:off x="2777564" y="5219128"/>
            <a:ext cx="2328310" cy="1626171"/>
          </a:xfrm>
          <a:custGeom>
            <a:avLst/>
            <a:gdLst>
              <a:gd name="T0" fmla="*/ 921 w 1532"/>
              <a:gd name="T1" fmla="*/ 122 h 1070"/>
              <a:gd name="T2" fmla="*/ 943 w 1532"/>
              <a:gd name="T3" fmla="*/ 111 h 1070"/>
              <a:gd name="T4" fmla="*/ 965 w 1532"/>
              <a:gd name="T5" fmla="*/ 98 h 1070"/>
              <a:gd name="T6" fmla="*/ 982 w 1532"/>
              <a:gd name="T7" fmla="*/ 80 h 1070"/>
              <a:gd name="T8" fmla="*/ 1005 w 1532"/>
              <a:gd name="T9" fmla="*/ 88 h 1070"/>
              <a:gd name="T10" fmla="*/ 1027 w 1532"/>
              <a:gd name="T11" fmla="*/ 115 h 1070"/>
              <a:gd name="T12" fmla="*/ 1043 w 1532"/>
              <a:gd name="T13" fmla="*/ 144 h 1070"/>
              <a:gd name="T14" fmla="*/ 1077 w 1532"/>
              <a:gd name="T15" fmla="*/ 143 h 1070"/>
              <a:gd name="T16" fmla="*/ 1105 w 1532"/>
              <a:gd name="T17" fmla="*/ 173 h 1070"/>
              <a:gd name="T18" fmla="*/ 1149 w 1532"/>
              <a:gd name="T19" fmla="*/ 176 h 1070"/>
              <a:gd name="T20" fmla="*/ 1250 w 1532"/>
              <a:gd name="T21" fmla="*/ 214 h 1070"/>
              <a:gd name="T22" fmla="*/ 1378 w 1532"/>
              <a:gd name="T23" fmla="*/ 240 h 1070"/>
              <a:gd name="T24" fmla="*/ 1434 w 1532"/>
              <a:gd name="T25" fmla="*/ 254 h 1070"/>
              <a:gd name="T26" fmla="*/ 1532 w 1532"/>
              <a:gd name="T27" fmla="*/ 259 h 1070"/>
              <a:gd name="T28" fmla="*/ 1492 w 1532"/>
              <a:gd name="T29" fmla="*/ 289 h 1070"/>
              <a:gd name="T30" fmla="*/ 1485 w 1532"/>
              <a:gd name="T31" fmla="*/ 347 h 1070"/>
              <a:gd name="T32" fmla="*/ 1483 w 1532"/>
              <a:gd name="T33" fmla="*/ 406 h 1070"/>
              <a:gd name="T34" fmla="*/ 1471 w 1532"/>
              <a:gd name="T35" fmla="*/ 463 h 1070"/>
              <a:gd name="T36" fmla="*/ 1425 w 1532"/>
              <a:gd name="T37" fmla="*/ 490 h 1070"/>
              <a:gd name="T38" fmla="*/ 1274 w 1532"/>
              <a:gd name="T39" fmla="*/ 547 h 1070"/>
              <a:gd name="T40" fmla="*/ 1090 w 1532"/>
              <a:gd name="T41" fmla="*/ 646 h 1070"/>
              <a:gd name="T42" fmla="*/ 983 w 1532"/>
              <a:gd name="T43" fmla="*/ 815 h 1070"/>
              <a:gd name="T44" fmla="*/ 836 w 1532"/>
              <a:gd name="T45" fmla="*/ 963 h 1070"/>
              <a:gd name="T46" fmla="*/ 810 w 1532"/>
              <a:gd name="T47" fmla="*/ 1006 h 1070"/>
              <a:gd name="T48" fmla="*/ 762 w 1532"/>
              <a:gd name="T49" fmla="*/ 1030 h 1070"/>
              <a:gd name="T50" fmla="*/ 716 w 1532"/>
              <a:gd name="T51" fmla="*/ 1042 h 1070"/>
              <a:gd name="T52" fmla="*/ 666 w 1532"/>
              <a:gd name="T53" fmla="*/ 1067 h 1070"/>
              <a:gd name="T54" fmla="*/ 614 w 1532"/>
              <a:gd name="T55" fmla="*/ 1045 h 1070"/>
              <a:gd name="T56" fmla="*/ 560 w 1532"/>
              <a:gd name="T57" fmla="*/ 1023 h 1070"/>
              <a:gd name="T58" fmla="*/ 506 w 1532"/>
              <a:gd name="T59" fmla="*/ 1011 h 1070"/>
              <a:gd name="T60" fmla="*/ 455 w 1532"/>
              <a:gd name="T61" fmla="*/ 1010 h 1070"/>
              <a:gd name="T62" fmla="*/ 399 w 1532"/>
              <a:gd name="T63" fmla="*/ 1032 h 1070"/>
              <a:gd name="T64" fmla="*/ 340 w 1532"/>
              <a:gd name="T65" fmla="*/ 1025 h 1070"/>
              <a:gd name="T66" fmla="*/ 279 w 1532"/>
              <a:gd name="T67" fmla="*/ 971 h 1070"/>
              <a:gd name="T68" fmla="*/ 157 w 1532"/>
              <a:gd name="T69" fmla="*/ 985 h 1070"/>
              <a:gd name="T70" fmla="*/ 110 w 1532"/>
              <a:gd name="T71" fmla="*/ 961 h 1070"/>
              <a:gd name="T72" fmla="*/ 60 w 1532"/>
              <a:gd name="T73" fmla="*/ 924 h 1070"/>
              <a:gd name="T74" fmla="*/ 35 w 1532"/>
              <a:gd name="T75" fmla="*/ 893 h 1070"/>
              <a:gd name="T76" fmla="*/ 1 w 1532"/>
              <a:gd name="T77" fmla="*/ 869 h 1070"/>
              <a:gd name="T78" fmla="*/ 21 w 1532"/>
              <a:gd name="T79" fmla="*/ 827 h 1070"/>
              <a:gd name="T80" fmla="*/ 18 w 1532"/>
              <a:gd name="T81" fmla="*/ 795 h 1070"/>
              <a:gd name="T82" fmla="*/ 40 w 1532"/>
              <a:gd name="T83" fmla="*/ 760 h 1070"/>
              <a:gd name="T84" fmla="*/ 49 w 1532"/>
              <a:gd name="T85" fmla="*/ 732 h 1070"/>
              <a:gd name="T86" fmla="*/ 57 w 1532"/>
              <a:gd name="T87" fmla="*/ 705 h 1070"/>
              <a:gd name="T88" fmla="*/ 78 w 1532"/>
              <a:gd name="T89" fmla="*/ 687 h 1070"/>
              <a:gd name="T90" fmla="*/ 78 w 1532"/>
              <a:gd name="T91" fmla="*/ 649 h 1070"/>
              <a:gd name="T92" fmla="*/ 103 w 1532"/>
              <a:gd name="T93" fmla="*/ 544 h 1070"/>
              <a:gd name="T94" fmla="*/ 44 w 1532"/>
              <a:gd name="T95" fmla="*/ 506 h 1070"/>
              <a:gd name="T96" fmla="*/ 23 w 1532"/>
              <a:gd name="T97" fmla="*/ 493 h 1070"/>
              <a:gd name="T98" fmla="*/ 23 w 1532"/>
              <a:gd name="T99" fmla="*/ 478 h 1070"/>
              <a:gd name="T100" fmla="*/ 38 w 1532"/>
              <a:gd name="T101" fmla="*/ 451 h 1070"/>
              <a:gd name="T102" fmla="*/ 56 w 1532"/>
              <a:gd name="T103" fmla="*/ 426 h 1070"/>
              <a:gd name="T104" fmla="*/ 87 w 1532"/>
              <a:gd name="T105" fmla="*/ 405 h 1070"/>
              <a:gd name="T106" fmla="*/ 115 w 1532"/>
              <a:gd name="T107" fmla="*/ 384 h 1070"/>
              <a:gd name="T108" fmla="*/ 133 w 1532"/>
              <a:gd name="T109" fmla="*/ 348 h 1070"/>
              <a:gd name="T110" fmla="*/ 162 w 1532"/>
              <a:gd name="T111" fmla="*/ 319 h 1070"/>
              <a:gd name="T112" fmla="*/ 144 w 1532"/>
              <a:gd name="T113" fmla="*/ 264 h 1070"/>
              <a:gd name="T114" fmla="*/ 129 w 1532"/>
              <a:gd name="T115" fmla="*/ 187 h 1070"/>
              <a:gd name="T116" fmla="*/ 98 w 1532"/>
              <a:gd name="T117" fmla="*/ 125 h 1070"/>
              <a:gd name="T118" fmla="*/ 110 w 1532"/>
              <a:gd name="T119" fmla="*/ 69 h 1070"/>
              <a:gd name="T120" fmla="*/ 768 w 1532"/>
              <a:gd name="T121" fmla="*/ 73 h 10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32" h="1070">
                <a:moveTo>
                  <a:pt x="893" y="178"/>
                </a:moveTo>
                <a:lnTo>
                  <a:pt x="893" y="178"/>
                </a:lnTo>
                <a:lnTo>
                  <a:pt x="893" y="177"/>
                </a:lnTo>
                <a:lnTo>
                  <a:pt x="893" y="175"/>
                </a:lnTo>
                <a:lnTo>
                  <a:pt x="893" y="178"/>
                </a:lnTo>
                <a:lnTo>
                  <a:pt x="893" y="177"/>
                </a:lnTo>
                <a:lnTo>
                  <a:pt x="893" y="176"/>
                </a:lnTo>
                <a:lnTo>
                  <a:pt x="893" y="175"/>
                </a:lnTo>
                <a:lnTo>
                  <a:pt x="893" y="174"/>
                </a:lnTo>
                <a:lnTo>
                  <a:pt x="893" y="173"/>
                </a:lnTo>
                <a:lnTo>
                  <a:pt x="895" y="172"/>
                </a:lnTo>
                <a:lnTo>
                  <a:pt x="897" y="172"/>
                </a:lnTo>
                <a:lnTo>
                  <a:pt x="898" y="171"/>
                </a:lnTo>
                <a:lnTo>
                  <a:pt x="895" y="172"/>
                </a:lnTo>
                <a:lnTo>
                  <a:pt x="893" y="172"/>
                </a:lnTo>
                <a:lnTo>
                  <a:pt x="897" y="170"/>
                </a:lnTo>
                <a:lnTo>
                  <a:pt x="898" y="169"/>
                </a:lnTo>
                <a:lnTo>
                  <a:pt x="898" y="168"/>
                </a:lnTo>
                <a:lnTo>
                  <a:pt x="898" y="167"/>
                </a:lnTo>
                <a:lnTo>
                  <a:pt x="899" y="167"/>
                </a:lnTo>
                <a:lnTo>
                  <a:pt x="912" y="145"/>
                </a:lnTo>
                <a:lnTo>
                  <a:pt x="919" y="132"/>
                </a:lnTo>
                <a:lnTo>
                  <a:pt x="920" y="131"/>
                </a:lnTo>
                <a:lnTo>
                  <a:pt x="920" y="129"/>
                </a:lnTo>
                <a:lnTo>
                  <a:pt x="920" y="128"/>
                </a:lnTo>
                <a:lnTo>
                  <a:pt x="921" y="126"/>
                </a:lnTo>
                <a:lnTo>
                  <a:pt x="921" y="124"/>
                </a:lnTo>
                <a:lnTo>
                  <a:pt x="921" y="123"/>
                </a:lnTo>
                <a:lnTo>
                  <a:pt x="921" y="122"/>
                </a:lnTo>
                <a:lnTo>
                  <a:pt x="922" y="117"/>
                </a:lnTo>
                <a:lnTo>
                  <a:pt x="925" y="116"/>
                </a:lnTo>
                <a:lnTo>
                  <a:pt x="926" y="115"/>
                </a:lnTo>
                <a:lnTo>
                  <a:pt x="926" y="114"/>
                </a:lnTo>
                <a:lnTo>
                  <a:pt x="926" y="113"/>
                </a:lnTo>
                <a:lnTo>
                  <a:pt x="927" y="112"/>
                </a:lnTo>
                <a:lnTo>
                  <a:pt x="927" y="112"/>
                </a:lnTo>
                <a:lnTo>
                  <a:pt x="926" y="110"/>
                </a:lnTo>
                <a:lnTo>
                  <a:pt x="926" y="109"/>
                </a:lnTo>
                <a:lnTo>
                  <a:pt x="926" y="107"/>
                </a:lnTo>
                <a:lnTo>
                  <a:pt x="926" y="106"/>
                </a:lnTo>
                <a:lnTo>
                  <a:pt x="926" y="105"/>
                </a:lnTo>
                <a:lnTo>
                  <a:pt x="927" y="105"/>
                </a:lnTo>
                <a:lnTo>
                  <a:pt x="929" y="103"/>
                </a:lnTo>
                <a:lnTo>
                  <a:pt x="930" y="103"/>
                </a:lnTo>
                <a:lnTo>
                  <a:pt x="932" y="103"/>
                </a:lnTo>
                <a:lnTo>
                  <a:pt x="933" y="104"/>
                </a:lnTo>
                <a:lnTo>
                  <a:pt x="932" y="105"/>
                </a:lnTo>
                <a:lnTo>
                  <a:pt x="933" y="106"/>
                </a:lnTo>
                <a:lnTo>
                  <a:pt x="933" y="107"/>
                </a:lnTo>
                <a:lnTo>
                  <a:pt x="933" y="108"/>
                </a:lnTo>
                <a:lnTo>
                  <a:pt x="934" y="110"/>
                </a:lnTo>
                <a:lnTo>
                  <a:pt x="934" y="111"/>
                </a:lnTo>
                <a:lnTo>
                  <a:pt x="935" y="112"/>
                </a:lnTo>
                <a:lnTo>
                  <a:pt x="936" y="112"/>
                </a:lnTo>
                <a:lnTo>
                  <a:pt x="937" y="112"/>
                </a:lnTo>
                <a:lnTo>
                  <a:pt x="938" y="111"/>
                </a:lnTo>
                <a:lnTo>
                  <a:pt x="943" y="110"/>
                </a:lnTo>
                <a:lnTo>
                  <a:pt x="943" y="111"/>
                </a:lnTo>
                <a:lnTo>
                  <a:pt x="944" y="112"/>
                </a:lnTo>
                <a:lnTo>
                  <a:pt x="945" y="114"/>
                </a:lnTo>
                <a:lnTo>
                  <a:pt x="946" y="115"/>
                </a:lnTo>
                <a:lnTo>
                  <a:pt x="947" y="115"/>
                </a:lnTo>
                <a:lnTo>
                  <a:pt x="948" y="114"/>
                </a:lnTo>
                <a:lnTo>
                  <a:pt x="949" y="113"/>
                </a:lnTo>
                <a:lnTo>
                  <a:pt x="949" y="112"/>
                </a:lnTo>
                <a:lnTo>
                  <a:pt x="949" y="112"/>
                </a:lnTo>
                <a:lnTo>
                  <a:pt x="949" y="111"/>
                </a:lnTo>
                <a:lnTo>
                  <a:pt x="949" y="109"/>
                </a:lnTo>
                <a:lnTo>
                  <a:pt x="951" y="109"/>
                </a:lnTo>
                <a:lnTo>
                  <a:pt x="952" y="108"/>
                </a:lnTo>
                <a:lnTo>
                  <a:pt x="953" y="107"/>
                </a:lnTo>
                <a:lnTo>
                  <a:pt x="953" y="106"/>
                </a:lnTo>
                <a:lnTo>
                  <a:pt x="954" y="105"/>
                </a:lnTo>
                <a:lnTo>
                  <a:pt x="955" y="105"/>
                </a:lnTo>
                <a:lnTo>
                  <a:pt x="957" y="105"/>
                </a:lnTo>
                <a:lnTo>
                  <a:pt x="958" y="104"/>
                </a:lnTo>
                <a:lnTo>
                  <a:pt x="959" y="104"/>
                </a:lnTo>
                <a:lnTo>
                  <a:pt x="960" y="104"/>
                </a:lnTo>
                <a:lnTo>
                  <a:pt x="961" y="104"/>
                </a:lnTo>
                <a:lnTo>
                  <a:pt x="962" y="104"/>
                </a:lnTo>
                <a:lnTo>
                  <a:pt x="963" y="104"/>
                </a:lnTo>
                <a:lnTo>
                  <a:pt x="964" y="103"/>
                </a:lnTo>
                <a:lnTo>
                  <a:pt x="964" y="102"/>
                </a:lnTo>
                <a:lnTo>
                  <a:pt x="963" y="101"/>
                </a:lnTo>
                <a:lnTo>
                  <a:pt x="963" y="101"/>
                </a:lnTo>
                <a:lnTo>
                  <a:pt x="965" y="99"/>
                </a:lnTo>
                <a:lnTo>
                  <a:pt x="965" y="98"/>
                </a:lnTo>
                <a:lnTo>
                  <a:pt x="966" y="98"/>
                </a:lnTo>
                <a:lnTo>
                  <a:pt x="967" y="98"/>
                </a:lnTo>
                <a:lnTo>
                  <a:pt x="969" y="98"/>
                </a:lnTo>
                <a:lnTo>
                  <a:pt x="970" y="96"/>
                </a:lnTo>
                <a:lnTo>
                  <a:pt x="970" y="95"/>
                </a:lnTo>
                <a:lnTo>
                  <a:pt x="971" y="96"/>
                </a:lnTo>
                <a:lnTo>
                  <a:pt x="972" y="95"/>
                </a:lnTo>
                <a:lnTo>
                  <a:pt x="973" y="95"/>
                </a:lnTo>
                <a:lnTo>
                  <a:pt x="973" y="94"/>
                </a:lnTo>
                <a:lnTo>
                  <a:pt x="974" y="93"/>
                </a:lnTo>
                <a:lnTo>
                  <a:pt x="974" y="91"/>
                </a:lnTo>
                <a:lnTo>
                  <a:pt x="973" y="90"/>
                </a:lnTo>
                <a:lnTo>
                  <a:pt x="972" y="89"/>
                </a:lnTo>
                <a:lnTo>
                  <a:pt x="971" y="87"/>
                </a:lnTo>
                <a:lnTo>
                  <a:pt x="971" y="86"/>
                </a:lnTo>
                <a:lnTo>
                  <a:pt x="971" y="85"/>
                </a:lnTo>
                <a:lnTo>
                  <a:pt x="972" y="84"/>
                </a:lnTo>
                <a:lnTo>
                  <a:pt x="972" y="84"/>
                </a:lnTo>
                <a:lnTo>
                  <a:pt x="974" y="84"/>
                </a:lnTo>
                <a:lnTo>
                  <a:pt x="975" y="84"/>
                </a:lnTo>
                <a:lnTo>
                  <a:pt x="976" y="83"/>
                </a:lnTo>
                <a:lnTo>
                  <a:pt x="976" y="82"/>
                </a:lnTo>
                <a:lnTo>
                  <a:pt x="977" y="82"/>
                </a:lnTo>
                <a:lnTo>
                  <a:pt x="979" y="83"/>
                </a:lnTo>
                <a:lnTo>
                  <a:pt x="980" y="83"/>
                </a:lnTo>
                <a:lnTo>
                  <a:pt x="981" y="83"/>
                </a:lnTo>
                <a:lnTo>
                  <a:pt x="982" y="82"/>
                </a:lnTo>
                <a:lnTo>
                  <a:pt x="982" y="81"/>
                </a:lnTo>
                <a:lnTo>
                  <a:pt x="982" y="80"/>
                </a:lnTo>
                <a:lnTo>
                  <a:pt x="982" y="79"/>
                </a:lnTo>
                <a:lnTo>
                  <a:pt x="983" y="79"/>
                </a:lnTo>
                <a:lnTo>
                  <a:pt x="983" y="78"/>
                </a:lnTo>
                <a:lnTo>
                  <a:pt x="983" y="77"/>
                </a:lnTo>
                <a:lnTo>
                  <a:pt x="982" y="75"/>
                </a:lnTo>
                <a:lnTo>
                  <a:pt x="982" y="74"/>
                </a:lnTo>
                <a:lnTo>
                  <a:pt x="983" y="73"/>
                </a:lnTo>
                <a:lnTo>
                  <a:pt x="986" y="73"/>
                </a:lnTo>
                <a:lnTo>
                  <a:pt x="987" y="73"/>
                </a:lnTo>
                <a:lnTo>
                  <a:pt x="988" y="74"/>
                </a:lnTo>
                <a:lnTo>
                  <a:pt x="988" y="73"/>
                </a:lnTo>
                <a:lnTo>
                  <a:pt x="990" y="73"/>
                </a:lnTo>
                <a:lnTo>
                  <a:pt x="990" y="72"/>
                </a:lnTo>
                <a:lnTo>
                  <a:pt x="993" y="72"/>
                </a:lnTo>
                <a:lnTo>
                  <a:pt x="993" y="73"/>
                </a:lnTo>
                <a:lnTo>
                  <a:pt x="993" y="75"/>
                </a:lnTo>
                <a:lnTo>
                  <a:pt x="992" y="76"/>
                </a:lnTo>
                <a:lnTo>
                  <a:pt x="991" y="77"/>
                </a:lnTo>
                <a:lnTo>
                  <a:pt x="992" y="79"/>
                </a:lnTo>
                <a:lnTo>
                  <a:pt x="993" y="80"/>
                </a:lnTo>
                <a:lnTo>
                  <a:pt x="993" y="82"/>
                </a:lnTo>
                <a:lnTo>
                  <a:pt x="993" y="83"/>
                </a:lnTo>
                <a:lnTo>
                  <a:pt x="993" y="84"/>
                </a:lnTo>
                <a:lnTo>
                  <a:pt x="995" y="84"/>
                </a:lnTo>
                <a:lnTo>
                  <a:pt x="996" y="84"/>
                </a:lnTo>
                <a:lnTo>
                  <a:pt x="995" y="85"/>
                </a:lnTo>
                <a:lnTo>
                  <a:pt x="1005" y="86"/>
                </a:lnTo>
                <a:lnTo>
                  <a:pt x="1005" y="87"/>
                </a:lnTo>
                <a:lnTo>
                  <a:pt x="1005" y="88"/>
                </a:lnTo>
                <a:lnTo>
                  <a:pt x="1006" y="89"/>
                </a:lnTo>
                <a:lnTo>
                  <a:pt x="1008" y="89"/>
                </a:lnTo>
                <a:lnTo>
                  <a:pt x="1010" y="89"/>
                </a:lnTo>
                <a:lnTo>
                  <a:pt x="1010" y="89"/>
                </a:lnTo>
                <a:lnTo>
                  <a:pt x="1016" y="88"/>
                </a:lnTo>
                <a:lnTo>
                  <a:pt x="1016" y="89"/>
                </a:lnTo>
                <a:lnTo>
                  <a:pt x="1016" y="90"/>
                </a:lnTo>
                <a:lnTo>
                  <a:pt x="1016" y="91"/>
                </a:lnTo>
                <a:lnTo>
                  <a:pt x="1016" y="92"/>
                </a:lnTo>
                <a:lnTo>
                  <a:pt x="1016" y="94"/>
                </a:lnTo>
                <a:lnTo>
                  <a:pt x="1016" y="95"/>
                </a:lnTo>
                <a:lnTo>
                  <a:pt x="1016" y="96"/>
                </a:lnTo>
                <a:lnTo>
                  <a:pt x="1016" y="97"/>
                </a:lnTo>
                <a:lnTo>
                  <a:pt x="1016" y="98"/>
                </a:lnTo>
                <a:lnTo>
                  <a:pt x="1017" y="99"/>
                </a:lnTo>
                <a:lnTo>
                  <a:pt x="1018" y="99"/>
                </a:lnTo>
                <a:lnTo>
                  <a:pt x="1019" y="100"/>
                </a:lnTo>
                <a:lnTo>
                  <a:pt x="1020" y="100"/>
                </a:lnTo>
                <a:lnTo>
                  <a:pt x="1021" y="101"/>
                </a:lnTo>
                <a:lnTo>
                  <a:pt x="1021" y="101"/>
                </a:lnTo>
                <a:lnTo>
                  <a:pt x="1022" y="104"/>
                </a:lnTo>
                <a:lnTo>
                  <a:pt x="1024" y="104"/>
                </a:lnTo>
                <a:lnTo>
                  <a:pt x="1025" y="104"/>
                </a:lnTo>
                <a:lnTo>
                  <a:pt x="1026" y="106"/>
                </a:lnTo>
                <a:lnTo>
                  <a:pt x="1027" y="107"/>
                </a:lnTo>
                <a:lnTo>
                  <a:pt x="1027" y="110"/>
                </a:lnTo>
                <a:lnTo>
                  <a:pt x="1025" y="114"/>
                </a:lnTo>
                <a:lnTo>
                  <a:pt x="1025" y="115"/>
                </a:lnTo>
                <a:lnTo>
                  <a:pt x="1027" y="115"/>
                </a:lnTo>
                <a:lnTo>
                  <a:pt x="1027" y="115"/>
                </a:lnTo>
                <a:lnTo>
                  <a:pt x="1030" y="116"/>
                </a:lnTo>
                <a:lnTo>
                  <a:pt x="1031" y="118"/>
                </a:lnTo>
                <a:lnTo>
                  <a:pt x="1030" y="120"/>
                </a:lnTo>
                <a:lnTo>
                  <a:pt x="1029" y="122"/>
                </a:lnTo>
                <a:lnTo>
                  <a:pt x="1028" y="123"/>
                </a:lnTo>
                <a:lnTo>
                  <a:pt x="1027" y="124"/>
                </a:lnTo>
                <a:lnTo>
                  <a:pt x="1025" y="126"/>
                </a:lnTo>
                <a:lnTo>
                  <a:pt x="1022" y="129"/>
                </a:lnTo>
                <a:lnTo>
                  <a:pt x="1021" y="130"/>
                </a:lnTo>
                <a:lnTo>
                  <a:pt x="1023" y="132"/>
                </a:lnTo>
                <a:lnTo>
                  <a:pt x="1024" y="134"/>
                </a:lnTo>
                <a:lnTo>
                  <a:pt x="1025" y="136"/>
                </a:lnTo>
                <a:lnTo>
                  <a:pt x="1025" y="137"/>
                </a:lnTo>
                <a:lnTo>
                  <a:pt x="1027" y="138"/>
                </a:lnTo>
                <a:lnTo>
                  <a:pt x="1029" y="139"/>
                </a:lnTo>
                <a:lnTo>
                  <a:pt x="1031" y="138"/>
                </a:lnTo>
                <a:lnTo>
                  <a:pt x="1032" y="139"/>
                </a:lnTo>
                <a:lnTo>
                  <a:pt x="1033" y="140"/>
                </a:lnTo>
                <a:lnTo>
                  <a:pt x="1034" y="141"/>
                </a:lnTo>
                <a:lnTo>
                  <a:pt x="1033" y="145"/>
                </a:lnTo>
                <a:lnTo>
                  <a:pt x="1033" y="146"/>
                </a:lnTo>
                <a:lnTo>
                  <a:pt x="1033" y="148"/>
                </a:lnTo>
                <a:lnTo>
                  <a:pt x="1034" y="148"/>
                </a:lnTo>
                <a:lnTo>
                  <a:pt x="1038" y="147"/>
                </a:lnTo>
                <a:lnTo>
                  <a:pt x="1039" y="146"/>
                </a:lnTo>
                <a:lnTo>
                  <a:pt x="1041" y="145"/>
                </a:lnTo>
                <a:lnTo>
                  <a:pt x="1042" y="144"/>
                </a:lnTo>
                <a:lnTo>
                  <a:pt x="1043" y="144"/>
                </a:lnTo>
                <a:lnTo>
                  <a:pt x="1043" y="143"/>
                </a:lnTo>
                <a:lnTo>
                  <a:pt x="1044" y="143"/>
                </a:lnTo>
                <a:lnTo>
                  <a:pt x="1049" y="143"/>
                </a:lnTo>
                <a:lnTo>
                  <a:pt x="1049" y="143"/>
                </a:lnTo>
                <a:lnTo>
                  <a:pt x="1049" y="145"/>
                </a:lnTo>
                <a:lnTo>
                  <a:pt x="1049" y="146"/>
                </a:lnTo>
                <a:lnTo>
                  <a:pt x="1050" y="147"/>
                </a:lnTo>
                <a:lnTo>
                  <a:pt x="1050" y="148"/>
                </a:lnTo>
                <a:lnTo>
                  <a:pt x="1051" y="147"/>
                </a:lnTo>
                <a:lnTo>
                  <a:pt x="1052" y="148"/>
                </a:lnTo>
                <a:lnTo>
                  <a:pt x="1054" y="148"/>
                </a:lnTo>
                <a:lnTo>
                  <a:pt x="1055" y="147"/>
                </a:lnTo>
                <a:lnTo>
                  <a:pt x="1055" y="146"/>
                </a:lnTo>
                <a:lnTo>
                  <a:pt x="1055" y="145"/>
                </a:lnTo>
                <a:lnTo>
                  <a:pt x="1055" y="144"/>
                </a:lnTo>
                <a:lnTo>
                  <a:pt x="1056" y="144"/>
                </a:lnTo>
                <a:lnTo>
                  <a:pt x="1058" y="144"/>
                </a:lnTo>
                <a:lnTo>
                  <a:pt x="1060" y="143"/>
                </a:lnTo>
                <a:lnTo>
                  <a:pt x="1060" y="142"/>
                </a:lnTo>
                <a:lnTo>
                  <a:pt x="1060" y="141"/>
                </a:lnTo>
                <a:lnTo>
                  <a:pt x="1067" y="140"/>
                </a:lnTo>
                <a:lnTo>
                  <a:pt x="1070" y="140"/>
                </a:lnTo>
                <a:lnTo>
                  <a:pt x="1071" y="142"/>
                </a:lnTo>
                <a:lnTo>
                  <a:pt x="1072" y="144"/>
                </a:lnTo>
                <a:lnTo>
                  <a:pt x="1072" y="143"/>
                </a:lnTo>
                <a:lnTo>
                  <a:pt x="1074" y="142"/>
                </a:lnTo>
                <a:lnTo>
                  <a:pt x="1076" y="141"/>
                </a:lnTo>
                <a:lnTo>
                  <a:pt x="1077" y="142"/>
                </a:lnTo>
                <a:lnTo>
                  <a:pt x="1077" y="143"/>
                </a:lnTo>
                <a:lnTo>
                  <a:pt x="1080" y="146"/>
                </a:lnTo>
                <a:lnTo>
                  <a:pt x="1083" y="161"/>
                </a:lnTo>
                <a:lnTo>
                  <a:pt x="1081" y="178"/>
                </a:lnTo>
                <a:lnTo>
                  <a:pt x="1084" y="178"/>
                </a:lnTo>
                <a:lnTo>
                  <a:pt x="1084" y="178"/>
                </a:lnTo>
                <a:lnTo>
                  <a:pt x="1085" y="178"/>
                </a:lnTo>
                <a:lnTo>
                  <a:pt x="1087" y="179"/>
                </a:lnTo>
                <a:lnTo>
                  <a:pt x="1088" y="179"/>
                </a:lnTo>
                <a:lnTo>
                  <a:pt x="1088" y="179"/>
                </a:lnTo>
                <a:lnTo>
                  <a:pt x="1089" y="179"/>
                </a:lnTo>
                <a:lnTo>
                  <a:pt x="1090" y="179"/>
                </a:lnTo>
                <a:lnTo>
                  <a:pt x="1091" y="179"/>
                </a:lnTo>
                <a:lnTo>
                  <a:pt x="1094" y="180"/>
                </a:lnTo>
                <a:lnTo>
                  <a:pt x="1094" y="179"/>
                </a:lnTo>
                <a:lnTo>
                  <a:pt x="1095" y="179"/>
                </a:lnTo>
                <a:lnTo>
                  <a:pt x="1096" y="179"/>
                </a:lnTo>
                <a:lnTo>
                  <a:pt x="1096" y="178"/>
                </a:lnTo>
                <a:lnTo>
                  <a:pt x="1097" y="178"/>
                </a:lnTo>
                <a:lnTo>
                  <a:pt x="1098" y="178"/>
                </a:lnTo>
                <a:lnTo>
                  <a:pt x="1099" y="177"/>
                </a:lnTo>
                <a:lnTo>
                  <a:pt x="1100" y="176"/>
                </a:lnTo>
                <a:lnTo>
                  <a:pt x="1100" y="176"/>
                </a:lnTo>
                <a:lnTo>
                  <a:pt x="1100" y="175"/>
                </a:lnTo>
                <a:lnTo>
                  <a:pt x="1102" y="175"/>
                </a:lnTo>
                <a:lnTo>
                  <a:pt x="1102" y="174"/>
                </a:lnTo>
                <a:lnTo>
                  <a:pt x="1103" y="173"/>
                </a:lnTo>
                <a:lnTo>
                  <a:pt x="1104" y="173"/>
                </a:lnTo>
                <a:lnTo>
                  <a:pt x="1105" y="173"/>
                </a:lnTo>
                <a:lnTo>
                  <a:pt x="1105" y="173"/>
                </a:lnTo>
                <a:lnTo>
                  <a:pt x="1106" y="172"/>
                </a:lnTo>
                <a:lnTo>
                  <a:pt x="1107" y="171"/>
                </a:lnTo>
                <a:lnTo>
                  <a:pt x="1108" y="171"/>
                </a:lnTo>
                <a:lnTo>
                  <a:pt x="1109" y="170"/>
                </a:lnTo>
                <a:lnTo>
                  <a:pt x="1110" y="169"/>
                </a:lnTo>
                <a:lnTo>
                  <a:pt x="1114" y="172"/>
                </a:lnTo>
                <a:lnTo>
                  <a:pt x="1122" y="178"/>
                </a:lnTo>
                <a:lnTo>
                  <a:pt x="1126" y="181"/>
                </a:lnTo>
                <a:lnTo>
                  <a:pt x="1127" y="181"/>
                </a:lnTo>
                <a:lnTo>
                  <a:pt x="1127" y="182"/>
                </a:lnTo>
                <a:lnTo>
                  <a:pt x="1128" y="183"/>
                </a:lnTo>
                <a:lnTo>
                  <a:pt x="1129" y="183"/>
                </a:lnTo>
                <a:lnTo>
                  <a:pt x="1130" y="184"/>
                </a:lnTo>
                <a:lnTo>
                  <a:pt x="1131" y="184"/>
                </a:lnTo>
                <a:lnTo>
                  <a:pt x="1132" y="184"/>
                </a:lnTo>
                <a:lnTo>
                  <a:pt x="1137" y="184"/>
                </a:lnTo>
                <a:lnTo>
                  <a:pt x="1138" y="184"/>
                </a:lnTo>
                <a:lnTo>
                  <a:pt x="1139" y="184"/>
                </a:lnTo>
                <a:lnTo>
                  <a:pt x="1142" y="184"/>
                </a:lnTo>
                <a:lnTo>
                  <a:pt x="1143" y="182"/>
                </a:lnTo>
                <a:lnTo>
                  <a:pt x="1144" y="182"/>
                </a:lnTo>
                <a:lnTo>
                  <a:pt x="1145" y="181"/>
                </a:lnTo>
                <a:lnTo>
                  <a:pt x="1146" y="180"/>
                </a:lnTo>
                <a:lnTo>
                  <a:pt x="1146" y="179"/>
                </a:lnTo>
                <a:lnTo>
                  <a:pt x="1147" y="178"/>
                </a:lnTo>
                <a:lnTo>
                  <a:pt x="1147" y="178"/>
                </a:lnTo>
                <a:lnTo>
                  <a:pt x="1148" y="177"/>
                </a:lnTo>
                <a:lnTo>
                  <a:pt x="1148" y="176"/>
                </a:lnTo>
                <a:lnTo>
                  <a:pt x="1149" y="176"/>
                </a:lnTo>
                <a:lnTo>
                  <a:pt x="1150" y="175"/>
                </a:lnTo>
                <a:lnTo>
                  <a:pt x="1150" y="174"/>
                </a:lnTo>
                <a:lnTo>
                  <a:pt x="1150" y="173"/>
                </a:lnTo>
                <a:lnTo>
                  <a:pt x="1155" y="168"/>
                </a:lnTo>
                <a:lnTo>
                  <a:pt x="1161" y="170"/>
                </a:lnTo>
                <a:lnTo>
                  <a:pt x="1166" y="171"/>
                </a:lnTo>
                <a:lnTo>
                  <a:pt x="1171" y="176"/>
                </a:lnTo>
                <a:lnTo>
                  <a:pt x="1172" y="177"/>
                </a:lnTo>
                <a:lnTo>
                  <a:pt x="1172" y="177"/>
                </a:lnTo>
                <a:lnTo>
                  <a:pt x="1174" y="178"/>
                </a:lnTo>
                <a:lnTo>
                  <a:pt x="1186" y="181"/>
                </a:lnTo>
                <a:lnTo>
                  <a:pt x="1196" y="188"/>
                </a:lnTo>
                <a:lnTo>
                  <a:pt x="1210" y="194"/>
                </a:lnTo>
                <a:lnTo>
                  <a:pt x="1217" y="195"/>
                </a:lnTo>
                <a:lnTo>
                  <a:pt x="1218" y="195"/>
                </a:lnTo>
                <a:lnTo>
                  <a:pt x="1219" y="195"/>
                </a:lnTo>
                <a:lnTo>
                  <a:pt x="1220" y="195"/>
                </a:lnTo>
                <a:lnTo>
                  <a:pt x="1221" y="195"/>
                </a:lnTo>
                <a:lnTo>
                  <a:pt x="1222" y="195"/>
                </a:lnTo>
                <a:lnTo>
                  <a:pt x="1224" y="198"/>
                </a:lnTo>
                <a:lnTo>
                  <a:pt x="1229" y="206"/>
                </a:lnTo>
                <a:lnTo>
                  <a:pt x="1243" y="212"/>
                </a:lnTo>
                <a:lnTo>
                  <a:pt x="1244" y="212"/>
                </a:lnTo>
                <a:lnTo>
                  <a:pt x="1245" y="213"/>
                </a:lnTo>
                <a:lnTo>
                  <a:pt x="1245" y="214"/>
                </a:lnTo>
                <a:lnTo>
                  <a:pt x="1247" y="214"/>
                </a:lnTo>
                <a:lnTo>
                  <a:pt x="1248" y="214"/>
                </a:lnTo>
                <a:lnTo>
                  <a:pt x="1249" y="214"/>
                </a:lnTo>
                <a:lnTo>
                  <a:pt x="1250" y="214"/>
                </a:lnTo>
                <a:lnTo>
                  <a:pt x="1251" y="214"/>
                </a:lnTo>
                <a:lnTo>
                  <a:pt x="1252" y="214"/>
                </a:lnTo>
                <a:lnTo>
                  <a:pt x="1254" y="214"/>
                </a:lnTo>
                <a:lnTo>
                  <a:pt x="1255" y="213"/>
                </a:lnTo>
                <a:lnTo>
                  <a:pt x="1256" y="212"/>
                </a:lnTo>
                <a:lnTo>
                  <a:pt x="1256" y="212"/>
                </a:lnTo>
                <a:lnTo>
                  <a:pt x="1257" y="212"/>
                </a:lnTo>
                <a:lnTo>
                  <a:pt x="1257" y="211"/>
                </a:lnTo>
                <a:lnTo>
                  <a:pt x="1257" y="210"/>
                </a:lnTo>
                <a:lnTo>
                  <a:pt x="1261" y="206"/>
                </a:lnTo>
                <a:lnTo>
                  <a:pt x="1267" y="203"/>
                </a:lnTo>
                <a:lnTo>
                  <a:pt x="1274" y="203"/>
                </a:lnTo>
                <a:lnTo>
                  <a:pt x="1275" y="203"/>
                </a:lnTo>
                <a:lnTo>
                  <a:pt x="1276" y="203"/>
                </a:lnTo>
                <a:lnTo>
                  <a:pt x="1277" y="203"/>
                </a:lnTo>
                <a:lnTo>
                  <a:pt x="1278" y="203"/>
                </a:lnTo>
                <a:lnTo>
                  <a:pt x="1284" y="199"/>
                </a:lnTo>
                <a:lnTo>
                  <a:pt x="1285" y="198"/>
                </a:lnTo>
                <a:lnTo>
                  <a:pt x="1291" y="195"/>
                </a:lnTo>
                <a:lnTo>
                  <a:pt x="1303" y="198"/>
                </a:lnTo>
                <a:lnTo>
                  <a:pt x="1317" y="206"/>
                </a:lnTo>
                <a:lnTo>
                  <a:pt x="1323" y="211"/>
                </a:lnTo>
                <a:lnTo>
                  <a:pt x="1324" y="217"/>
                </a:lnTo>
                <a:lnTo>
                  <a:pt x="1331" y="221"/>
                </a:lnTo>
                <a:lnTo>
                  <a:pt x="1340" y="217"/>
                </a:lnTo>
                <a:lnTo>
                  <a:pt x="1351" y="228"/>
                </a:lnTo>
                <a:lnTo>
                  <a:pt x="1361" y="233"/>
                </a:lnTo>
                <a:lnTo>
                  <a:pt x="1367" y="236"/>
                </a:lnTo>
                <a:lnTo>
                  <a:pt x="1378" y="240"/>
                </a:lnTo>
                <a:lnTo>
                  <a:pt x="1379" y="241"/>
                </a:lnTo>
                <a:lnTo>
                  <a:pt x="1380" y="241"/>
                </a:lnTo>
                <a:lnTo>
                  <a:pt x="1383" y="241"/>
                </a:lnTo>
                <a:lnTo>
                  <a:pt x="1384" y="240"/>
                </a:lnTo>
                <a:lnTo>
                  <a:pt x="1383" y="241"/>
                </a:lnTo>
                <a:lnTo>
                  <a:pt x="1382" y="242"/>
                </a:lnTo>
                <a:lnTo>
                  <a:pt x="1384" y="242"/>
                </a:lnTo>
                <a:lnTo>
                  <a:pt x="1384" y="241"/>
                </a:lnTo>
                <a:lnTo>
                  <a:pt x="1385" y="240"/>
                </a:lnTo>
                <a:lnTo>
                  <a:pt x="1387" y="239"/>
                </a:lnTo>
                <a:lnTo>
                  <a:pt x="1394" y="240"/>
                </a:lnTo>
                <a:lnTo>
                  <a:pt x="1396" y="241"/>
                </a:lnTo>
                <a:lnTo>
                  <a:pt x="1400" y="240"/>
                </a:lnTo>
                <a:lnTo>
                  <a:pt x="1403" y="238"/>
                </a:lnTo>
                <a:lnTo>
                  <a:pt x="1406" y="238"/>
                </a:lnTo>
                <a:lnTo>
                  <a:pt x="1409" y="239"/>
                </a:lnTo>
                <a:lnTo>
                  <a:pt x="1410" y="239"/>
                </a:lnTo>
                <a:lnTo>
                  <a:pt x="1414" y="240"/>
                </a:lnTo>
                <a:lnTo>
                  <a:pt x="1417" y="239"/>
                </a:lnTo>
                <a:lnTo>
                  <a:pt x="1420" y="241"/>
                </a:lnTo>
                <a:lnTo>
                  <a:pt x="1421" y="244"/>
                </a:lnTo>
                <a:lnTo>
                  <a:pt x="1423" y="245"/>
                </a:lnTo>
                <a:lnTo>
                  <a:pt x="1424" y="246"/>
                </a:lnTo>
                <a:lnTo>
                  <a:pt x="1426" y="249"/>
                </a:lnTo>
                <a:lnTo>
                  <a:pt x="1427" y="250"/>
                </a:lnTo>
                <a:lnTo>
                  <a:pt x="1428" y="252"/>
                </a:lnTo>
                <a:lnTo>
                  <a:pt x="1429" y="252"/>
                </a:lnTo>
                <a:lnTo>
                  <a:pt x="1432" y="253"/>
                </a:lnTo>
                <a:lnTo>
                  <a:pt x="1434" y="254"/>
                </a:lnTo>
                <a:lnTo>
                  <a:pt x="1435" y="254"/>
                </a:lnTo>
                <a:lnTo>
                  <a:pt x="1435" y="254"/>
                </a:lnTo>
                <a:lnTo>
                  <a:pt x="1438" y="256"/>
                </a:lnTo>
                <a:lnTo>
                  <a:pt x="1439" y="258"/>
                </a:lnTo>
                <a:lnTo>
                  <a:pt x="1439" y="259"/>
                </a:lnTo>
                <a:lnTo>
                  <a:pt x="1440" y="261"/>
                </a:lnTo>
                <a:lnTo>
                  <a:pt x="1442" y="261"/>
                </a:lnTo>
                <a:lnTo>
                  <a:pt x="1444" y="261"/>
                </a:lnTo>
                <a:lnTo>
                  <a:pt x="1445" y="258"/>
                </a:lnTo>
                <a:lnTo>
                  <a:pt x="1447" y="259"/>
                </a:lnTo>
                <a:lnTo>
                  <a:pt x="1450" y="262"/>
                </a:lnTo>
                <a:lnTo>
                  <a:pt x="1454" y="264"/>
                </a:lnTo>
                <a:lnTo>
                  <a:pt x="1457" y="263"/>
                </a:lnTo>
                <a:lnTo>
                  <a:pt x="1462" y="261"/>
                </a:lnTo>
                <a:lnTo>
                  <a:pt x="1463" y="259"/>
                </a:lnTo>
                <a:lnTo>
                  <a:pt x="1463" y="258"/>
                </a:lnTo>
                <a:lnTo>
                  <a:pt x="1466" y="260"/>
                </a:lnTo>
                <a:lnTo>
                  <a:pt x="1468" y="260"/>
                </a:lnTo>
                <a:lnTo>
                  <a:pt x="1471" y="259"/>
                </a:lnTo>
                <a:lnTo>
                  <a:pt x="1475" y="256"/>
                </a:lnTo>
                <a:lnTo>
                  <a:pt x="1478" y="255"/>
                </a:lnTo>
                <a:lnTo>
                  <a:pt x="1482" y="255"/>
                </a:lnTo>
                <a:lnTo>
                  <a:pt x="1487" y="255"/>
                </a:lnTo>
                <a:lnTo>
                  <a:pt x="1490" y="255"/>
                </a:lnTo>
                <a:lnTo>
                  <a:pt x="1495" y="254"/>
                </a:lnTo>
                <a:lnTo>
                  <a:pt x="1502" y="253"/>
                </a:lnTo>
                <a:lnTo>
                  <a:pt x="1509" y="254"/>
                </a:lnTo>
                <a:lnTo>
                  <a:pt x="1514" y="255"/>
                </a:lnTo>
                <a:lnTo>
                  <a:pt x="1532" y="259"/>
                </a:lnTo>
                <a:lnTo>
                  <a:pt x="1530" y="259"/>
                </a:lnTo>
                <a:lnTo>
                  <a:pt x="1528" y="260"/>
                </a:lnTo>
                <a:lnTo>
                  <a:pt x="1525" y="260"/>
                </a:lnTo>
                <a:lnTo>
                  <a:pt x="1524" y="261"/>
                </a:lnTo>
                <a:lnTo>
                  <a:pt x="1524" y="261"/>
                </a:lnTo>
                <a:lnTo>
                  <a:pt x="1522" y="261"/>
                </a:lnTo>
                <a:lnTo>
                  <a:pt x="1521" y="262"/>
                </a:lnTo>
                <a:lnTo>
                  <a:pt x="1520" y="262"/>
                </a:lnTo>
                <a:lnTo>
                  <a:pt x="1519" y="263"/>
                </a:lnTo>
                <a:lnTo>
                  <a:pt x="1517" y="264"/>
                </a:lnTo>
                <a:lnTo>
                  <a:pt x="1515" y="266"/>
                </a:lnTo>
                <a:lnTo>
                  <a:pt x="1513" y="267"/>
                </a:lnTo>
                <a:lnTo>
                  <a:pt x="1512" y="268"/>
                </a:lnTo>
                <a:lnTo>
                  <a:pt x="1511" y="270"/>
                </a:lnTo>
                <a:lnTo>
                  <a:pt x="1509" y="271"/>
                </a:lnTo>
                <a:lnTo>
                  <a:pt x="1508" y="273"/>
                </a:lnTo>
                <a:lnTo>
                  <a:pt x="1507" y="274"/>
                </a:lnTo>
                <a:lnTo>
                  <a:pt x="1506" y="275"/>
                </a:lnTo>
                <a:lnTo>
                  <a:pt x="1505" y="276"/>
                </a:lnTo>
                <a:lnTo>
                  <a:pt x="1504" y="277"/>
                </a:lnTo>
                <a:lnTo>
                  <a:pt x="1503" y="278"/>
                </a:lnTo>
                <a:lnTo>
                  <a:pt x="1502" y="279"/>
                </a:lnTo>
                <a:lnTo>
                  <a:pt x="1501" y="281"/>
                </a:lnTo>
                <a:lnTo>
                  <a:pt x="1499" y="283"/>
                </a:lnTo>
                <a:lnTo>
                  <a:pt x="1497" y="284"/>
                </a:lnTo>
                <a:lnTo>
                  <a:pt x="1496" y="285"/>
                </a:lnTo>
                <a:lnTo>
                  <a:pt x="1495" y="287"/>
                </a:lnTo>
                <a:lnTo>
                  <a:pt x="1493" y="288"/>
                </a:lnTo>
                <a:lnTo>
                  <a:pt x="1492" y="289"/>
                </a:lnTo>
                <a:lnTo>
                  <a:pt x="1491" y="291"/>
                </a:lnTo>
                <a:lnTo>
                  <a:pt x="1491" y="293"/>
                </a:lnTo>
                <a:lnTo>
                  <a:pt x="1490" y="295"/>
                </a:lnTo>
                <a:lnTo>
                  <a:pt x="1489" y="296"/>
                </a:lnTo>
                <a:lnTo>
                  <a:pt x="1489" y="297"/>
                </a:lnTo>
                <a:lnTo>
                  <a:pt x="1489" y="300"/>
                </a:lnTo>
                <a:lnTo>
                  <a:pt x="1489" y="302"/>
                </a:lnTo>
                <a:lnTo>
                  <a:pt x="1489" y="305"/>
                </a:lnTo>
                <a:lnTo>
                  <a:pt x="1490" y="306"/>
                </a:lnTo>
                <a:lnTo>
                  <a:pt x="1491" y="308"/>
                </a:lnTo>
                <a:lnTo>
                  <a:pt x="1491" y="310"/>
                </a:lnTo>
                <a:lnTo>
                  <a:pt x="1492" y="311"/>
                </a:lnTo>
                <a:lnTo>
                  <a:pt x="1493" y="313"/>
                </a:lnTo>
                <a:lnTo>
                  <a:pt x="1493" y="316"/>
                </a:lnTo>
                <a:lnTo>
                  <a:pt x="1493" y="318"/>
                </a:lnTo>
                <a:lnTo>
                  <a:pt x="1493" y="321"/>
                </a:lnTo>
                <a:lnTo>
                  <a:pt x="1492" y="322"/>
                </a:lnTo>
                <a:lnTo>
                  <a:pt x="1491" y="324"/>
                </a:lnTo>
                <a:lnTo>
                  <a:pt x="1491" y="326"/>
                </a:lnTo>
                <a:lnTo>
                  <a:pt x="1490" y="328"/>
                </a:lnTo>
                <a:lnTo>
                  <a:pt x="1488" y="330"/>
                </a:lnTo>
                <a:lnTo>
                  <a:pt x="1487" y="332"/>
                </a:lnTo>
                <a:lnTo>
                  <a:pt x="1486" y="334"/>
                </a:lnTo>
                <a:lnTo>
                  <a:pt x="1485" y="335"/>
                </a:lnTo>
                <a:lnTo>
                  <a:pt x="1485" y="338"/>
                </a:lnTo>
                <a:lnTo>
                  <a:pt x="1485" y="339"/>
                </a:lnTo>
                <a:lnTo>
                  <a:pt x="1485" y="342"/>
                </a:lnTo>
                <a:lnTo>
                  <a:pt x="1485" y="345"/>
                </a:lnTo>
                <a:lnTo>
                  <a:pt x="1485" y="347"/>
                </a:lnTo>
                <a:lnTo>
                  <a:pt x="1485" y="349"/>
                </a:lnTo>
                <a:lnTo>
                  <a:pt x="1485" y="350"/>
                </a:lnTo>
                <a:lnTo>
                  <a:pt x="1485" y="353"/>
                </a:lnTo>
                <a:lnTo>
                  <a:pt x="1485" y="356"/>
                </a:lnTo>
                <a:lnTo>
                  <a:pt x="1485" y="357"/>
                </a:lnTo>
                <a:lnTo>
                  <a:pt x="1486" y="360"/>
                </a:lnTo>
                <a:lnTo>
                  <a:pt x="1487" y="361"/>
                </a:lnTo>
                <a:lnTo>
                  <a:pt x="1489" y="362"/>
                </a:lnTo>
                <a:lnTo>
                  <a:pt x="1489" y="365"/>
                </a:lnTo>
                <a:lnTo>
                  <a:pt x="1490" y="367"/>
                </a:lnTo>
                <a:lnTo>
                  <a:pt x="1489" y="369"/>
                </a:lnTo>
                <a:lnTo>
                  <a:pt x="1489" y="371"/>
                </a:lnTo>
                <a:lnTo>
                  <a:pt x="1488" y="373"/>
                </a:lnTo>
                <a:lnTo>
                  <a:pt x="1487" y="375"/>
                </a:lnTo>
                <a:lnTo>
                  <a:pt x="1485" y="377"/>
                </a:lnTo>
                <a:lnTo>
                  <a:pt x="1485" y="379"/>
                </a:lnTo>
                <a:lnTo>
                  <a:pt x="1484" y="381"/>
                </a:lnTo>
                <a:lnTo>
                  <a:pt x="1483" y="383"/>
                </a:lnTo>
                <a:lnTo>
                  <a:pt x="1482" y="384"/>
                </a:lnTo>
                <a:lnTo>
                  <a:pt x="1481" y="387"/>
                </a:lnTo>
                <a:lnTo>
                  <a:pt x="1481" y="389"/>
                </a:lnTo>
                <a:lnTo>
                  <a:pt x="1480" y="391"/>
                </a:lnTo>
                <a:lnTo>
                  <a:pt x="1480" y="394"/>
                </a:lnTo>
                <a:lnTo>
                  <a:pt x="1481" y="395"/>
                </a:lnTo>
                <a:lnTo>
                  <a:pt x="1482" y="398"/>
                </a:lnTo>
                <a:lnTo>
                  <a:pt x="1482" y="400"/>
                </a:lnTo>
                <a:lnTo>
                  <a:pt x="1482" y="402"/>
                </a:lnTo>
                <a:lnTo>
                  <a:pt x="1482" y="405"/>
                </a:lnTo>
                <a:lnTo>
                  <a:pt x="1483" y="406"/>
                </a:lnTo>
                <a:lnTo>
                  <a:pt x="1484" y="408"/>
                </a:lnTo>
                <a:lnTo>
                  <a:pt x="1485" y="410"/>
                </a:lnTo>
                <a:lnTo>
                  <a:pt x="1485" y="411"/>
                </a:lnTo>
                <a:lnTo>
                  <a:pt x="1487" y="413"/>
                </a:lnTo>
                <a:lnTo>
                  <a:pt x="1487" y="415"/>
                </a:lnTo>
                <a:lnTo>
                  <a:pt x="1488" y="417"/>
                </a:lnTo>
                <a:lnTo>
                  <a:pt x="1488" y="419"/>
                </a:lnTo>
                <a:lnTo>
                  <a:pt x="1487" y="422"/>
                </a:lnTo>
                <a:lnTo>
                  <a:pt x="1487" y="425"/>
                </a:lnTo>
                <a:lnTo>
                  <a:pt x="1486" y="427"/>
                </a:lnTo>
                <a:lnTo>
                  <a:pt x="1485" y="429"/>
                </a:lnTo>
                <a:lnTo>
                  <a:pt x="1485" y="431"/>
                </a:lnTo>
                <a:lnTo>
                  <a:pt x="1484" y="433"/>
                </a:lnTo>
                <a:lnTo>
                  <a:pt x="1482" y="434"/>
                </a:lnTo>
                <a:lnTo>
                  <a:pt x="1481" y="436"/>
                </a:lnTo>
                <a:lnTo>
                  <a:pt x="1480" y="438"/>
                </a:lnTo>
                <a:lnTo>
                  <a:pt x="1479" y="439"/>
                </a:lnTo>
                <a:lnTo>
                  <a:pt x="1478" y="440"/>
                </a:lnTo>
                <a:lnTo>
                  <a:pt x="1477" y="443"/>
                </a:lnTo>
                <a:lnTo>
                  <a:pt x="1476" y="445"/>
                </a:lnTo>
                <a:lnTo>
                  <a:pt x="1477" y="447"/>
                </a:lnTo>
                <a:lnTo>
                  <a:pt x="1477" y="449"/>
                </a:lnTo>
                <a:lnTo>
                  <a:pt x="1477" y="451"/>
                </a:lnTo>
                <a:lnTo>
                  <a:pt x="1476" y="454"/>
                </a:lnTo>
                <a:lnTo>
                  <a:pt x="1475" y="456"/>
                </a:lnTo>
                <a:lnTo>
                  <a:pt x="1474" y="458"/>
                </a:lnTo>
                <a:lnTo>
                  <a:pt x="1474" y="460"/>
                </a:lnTo>
                <a:lnTo>
                  <a:pt x="1472" y="461"/>
                </a:lnTo>
                <a:lnTo>
                  <a:pt x="1471" y="463"/>
                </a:lnTo>
                <a:lnTo>
                  <a:pt x="1469" y="464"/>
                </a:lnTo>
                <a:lnTo>
                  <a:pt x="1468" y="465"/>
                </a:lnTo>
                <a:lnTo>
                  <a:pt x="1467" y="466"/>
                </a:lnTo>
                <a:lnTo>
                  <a:pt x="1465" y="467"/>
                </a:lnTo>
                <a:lnTo>
                  <a:pt x="1463" y="468"/>
                </a:lnTo>
                <a:lnTo>
                  <a:pt x="1462" y="469"/>
                </a:lnTo>
                <a:lnTo>
                  <a:pt x="1460" y="471"/>
                </a:lnTo>
                <a:lnTo>
                  <a:pt x="1458" y="472"/>
                </a:lnTo>
                <a:lnTo>
                  <a:pt x="1457" y="472"/>
                </a:lnTo>
                <a:lnTo>
                  <a:pt x="1455" y="473"/>
                </a:lnTo>
                <a:lnTo>
                  <a:pt x="1453" y="475"/>
                </a:lnTo>
                <a:lnTo>
                  <a:pt x="1452" y="476"/>
                </a:lnTo>
                <a:lnTo>
                  <a:pt x="1452" y="479"/>
                </a:lnTo>
                <a:lnTo>
                  <a:pt x="1452" y="481"/>
                </a:lnTo>
                <a:lnTo>
                  <a:pt x="1452" y="482"/>
                </a:lnTo>
                <a:lnTo>
                  <a:pt x="1452" y="483"/>
                </a:lnTo>
                <a:lnTo>
                  <a:pt x="1452" y="485"/>
                </a:lnTo>
                <a:lnTo>
                  <a:pt x="1451" y="488"/>
                </a:lnTo>
                <a:lnTo>
                  <a:pt x="1449" y="489"/>
                </a:lnTo>
                <a:lnTo>
                  <a:pt x="1447" y="489"/>
                </a:lnTo>
                <a:lnTo>
                  <a:pt x="1445" y="489"/>
                </a:lnTo>
                <a:lnTo>
                  <a:pt x="1442" y="489"/>
                </a:lnTo>
                <a:lnTo>
                  <a:pt x="1440" y="489"/>
                </a:lnTo>
                <a:lnTo>
                  <a:pt x="1438" y="489"/>
                </a:lnTo>
                <a:lnTo>
                  <a:pt x="1435" y="490"/>
                </a:lnTo>
                <a:lnTo>
                  <a:pt x="1433" y="490"/>
                </a:lnTo>
                <a:lnTo>
                  <a:pt x="1430" y="490"/>
                </a:lnTo>
                <a:lnTo>
                  <a:pt x="1428" y="490"/>
                </a:lnTo>
                <a:lnTo>
                  <a:pt x="1425" y="490"/>
                </a:lnTo>
                <a:lnTo>
                  <a:pt x="1424" y="490"/>
                </a:lnTo>
                <a:lnTo>
                  <a:pt x="1421" y="490"/>
                </a:lnTo>
                <a:lnTo>
                  <a:pt x="1418" y="491"/>
                </a:lnTo>
                <a:lnTo>
                  <a:pt x="1416" y="491"/>
                </a:lnTo>
                <a:lnTo>
                  <a:pt x="1413" y="491"/>
                </a:lnTo>
                <a:lnTo>
                  <a:pt x="1412" y="492"/>
                </a:lnTo>
                <a:lnTo>
                  <a:pt x="1409" y="492"/>
                </a:lnTo>
                <a:lnTo>
                  <a:pt x="1407" y="492"/>
                </a:lnTo>
                <a:lnTo>
                  <a:pt x="1406" y="493"/>
                </a:lnTo>
                <a:lnTo>
                  <a:pt x="1399" y="495"/>
                </a:lnTo>
                <a:lnTo>
                  <a:pt x="1391" y="499"/>
                </a:lnTo>
                <a:lnTo>
                  <a:pt x="1384" y="502"/>
                </a:lnTo>
                <a:lnTo>
                  <a:pt x="1377" y="505"/>
                </a:lnTo>
                <a:lnTo>
                  <a:pt x="1369" y="508"/>
                </a:lnTo>
                <a:lnTo>
                  <a:pt x="1362" y="511"/>
                </a:lnTo>
                <a:lnTo>
                  <a:pt x="1355" y="514"/>
                </a:lnTo>
                <a:lnTo>
                  <a:pt x="1351" y="516"/>
                </a:lnTo>
                <a:lnTo>
                  <a:pt x="1347" y="517"/>
                </a:lnTo>
                <a:lnTo>
                  <a:pt x="1340" y="520"/>
                </a:lnTo>
                <a:lnTo>
                  <a:pt x="1333" y="523"/>
                </a:lnTo>
                <a:lnTo>
                  <a:pt x="1325" y="526"/>
                </a:lnTo>
                <a:lnTo>
                  <a:pt x="1318" y="529"/>
                </a:lnTo>
                <a:lnTo>
                  <a:pt x="1315" y="530"/>
                </a:lnTo>
                <a:lnTo>
                  <a:pt x="1311" y="532"/>
                </a:lnTo>
                <a:lnTo>
                  <a:pt x="1303" y="535"/>
                </a:lnTo>
                <a:lnTo>
                  <a:pt x="1296" y="539"/>
                </a:lnTo>
                <a:lnTo>
                  <a:pt x="1289" y="541"/>
                </a:lnTo>
                <a:lnTo>
                  <a:pt x="1281" y="544"/>
                </a:lnTo>
                <a:lnTo>
                  <a:pt x="1274" y="547"/>
                </a:lnTo>
                <a:lnTo>
                  <a:pt x="1267" y="550"/>
                </a:lnTo>
                <a:lnTo>
                  <a:pt x="1259" y="553"/>
                </a:lnTo>
                <a:lnTo>
                  <a:pt x="1256" y="556"/>
                </a:lnTo>
                <a:lnTo>
                  <a:pt x="1249" y="562"/>
                </a:lnTo>
                <a:lnTo>
                  <a:pt x="1241" y="568"/>
                </a:lnTo>
                <a:lnTo>
                  <a:pt x="1234" y="574"/>
                </a:lnTo>
                <a:lnTo>
                  <a:pt x="1227" y="579"/>
                </a:lnTo>
                <a:lnTo>
                  <a:pt x="1220" y="585"/>
                </a:lnTo>
                <a:lnTo>
                  <a:pt x="1213" y="591"/>
                </a:lnTo>
                <a:lnTo>
                  <a:pt x="1211" y="592"/>
                </a:lnTo>
                <a:lnTo>
                  <a:pt x="1203" y="595"/>
                </a:lnTo>
                <a:lnTo>
                  <a:pt x="1196" y="599"/>
                </a:lnTo>
                <a:lnTo>
                  <a:pt x="1189" y="602"/>
                </a:lnTo>
                <a:lnTo>
                  <a:pt x="1181" y="605"/>
                </a:lnTo>
                <a:lnTo>
                  <a:pt x="1174" y="608"/>
                </a:lnTo>
                <a:lnTo>
                  <a:pt x="1170" y="611"/>
                </a:lnTo>
                <a:lnTo>
                  <a:pt x="1167" y="611"/>
                </a:lnTo>
                <a:lnTo>
                  <a:pt x="1160" y="614"/>
                </a:lnTo>
                <a:lnTo>
                  <a:pt x="1159" y="615"/>
                </a:lnTo>
                <a:lnTo>
                  <a:pt x="1152" y="617"/>
                </a:lnTo>
                <a:lnTo>
                  <a:pt x="1144" y="621"/>
                </a:lnTo>
                <a:lnTo>
                  <a:pt x="1137" y="624"/>
                </a:lnTo>
                <a:lnTo>
                  <a:pt x="1130" y="627"/>
                </a:lnTo>
                <a:lnTo>
                  <a:pt x="1122" y="631"/>
                </a:lnTo>
                <a:lnTo>
                  <a:pt x="1115" y="633"/>
                </a:lnTo>
                <a:lnTo>
                  <a:pt x="1107" y="637"/>
                </a:lnTo>
                <a:lnTo>
                  <a:pt x="1100" y="640"/>
                </a:lnTo>
                <a:lnTo>
                  <a:pt x="1093" y="643"/>
                </a:lnTo>
                <a:lnTo>
                  <a:pt x="1090" y="646"/>
                </a:lnTo>
                <a:lnTo>
                  <a:pt x="1086" y="652"/>
                </a:lnTo>
                <a:lnTo>
                  <a:pt x="1085" y="654"/>
                </a:lnTo>
                <a:lnTo>
                  <a:pt x="1082" y="659"/>
                </a:lnTo>
                <a:lnTo>
                  <a:pt x="1077" y="665"/>
                </a:lnTo>
                <a:lnTo>
                  <a:pt x="1073" y="671"/>
                </a:lnTo>
                <a:lnTo>
                  <a:pt x="1069" y="677"/>
                </a:lnTo>
                <a:lnTo>
                  <a:pt x="1065" y="683"/>
                </a:lnTo>
                <a:lnTo>
                  <a:pt x="1060" y="689"/>
                </a:lnTo>
                <a:lnTo>
                  <a:pt x="1056" y="695"/>
                </a:lnTo>
                <a:lnTo>
                  <a:pt x="1051" y="702"/>
                </a:lnTo>
                <a:lnTo>
                  <a:pt x="1047" y="708"/>
                </a:lnTo>
                <a:lnTo>
                  <a:pt x="1043" y="714"/>
                </a:lnTo>
                <a:lnTo>
                  <a:pt x="1038" y="720"/>
                </a:lnTo>
                <a:lnTo>
                  <a:pt x="1034" y="727"/>
                </a:lnTo>
                <a:lnTo>
                  <a:pt x="1030" y="732"/>
                </a:lnTo>
                <a:lnTo>
                  <a:pt x="1026" y="738"/>
                </a:lnTo>
                <a:lnTo>
                  <a:pt x="1021" y="744"/>
                </a:lnTo>
                <a:lnTo>
                  <a:pt x="1021" y="749"/>
                </a:lnTo>
                <a:lnTo>
                  <a:pt x="1020" y="755"/>
                </a:lnTo>
                <a:lnTo>
                  <a:pt x="1018" y="761"/>
                </a:lnTo>
                <a:lnTo>
                  <a:pt x="1017" y="768"/>
                </a:lnTo>
                <a:lnTo>
                  <a:pt x="1016" y="775"/>
                </a:lnTo>
                <a:lnTo>
                  <a:pt x="1015" y="781"/>
                </a:lnTo>
                <a:lnTo>
                  <a:pt x="1014" y="788"/>
                </a:lnTo>
                <a:lnTo>
                  <a:pt x="1010" y="791"/>
                </a:lnTo>
                <a:lnTo>
                  <a:pt x="1004" y="797"/>
                </a:lnTo>
                <a:lnTo>
                  <a:pt x="997" y="803"/>
                </a:lnTo>
                <a:lnTo>
                  <a:pt x="990" y="808"/>
                </a:lnTo>
                <a:lnTo>
                  <a:pt x="983" y="815"/>
                </a:lnTo>
                <a:lnTo>
                  <a:pt x="981" y="816"/>
                </a:lnTo>
                <a:lnTo>
                  <a:pt x="977" y="820"/>
                </a:lnTo>
                <a:lnTo>
                  <a:pt x="976" y="821"/>
                </a:lnTo>
                <a:lnTo>
                  <a:pt x="970" y="826"/>
                </a:lnTo>
                <a:lnTo>
                  <a:pt x="968" y="827"/>
                </a:lnTo>
                <a:lnTo>
                  <a:pt x="963" y="832"/>
                </a:lnTo>
                <a:lnTo>
                  <a:pt x="957" y="838"/>
                </a:lnTo>
                <a:lnTo>
                  <a:pt x="950" y="843"/>
                </a:lnTo>
                <a:lnTo>
                  <a:pt x="943" y="849"/>
                </a:lnTo>
                <a:lnTo>
                  <a:pt x="943" y="850"/>
                </a:lnTo>
                <a:lnTo>
                  <a:pt x="937" y="855"/>
                </a:lnTo>
                <a:lnTo>
                  <a:pt x="930" y="861"/>
                </a:lnTo>
                <a:lnTo>
                  <a:pt x="923" y="867"/>
                </a:lnTo>
                <a:lnTo>
                  <a:pt x="916" y="873"/>
                </a:lnTo>
                <a:lnTo>
                  <a:pt x="910" y="879"/>
                </a:lnTo>
                <a:lnTo>
                  <a:pt x="905" y="884"/>
                </a:lnTo>
                <a:lnTo>
                  <a:pt x="899" y="890"/>
                </a:lnTo>
                <a:lnTo>
                  <a:pt x="894" y="896"/>
                </a:lnTo>
                <a:lnTo>
                  <a:pt x="889" y="902"/>
                </a:lnTo>
                <a:lnTo>
                  <a:pt x="884" y="909"/>
                </a:lnTo>
                <a:lnTo>
                  <a:pt x="878" y="915"/>
                </a:lnTo>
                <a:lnTo>
                  <a:pt x="873" y="921"/>
                </a:lnTo>
                <a:lnTo>
                  <a:pt x="868" y="926"/>
                </a:lnTo>
                <a:lnTo>
                  <a:pt x="862" y="932"/>
                </a:lnTo>
                <a:lnTo>
                  <a:pt x="857" y="938"/>
                </a:lnTo>
                <a:lnTo>
                  <a:pt x="852" y="944"/>
                </a:lnTo>
                <a:lnTo>
                  <a:pt x="846" y="950"/>
                </a:lnTo>
                <a:lnTo>
                  <a:pt x="841" y="956"/>
                </a:lnTo>
                <a:lnTo>
                  <a:pt x="836" y="963"/>
                </a:lnTo>
                <a:lnTo>
                  <a:pt x="835" y="964"/>
                </a:lnTo>
                <a:lnTo>
                  <a:pt x="834" y="965"/>
                </a:lnTo>
                <a:lnTo>
                  <a:pt x="832" y="966"/>
                </a:lnTo>
                <a:lnTo>
                  <a:pt x="831" y="969"/>
                </a:lnTo>
                <a:lnTo>
                  <a:pt x="831" y="971"/>
                </a:lnTo>
                <a:lnTo>
                  <a:pt x="832" y="973"/>
                </a:lnTo>
                <a:lnTo>
                  <a:pt x="833" y="975"/>
                </a:lnTo>
                <a:lnTo>
                  <a:pt x="833" y="976"/>
                </a:lnTo>
                <a:lnTo>
                  <a:pt x="834" y="979"/>
                </a:lnTo>
                <a:lnTo>
                  <a:pt x="835" y="981"/>
                </a:lnTo>
                <a:lnTo>
                  <a:pt x="835" y="982"/>
                </a:lnTo>
                <a:lnTo>
                  <a:pt x="835" y="985"/>
                </a:lnTo>
                <a:lnTo>
                  <a:pt x="834" y="987"/>
                </a:lnTo>
                <a:lnTo>
                  <a:pt x="833" y="988"/>
                </a:lnTo>
                <a:lnTo>
                  <a:pt x="831" y="989"/>
                </a:lnTo>
                <a:lnTo>
                  <a:pt x="830" y="990"/>
                </a:lnTo>
                <a:lnTo>
                  <a:pt x="828" y="992"/>
                </a:lnTo>
                <a:lnTo>
                  <a:pt x="826" y="993"/>
                </a:lnTo>
                <a:lnTo>
                  <a:pt x="826" y="994"/>
                </a:lnTo>
                <a:lnTo>
                  <a:pt x="824" y="995"/>
                </a:lnTo>
                <a:lnTo>
                  <a:pt x="822" y="997"/>
                </a:lnTo>
                <a:lnTo>
                  <a:pt x="820" y="998"/>
                </a:lnTo>
                <a:lnTo>
                  <a:pt x="819" y="998"/>
                </a:lnTo>
                <a:lnTo>
                  <a:pt x="818" y="1000"/>
                </a:lnTo>
                <a:lnTo>
                  <a:pt x="816" y="1001"/>
                </a:lnTo>
                <a:lnTo>
                  <a:pt x="815" y="1003"/>
                </a:lnTo>
                <a:lnTo>
                  <a:pt x="813" y="1004"/>
                </a:lnTo>
                <a:lnTo>
                  <a:pt x="812" y="1005"/>
                </a:lnTo>
                <a:lnTo>
                  <a:pt x="810" y="1006"/>
                </a:lnTo>
                <a:lnTo>
                  <a:pt x="809" y="1007"/>
                </a:lnTo>
                <a:lnTo>
                  <a:pt x="808" y="1009"/>
                </a:lnTo>
                <a:lnTo>
                  <a:pt x="806" y="1009"/>
                </a:lnTo>
                <a:lnTo>
                  <a:pt x="804" y="1011"/>
                </a:lnTo>
                <a:lnTo>
                  <a:pt x="803" y="1012"/>
                </a:lnTo>
                <a:lnTo>
                  <a:pt x="802" y="1014"/>
                </a:lnTo>
                <a:lnTo>
                  <a:pt x="801" y="1015"/>
                </a:lnTo>
                <a:lnTo>
                  <a:pt x="799" y="1017"/>
                </a:lnTo>
                <a:lnTo>
                  <a:pt x="798" y="1019"/>
                </a:lnTo>
                <a:lnTo>
                  <a:pt x="797" y="1020"/>
                </a:lnTo>
                <a:lnTo>
                  <a:pt x="795" y="1021"/>
                </a:lnTo>
                <a:lnTo>
                  <a:pt x="794" y="1023"/>
                </a:lnTo>
                <a:lnTo>
                  <a:pt x="792" y="1025"/>
                </a:lnTo>
                <a:lnTo>
                  <a:pt x="792" y="1026"/>
                </a:lnTo>
                <a:lnTo>
                  <a:pt x="789" y="1026"/>
                </a:lnTo>
                <a:lnTo>
                  <a:pt x="787" y="1026"/>
                </a:lnTo>
                <a:lnTo>
                  <a:pt x="785" y="1027"/>
                </a:lnTo>
                <a:lnTo>
                  <a:pt x="784" y="1027"/>
                </a:lnTo>
                <a:lnTo>
                  <a:pt x="781" y="1027"/>
                </a:lnTo>
                <a:lnTo>
                  <a:pt x="780" y="1028"/>
                </a:lnTo>
                <a:lnTo>
                  <a:pt x="777" y="1028"/>
                </a:lnTo>
                <a:lnTo>
                  <a:pt x="776" y="1028"/>
                </a:lnTo>
                <a:lnTo>
                  <a:pt x="775" y="1029"/>
                </a:lnTo>
                <a:lnTo>
                  <a:pt x="773" y="1029"/>
                </a:lnTo>
                <a:lnTo>
                  <a:pt x="770" y="1029"/>
                </a:lnTo>
                <a:lnTo>
                  <a:pt x="769" y="1029"/>
                </a:lnTo>
                <a:lnTo>
                  <a:pt x="766" y="1030"/>
                </a:lnTo>
                <a:lnTo>
                  <a:pt x="764" y="1030"/>
                </a:lnTo>
                <a:lnTo>
                  <a:pt x="762" y="1030"/>
                </a:lnTo>
                <a:lnTo>
                  <a:pt x="759" y="1031"/>
                </a:lnTo>
                <a:lnTo>
                  <a:pt x="758" y="1031"/>
                </a:lnTo>
                <a:lnTo>
                  <a:pt x="755" y="1032"/>
                </a:lnTo>
                <a:lnTo>
                  <a:pt x="753" y="1032"/>
                </a:lnTo>
                <a:lnTo>
                  <a:pt x="752" y="1033"/>
                </a:lnTo>
                <a:lnTo>
                  <a:pt x="750" y="1034"/>
                </a:lnTo>
                <a:lnTo>
                  <a:pt x="748" y="1036"/>
                </a:lnTo>
                <a:lnTo>
                  <a:pt x="747" y="1037"/>
                </a:lnTo>
                <a:lnTo>
                  <a:pt x="746" y="1037"/>
                </a:lnTo>
                <a:lnTo>
                  <a:pt x="743" y="1038"/>
                </a:lnTo>
                <a:lnTo>
                  <a:pt x="742" y="1037"/>
                </a:lnTo>
                <a:lnTo>
                  <a:pt x="739" y="1037"/>
                </a:lnTo>
                <a:lnTo>
                  <a:pt x="736" y="1036"/>
                </a:lnTo>
                <a:lnTo>
                  <a:pt x="734" y="1036"/>
                </a:lnTo>
                <a:lnTo>
                  <a:pt x="731" y="1036"/>
                </a:lnTo>
                <a:lnTo>
                  <a:pt x="730" y="1037"/>
                </a:lnTo>
                <a:lnTo>
                  <a:pt x="729" y="1038"/>
                </a:lnTo>
                <a:lnTo>
                  <a:pt x="727" y="1040"/>
                </a:lnTo>
                <a:lnTo>
                  <a:pt x="725" y="1041"/>
                </a:lnTo>
                <a:lnTo>
                  <a:pt x="725" y="1041"/>
                </a:lnTo>
                <a:lnTo>
                  <a:pt x="725" y="1042"/>
                </a:lnTo>
                <a:lnTo>
                  <a:pt x="724" y="1042"/>
                </a:lnTo>
                <a:lnTo>
                  <a:pt x="721" y="1042"/>
                </a:lnTo>
                <a:lnTo>
                  <a:pt x="720" y="1042"/>
                </a:lnTo>
                <a:lnTo>
                  <a:pt x="720" y="1041"/>
                </a:lnTo>
                <a:lnTo>
                  <a:pt x="719" y="1041"/>
                </a:lnTo>
                <a:lnTo>
                  <a:pt x="718" y="1041"/>
                </a:lnTo>
                <a:lnTo>
                  <a:pt x="717" y="1042"/>
                </a:lnTo>
                <a:lnTo>
                  <a:pt x="716" y="1042"/>
                </a:lnTo>
                <a:lnTo>
                  <a:pt x="714" y="1043"/>
                </a:lnTo>
                <a:lnTo>
                  <a:pt x="714" y="1044"/>
                </a:lnTo>
                <a:lnTo>
                  <a:pt x="713" y="1046"/>
                </a:lnTo>
                <a:lnTo>
                  <a:pt x="712" y="1048"/>
                </a:lnTo>
                <a:lnTo>
                  <a:pt x="710" y="1049"/>
                </a:lnTo>
                <a:lnTo>
                  <a:pt x="708" y="1049"/>
                </a:lnTo>
                <a:lnTo>
                  <a:pt x="705" y="1049"/>
                </a:lnTo>
                <a:lnTo>
                  <a:pt x="703" y="1049"/>
                </a:lnTo>
                <a:lnTo>
                  <a:pt x="701" y="1050"/>
                </a:lnTo>
                <a:lnTo>
                  <a:pt x="699" y="1051"/>
                </a:lnTo>
                <a:lnTo>
                  <a:pt x="697" y="1052"/>
                </a:lnTo>
                <a:lnTo>
                  <a:pt x="695" y="1052"/>
                </a:lnTo>
                <a:lnTo>
                  <a:pt x="692" y="1052"/>
                </a:lnTo>
                <a:lnTo>
                  <a:pt x="689" y="1051"/>
                </a:lnTo>
                <a:lnTo>
                  <a:pt x="687" y="1051"/>
                </a:lnTo>
                <a:lnTo>
                  <a:pt x="685" y="1052"/>
                </a:lnTo>
                <a:lnTo>
                  <a:pt x="683" y="1053"/>
                </a:lnTo>
                <a:lnTo>
                  <a:pt x="680" y="1053"/>
                </a:lnTo>
                <a:lnTo>
                  <a:pt x="679" y="1054"/>
                </a:lnTo>
                <a:lnTo>
                  <a:pt x="677" y="1055"/>
                </a:lnTo>
                <a:lnTo>
                  <a:pt x="676" y="1057"/>
                </a:lnTo>
                <a:lnTo>
                  <a:pt x="675" y="1058"/>
                </a:lnTo>
                <a:lnTo>
                  <a:pt x="673" y="1059"/>
                </a:lnTo>
                <a:lnTo>
                  <a:pt x="672" y="1060"/>
                </a:lnTo>
                <a:lnTo>
                  <a:pt x="670" y="1062"/>
                </a:lnTo>
                <a:lnTo>
                  <a:pt x="669" y="1063"/>
                </a:lnTo>
                <a:lnTo>
                  <a:pt x="668" y="1065"/>
                </a:lnTo>
                <a:lnTo>
                  <a:pt x="667" y="1066"/>
                </a:lnTo>
                <a:lnTo>
                  <a:pt x="666" y="1067"/>
                </a:lnTo>
                <a:lnTo>
                  <a:pt x="664" y="1069"/>
                </a:lnTo>
                <a:lnTo>
                  <a:pt x="663" y="1070"/>
                </a:lnTo>
                <a:lnTo>
                  <a:pt x="660" y="1070"/>
                </a:lnTo>
                <a:lnTo>
                  <a:pt x="658" y="1070"/>
                </a:lnTo>
                <a:lnTo>
                  <a:pt x="656" y="1070"/>
                </a:lnTo>
                <a:lnTo>
                  <a:pt x="653" y="1068"/>
                </a:lnTo>
                <a:lnTo>
                  <a:pt x="652" y="1067"/>
                </a:lnTo>
                <a:lnTo>
                  <a:pt x="651" y="1066"/>
                </a:lnTo>
                <a:lnTo>
                  <a:pt x="648" y="1065"/>
                </a:lnTo>
                <a:lnTo>
                  <a:pt x="647" y="1064"/>
                </a:lnTo>
                <a:lnTo>
                  <a:pt x="645" y="1063"/>
                </a:lnTo>
                <a:lnTo>
                  <a:pt x="642" y="1063"/>
                </a:lnTo>
                <a:lnTo>
                  <a:pt x="640" y="1062"/>
                </a:lnTo>
                <a:lnTo>
                  <a:pt x="637" y="1062"/>
                </a:lnTo>
                <a:lnTo>
                  <a:pt x="635" y="1062"/>
                </a:lnTo>
                <a:lnTo>
                  <a:pt x="632" y="1061"/>
                </a:lnTo>
                <a:lnTo>
                  <a:pt x="630" y="1060"/>
                </a:lnTo>
                <a:lnTo>
                  <a:pt x="628" y="1060"/>
                </a:lnTo>
                <a:lnTo>
                  <a:pt x="626" y="1059"/>
                </a:lnTo>
                <a:lnTo>
                  <a:pt x="625" y="1058"/>
                </a:lnTo>
                <a:lnTo>
                  <a:pt x="624" y="1056"/>
                </a:lnTo>
                <a:lnTo>
                  <a:pt x="623" y="1054"/>
                </a:lnTo>
                <a:lnTo>
                  <a:pt x="622" y="1052"/>
                </a:lnTo>
                <a:lnTo>
                  <a:pt x="621" y="1050"/>
                </a:lnTo>
                <a:lnTo>
                  <a:pt x="619" y="1049"/>
                </a:lnTo>
                <a:lnTo>
                  <a:pt x="618" y="1049"/>
                </a:lnTo>
                <a:lnTo>
                  <a:pt x="616" y="1048"/>
                </a:lnTo>
                <a:lnTo>
                  <a:pt x="615" y="1047"/>
                </a:lnTo>
                <a:lnTo>
                  <a:pt x="614" y="1045"/>
                </a:lnTo>
                <a:lnTo>
                  <a:pt x="614" y="1043"/>
                </a:lnTo>
                <a:lnTo>
                  <a:pt x="613" y="1042"/>
                </a:lnTo>
                <a:lnTo>
                  <a:pt x="613" y="1041"/>
                </a:lnTo>
                <a:lnTo>
                  <a:pt x="612" y="1040"/>
                </a:lnTo>
                <a:lnTo>
                  <a:pt x="610" y="1039"/>
                </a:lnTo>
                <a:lnTo>
                  <a:pt x="608" y="1038"/>
                </a:lnTo>
                <a:lnTo>
                  <a:pt x="604" y="1038"/>
                </a:lnTo>
                <a:lnTo>
                  <a:pt x="602" y="1038"/>
                </a:lnTo>
                <a:lnTo>
                  <a:pt x="599" y="1038"/>
                </a:lnTo>
                <a:lnTo>
                  <a:pt x="597" y="1038"/>
                </a:lnTo>
                <a:lnTo>
                  <a:pt x="595" y="1038"/>
                </a:lnTo>
                <a:lnTo>
                  <a:pt x="592" y="1039"/>
                </a:lnTo>
                <a:lnTo>
                  <a:pt x="590" y="1039"/>
                </a:lnTo>
                <a:lnTo>
                  <a:pt x="588" y="1038"/>
                </a:lnTo>
                <a:lnTo>
                  <a:pt x="585" y="1037"/>
                </a:lnTo>
                <a:lnTo>
                  <a:pt x="584" y="1037"/>
                </a:lnTo>
                <a:lnTo>
                  <a:pt x="582" y="1036"/>
                </a:lnTo>
                <a:lnTo>
                  <a:pt x="580" y="1034"/>
                </a:lnTo>
                <a:lnTo>
                  <a:pt x="579" y="1033"/>
                </a:lnTo>
                <a:lnTo>
                  <a:pt x="577" y="1032"/>
                </a:lnTo>
                <a:lnTo>
                  <a:pt x="575" y="1031"/>
                </a:lnTo>
                <a:lnTo>
                  <a:pt x="573" y="1030"/>
                </a:lnTo>
                <a:lnTo>
                  <a:pt x="571" y="1029"/>
                </a:lnTo>
                <a:lnTo>
                  <a:pt x="569" y="1029"/>
                </a:lnTo>
                <a:lnTo>
                  <a:pt x="567" y="1027"/>
                </a:lnTo>
                <a:lnTo>
                  <a:pt x="565" y="1026"/>
                </a:lnTo>
                <a:lnTo>
                  <a:pt x="563" y="1026"/>
                </a:lnTo>
                <a:lnTo>
                  <a:pt x="562" y="1024"/>
                </a:lnTo>
                <a:lnTo>
                  <a:pt x="560" y="1023"/>
                </a:lnTo>
                <a:lnTo>
                  <a:pt x="558" y="1022"/>
                </a:lnTo>
                <a:lnTo>
                  <a:pt x="556" y="1021"/>
                </a:lnTo>
                <a:lnTo>
                  <a:pt x="554" y="1021"/>
                </a:lnTo>
                <a:lnTo>
                  <a:pt x="552" y="1020"/>
                </a:lnTo>
                <a:lnTo>
                  <a:pt x="550" y="1019"/>
                </a:lnTo>
                <a:lnTo>
                  <a:pt x="548" y="1018"/>
                </a:lnTo>
                <a:lnTo>
                  <a:pt x="546" y="1017"/>
                </a:lnTo>
                <a:lnTo>
                  <a:pt x="546" y="1017"/>
                </a:lnTo>
                <a:lnTo>
                  <a:pt x="543" y="1017"/>
                </a:lnTo>
                <a:lnTo>
                  <a:pt x="542" y="1017"/>
                </a:lnTo>
                <a:lnTo>
                  <a:pt x="541" y="1017"/>
                </a:lnTo>
                <a:lnTo>
                  <a:pt x="539" y="1017"/>
                </a:lnTo>
                <a:lnTo>
                  <a:pt x="538" y="1017"/>
                </a:lnTo>
                <a:lnTo>
                  <a:pt x="536" y="1016"/>
                </a:lnTo>
                <a:lnTo>
                  <a:pt x="535" y="1015"/>
                </a:lnTo>
                <a:lnTo>
                  <a:pt x="532" y="1015"/>
                </a:lnTo>
                <a:lnTo>
                  <a:pt x="530" y="1015"/>
                </a:lnTo>
                <a:lnTo>
                  <a:pt x="528" y="1015"/>
                </a:lnTo>
                <a:lnTo>
                  <a:pt x="525" y="1015"/>
                </a:lnTo>
                <a:lnTo>
                  <a:pt x="524" y="1016"/>
                </a:lnTo>
                <a:lnTo>
                  <a:pt x="521" y="1016"/>
                </a:lnTo>
                <a:lnTo>
                  <a:pt x="519" y="1017"/>
                </a:lnTo>
                <a:lnTo>
                  <a:pt x="517" y="1017"/>
                </a:lnTo>
                <a:lnTo>
                  <a:pt x="514" y="1016"/>
                </a:lnTo>
                <a:lnTo>
                  <a:pt x="513" y="1015"/>
                </a:lnTo>
                <a:lnTo>
                  <a:pt x="511" y="1015"/>
                </a:lnTo>
                <a:lnTo>
                  <a:pt x="509" y="1013"/>
                </a:lnTo>
                <a:lnTo>
                  <a:pt x="507" y="1012"/>
                </a:lnTo>
                <a:lnTo>
                  <a:pt x="506" y="1011"/>
                </a:lnTo>
                <a:lnTo>
                  <a:pt x="503" y="1010"/>
                </a:lnTo>
                <a:lnTo>
                  <a:pt x="501" y="1010"/>
                </a:lnTo>
                <a:lnTo>
                  <a:pt x="498" y="1010"/>
                </a:lnTo>
                <a:lnTo>
                  <a:pt x="496" y="1009"/>
                </a:lnTo>
                <a:lnTo>
                  <a:pt x="493" y="1009"/>
                </a:lnTo>
                <a:lnTo>
                  <a:pt x="490" y="1009"/>
                </a:lnTo>
                <a:lnTo>
                  <a:pt x="488" y="1008"/>
                </a:lnTo>
                <a:lnTo>
                  <a:pt x="486" y="1007"/>
                </a:lnTo>
                <a:lnTo>
                  <a:pt x="485" y="1006"/>
                </a:lnTo>
                <a:lnTo>
                  <a:pt x="484" y="1005"/>
                </a:lnTo>
                <a:lnTo>
                  <a:pt x="482" y="1004"/>
                </a:lnTo>
                <a:lnTo>
                  <a:pt x="480" y="1003"/>
                </a:lnTo>
                <a:lnTo>
                  <a:pt x="479" y="1001"/>
                </a:lnTo>
                <a:lnTo>
                  <a:pt x="479" y="999"/>
                </a:lnTo>
                <a:lnTo>
                  <a:pt x="478" y="998"/>
                </a:lnTo>
                <a:lnTo>
                  <a:pt x="476" y="997"/>
                </a:lnTo>
                <a:lnTo>
                  <a:pt x="474" y="998"/>
                </a:lnTo>
                <a:lnTo>
                  <a:pt x="473" y="999"/>
                </a:lnTo>
                <a:lnTo>
                  <a:pt x="471" y="1000"/>
                </a:lnTo>
                <a:lnTo>
                  <a:pt x="470" y="1002"/>
                </a:lnTo>
                <a:lnTo>
                  <a:pt x="468" y="1003"/>
                </a:lnTo>
                <a:lnTo>
                  <a:pt x="467" y="1004"/>
                </a:lnTo>
                <a:lnTo>
                  <a:pt x="465" y="1004"/>
                </a:lnTo>
                <a:lnTo>
                  <a:pt x="463" y="1006"/>
                </a:lnTo>
                <a:lnTo>
                  <a:pt x="462" y="1007"/>
                </a:lnTo>
                <a:lnTo>
                  <a:pt x="460" y="1008"/>
                </a:lnTo>
                <a:lnTo>
                  <a:pt x="458" y="1009"/>
                </a:lnTo>
                <a:lnTo>
                  <a:pt x="457" y="1009"/>
                </a:lnTo>
                <a:lnTo>
                  <a:pt x="455" y="1010"/>
                </a:lnTo>
                <a:lnTo>
                  <a:pt x="452" y="1011"/>
                </a:lnTo>
                <a:lnTo>
                  <a:pt x="451" y="1012"/>
                </a:lnTo>
                <a:lnTo>
                  <a:pt x="449" y="1012"/>
                </a:lnTo>
                <a:lnTo>
                  <a:pt x="446" y="1013"/>
                </a:lnTo>
                <a:lnTo>
                  <a:pt x="445" y="1013"/>
                </a:lnTo>
                <a:lnTo>
                  <a:pt x="443" y="1014"/>
                </a:lnTo>
                <a:lnTo>
                  <a:pt x="441" y="1015"/>
                </a:lnTo>
                <a:lnTo>
                  <a:pt x="437" y="1015"/>
                </a:lnTo>
                <a:lnTo>
                  <a:pt x="431" y="1015"/>
                </a:lnTo>
                <a:lnTo>
                  <a:pt x="431" y="1016"/>
                </a:lnTo>
                <a:lnTo>
                  <a:pt x="431" y="1017"/>
                </a:lnTo>
                <a:lnTo>
                  <a:pt x="431" y="1018"/>
                </a:lnTo>
                <a:lnTo>
                  <a:pt x="430" y="1020"/>
                </a:lnTo>
                <a:lnTo>
                  <a:pt x="430" y="1021"/>
                </a:lnTo>
                <a:lnTo>
                  <a:pt x="430" y="1022"/>
                </a:lnTo>
                <a:lnTo>
                  <a:pt x="430" y="1023"/>
                </a:lnTo>
                <a:lnTo>
                  <a:pt x="429" y="1025"/>
                </a:lnTo>
                <a:lnTo>
                  <a:pt x="429" y="1027"/>
                </a:lnTo>
                <a:lnTo>
                  <a:pt x="429" y="1029"/>
                </a:lnTo>
                <a:lnTo>
                  <a:pt x="423" y="1029"/>
                </a:lnTo>
                <a:lnTo>
                  <a:pt x="417" y="1028"/>
                </a:lnTo>
                <a:lnTo>
                  <a:pt x="410" y="1028"/>
                </a:lnTo>
                <a:lnTo>
                  <a:pt x="409" y="1028"/>
                </a:lnTo>
                <a:lnTo>
                  <a:pt x="409" y="1032"/>
                </a:lnTo>
                <a:lnTo>
                  <a:pt x="408" y="1032"/>
                </a:lnTo>
                <a:lnTo>
                  <a:pt x="407" y="1032"/>
                </a:lnTo>
                <a:lnTo>
                  <a:pt x="404" y="1032"/>
                </a:lnTo>
                <a:lnTo>
                  <a:pt x="401" y="1032"/>
                </a:lnTo>
                <a:lnTo>
                  <a:pt x="399" y="1032"/>
                </a:lnTo>
                <a:lnTo>
                  <a:pt x="398" y="1032"/>
                </a:lnTo>
                <a:lnTo>
                  <a:pt x="396" y="1032"/>
                </a:lnTo>
                <a:lnTo>
                  <a:pt x="394" y="1032"/>
                </a:lnTo>
                <a:lnTo>
                  <a:pt x="391" y="1034"/>
                </a:lnTo>
                <a:lnTo>
                  <a:pt x="390" y="1035"/>
                </a:lnTo>
                <a:lnTo>
                  <a:pt x="389" y="1037"/>
                </a:lnTo>
                <a:lnTo>
                  <a:pt x="390" y="1038"/>
                </a:lnTo>
                <a:lnTo>
                  <a:pt x="389" y="1040"/>
                </a:lnTo>
                <a:lnTo>
                  <a:pt x="385" y="1040"/>
                </a:lnTo>
                <a:lnTo>
                  <a:pt x="383" y="1042"/>
                </a:lnTo>
                <a:lnTo>
                  <a:pt x="379" y="1040"/>
                </a:lnTo>
                <a:lnTo>
                  <a:pt x="373" y="1040"/>
                </a:lnTo>
                <a:lnTo>
                  <a:pt x="372" y="1038"/>
                </a:lnTo>
                <a:lnTo>
                  <a:pt x="368" y="1038"/>
                </a:lnTo>
                <a:lnTo>
                  <a:pt x="365" y="1039"/>
                </a:lnTo>
                <a:lnTo>
                  <a:pt x="362" y="1039"/>
                </a:lnTo>
                <a:lnTo>
                  <a:pt x="361" y="1038"/>
                </a:lnTo>
                <a:lnTo>
                  <a:pt x="360" y="1035"/>
                </a:lnTo>
                <a:lnTo>
                  <a:pt x="356" y="1034"/>
                </a:lnTo>
                <a:lnTo>
                  <a:pt x="354" y="1033"/>
                </a:lnTo>
                <a:lnTo>
                  <a:pt x="350" y="1033"/>
                </a:lnTo>
                <a:lnTo>
                  <a:pt x="347" y="1032"/>
                </a:lnTo>
                <a:lnTo>
                  <a:pt x="345" y="1032"/>
                </a:lnTo>
                <a:lnTo>
                  <a:pt x="340" y="1032"/>
                </a:lnTo>
                <a:lnTo>
                  <a:pt x="340" y="1031"/>
                </a:lnTo>
                <a:lnTo>
                  <a:pt x="341" y="1030"/>
                </a:lnTo>
                <a:lnTo>
                  <a:pt x="340" y="1029"/>
                </a:lnTo>
                <a:lnTo>
                  <a:pt x="340" y="1028"/>
                </a:lnTo>
                <a:lnTo>
                  <a:pt x="340" y="1025"/>
                </a:lnTo>
                <a:lnTo>
                  <a:pt x="341" y="1023"/>
                </a:lnTo>
                <a:lnTo>
                  <a:pt x="340" y="1021"/>
                </a:lnTo>
                <a:lnTo>
                  <a:pt x="335" y="1020"/>
                </a:lnTo>
                <a:lnTo>
                  <a:pt x="335" y="1017"/>
                </a:lnTo>
                <a:lnTo>
                  <a:pt x="340" y="1015"/>
                </a:lnTo>
                <a:lnTo>
                  <a:pt x="335" y="1015"/>
                </a:lnTo>
                <a:lnTo>
                  <a:pt x="340" y="1013"/>
                </a:lnTo>
                <a:lnTo>
                  <a:pt x="339" y="1009"/>
                </a:lnTo>
                <a:lnTo>
                  <a:pt x="337" y="1006"/>
                </a:lnTo>
                <a:lnTo>
                  <a:pt x="335" y="1004"/>
                </a:lnTo>
                <a:lnTo>
                  <a:pt x="334" y="1002"/>
                </a:lnTo>
                <a:lnTo>
                  <a:pt x="328" y="1001"/>
                </a:lnTo>
                <a:lnTo>
                  <a:pt x="323" y="1000"/>
                </a:lnTo>
                <a:lnTo>
                  <a:pt x="322" y="998"/>
                </a:lnTo>
                <a:lnTo>
                  <a:pt x="319" y="997"/>
                </a:lnTo>
                <a:lnTo>
                  <a:pt x="316" y="995"/>
                </a:lnTo>
                <a:lnTo>
                  <a:pt x="314" y="991"/>
                </a:lnTo>
                <a:lnTo>
                  <a:pt x="311" y="988"/>
                </a:lnTo>
                <a:lnTo>
                  <a:pt x="307" y="985"/>
                </a:lnTo>
                <a:lnTo>
                  <a:pt x="305" y="983"/>
                </a:lnTo>
                <a:lnTo>
                  <a:pt x="300" y="983"/>
                </a:lnTo>
                <a:lnTo>
                  <a:pt x="297" y="983"/>
                </a:lnTo>
                <a:lnTo>
                  <a:pt x="293" y="981"/>
                </a:lnTo>
                <a:lnTo>
                  <a:pt x="290" y="980"/>
                </a:lnTo>
                <a:lnTo>
                  <a:pt x="288" y="980"/>
                </a:lnTo>
                <a:lnTo>
                  <a:pt x="284" y="981"/>
                </a:lnTo>
                <a:lnTo>
                  <a:pt x="279" y="978"/>
                </a:lnTo>
                <a:lnTo>
                  <a:pt x="278" y="975"/>
                </a:lnTo>
                <a:lnTo>
                  <a:pt x="279" y="971"/>
                </a:lnTo>
                <a:lnTo>
                  <a:pt x="277" y="969"/>
                </a:lnTo>
                <a:lnTo>
                  <a:pt x="274" y="968"/>
                </a:lnTo>
                <a:lnTo>
                  <a:pt x="272" y="968"/>
                </a:lnTo>
                <a:lnTo>
                  <a:pt x="267" y="970"/>
                </a:lnTo>
                <a:lnTo>
                  <a:pt x="263" y="972"/>
                </a:lnTo>
                <a:lnTo>
                  <a:pt x="260" y="976"/>
                </a:lnTo>
                <a:lnTo>
                  <a:pt x="257" y="977"/>
                </a:lnTo>
                <a:lnTo>
                  <a:pt x="248" y="981"/>
                </a:lnTo>
                <a:lnTo>
                  <a:pt x="245" y="980"/>
                </a:lnTo>
                <a:lnTo>
                  <a:pt x="237" y="980"/>
                </a:lnTo>
                <a:lnTo>
                  <a:pt x="233" y="979"/>
                </a:lnTo>
                <a:lnTo>
                  <a:pt x="228" y="979"/>
                </a:lnTo>
                <a:lnTo>
                  <a:pt x="225" y="979"/>
                </a:lnTo>
                <a:lnTo>
                  <a:pt x="221" y="979"/>
                </a:lnTo>
                <a:lnTo>
                  <a:pt x="218" y="982"/>
                </a:lnTo>
                <a:lnTo>
                  <a:pt x="215" y="985"/>
                </a:lnTo>
                <a:lnTo>
                  <a:pt x="211" y="988"/>
                </a:lnTo>
                <a:lnTo>
                  <a:pt x="205" y="988"/>
                </a:lnTo>
                <a:lnTo>
                  <a:pt x="200" y="987"/>
                </a:lnTo>
                <a:lnTo>
                  <a:pt x="196" y="984"/>
                </a:lnTo>
                <a:lnTo>
                  <a:pt x="192" y="983"/>
                </a:lnTo>
                <a:lnTo>
                  <a:pt x="188" y="982"/>
                </a:lnTo>
                <a:lnTo>
                  <a:pt x="184" y="981"/>
                </a:lnTo>
                <a:lnTo>
                  <a:pt x="182" y="982"/>
                </a:lnTo>
                <a:lnTo>
                  <a:pt x="176" y="985"/>
                </a:lnTo>
                <a:lnTo>
                  <a:pt x="171" y="983"/>
                </a:lnTo>
                <a:lnTo>
                  <a:pt x="165" y="984"/>
                </a:lnTo>
                <a:lnTo>
                  <a:pt x="160" y="984"/>
                </a:lnTo>
                <a:lnTo>
                  <a:pt x="157" y="985"/>
                </a:lnTo>
                <a:lnTo>
                  <a:pt x="155" y="983"/>
                </a:lnTo>
                <a:lnTo>
                  <a:pt x="153" y="980"/>
                </a:lnTo>
                <a:lnTo>
                  <a:pt x="151" y="978"/>
                </a:lnTo>
                <a:lnTo>
                  <a:pt x="150" y="978"/>
                </a:lnTo>
                <a:lnTo>
                  <a:pt x="148" y="979"/>
                </a:lnTo>
                <a:lnTo>
                  <a:pt x="144" y="981"/>
                </a:lnTo>
                <a:lnTo>
                  <a:pt x="141" y="981"/>
                </a:lnTo>
                <a:lnTo>
                  <a:pt x="136" y="978"/>
                </a:lnTo>
                <a:lnTo>
                  <a:pt x="133" y="976"/>
                </a:lnTo>
                <a:lnTo>
                  <a:pt x="129" y="974"/>
                </a:lnTo>
                <a:lnTo>
                  <a:pt x="127" y="973"/>
                </a:lnTo>
                <a:lnTo>
                  <a:pt x="126" y="973"/>
                </a:lnTo>
                <a:lnTo>
                  <a:pt x="124" y="972"/>
                </a:lnTo>
                <a:lnTo>
                  <a:pt x="123" y="972"/>
                </a:lnTo>
                <a:lnTo>
                  <a:pt x="122" y="971"/>
                </a:lnTo>
                <a:lnTo>
                  <a:pt x="121" y="971"/>
                </a:lnTo>
                <a:lnTo>
                  <a:pt x="120" y="971"/>
                </a:lnTo>
                <a:lnTo>
                  <a:pt x="120" y="970"/>
                </a:lnTo>
                <a:lnTo>
                  <a:pt x="119" y="968"/>
                </a:lnTo>
                <a:lnTo>
                  <a:pt x="119" y="967"/>
                </a:lnTo>
                <a:lnTo>
                  <a:pt x="118" y="966"/>
                </a:lnTo>
                <a:lnTo>
                  <a:pt x="117" y="965"/>
                </a:lnTo>
                <a:lnTo>
                  <a:pt x="116" y="965"/>
                </a:lnTo>
                <a:lnTo>
                  <a:pt x="116" y="964"/>
                </a:lnTo>
                <a:lnTo>
                  <a:pt x="114" y="963"/>
                </a:lnTo>
                <a:lnTo>
                  <a:pt x="113" y="962"/>
                </a:lnTo>
                <a:lnTo>
                  <a:pt x="112" y="962"/>
                </a:lnTo>
                <a:lnTo>
                  <a:pt x="111" y="961"/>
                </a:lnTo>
                <a:lnTo>
                  <a:pt x="110" y="961"/>
                </a:lnTo>
                <a:lnTo>
                  <a:pt x="110" y="960"/>
                </a:lnTo>
                <a:lnTo>
                  <a:pt x="109" y="960"/>
                </a:lnTo>
                <a:lnTo>
                  <a:pt x="105" y="958"/>
                </a:lnTo>
                <a:lnTo>
                  <a:pt x="101" y="954"/>
                </a:lnTo>
                <a:lnTo>
                  <a:pt x="98" y="953"/>
                </a:lnTo>
                <a:lnTo>
                  <a:pt x="95" y="952"/>
                </a:lnTo>
                <a:lnTo>
                  <a:pt x="92" y="952"/>
                </a:lnTo>
                <a:lnTo>
                  <a:pt x="89" y="954"/>
                </a:lnTo>
                <a:lnTo>
                  <a:pt x="86" y="953"/>
                </a:lnTo>
                <a:lnTo>
                  <a:pt x="83" y="952"/>
                </a:lnTo>
                <a:lnTo>
                  <a:pt x="80" y="950"/>
                </a:lnTo>
                <a:lnTo>
                  <a:pt x="80" y="948"/>
                </a:lnTo>
                <a:lnTo>
                  <a:pt x="77" y="946"/>
                </a:lnTo>
                <a:lnTo>
                  <a:pt x="75" y="943"/>
                </a:lnTo>
                <a:lnTo>
                  <a:pt x="71" y="943"/>
                </a:lnTo>
                <a:lnTo>
                  <a:pt x="71" y="942"/>
                </a:lnTo>
                <a:lnTo>
                  <a:pt x="71" y="940"/>
                </a:lnTo>
                <a:lnTo>
                  <a:pt x="71" y="937"/>
                </a:lnTo>
                <a:lnTo>
                  <a:pt x="72" y="936"/>
                </a:lnTo>
                <a:lnTo>
                  <a:pt x="71" y="933"/>
                </a:lnTo>
                <a:lnTo>
                  <a:pt x="70" y="930"/>
                </a:lnTo>
                <a:lnTo>
                  <a:pt x="67" y="928"/>
                </a:lnTo>
                <a:lnTo>
                  <a:pt x="66" y="928"/>
                </a:lnTo>
                <a:lnTo>
                  <a:pt x="64" y="930"/>
                </a:lnTo>
                <a:lnTo>
                  <a:pt x="62" y="930"/>
                </a:lnTo>
                <a:lnTo>
                  <a:pt x="62" y="929"/>
                </a:lnTo>
                <a:lnTo>
                  <a:pt x="62" y="927"/>
                </a:lnTo>
                <a:lnTo>
                  <a:pt x="62" y="926"/>
                </a:lnTo>
                <a:lnTo>
                  <a:pt x="60" y="924"/>
                </a:lnTo>
                <a:lnTo>
                  <a:pt x="59" y="924"/>
                </a:lnTo>
                <a:lnTo>
                  <a:pt x="56" y="925"/>
                </a:lnTo>
                <a:lnTo>
                  <a:pt x="52" y="928"/>
                </a:lnTo>
                <a:lnTo>
                  <a:pt x="49" y="930"/>
                </a:lnTo>
                <a:lnTo>
                  <a:pt x="47" y="929"/>
                </a:lnTo>
                <a:lnTo>
                  <a:pt x="47" y="926"/>
                </a:lnTo>
                <a:lnTo>
                  <a:pt x="49" y="926"/>
                </a:lnTo>
                <a:lnTo>
                  <a:pt x="49" y="924"/>
                </a:lnTo>
                <a:lnTo>
                  <a:pt x="51" y="921"/>
                </a:lnTo>
                <a:lnTo>
                  <a:pt x="52" y="918"/>
                </a:lnTo>
                <a:lnTo>
                  <a:pt x="51" y="916"/>
                </a:lnTo>
                <a:lnTo>
                  <a:pt x="50" y="915"/>
                </a:lnTo>
                <a:lnTo>
                  <a:pt x="50" y="912"/>
                </a:lnTo>
                <a:lnTo>
                  <a:pt x="50" y="911"/>
                </a:lnTo>
                <a:lnTo>
                  <a:pt x="50" y="909"/>
                </a:lnTo>
                <a:lnTo>
                  <a:pt x="49" y="907"/>
                </a:lnTo>
                <a:lnTo>
                  <a:pt x="48" y="906"/>
                </a:lnTo>
                <a:lnTo>
                  <a:pt x="47" y="906"/>
                </a:lnTo>
                <a:lnTo>
                  <a:pt x="45" y="908"/>
                </a:lnTo>
                <a:lnTo>
                  <a:pt x="43" y="908"/>
                </a:lnTo>
                <a:lnTo>
                  <a:pt x="43" y="906"/>
                </a:lnTo>
                <a:lnTo>
                  <a:pt x="42" y="904"/>
                </a:lnTo>
                <a:lnTo>
                  <a:pt x="39" y="902"/>
                </a:lnTo>
                <a:lnTo>
                  <a:pt x="38" y="901"/>
                </a:lnTo>
                <a:lnTo>
                  <a:pt x="37" y="900"/>
                </a:lnTo>
                <a:lnTo>
                  <a:pt x="36" y="898"/>
                </a:lnTo>
                <a:lnTo>
                  <a:pt x="36" y="896"/>
                </a:lnTo>
                <a:lnTo>
                  <a:pt x="36" y="894"/>
                </a:lnTo>
                <a:lnTo>
                  <a:pt x="35" y="893"/>
                </a:lnTo>
                <a:lnTo>
                  <a:pt x="32" y="893"/>
                </a:lnTo>
                <a:lnTo>
                  <a:pt x="32" y="894"/>
                </a:lnTo>
                <a:lnTo>
                  <a:pt x="32" y="896"/>
                </a:lnTo>
                <a:lnTo>
                  <a:pt x="32" y="898"/>
                </a:lnTo>
                <a:lnTo>
                  <a:pt x="32" y="899"/>
                </a:lnTo>
                <a:lnTo>
                  <a:pt x="30" y="900"/>
                </a:lnTo>
                <a:lnTo>
                  <a:pt x="28" y="899"/>
                </a:lnTo>
                <a:lnTo>
                  <a:pt x="27" y="898"/>
                </a:lnTo>
                <a:lnTo>
                  <a:pt x="27" y="896"/>
                </a:lnTo>
                <a:lnTo>
                  <a:pt x="28" y="893"/>
                </a:lnTo>
                <a:lnTo>
                  <a:pt x="30" y="890"/>
                </a:lnTo>
                <a:lnTo>
                  <a:pt x="30" y="887"/>
                </a:lnTo>
                <a:lnTo>
                  <a:pt x="29" y="884"/>
                </a:lnTo>
                <a:lnTo>
                  <a:pt x="27" y="883"/>
                </a:lnTo>
                <a:lnTo>
                  <a:pt x="25" y="883"/>
                </a:lnTo>
                <a:lnTo>
                  <a:pt x="22" y="882"/>
                </a:lnTo>
                <a:lnTo>
                  <a:pt x="21" y="882"/>
                </a:lnTo>
                <a:lnTo>
                  <a:pt x="20" y="883"/>
                </a:lnTo>
                <a:lnTo>
                  <a:pt x="19" y="885"/>
                </a:lnTo>
                <a:lnTo>
                  <a:pt x="18" y="887"/>
                </a:lnTo>
                <a:lnTo>
                  <a:pt x="15" y="888"/>
                </a:lnTo>
                <a:lnTo>
                  <a:pt x="13" y="887"/>
                </a:lnTo>
                <a:lnTo>
                  <a:pt x="10" y="885"/>
                </a:lnTo>
                <a:lnTo>
                  <a:pt x="9" y="881"/>
                </a:lnTo>
                <a:lnTo>
                  <a:pt x="7" y="877"/>
                </a:lnTo>
                <a:lnTo>
                  <a:pt x="4" y="872"/>
                </a:lnTo>
                <a:lnTo>
                  <a:pt x="3" y="871"/>
                </a:lnTo>
                <a:lnTo>
                  <a:pt x="1" y="871"/>
                </a:lnTo>
                <a:lnTo>
                  <a:pt x="1" y="869"/>
                </a:lnTo>
                <a:lnTo>
                  <a:pt x="3" y="867"/>
                </a:lnTo>
                <a:lnTo>
                  <a:pt x="3" y="866"/>
                </a:lnTo>
                <a:lnTo>
                  <a:pt x="2" y="866"/>
                </a:lnTo>
                <a:lnTo>
                  <a:pt x="0" y="865"/>
                </a:lnTo>
                <a:lnTo>
                  <a:pt x="2" y="862"/>
                </a:lnTo>
                <a:lnTo>
                  <a:pt x="2" y="861"/>
                </a:lnTo>
                <a:lnTo>
                  <a:pt x="3" y="860"/>
                </a:lnTo>
                <a:lnTo>
                  <a:pt x="4" y="858"/>
                </a:lnTo>
                <a:lnTo>
                  <a:pt x="2" y="857"/>
                </a:lnTo>
                <a:lnTo>
                  <a:pt x="2" y="855"/>
                </a:lnTo>
                <a:lnTo>
                  <a:pt x="2" y="854"/>
                </a:lnTo>
                <a:lnTo>
                  <a:pt x="3" y="852"/>
                </a:lnTo>
                <a:lnTo>
                  <a:pt x="3" y="849"/>
                </a:lnTo>
                <a:lnTo>
                  <a:pt x="4" y="847"/>
                </a:lnTo>
                <a:lnTo>
                  <a:pt x="4" y="844"/>
                </a:lnTo>
                <a:lnTo>
                  <a:pt x="4" y="843"/>
                </a:lnTo>
                <a:lnTo>
                  <a:pt x="5" y="842"/>
                </a:lnTo>
                <a:lnTo>
                  <a:pt x="6" y="841"/>
                </a:lnTo>
                <a:lnTo>
                  <a:pt x="7" y="840"/>
                </a:lnTo>
                <a:lnTo>
                  <a:pt x="9" y="838"/>
                </a:lnTo>
                <a:lnTo>
                  <a:pt x="10" y="836"/>
                </a:lnTo>
                <a:lnTo>
                  <a:pt x="12" y="835"/>
                </a:lnTo>
                <a:lnTo>
                  <a:pt x="13" y="834"/>
                </a:lnTo>
                <a:lnTo>
                  <a:pt x="15" y="833"/>
                </a:lnTo>
                <a:lnTo>
                  <a:pt x="15" y="832"/>
                </a:lnTo>
                <a:lnTo>
                  <a:pt x="17" y="830"/>
                </a:lnTo>
                <a:lnTo>
                  <a:pt x="19" y="828"/>
                </a:lnTo>
                <a:lnTo>
                  <a:pt x="21" y="828"/>
                </a:lnTo>
                <a:lnTo>
                  <a:pt x="21" y="827"/>
                </a:lnTo>
                <a:lnTo>
                  <a:pt x="23" y="826"/>
                </a:lnTo>
                <a:lnTo>
                  <a:pt x="24" y="825"/>
                </a:lnTo>
                <a:lnTo>
                  <a:pt x="24" y="822"/>
                </a:lnTo>
                <a:lnTo>
                  <a:pt x="25" y="821"/>
                </a:lnTo>
                <a:lnTo>
                  <a:pt x="26" y="821"/>
                </a:lnTo>
                <a:lnTo>
                  <a:pt x="26" y="820"/>
                </a:lnTo>
                <a:lnTo>
                  <a:pt x="26" y="818"/>
                </a:lnTo>
                <a:lnTo>
                  <a:pt x="26" y="817"/>
                </a:lnTo>
                <a:lnTo>
                  <a:pt x="26" y="816"/>
                </a:lnTo>
                <a:lnTo>
                  <a:pt x="25" y="815"/>
                </a:lnTo>
                <a:lnTo>
                  <a:pt x="24" y="813"/>
                </a:lnTo>
                <a:lnTo>
                  <a:pt x="23" y="812"/>
                </a:lnTo>
                <a:lnTo>
                  <a:pt x="23" y="811"/>
                </a:lnTo>
                <a:lnTo>
                  <a:pt x="22" y="811"/>
                </a:lnTo>
                <a:lnTo>
                  <a:pt x="21" y="810"/>
                </a:lnTo>
                <a:lnTo>
                  <a:pt x="20" y="810"/>
                </a:lnTo>
                <a:lnTo>
                  <a:pt x="19" y="810"/>
                </a:lnTo>
                <a:lnTo>
                  <a:pt x="19" y="809"/>
                </a:lnTo>
                <a:lnTo>
                  <a:pt x="18" y="808"/>
                </a:lnTo>
                <a:lnTo>
                  <a:pt x="20" y="806"/>
                </a:lnTo>
                <a:lnTo>
                  <a:pt x="21" y="804"/>
                </a:lnTo>
                <a:lnTo>
                  <a:pt x="21" y="804"/>
                </a:lnTo>
                <a:lnTo>
                  <a:pt x="22" y="802"/>
                </a:lnTo>
                <a:lnTo>
                  <a:pt x="22" y="801"/>
                </a:lnTo>
                <a:lnTo>
                  <a:pt x="22" y="800"/>
                </a:lnTo>
                <a:lnTo>
                  <a:pt x="21" y="799"/>
                </a:lnTo>
                <a:lnTo>
                  <a:pt x="21" y="798"/>
                </a:lnTo>
                <a:lnTo>
                  <a:pt x="19" y="796"/>
                </a:lnTo>
                <a:lnTo>
                  <a:pt x="18" y="795"/>
                </a:lnTo>
                <a:lnTo>
                  <a:pt x="17" y="794"/>
                </a:lnTo>
                <a:lnTo>
                  <a:pt x="16" y="793"/>
                </a:lnTo>
                <a:lnTo>
                  <a:pt x="16" y="792"/>
                </a:lnTo>
                <a:lnTo>
                  <a:pt x="18" y="789"/>
                </a:lnTo>
                <a:lnTo>
                  <a:pt x="19" y="788"/>
                </a:lnTo>
                <a:lnTo>
                  <a:pt x="20" y="787"/>
                </a:lnTo>
                <a:lnTo>
                  <a:pt x="21" y="786"/>
                </a:lnTo>
                <a:lnTo>
                  <a:pt x="21" y="785"/>
                </a:lnTo>
                <a:lnTo>
                  <a:pt x="21" y="783"/>
                </a:lnTo>
                <a:lnTo>
                  <a:pt x="21" y="782"/>
                </a:lnTo>
                <a:lnTo>
                  <a:pt x="22" y="781"/>
                </a:lnTo>
                <a:lnTo>
                  <a:pt x="23" y="780"/>
                </a:lnTo>
                <a:lnTo>
                  <a:pt x="24" y="779"/>
                </a:lnTo>
                <a:lnTo>
                  <a:pt x="26" y="777"/>
                </a:lnTo>
                <a:lnTo>
                  <a:pt x="27" y="777"/>
                </a:lnTo>
                <a:lnTo>
                  <a:pt x="29" y="776"/>
                </a:lnTo>
                <a:lnTo>
                  <a:pt x="32" y="774"/>
                </a:lnTo>
                <a:lnTo>
                  <a:pt x="33" y="773"/>
                </a:lnTo>
                <a:lnTo>
                  <a:pt x="34" y="772"/>
                </a:lnTo>
                <a:lnTo>
                  <a:pt x="36" y="771"/>
                </a:lnTo>
                <a:lnTo>
                  <a:pt x="37" y="770"/>
                </a:lnTo>
                <a:lnTo>
                  <a:pt x="37" y="769"/>
                </a:lnTo>
                <a:lnTo>
                  <a:pt x="38" y="767"/>
                </a:lnTo>
                <a:lnTo>
                  <a:pt x="38" y="766"/>
                </a:lnTo>
                <a:lnTo>
                  <a:pt x="38" y="765"/>
                </a:lnTo>
                <a:lnTo>
                  <a:pt x="39" y="763"/>
                </a:lnTo>
                <a:lnTo>
                  <a:pt x="40" y="762"/>
                </a:lnTo>
                <a:lnTo>
                  <a:pt x="40" y="761"/>
                </a:lnTo>
                <a:lnTo>
                  <a:pt x="40" y="760"/>
                </a:lnTo>
                <a:lnTo>
                  <a:pt x="40" y="760"/>
                </a:lnTo>
                <a:lnTo>
                  <a:pt x="41" y="758"/>
                </a:lnTo>
                <a:lnTo>
                  <a:pt x="41" y="756"/>
                </a:lnTo>
                <a:lnTo>
                  <a:pt x="42" y="756"/>
                </a:lnTo>
                <a:lnTo>
                  <a:pt x="43" y="755"/>
                </a:lnTo>
                <a:lnTo>
                  <a:pt x="43" y="755"/>
                </a:lnTo>
                <a:lnTo>
                  <a:pt x="44" y="755"/>
                </a:lnTo>
                <a:lnTo>
                  <a:pt x="46" y="756"/>
                </a:lnTo>
                <a:lnTo>
                  <a:pt x="48" y="755"/>
                </a:lnTo>
                <a:lnTo>
                  <a:pt x="49" y="755"/>
                </a:lnTo>
                <a:lnTo>
                  <a:pt x="49" y="755"/>
                </a:lnTo>
                <a:lnTo>
                  <a:pt x="50" y="753"/>
                </a:lnTo>
                <a:lnTo>
                  <a:pt x="50" y="751"/>
                </a:lnTo>
                <a:lnTo>
                  <a:pt x="52" y="749"/>
                </a:lnTo>
                <a:lnTo>
                  <a:pt x="54" y="749"/>
                </a:lnTo>
                <a:lnTo>
                  <a:pt x="55" y="748"/>
                </a:lnTo>
                <a:lnTo>
                  <a:pt x="56" y="748"/>
                </a:lnTo>
                <a:lnTo>
                  <a:pt x="56" y="746"/>
                </a:lnTo>
                <a:lnTo>
                  <a:pt x="56" y="745"/>
                </a:lnTo>
                <a:lnTo>
                  <a:pt x="56" y="744"/>
                </a:lnTo>
                <a:lnTo>
                  <a:pt x="55" y="741"/>
                </a:lnTo>
                <a:lnTo>
                  <a:pt x="55" y="740"/>
                </a:lnTo>
                <a:lnTo>
                  <a:pt x="54" y="738"/>
                </a:lnTo>
                <a:lnTo>
                  <a:pt x="53" y="738"/>
                </a:lnTo>
                <a:lnTo>
                  <a:pt x="53" y="736"/>
                </a:lnTo>
                <a:lnTo>
                  <a:pt x="52" y="734"/>
                </a:lnTo>
                <a:lnTo>
                  <a:pt x="51" y="732"/>
                </a:lnTo>
                <a:lnTo>
                  <a:pt x="50" y="732"/>
                </a:lnTo>
                <a:lnTo>
                  <a:pt x="49" y="732"/>
                </a:lnTo>
                <a:lnTo>
                  <a:pt x="49" y="732"/>
                </a:lnTo>
                <a:lnTo>
                  <a:pt x="48" y="732"/>
                </a:lnTo>
                <a:lnTo>
                  <a:pt x="47" y="731"/>
                </a:lnTo>
                <a:lnTo>
                  <a:pt x="47" y="729"/>
                </a:lnTo>
                <a:lnTo>
                  <a:pt x="47" y="728"/>
                </a:lnTo>
                <a:lnTo>
                  <a:pt x="46" y="727"/>
                </a:lnTo>
                <a:lnTo>
                  <a:pt x="46" y="725"/>
                </a:lnTo>
                <a:lnTo>
                  <a:pt x="47" y="724"/>
                </a:lnTo>
                <a:lnTo>
                  <a:pt x="48" y="723"/>
                </a:lnTo>
                <a:lnTo>
                  <a:pt x="46" y="723"/>
                </a:lnTo>
                <a:lnTo>
                  <a:pt x="48" y="721"/>
                </a:lnTo>
                <a:lnTo>
                  <a:pt x="48" y="721"/>
                </a:lnTo>
                <a:lnTo>
                  <a:pt x="49" y="720"/>
                </a:lnTo>
                <a:lnTo>
                  <a:pt x="49" y="719"/>
                </a:lnTo>
                <a:lnTo>
                  <a:pt x="49" y="718"/>
                </a:lnTo>
                <a:lnTo>
                  <a:pt x="50" y="717"/>
                </a:lnTo>
                <a:lnTo>
                  <a:pt x="51" y="716"/>
                </a:lnTo>
                <a:lnTo>
                  <a:pt x="51" y="716"/>
                </a:lnTo>
                <a:lnTo>
                  <a:pt x="51" y="714"/>
                </a:lnTo>
                <a:lnTo>
                  <a:pt x="53" y="714"/>
                </a:lnTo>
                <a:lnTo>
                  <a:pt x="54" y="713"/>
                </a:lnTo>
                <a:lnTo>
                  <a:pt x="54" y="711"/>
                </a:lnTo>
                <a:lnTo>
                  <a:pt x="55" y="710"/>
                </a:lnTo>
                <a:lnTo>
                  <a:pt x="55" y="710"/>
                </a:lnTo>
                <a:lnTo>
                  <a:pt x="55" y="708"/>
                </a:lnTo>
                <a:lnTo>
                  <a:pt x="56" y="707"/>
                </a:lnTo>
                <a:lnTo>
                  <a:pt x="56" y="706"/>
                </a:lnTo>
                <a:lnTo>
                  <a:pt x="56" y="705"/>
                </a:lnTo>
                <a:lnTo>
                  <a:pt x="57" y="705"/>
                </a:lnTo>
                <a:lnTo>
                  <a:pt x="58" y="705"/>
                </a:lnTo>
                <a:lnTo>
                  <a:pt x="60" y="704"/>
                </a:lnTo>
                <a:lnTo>
                  <a:pt x="61" y="704"/>
                </a:lnTo>
                <a:lnTo>
                  <a:pt x="62" y="703"/>
                </a:lnTo>
                <a:lnTo>
                  <a:pt x="62" y="702"/>
                </a:lnTo>
                <a:lnTo>
                  <a:pt x="63" y="702"/>
                </a:lnTo>
                <a:lnTo>
                  <a:pt x="63" y="701"/>
                </a:lnTo>
                <a:lnTo>
                  <a:pt x="63" y="700"/>
                </a:lnTo>
                <a:lnTo>
                  <a:pt x="65" y="699"/>
                </a:lnTo>
                <a:lnTo>
                  <a:pt x="66" y="699"/>
                </a:lnTo>
                <a:lnTo>
                  <a:pt x="67" y="699"/>
                </a:lnTo>
                <a:lnTo>
                  <a:pt x="68" y="699"/>
                </a:lnTo>
                <a:lnTo>
                  <a:pt x="69" y="699"/>
                </a:lnTo>
                <a:lnTo>
                  <a:pt x="71" y="699"/>
                </a:lnTo>
                <a:lnTo>
                  <a:pt x="71" y="699"/>
                </a:lnTo>
                <a:lnTo>
                  <a:pt x="71" y="698"/>
                </a:lnTo>
                <a:lnTo>
                  <a:pt x="72" y="698"/>
                </a:lnTo>
                <a:lnTo>
                  <a:pt x="74" y="698"/>
                </a:lnTo>
                <a:lnTo>
                  <a:pt x="75" y="697"/>
                </a:lnTo>
                <a:lnTo>
                  <a:pt x="75" y="696"/>
                </a:lnTo>
                <a:lnTo>
                  <a:pt x="76" y="695"/>
                </a:lnTo>
                <a:lnTo>
                  <a:pt x="76" y="694"/>
                </a:lnTo>
                <a:lnTo>
                  <a:pt x="76" y="692"/>
                </a:lnTo>
                <a:lnTo>
                  <a:pt x="76" y="691"/>
                </a:lnTo>
                <a:lnTo>
                  <a:pt x="76" y="690"/>
                </a:lnTo>
                <a:lnTo>
                  <a:pt x="77" y="689"/>
                </a:lnTo>
                <a:lnTo>
                  <a:pt x="77" y="688"/>
                </a:lnTo>
                <a:lnTo>
                  <a:pt x="78" y="688"/>
                </a:lnTo>
                <a:lnTo>
                  <a:pt x="78" y="687"/>
                </a:lnTo>
                <a:lnTo>
                  <a:pt x="78" y="685"/>
                </a:lnTo>
                <a:lnTo>
                  <a:pt x="78" y="684"/>
                </a:lnTo>
                <a:lnTo>
                  <a:pt x="77" y="683"/>
                </a:lnTo>
                <a:lnTo>
                  <a:pt x="77" y="683"/>
                </a:lnTo>
                <a:lnTo>
                  <a:pt x="77" y="680"/>
                </a:lnTo>
                <a:lnTo>
                  <a:pt x="77" y="677"/>
                </a:lnTo>
                <a:lnTo>
                  <a:pt x="77" y="677"/>
                </a:lnTo>
                <a:lnTo>
                  <a:pt x="76" y="675"/>
                </a:lnTo>
                <a:lnTo>
                  <a:pt x="75" y="675"/>
                </a:lnTo>
                <a:lnTo>
                  <a:pt x="74" y="674"/>
                </a:lnTo>
                <a:lnTo>
                  <a:pt x="73" y="673"/>
                </a:lnTo>
                <a:lnTo>
                  <a:pt x="72" y="672"/>
                </a:lnTo>
                <a:lnTo>
                  <a:pt x="71" y="671"/>
                </a:lnTo>
                <a:lnTo>
                  <a:pt x="72" y="670"/>
                </a:lnTo>
                <a:lnTo>
                  <a:pt x="73" y="668"/>
                </a:lnTo>
                <a:lnTo>
                  <a:pt x="74" y="666"/>
                </a:lnTo>
                <a:lnTo>
                  <a:pt x="75" y="666"/>
                </a:lnTo>
                <a:lnTo>
                  <a:pt x="75" y="665"/>
                </a:lnTo>
                <a:lnTo>
                  <a:pt x="75" y="663"/>
                </a:lnTo>
                <a:lnTo>
                  <a:pt x="74" y="662"/>
                </a:lnTo>
                <a:lnTo>
                  <a:pt x="74" y="660"/>
                </a:lnTo>
                <a:lnTo>
                  <a:pt x="74" y="660"/>
                </a:lnTo>
                <a:lnTo>
                  <a:pt x="74" y="658"/>
                </a:lnTo>
                <a:lnTo>
                  <a:pt x="76" y="656"/>
                </a:lnTo>
                <a:lnTo>
                  <a:pt x="77" y="655"/>
                </a:lnTo>
                <a:lnTo>
                  <a:pt x="77" y="653"/>
                </a:lnTo>
                <a:lnTo>
                  <a:pt x="77" y="651"/>
                </a:lnTo>
                <a:lnTo>
                  <a:pt x="78" y="649"/>
                </a:lnTo>
                <a:lnTo>
                  <a:pt x="78" y="649"/>
                </a:lnTo>
                <a:lnTo>
                  <a:pt x="78" y="648"/>
                </a:lnTo>
                <a:lnTo>
                  <a:pt x="78" y="647"/>
                </a:lnTo>
                <a:lnTo>
                  <a:pt x="78" y="646"/>
                </a:lnTo>
                <a:lnTo>
                  <a:pt x="77" y="645"/>
                </a:lnTo>
                <a:lnTo>
                  <a:pt x="78" y="644"/>
                </a:lnTo>
                <a:lnTo>
                  <a:pt x="84" y="650"/>
                </a:lnTo>
                <a:lnTo>
                  <a:pt x="90" y="655"/>
                </a:lnTo>
                <a:lnTo>
                  <a:pt x="92" y="655"/>
                </a:lnTo>
                <a:lnTo>
                  <a:pt x="92" y="655"/>
                </a:lnTo>
                <a:lnTo>
                  <a:pt x="94" y="654"/>
                </a:lnTo>
                <a:lnTo>
                  <a:pt x="95" y="653"/>
                </a:lnTo>
                <a:lnTo>
                  <a:pt x="97" y="652"/>
                </a:lnTo>
                <a:lnTo>
                  <a:pt x="99" y="651"/>
                </a:lnTo>
                <a:lnTo>
                  <a:pt x="100" y="649"/>
                </a:lnTo>
                <a:lnTo>
                  <a:pt x="102" y="649"/>
                </a:lnTo>
                <a:lnTo>
                  <a:pt x="105" y="647"/>
                </a:lnTo>
                <a:lnTo>
                  <a:pt x="110" y="644"/>
                </a:lnTo>
                <a:lnTo>
                  <a:pt x="111" y="644"/>
                </a:lnTo>
                <a:lnTo>
                  <a:pt x="112" y="643"/>
                </a:lnTo>
                <a:lnTo>
                  <a:pt x="117" y="627"/>
                </a:lnTo>
                <a:lnTo>
                  <a:pt x="117" y="627"/>
                </a:lnTo>
                <a:lnTo>
                  <a:pt x="117" y="626"/>
                </a:lnTo>
                <a:lnTo>
                  <a:pt x="101" y="574"/>
                </a:lnTo>
                <a:lnTo>
                  <a:pt x="102" y="571"/>
                </a:lnTo>
                <a:lnTo>
                  <a:pt x="106" y="545"/>
                </a:lnTo>
                <a:lnTo>
                  <a:pt x="105" y="544"/>
                </a:lnTo>
                <a:lnTo>
                  <a:pt x="105" y="544"/>
                </a:lnTo>
                <a:lnTo>
                  <a:pt x="104" y="544"/>
                </a:lnTo>
                <a:lnTo>
                  <a:pt x="103" y="544"/>
                </a:lnTo>
                <a:lnTo>
                  <a:pt x="103" y="543"/>
                </a:lnTo>
                <a:lnTo>
                  <a:pt x="102" y="542"/>
                </a:lnTo>
                <a:lnTo>
                  <a:pt x="100" y="541"/>
                </a:lnTo>
                <a:lnTo>
                  <a:pt x="95" y="537"/>
                </a:lnTo>
                <a:lnTo>
                  <a:pt x="47" y="532"/>
                </a:lnTo>
                <a:lnTo>
                  <a:pt x="46" y="531"/>
                </a:lnTo>
                <a:lnTo>
                  <a:pt x="47" y="529"/>
                </a:lnTo>
                <a:lnTo>
                  <a:pt x="48" y="528"/>
                </a:lnTo>
                <a:lnTo>
                  <a:pt x="49" y="527"/>
                </a:lnTo>
                <a:lnTo>
                  <a:pt x="50" y="525"/>
                </a:lnTo>
                <a:lnTo>
                  <a:pt x="52" y="523"/>
                </a:lnTo>
                <a:lnTo>
                  <a:pt x="52" y="522"/>
                </a:lnTo>
                <a:lnTo>
                  <a:pt x="52" y="522"/>
                </a:lnTo>
                <a:lnTo>
                  <a:pt x="53" y="521"/>
                </a:lnTo>
                <a:lnTo>
                  <a:pt x="53" y="519"/>
                </a:lnTo>
                <a:lnTo>
                  <a:pt x="54" y="517"/>
                </a:lnTo>
                <a:lnTo>
                  <a:pt x="54" y="516"/>
                </a:lnTo>
                <a:lnTo>
                  <a:pt x="53" y="515"/>
                </a:lnTo>
                <a:lnTo>
                  <a:pt x="52" y="514"/>
                </a:lnTo>
                <a:lnTo>
                  <a:pt x="50" y="513"/>
                </a:lnTo>
                <a:lnTo>
                  <a:pt x="50" y="512"/>
                </a:lnTo>
                <a:lnTo>
                  <a:pt x="49" y="511"/>
                </a:lnTo>
                <a:lnTo>
                  <a:pt x="49" y="511"/>
                </a:lnTo>
                <a:lnTo>
                  <a:pt x="48" y="511"/>
                </a:lnTo>
                <a:lnTo>
                  <a:pt x="47" y="510"/>
                </a:lnTo>
                <a:lnTo>
                  <a:pt x="46" y="509"/>
                </a:lnTo>
                <a:lnTo>
                  <a:pt x="45" y="508"/>
                </a:lnTo>
                <a:lnTo>
                  <a:pt x="44" y="507"/>
                </a:lnTo>
                <a:lnTo>
                  <a:pt x="44" y="506"/>
                </a:lnTo>
                <a:lnTo>
                  <a:pt x="43" y="505"/>
                </a:lnTo>
                <a:lnTo>
                  <a:pt x="43" y="505"/>
                </a:lnTo>
                <a:lnTo>
                  <a:pt x="42" y="505"/>
                </a:lnTo>
                <a:lnTo>
                  <a:pt x="40" y="505"/>
                </a:lnTo>
                <a:lnTo>
                  <a:pt x="38" y="505"/>
                </a:lnTo>
                <a:lnTo>
                  <a:pt x="38" y="505"/>
                </a:lnTo>
                <a:lnTo>
                  <a:pt x="37" y="504"/>
                </a:lnTo>
                <a:lnTo>
                  <a:pt x="36" y="503"/>
                </a:lnTo>
                <a:lnTo>
                  <a:pt x="37" y="502"/>
                </a:lnTo>
                <a:lnTo>
                  <a:pt x="37" y="501"/>
                </a:lnTo>
                <a:lnTo>
                  <a:pt x="37" y="500"/>
                </a:lnTo>
                <a:lnTo>
                  <a:pt x="36" y="500"/>
                </a:lnTo>
                <a:lnTo>
                  <a:pt x="35" y="499"/>
                </a:lnTo>
                <a:lnTo>
                  <a:pt x="33" y="498"/>
                </a:lnTo>
                <a:lnTo>
                  <a:pt x="32" y="497"/>
                </a:lnTo>
                <a:lnTo>
                  <a:pt x="32" y="497"/>
                </a:lnTo>
                <a:lnTo>
                  <a:pt x="31" y="497"/>
                </a:lnTo>
                <a:lnTo>
                  <a:pt x="30" y="497"/>
                </a:lnTo>
                <a:lnTo>
                  <a:pt x="29" y="496"/>
                </a:lnTo>
                <a:lnTo>
                  <a:pt x="29" y="495"/>
                </a:lnTo>
                <a:lnTo>
                  <a:pt x="29" y="494"/>
                </a:lnTo>
                <a:lnTo>
                  <a:pt x="27" y="495"/>
                </a:lnTo>
                <a:lnTo>
                  <a:pt x="27" y="495"/>
                </a:lnTo>
                <a:lnTo>
                  <a:pt x="26" y="495"/>
                </a:lnTo>
                <a:lnTo>
                  <a:pt x="26" y="494"/>
                </a:lnTo>
                <a:lnTo>
                  <a:pt x="25" y="494"/>
                </a:lnTo>
                <a:lnTo>
                  <a:pt x="25" y="493"/>
                </a:lnTo>
                <a:lnTo>
                  <a:pt x="24" y="493"/>
                </a:lnTo>
                <a:lnTo>
                  <a:pt x="23" y="493"/>
                </a:lnTo>
                <a:lnTo>
                  <a:pt x="22" y="493"/>
                </a:lnTo>
                <a:lnTo>
                  <a:pt x="22" y="492"/>
                </a:lnTo>
                <a:lnTo>
                  <a:pt x="22" y="491"/>
                </a:lnTo>
                <a:lnTo>
                  <a:pt x="21" y="491"/>
                </a:lnTo>
                <a:lnTo>
                  <a:pt x="21" y="490"/>
                </a:lnTo>
                <a:lnTo>
                  <a:pt x="21" y="490"/>
                </a:lnTo>
                <a:lnTo>
                  <a:pt x="20" y="490"/>
                </a:lnTo>
                <a:lnTo>
                  <a:pt x="19" y="490"/>
                </a:lnTo>
                <a:lnTo>
                  <a:pt x="17" y="490"/>
                </a:lnTo>
                <a:lnTo>
                  <a:pt x="16" y="489"/>
                </a:lnTo>
                <a:lnTo>
                  <a:pt x="17" y="489"/>
                </a:lnTo>
                <a:lnTo>
                  <a:pt x="18" y="489"/>
                </a:lnTo>
                <a:lnTo>
                  <a:pt x="18" y="488"/>
                </a:lnTo>
                <a:lnTo>
                  <a:pt x="18" y="487"/>
                </a:lnTo>
                <a:lnTo>
                  <a:pt x="18" y="486"/>
                </a:lnTo>
                <a:lnTo>
                  <a:pt x="17" y="486"/>
                </a:lnTo>
                <a:lnTo>
                  <a:pt x="17" y="485"/>
                </a:lnTo>
                <a:lnTo>
                  <a:pt x="17" y="484"/>
                </a:lnTo>
                <a:lnTo>
                  <a:pt x="17" y="483"/>
                </a:lnTo>
                <a:lnTo>
                  <a:pt x="17" y="483"/>
                </a:lnTo>
                <a:lnTo>
                  <a:pt x="19" y="482"/>
                </a:lnTo>
                <a:lnTo>
                  <a:pt x="20" y="481"/>
                </a:lnTo>
                <a:lnTo>
                  <a:pt x="21" y="481"/>
                </a:lnTo>
                <a:lnTo>
                  <a:pt x="21" y="480"/>
                </a:lnTo>
                <a:lnTo>
                  <a:pt x="21" y="479"/>
                </a:lnTo>
                <a:lnTo>
                  <a:pt x="21" y="480"/>
                </a:lnTo>
                <a:lnTo>
                  <a:pt x="21" y="479"/>
                </a:lnTo>
                <a:lnTo>
                  <a:pt x="22" y="479"/>
                </a:lnTo>
                <a:lnTo>
                  <a:pt x="23" y="478"/>
                </a:lnTo>
                <a:lnTo>
                  <a:pt x="23" y="478"/>
                </a:lnTo>
                <a:lnTo>
                  <a:pt x="23" y="476"/>
                </a:lnTo>
                <a:lnTo>
                  <a:pt x="22" y="474"/>
                </a:lnTo>
                <a:lnTo>
                  <a:pt x="23" y="474"/>
                </a:lnTo>
                <a:lnTo>
                  <a:pt x="23" y="472"/>
                </a:lnTo>
                <a:lnTo>
                  <a:pt x="23" y="472"/>
                </a:lnTo>
                <a:lnTo>
                  <a:pt x="23" y="471"/>
                </a:lnTo>
                <a:lnTo>
                  <a:pt x="25" y="471"/>
                </a:lnTo>
                <a:lnTo>
                  <a:pt x="26" y="470"/>
                </a:lnTo>
                <a:lnTo>
                  <a:pt x="27" y="468"/>
                </a:lnTo>
                <a:lnTo>
                  <a:pt x="27" y="467"/>
                </a:lnTo>
                <a:lnTo>
                  <a:pt x="28" y="466"/>
                </a:lnTo>
                <a:lnTo>
                  <a:pt x="29" y="466"/>
                </a:lnTo>
                <a:lnTo>
                  <a:pt x="29" y="465"/>
                </a:lnTo>
                <a:lnTo>
                  <a:pt x="28" y="465"/>
                </a:lnTo>
                <a:lnTo>
                  <a:pt x="28" y="464"/>
                </a:lnTo>
                <a:lnTo>
                  <a:pt x="29" y="462"/>
                </a:lnTo>
                <a:lnTo>
                  <a:pt x="30" y="461"/>
                </a:lnTo>
                <a:lnTo>
                  <a:pt x="29" y="461"/>
                </a:lnTo>
                <a:lnTo>
                  <a:pt x="29" y="461"/>
                </a:lnTo>
                <a:lnTo>
                  <a:pt x="30" y="460"/>
                </a:lnTo>
                <a:lnTo>
                  <a:pt x="30" y="459"/>
                </a:lnTo>
                <a:lnTo>
                  <a:pt x="30" y="458"/>
                </a:lnTo>
                <a:lnTo>
                  <a:pt x="32" y="457"/>
                </a:lnTo>
                <a:lnTo>
                  <a:pt x="33" y="455"/>
                </a:lnTo>
                <a:lnTo>
                  <a:pt x="36" y="454"/>
                </a:lnTo>
                <a:lnTo>
                  <a:pt x="38" y="453"/>
                </a:lnTo>
                <a:lnTo>
                  <a:pt x="38" y="452"/>
                </a:lnTo>
                <a:lnTo>
                  <a:pt x="38" y="451"/>
                </a:lnTo>
                <a:lnTo>
                  <a:pt x="39" y="450"/>
                </a:lnTo>
                <a:lnTo>
                  <a:pt x="40" y="449"/>
                </a:lnTo>
                <a:lnTo>
                  <a:pt x="42" y="448"/>
                </a:lnTo>
                <a:lnTo>
                  <a:pt x="41" y="446"/>
                </a:lnTo>
                <a:lnTo>
                  <a:pt x="41" y="445"/>
                </a:lnTo>
                <a:lnTo>
                  <a:pt x="42" y="444"/>
                </a:lnTo>
                <a:lnTo>
                  <a:pt x="43" y="444"/>
                </a:lnTo>
                <a:lnTo>
                  <a:pt x="43" y="444"/>
                </a:lnTo>
                <a:lnTo>
                  <a:pt x="44" y="443"/>
                </a:lnTo>
                <a:lnTo>
                  <a:pt x="45" y="442"/>
                </a:lnTo>
                <a:lnTo>
                  <a:pt x="45" y="441"/>
                </a:lnTo>
                <a:lnTo>
                  <a:pt x="45" y="440"/>
                </a:lnTo>
                <a:lnTo>
                  <a:pt x="46" y="439"/>
                </a:lnTo>
                <a:lnTo>
                  <a:pt x="46" y="439"/>
                </a:lnTo>
                <a:lnTo>
                  <a:pt x="47" y="438"/>
                </a:lnTo>
                <a:lnTo>
                  <a:pt x="49" y="438"/>
                </a:lnTo>
                <a:lnTo>
                  <a:pt x="49" y="437"/>
                </a:lnTo>
                <a:lnTo>
                  <a:pt x="49" y="435"/>
                </a:lnTo>
                <a:lnTo>
                  <a:pt x="49" y="434"/>
                </a:lnTo>
                <a:lnTo>
                  <a:pt x="49" y="433"/>
                </a:lnTo>
                <a:lnTo>
                  <a:pt x="51" y="432"/>
                </a:lnTo>
                <a:lnTo>
                  <a:pt x="52" y="431"/>
                </a:lnTo>
                <a:lnTo>
                  <a:pt x="53" y="430"/>
                </a:lnTo>
                <a:lnTo>
                  <a:pt x="53" y="429"/>
                </a:lnTo>
                <a:lnTo>
                  <a:pt x="54" y="429"/>
                </a:lnTo>
                <a:lnTo>
                  <a:pt x="55" y="428"/>
                </a:lnTo>
                <a:lnTo>
                  <a:pt x="56" y="428"/>
                </a:lnTo>
                <a:lnTo>
                  <a:pt x="56" y="427"/>
                </a:lnTo>
                <a:lnTo>
                  <a:pt x="56" y="426"/>
                </a:lnTo>
                <a:lnTo>
                  <a:pt x="57" y="425"/>
                </a:lnTo>
                <a:lnTo>
                  <a:pt x="58" y="424"/>
                </a:lnTo>
                <a:lnTo>
                  <a:pt x="60" y="423"/>
                </a:lnTo>
                <a:lnTo>
                  <a:pt x="61" y="422"/>
                </a:lnTo>
                <a:lnTo>
                  <a:pt x="62" y="421"/>
                </a:lnTo>
                <a:lnTo>
                  <a:pt x="64" y="420"/>
                </a:lnTo>
                <a:lnTo>
                  <a:pt x="66" y="418"/>
                </a:lnTo>
                <a:lnTo>
                  <a:pt x="67" y="417"/>
                </a:lnTo>
                <a:lnTo>
                  <a:pt x="69" y="416"/>
                </a:lnTo>
                <a:lnTo>
                  <a:pt x="70" y="415"/>
                </a:lnTo>
                <a:lnTo>
                  <a:pt x="71" y="414"/>
                </a:lnTo>
                <a:lnTo>
                  <a:pt x="72" y="414"/>
                </a:lnTo>
                <a:lnTo>
                  <a:pt x="74" y="413"/>
                </a:lnTo>
                <a:lnTo>
                  <a:pt x="76" y="413"/>
                </a:lnTo>
                <a:lnTo>
                  <a:pt x="77" y="412"/>
                </a:lnTo>
                <a:lnTo>
                  <a:pt x="77" y="412"/>
                </a:lnTo>
                <a:lnTo>
                  <a:pt x="78" y="411"/>
                </a:lnTo>
                <a:lnTo>
                  <a:pt x="79" y="411"/>
                </a:lnTo>
                <a:lnTo>
                  <a:pt x="80" y="411"/>
                </a:lnTo>
                <a:lnTo>
                  <a:pt x="81" y="410"/>
                </a:lnTo>
                <a:lnTo>
                  <a:pt x="82" y="410"/>
                </a:lnTo>
                <a:lnTo>
                  <a:pt x="82" y="409"/>
                </a:lnTo>
                <a:lnTo>
                  <a:pt x="83" y="409"/>
                </a:lnTo>
                <a:lnTo>
                  <a:pt x="84" y="408"/>
                </a:lnTo>
                <a:lnTo>
                  <a:pt x="84" y="407"/>
                </a:lnTo>
                <a:lnTo>
                  <a:pt x="85" y="406"/>
                </a:lnTo>
                <a:lnTo>
                  <a:pt x="86" y="406"/>
                </a:lnTo>
                <a:lnTo>
                  <a:pt x="87" y="406"/>
                </a:lnTo>
                <a:lnTo>
                  <a:pt x="87" y="405"/>
                </a:lnTo>
                <a:lnTo>
                  <a:pt x="87" y="404"/>
                </a:lnTo>
                <a:lnTo>
                  <a:pt x="88" y="404"/>
                </a:lnTo>
                <a:lnTo>
                  <a:pt x="88" y="403"/>
                </a:lnTo>
                <a:lnTo>
                  <a:pt x="90" y="403"/>
                </a:lnTo>
                <a:lnTo>
                  <a:pt x="91" y="403"/>
                </a:lnTo>
                <a:lnTo>
                  <a:pt x="93" y="403"/>
                </a:lnTo>
                <a:lnTo>
                  <a:pt x="94" y="402"/>
                </a:lnTo>
                <a:lnTo>
                  <a:pt x="94" y="401"/>
                </a:lnTo>
                <a:lnTo>
                  <a:pt x="96" y="400"/>
                </a:lnTo>
                <a:lnTo>
                  <a:pt x="98" y="400"/>
                </a:lnTo>
                <a:lnTo>
                  <a:pt x="99" y="399"/>
                </a:lnTo>
                <a:lnTo>
                  <a:pt x="101" y="397"/>
                </a:lnTo>
                <a:lnTo>
                  <a:pt x="101" y="395"/>
                </a:lnTo>
                <a:lnTo>
                  <a:pt x="102" y="394"/>
                </a:lnTo>
                <a:lnTo>
                  <a:pt x="102" y="393"/>
                </a:lnTo>
                <a:lnTo>
                  <a:pt x="103" y="392"/>
                </a:lnTo>
                <a:lnTo>
                  <a:pt x="104" y="391"/>
                </a:lnTo>
                <a:lnTo>
                  <a:pt x="105" y="390"/>
                </a:lnTo>
                <a:lnTo>
                  <a:pt x="105" y="389"/>
                </a:lnTo>
                <a:lnTo>
                  <a:pt x="106" y="389"/>
                </a:lnTo>
                <a:lnTo>
                  <a:pt x="106" y="388"/>
                </a:lnTo>
                <a:lnTo>
                  <a:pt x="106" y="387"/>
                </a:lnTo>
                <a:lnTo>
                  <a:pt x="107" y="387"/>
                </a:lnTo>
                <a:lnTo>
                  <a:pt x="107" y="386"/>
                </a:lnTo>
                <a:lnTo>
                  <a:pt x="109" y="386"/>
                </a:lnTo>
                <a:lnTo>
                  <a:pt x="110" y="385"/>
                </a:lnTo>
                <a:lnTo>
                  <a:pt x="111" y="385"/>
                </a:lnTo>
                <a:lnTo>
                  <a:pt x="113" y="384"/>
                </a:lnTo>
                <a:lnTo>
                  <a:pt x="115" y="384"/>
                </a:lnTo>
                <a:lnTo>
                  <a:pt x="116" y="384"/>
                </a:lnTo>
                <a:lnTo>
                  <a:pt x="118" y="383"/>
                </a:lnTo>
                <a:lnTo>
                  <a:pt x="120" y="383"/>
                </a:lnTo>
                <a:lnTo>
                  <a:pt x="122" y="383"/>
                </a:lnTo>
                <a:lnTo>
                  <a:pt x="122" y="382"/>
                </a:lnTo>
                <a:lnTo>
                  <a:pt x="124" y="381"/>
                </a:lnTo>
                <a:lnTo>
                  <a:pt x="126" y="380"/>
                </a:lnTo>
                <a:lnTo>
                  <a:pt x="127" y="378"/>
                </a:lnTo>
                <a:lnTo>
                  <a:pt x="127" y="376"/>
                </a:lnTo>
                <a:lnTo>
                  <a:pt x="127" y="374"/>
                </a:lnTo>
                <a:lnTo>
                  <a:pt x="127" y="373"/>
                </a:lnTo>
                <a:lnTo>
                  <a:pt x="127" y="372"/>
                </a:lnTo>
                <a:lnTo>
                  <a:pt x="126" y="372"/>
                </a:lnTo>
                <a:lnTo>
                  <a:pt x="125" y="370"/>
                </a:lnTo>
                <a:lnTo>
                  <a:pt x="125" y="369"/>
                </a:lnTo>
                <a:lnTo>
                  <a:pt x="125" y="367"/>
                </a:lnTo>
                <a:lnTo>
                  <a:pt x="125" y="366"/>
                </a:lnTo>
                <a:lnTo>
                  <a:pt x="125" y="362"/>
                </a:lnTo>
                <a:lnTo>
                  <a:pt x="125" y="361"/>
                </a:lnTo>
                <a:lnTo>
                  <a:pt x="126" y="361"/>
                </a:lnTo>
                <a:lnTo>
                  <a:pt x="127" y="360"/>
                </a:lnTo>
                <a:lnTo>
                  <a:pt x="127" y="358"/>
                </a:lnTo>
                <a:lnTo>
                  <a:pt x="127" y="356"/>
                </a:lnTo>
                <a:lnTo>
                  <a:pt x="128" y="355"/>
                </a:lnTo>
                <a:lnTo>
                  <a:pt x="128" y="354"/>
                </a:lnTo>
                <a:lnTo>
                  <a:pt x="130" y="352"/>
                </a:lnTo>
                <a:lnTo>
                  <a:pt x="130" y="351"/>
                </a:lnTo>
                <a:lnTo>
                  <a:pt x="133" y="350"/>
                </a:lnTo>
                <a:lnTo>
                  <a:pt x="133" y="348"/>
                </a:lnTo>
                <a:lnTo>
                  <a:pt x="134" y="346"/>
                </a:lnTo>
                <a:lnTo>
                  <a:pt x="134" y="345"/>
                </a:lnTo>
                <a:lnTo>
                  <a:pt x="135" y="344"/>
                </a:lnTo>
                <a:lnTo>
                  <a:pt x="135" y="343"/>
                </a:lnTo>
                <a:lnTo>
                  <a:pt x="136" y="342"/>
                </a:lnTo>
                <a:lnTo>
                  <a:pt x="137" y="340"/>
                </a:lnTo>
                <a:lnTo>
                  <a:pt x="138" y="339"/>
                </a:lnTo>
                <a:lnTo>
                  <a:pt x="139" y="338"/>
                </a:lnTo>
                <a:lnTo>
                  <a:pt x="141" y="337"/>
                </a:lnTo>
                <a:lnTo>
                  <a:pt x="142" y="337"/>
                </a:lnTo>
                <a:lnTo>
                  <a:pt x="143" y="337"/>
                </a:lnTo>
                <a:lnTo>
                  <a:pt x="144" y="336"/>
                </a:lnTo>
                <a:lnTo>
                  <a:pt x="145" y="334"/>
                </a:lnTo>
                <a:lnTo>
                  <a:pt x="146" y="334"/>
                </a:lnTo>
                <a:lnTo>
                  <a:pt x="147" y="333"/>
                </a:lnTo>
                <a:lnTo>
                  <a:pt x="147" y="332"/>
                </a:lnTo>
                <a:lnTo>
                  <a:pt x="148" y="330"/>
                </a:lnTo>
                <a:lnTo>
                  <a:pt x="148" y="329"/>
                </a:lnTo>
                <a:lnTo>
                  <a:pt x="149" y="328"/>
                </a:lnTo>
                <a:lnTo>
                  <a:pt x="150" y="328"/>
                </a:lnTo>
                <a:lnTo>
                  <a:pt x="151" y="328"/>
                </a:lnTo>
                <a:lnTo>
                  <a:pt x="151" y="326"/>
                </a:lnTo>
                <a:lnTo>
                  <a:pt x="153" y="324"/>
                </a:lnTo>
                <a:lnTo>
                  <a:pt x="155" y="322"/>
                </a:lnTo>
                <a:lnTo>
                  <a:pt x="156" y="322"/>
                </a:lnTo>
                <a:lnTo>
                  <a:pt x="158" y="321"/>
                </a:lnTo>
                <a:lnTo>
                  <a:pt x="160" y="320"/>
                </a:lnTo>
                <a:lnTo>
                  <a:pt x="161" y="320"/>
                </a:lnTo>
                <a:lnTo>
                  <a:pt x="162" y="319"/>
                </a:lnTo>
                <a:lnTo>
                  <a:pt x="163" y="319"/>
                </a:lnTo>
                <a:lnTo>
                  <a:pt x="165" y="319"/>
                </a:lnTo>
                <a:lnTo>
                  <a:pt x="166" y="318"/>
                </a:lnTo>
                <a:lnTo>
                  <a:pt x="168" y="318"/>
                </a:lnTo>
                <a:lnTo>
                  <a:pt x="169" y="317"/>
                </a:lnTo>
                <a:lnTo>
                  <a:pt x="170" y="316"/>
                </a:lnTo>
                <a:lnTo>
                  <a:pt x="171" y="316"/>
                </a:lnTo>
                <a:lnTo>
                  <a:pt x="172" y="315"/>
                </a:lnTo>
                <a:lnTo>
                  <a:pt x="172" y="313"/>
                </a:lnTo>
                <a:lnTo>
                  <a:pt x="173" y="312"/>
                </a:lnTo>
                <a:lnTo>
                  <a:pt x="174" y="311"/>
                </a:lnTo>
                <a:lnTo>
                  <a:pt x="178" y="311"/>
                </a:lnTo>
                <a:lnTo>
                  <a:pt x="175" y="309"/>
                </a:lnTo>
                <a:lnTo>
                  <a:pt x="162" y="303"/>
                </a:lnTo>
                <a:lnTo>
                  <a:pt x="152" y="304"/>
                </a:lnTo>
                <a:lnTo>
                  <a:pt x="152" y="302"/>
                </a:lnTo>
                <a:lnTo>
                  <a:pt x="152" y="300"/>
                </a:lnTo>
                <a:lnTo>
                  <a:pt x="147" y="298"/>
                </a:lnTo>
                <a:lnTo>
                  <a:pt x="146" y="298"/>
                </a:lnTo>
                <a:lnTo>
                  <a:pt x="146" y="296"/>
                </a:lnTo>
                <a:lnTo>
                  <a:pt x="146" y="295"/>
                </a:lnTo>
                <a:lnTo>
                  <a:pt x="136" y="293"/>
                </a:lnTo>
                <a:lnTo>
                  <a:pt x="136" y="279"/>
                </a:lnTo>
                <a:lnTo>
                  <a:pt x="137" y="275"/>
                </a:lnTo>
                <a:lnTo>
                  <a:pt x="137" y="267"/>
                </a:lnTo>
                <a:lnTo>
                  <a:pt x="139" y="266"/>
                </a:lnTo>
                <a:lnTo>
                  <a:pt x="141" y="266"/>
                </a:lnTo>
                <a:lnTo>
                  <a:pt x="144" y="265"/>
                </a:lnTo>
                <a:lnTo>
                  <a:pt x="144" y="264"/>
                </a:lnTo>
                <a:lnTo>
                  <a:pt x="145" y="261"/>
                </a:lnTo>
                <a:lnTo>
                  <a:pt x="140" y="256"/>
                </a:lnTo>
                <a:lnTo>
                  <a:pt x="145" y="241"/>
                </a:lnTo>
                <a:lnTo>
                  <a:pt x="147" y="240"/>
                </a:lnTo>
                <a:lnTo>
                  <a:pt x="152" y="238"/>
                </a:lnTo>
                <a:lnTo>
                  <a:pt x="153" y="237"/>
                </a:lnTo>
                <a:lnTo>
                  <a:pt x="154" y="230"/>
                </a:lnTo>
                <a:lnTo>
                  <a:pt x="155" y="226"/>
                </a:lnTo>
                <a:lnTo>
                  <a:pt x="156" y="223"/>
                </a:lnTo>
                <a:lnTo>
                  <a:pt x="160" y="219"/>
                </a:lnTo>
                <a:lnTo>
                  <a:pt x="159" y="217"/>
                </a:lnTo>
                <a:lnTo>
                  <a:pt x="156" y="217"/>
                </a:lnTo>
                <a:lnTo>
                  <a:pt x="155" y="214"/>
                </a:lnTo>
                <a:lnTo>
                  <a:pt x="157" y="212"/>
                </a:lnTo>
                <a:lnTo>
                  <a:pt x="158" y="212"/>
                </a:lnTo>
                <a:lnTo>
                  <a:pt x="156" y="210"/>
                </a:lnTo>
                <a:lnTo>
                  <a:pt x="155" y="208"/>
                </a:lnTo>
                <a:lnTo>
                  <a:pt x="159" y="199"/>
                </a:lnTo>
                <a:lnTo>
                  <a:pt x="164" y="192"/>
                </a:lnTo>
                <a:lnTo>
                  <a:pt x="161" y="189"/>
                </a:lnTo>
                <a:lnTo>
                  <a:pt x="161" y="185"/>
                </a:lnTo>
                <a:lnTo>
                  <a:pt x="163" y="178"/>
                </a:lnTo>
                <a:lnTo>
                  <a:pt x="156" y="175"/>
                </a:lnTo>
                <a:lnTo>
                  <a:pt x="149" y="167"/>
                </a:lnTo>
                <a:lnTo>
                  <a:pt x="144" y="172"/>
                </a:lnTo>
                <a:lnTo>
                  <a:pt x="142" y="173"/>
                </a:lnTo>
                <a:lnTo>
                  <a:pt x="140" y="178"/>
                </a:lnTo>
                <a:lnTo>
                  <a:pt x="139" y="179"/>
                </a:lnTo>
                <a:lnTo>
                  <a:pt x="129" y="187"/>
                </a:lnTo>
                <a:lnTo>
                  <a:pt x="120" y="184"/>
                </a:lnTo>
                <a:lnTo>
                  <a:pt x="120" y="181"/>
                </a:lnTo>
                <a:lnTo>
                  <a:pt x="117" y="178"/>
                </a:lnTo>
                <a:lnTo>
                  <a:pt x="115" y="173"/>
                </a:lnTo>
                <a:lnTo>
                  <a:pt x="109" y="167"/>
                </a:lnTo>
                <a:lnTo>
                  <a:pt x="103" y="161"/>
                </a:lnTo>
                <a:lnTo>
                  <a:pt x="109" y="153"/>
                </a:lnTo>
                <a:lnTo>
                  <a:pt x="110" y="153"/>
                </a:lnTo>
                <a:lnTo>
                  <a:pt x="114" y="154"/>
                </a:lnTo>
                <a:lnTo>
                  <a:pt x="115" y="154"/>
                </a:lnTo>
                <a:lnTo>
                  <a:pt x="118" y="151"/>
                </a:lnTo>
                <a:lnTo>
                  <a:pt x="119" y="142"/>
                </a:lnTo>
                <a:lnTo>
                  <a:pt x="116" y="138"/>
                </a:lnTo>
                <a:lnTo>
                  <a:pt x="115" y="136"/>
                </a:lnTo>
                <a:lnTo>
                  <a:pt x="113" y="134"/>
                </a:lnTo>
                <a:lnTo>
                  <a:pt x="110" y="134"/>
                </a:lnTo>
                <a:lnTo>
                  <a:pt x="108" y="133"/>
                </a:lnTo>
                <a:lnTo>
                  <a:pt x="105" y="131"/>
                </a:lnTo>
                <a:lnTo>
                  <a:pt x="104" y="129"/>
                </a:lnTo>
                <a:lnTo>
                  <a:pt x="102" y="129"/>
                </a:lnTo>
                <a:lnTo>
                  <a:pt x="99" y="129"/>
                </a:lnTo>
                <a:lnTo>
                  <a:pt x="98" y="129"/>
                </a:lnTo>
                <a:lnTo>
                  <a:pt x="96" y="129"/>
                </a:lnTo>
                <a:lnTo>
                  <a:pt x="95" y="128"/>
                </a:lnTo>
                <a:lnTo>
                  <a:pt x="96" y="128"/>
                </a:lnTo>
                <a:lnTo>
                  <a:pt x="97" y="127"/>
                </a:lnTo>
                <a:lnTo>
                  <a:pt x="97" y="126"/>
                </a:lnTo>
                <a:lnTo>
                  <a:pt x="97" y="125"/>
                </a:lnTo>
                <a:lnTo>
                  <a:pt x="98" y="125"/>
                </a:lnTo>
                <a:lnTo>
                  <a:pt x="97" y="125"/>
                </a:lnTo>
                <a:lnTo>
                  <a:pt x="94" y="124"/>
                </a:lnTo>
                <a:lnTo>
                  <a:pt x="93" y="121"/>
                </a:lnTo>
                <a:lnTo>
                  <a:pt x="93" y="120"/>
                </a:lnTo>
                <a:lnTo>
                  <a:pt x="94" y="120"/>
                </a:lnTo>
                <a:lnTo>
                  <a:pt x="95" y="118"/>
                </a:lnTo>
                <a:lnTo>
                  <a:pt x="97" y="117"/>
                </a:lnTo>
                <a:lnTo>
                  <a:pt x="98" y="116"/>
                </a:lnTo>
                <a:lnTo>
                  <a:pt x="99" y="114"/>
                </a:lnTo>
                <a:lnTo>
                  <a:pt x="101" y="112"/>
                </a:lnTo>
                <a:lnTo>
                  <a:pt x="103" y="111"/>
                </a:lnTo>
                <a:lnTo>
                  <a:pt x="104" y="110"/>
                </a:lnTo>
                <a:lnTo>
                  <a:pt x="105" y="109"/>
                </a:lnTo>
                <a:lnTo>
                  <a:pt x="106" y="109"/>
                </a:lnTo>
                <a:lnTo>
                  <a:pt x="108" y="106"/>
                </a:lnTo>
                <a:lnTo>
                  <a:pt x="111" y="102"/>
                </a:lnTo>
                <a:lnTo>
                  <a:pt x="112" y="101"/>
                </a:lnTo>
                <a:lnTo>
                  <a:pt x="114" y="99"/>
                </a:lnTo>
                <a:lnTo>
                  <a:pt x="116" y="97"/>
                </a:lnTo>
                <a:lnTo>
                  <a:pt x="116" y="95"/>
                </a:lnTo>
                <a:lnTo>
                  <a:pt x="117" y="93"/>
                </a:lnTo>
                <a:lnTo>
                  <a:pt x="118" y="90"/>
                </a:lnTo>
                <a:lnTo>
                  <a:pt x="116" y="89"/>
                </a:lnTo>
                <a:lnTo>
                  <a:pt x="114" y="87"/>
                </a:lnTo>
                <a:lnTo>
                  <a:pt x="105" y="85"/>
                </a:lnTo>
                <a:lnTo>
                  <a:pt x="101" y="77"/>
                </a:lnTo>
                <a:lnTo>
                  <a:pt x="104" y="75"/>
                </a:lnTo>
                <a:lnTo>
                  <a:pt x="110" y="70"/>
                </a:lnTo>
                <a:lnTo>
                  <a:pt x="110" y="69"/>
                </a:lnTo>
                <a:lnTo>
                  <a:pt x="110" y="70"/>
                </a:lnTo>
                <a:lnTo>
                  <a:pt x="120" y="73"/>
                </a:lnTo>
                <a:lnTo>
                  <a:pt x="128" y="65"/>
                </a:lnTo>
                <a:lnTo>
                  <a:pt x="129" y="62"/>
                </a:lnTo>
                <a:lnTo>
                  <a:pt x="132" y="51"/>
                </a:lnTo>
                <a:lnTo>
                  <a:pt x="132" y="48"/>
                </a:lnTo>
                <a:lnTo>
                  <a:pt x="127" y="43"/>
                </a:lnTo>
                <a:lnTo>
                  <a:pt x="127" y="40"/>
                </a:lnTo>
                <a:lnTo>
                  <a:pt x="129" y="37"/>
                </a:lnTo>
                <a:lnTo>
                  <a:pt x="130" y="35"/>
                </a:lnTo>
                <a:lnTo>
                  <a:pt x="135" y="34"/>
                </a:lnTo>
                <a:lnTo>
                  <a:pt x="141" y="28"/>
                </a:lnTo>
                <a:lnTo>
                  <a:pt x="140" y="27"/>
                </a:lnTo>
                <a:lnTo>
                  <a:pt x="138" y="18"/>
                </a:lnTo>
                <a:lnTo>
                  <a:pt x="134" y="14"/>
                </a:lnTo>
                <a:lnTo>
                  <a:pt x="133" y="12"/>
                </a:lnTo>
                <a:lnTo>
                  <a:pt x="133" y="10"/>
                </a:lnTo>
                <a:lnTo>
                  <a:pt x="133" y="8"/>
                </a:lnTo>
                <a:lnTo>
                  <a:pt x="132" y="2"/>
                </a:lnTo>
                <a:lnTo>
                  <a:pt x="133" y="0"/>
                </a:lnTo>
                <a:lnTo>
                  <a:pt x="152" y="1"/>
                </a:lnTo>
                <a:lnTo>
                  <a:pt x="152" y="4"/>
                </a:lnTo>
                <a:lnTo>
                  <a:pt x="154" y="4"/>
                </a:lnTo>
                <a:lnTo>
                  <a:pt x="389" y="3"/>
                </a:lnTo>
                <a:lnTo>
                  <a:pt x="540" y="18"/>
                </a:lnTo>
                <a:lnTo>
                  <a:pt x="707" y="20"/>
                </a:lnTo>
                <a:lnTo>
                  <a:pt x="754" y="27"/>
                </a:lnTo>
                <a:lnTo>
                  <a:pt x="781" y="26"/>
                </a:lnTo>
                <a:lnTo>
                  <a:pt x="768" y="73"/>
                </a:lnTo>
                <a:lnTo>
                  <a:pt x="775" y="73"/>
                </a:lnTo>
                <a:lnTo>
                  <a:pt x="853" y="73"/>
                </a:lnTo>
                <a:lnTo>
                  <a:pt x="877" y="159"/>
                </a:lnTo>
                <a:lnTo>
                  <a:pt x="880" y="167"/>
                </a:lnTo>
                <a:lnTo>
                  <a:pt x="883" y="173"/>
                </a:lnTo>
                <a:lnTo>
                  <a:pt x="884" y="173"/>
                </a:lnTo>
                <a:lnTo>
                  <a:pt x="885" y="174"/>
                </a:lnTo>
                <a:lnTo>
                  <a:pt x="885" y="175"/>
                </a:lnTo>
                <a:lnTo>
                  <a:pt x="887" y="176"/>
                </a:lnTo>
                <a:lnTo>
                  <a:pt x="887" y="176"/>
                </a:lnTo>
                <a:lnTo>
                  <a:pt x="888" y="176"/>
                </a:lnTo>
                <a:lnTo>
                  <a:pt x="888" y="177"/>
                </a:lnTo>
                <a:lnTo>
                  <a:pt x="889" y="178"/>
                </a:lnTo>
                <a:lnTo>
                  <a:pt x="890" y="178"/>
                </a:lnTo>
                <a:lnTo>
                  <a:pt x="891" y="179"/>
                </a:lnTo>
                <a:lnTo>
                  <a:pt x="892" y="179"/>
                </a:lnTo>
                <a:lnTo>
                  <a:pt x="893" y="179"/>
                </a:lnTo>
                <a:lnTo>
                  <a:pt x="893" y="180"/>
                </a:lnTo>
                <a:lnTo>
                  <a:pt x="893" y="179"/>
                </a:lnTo>
                <a:lnTo>
                  <a:pt x="893" y="179"/>
                </a:lnTo>
                <a:lnTo>
                  <a:pt x="893" y="180"/>
                </a:lnTo>
                <a:lnTo>
                  <a:pt x="893" y="179"/>
                </a:lnTo>
                <a:lnTo>
                  <a:pt x="893" y="178"/>
                </a:lnTo>
                <a:lnTo>
                  <a:pt x="893" y="178"/>
                </a:lnTo>
                <a:close/>
                <a:moveTo>
                  <a:pt x="775" y="76"/>
                </a:moveTo>
                <a:lnTo>
                  <a:pt x="769" y="75"/>
                </a:lnTo>
                <a:lnTo>
                  <a:pt x="770" y="76"/>
                </a:lnTo>
                <a:lnTo>
                  <a:pt x="775" y="76"/>
                </a:lnTo>
                <a:close/>
              </a:path>
            </a:pathLst>
          </a:custGeom>
          <a:solidFill>
            <a:schemeClr val="accent5"/>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 name="Freeform 14">
            <a:extLst>
              <a:ext uri="{FF2B5EF4-FFF2-40B4-BE49-F238E27FC236}">
                <a16:creationId xmlns:a16="http://schemas.microsoft.com/office/drawing/2014/main" id="{03CCE1D5-CBB0-4524-BBC8-E616E44DEAE9}"/>
              </a:ext>
            </a:extLst>
          </p:cNvPr>
          <p:cNvSpPr>
            <a:spLocks/>
          </p:cNvSpPr>
          <p:nvPr/>
        </p:nvSpPr>
        <p:spPr bwMode="auto">
          <a:xfrm>
            <a:off x="1046529" y="4311817"/>
            <a:ext cx="2095783" cy="2272079"/>
          </a:xfrm>
          <a:custGeom>
            <a:avLst/>
            <a:gdLst>
              <a:gd name="T0" fmla="*/ 1171 w 1379"/>
              <a:gd name="T1" fmla="*/ 1094 h 1495"/>
              <a:gd name="T2" fmla="*/ 1242 w 1379"/>
              <a:gd name="T3" fmla="*/ 1141 h 1495"/>
              <a:gd name="T4" fmla="*/ 1211 w 1379"/>
              <a:gd name="T5" fmla="*/ 1267 h 1495"/>
              <a:gd name="T6" fmla="*/ 1195 w 1379"/>
              <a:gd name="T7" fmla="*/ 1302 h 1495"/>
              <a:gd name="T8" fmla="*/ 1189 w 1379"/>
              <a:gd name="T9" fmla="*/ 1348 h 1495"/>
              <a:gd name="T10" fmla="*/ 1160 w 1379"/>
              <a:gd name="T11" fmla="*/ 1395 h 1495"/>
              <a:gd name="T12" fmla="*/ 1142 w 1379"/>
              <a:gd name="T13" fmla="*/ 1449 h 1495"/>
              <a:gd name="T14" fmla="*/ 1065 w 1379"/>
              <a:gd name="T15" fmla="*/ 1455 h 1495"/>
              <a:gd name="T16" fmla="*/ 978 w 1379"/>
              <a:gd name="T17" fmla="*/ 1458 h 1495"/>
              <a:gd name="T18" fmla="*/ 890 w 1379"/>
              <a:gd name="T19" fmla="*/ 1444 h 1495"/>
              <a:gd name="T20" fmla="*/ 731 w 1379"/>
              <a:gd name="T21" fmla="*/ 1463 h 1495"/>
              <a:gd name="T22" fmla="*/ 475 w 1379"/>
              <a:gd name="T23" fmla="*/ 1447 h 1495"/>
              <a:gd name="T24" fmla="*/ 227 w 1379"/>
              <a:gd name="T25" fmla="*/ 1212 h 1495"/>
              <a:gd name="T26" fmla="*/ 75 w 1379"/>
              <a:gd name="T27" fmla="*/ 1081 h 1495"/>
              <a:gd name="T28" fmla="*/ 44 w 1379"/>
              <a:gd name="T29" fmla="*/ 998 h 1495"/>
              <a:gd name="T30" fmla="*/ 1 w 1379"/>
              <a:gd name="T31" fmla="*/ 914 h 1495"/>
              <a:gd name="T32" fmla="*/ 0 w 1379"/>
              <a:gd name="T33" fmla="*/ 643 h 1495"/>
              <a:gd name="T34" fmla="*/ 0 w 1379"/>
              <a:gd name="T35" fmla="*/ 360 h 1495"/>
              <a:gd name="T36" fmla="*/ 0 w 1379"/>
              <a:gd name="T37" fmla="*/ 95 h 1495"/>
              <a:gd name="T38" fmla="*/ 48 w 1379"/>
              <a:gd name="T39" fmla="*/ 17 h 1495"/>
              <a:gd name="T40" fmla="*/ 95 w 1379"/>
              <a:gd name="T41" fmla="*/ 11 h 1495"/>
              <a:gd name="T42" fmla="*/ 154 w 1379"/>
              <a:gd name="T43" fmla="*/ 45 h 1495"/>
              <a:gd name="T44" fmla="*/ 204 w 1379"/>
              <a:gd name="T45" fmla="*/ 81 h 1495"/>
              <a:gd name="T46" fmla="*/ 245 w 1379"/>
              <a:gd name="T47" fmla="*/ 99 h 1495"/>
              <a:gd name="T48" fmla="*/ 296 w 1379"/>
              <a:gd name="T49" fmla="*/ 77 h 1495"/>
              <a:gd name="T50" fmla="*/ 397 w 1379"/>
              <a:gd name="T51" fmla="*/ 108 h 1495"/>
              <a:gd name="T52" fmla="*/ 464 w 1379"/>
              <a:gd name="T53" fmla="*/ 111 h 1495"/>
              <a:gd name="T54" fmla="*/ 467 w 1379"/>
              <a:gd name="T55" fmla="*/ 154 h 1495"/>
              <a:gd name="T56" fmla="*/ 460 w 1379"/>
              <a:gd name="T57" fmla="*/ 170 h 1495"/>
              <a:gd name="T58" fmla="*/ 495 w 1379"/>
              <a:gd name="T59" fmla="*/ 173 h 1495"/>
              <a:gd name="T60" fmla="*/ 535 w 1379"/>
              <a:gd name="T61" fmla="*/ 155 h 1495"/>
              <a:gd name="T62" fmla="*/ 588 w 1379"/>
              <a:gd name="T63" fmla="*/ 139 h 1495"/>
              <a:gd name="T64" fmla="*/ 639 w 1379"/>
              <a:gd name="T65" fmla="*/ 118 h 1495"/>
              <a:gd name="T66" fmla="*/ 693 w 1379"/>
              <a:gd name="T67" fmla="*/ 99 h 1495"/>
              <a:gd name="T68" fmla="*/ 737 w 1379"/>
              <a:gd name="T69" fmla="*/ 108 h 1495"/>
              <a:gd name="T70" fmla="*/ 792 w 1379"/>
              <a:gd name="T71" fmla="*/ 105 h 1495"/>
              <a:gd name="T72" fmla="*/ 835 w 1379"/>
              <a:gd name="T73" fmla="*/ 85 h 1495"/>
              <a:gd name="T74" fmla="*/ 867 w 1379"/>
              <a:gd name="T75" fmla="*/ 77 h 1495"/>
              <a:gd name="T76" fmla="*/ 892 w 1379"/>
              <a:gd name="T77" fmla="*/ 72 h 1495"/>
              <a:gd name="T78" fmla="*/ 1020 w 1379"/>
              <a:gd name="T79" fmla="*/ 97 h 1495"/>
              <a:gd name="T80" fmla="*/ 1051 w 1379"/>
              <a:gd name="T81" fmla="*/ 118 h 1495"/>
              <a:gd name="T82" fmla="*/ 1059 w 1379"/>
              <a:gd name="T83" fmla="*/ 155 h 1495"/>
              <a:gd name="T84" fmla="*/ 1103 w 1379"/>
              <a:gd name="T85" fmla="*/ 171 h 1495"/>
              <a:gd name="T86" fmla="*/ 1149 w 1379"/>
              <a:gd name="T87" fmla="*/ 186 h 1495"/>
              <a:gd name="T88" fmla="*/ 1189 w 1379"/>
              <a:gd name="T89" fmla="*/ 193 h 1495"/>
              <a:gd name="T90" fmla="*/ 1199 w 1379"/>
              <a:gd name="T91" fmla="*/ 225 h 1495"/>
              <a:gd name="T92" fmla="*/ 1175 w 1379"/>
              <a:gd name="T93" fmla="*/ 268 h 1495"/>
              <a:gd name="T94" fmla="*/ 1143 w 1379"/>
              <a:gd name="T95" fmla="*/ 333 h 1495"/>
              <a:gd name="T96" fmla="*/ 1220 w 1379"/>
              <a:gd name="T97" fmla="*/ 346 h 1495"/>
              <a:gd name="T98" fmla="*/ 1336 w 1379"/>
              <a:gd name="T99" fmla="*/ 321 h 1495"/>
              <a:gd name="T100" fmla="*/ 1359 w 1379"/>
              <a:gd name="T101" fmla="*/ 329 h 1495"/>
              <a:gd name="T102" fmla="*/ 1341 w 1379"/>
              <a:gd name="T103" fmla="*/ 363 h 1495"/>
              <a:gd name="T104" fmla="*/ 1321 w 1379"/>
              <a:gd name="T105" fmla="*/ 431 h 1495"/>
              <a:gd name="T106" fmla="*/ 1311 w 1379"/>
              <a:gd name="T107" fmla="*/ 528 h 1495"/>
              <a:gd name="T108" fmla="*/ 1271 w 1379"/>
              <a:gd name="T109" fmla="*/ 646 h 1495"/>
              <a:gd name="T110" fmla="*/ 1245 w 1379"/>
              <a:gd name="T111" fmla="*/ 704 h 1495"/>
              <a:gd name="T112" fmla="*/ 1278 w 1379"/>
              <a:gd name="T113" fmla="*/ 776 h 1495"/>
              <a:gd name="T114" fmla="*/ 1273 w 1379"/>
              <a:gd name="T115" fmla="*/ 875 h 1495"/>
              <a:gd name="T116" fmla="*/ 1301 w 1379"/>
              <a:gd name="T117" fmla="*/ 916 h 1495"/>
              <a:gd name="T118" fmla="*/ 1264 w 1379"/>
              <a:gd name="T119" fmla="*/ 967 h 1495"/>
              <a:gd name="T120" fmla="*/ 1226 w 1379"/>
              <a:gd name="T121" fmla="*/ 1003 h 1495"/>
              <a:gd name="T122" fmla="*/ 1185 w 1379"/>
              <a:gd name="T123" fmla="*/ 1036 h 1495"/>
              <a:gd name="T124" fmla="*/ 1160 w 1379"/>
              <a:gd name="T125" fmla="*/ 1076 h 14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9" h="1495">
                <a:moveTo>
                  <a:pt x="1160" y="1077"/>
                </a:moveTo>
                <a:lnTo>
                  <a:pt x="1159" y="1078"/>
                </a:lnTo>
                <a:lnTo>
                  <a:pt x="1160" y="1078"/>
                </a:lnTo>
                <a:lnTo>
                  <a:pt x="1160" y="1077"/>
                </a:lnTo>
                <a:lnTo>
                  <a:pt x="1160" y="1076"/>
                </a:lnTo>
                <a:lnTo>
                  <a:pt x="1160" y="1077"/>
                </a:lnTo>
                <a:lnTo>
                  <a:pt x="1160" y="1078"/>
                </a:lnTo>
                <a:lnTo>
                  <a:pt x="1159" y="1078"/>
                </a:lnTo>
                <a:lnTo>
                  <a:pt x="1158" y="1079"/>
                </a:lnTo>
                <a:lnTo>
                  <a:pt x="1156" y="1080"/>
                </a:lnTo>
                <a:lnTo>
                  <a:pt x="1156" y="1080"/>
                </a:lnTo>
                <a:lnTo>
                  <a:pt x="1156" y="1081"/>
                </a:lnTo>
                <a:lnTo>
                  <a:pt x="1156" y="1082"/>
                </a:lnTo>
                <a:lnTo>
                  <a:pt x="1156" y="1083"/>
                </a:lnTo>
                <a:lnTo>
                  <a:pt x="1157" y="1083"/>
                </a:lnTo>
                <a:lnTo>
                  <a:pt x="1157" y="1084"/>
                </a:lnTo>
                <a:lnTo>
                  <a:pt x="1157" y="1085"/>
                </a:lnTo>
                <a:lnTo>
                  <a:pt x="1157" y="1086"/>
                </a:lnTo>
                <a:lnTo>
                  <a:pt x="1156" y="1086"/>
                </a:lnTo>
                <a:lnTo>
                  <a:pt x="1155" y="1086"/>
                </a:lnTo>
                <a:lnTo>
                  <a:pt x="1156" y="1087"/>
                </a:lnTo>
                <a:lnTo>
                  <a:pt x="1158" y="1087"/>
                </a:lnTo>
                <a:lnTo>
                  <a:pt x="1159" y="1087"/>
                </a:lnTo>
                <a:lnTo>
                  <a:pt x="1160" y="1087"/>
                </a:lnTo>
                <a:lnTo>
                  <a:pt x="1160" y="1087"/>
                </a:lnTo>
                <a:lnTo>
                  <a:pt x="1160" y="1088"/>
                </a:lnTo>
                <a:lnTo>
                  <a:pt x="1161" y="1088"/>
                </a:lnTo>
                <a:lnTo>
                  <a:pt x="1161" y="1089"/>
                </a:lnTo>
                <a:lnTo>
                  <a:pt x="1161" y="1090"/>
                </a:lnTo>
                <a:lnTo>
                  <a:pt x="1162" y="1090"/>
                </a:lnTo>
                <a:lnTo>
                  <a:pt x="1163" y="1090"/>
                </a:lnTo>
                <a:lnTo>
                  <a:pt x="1164" y="1090"/>
                </a:lnTo>
                <a:lnTo>
                  <a:pt x="1164" y="1091"/>
                </a:lnTo>
                <a:lnTo>
                  <a:pt x="1165" y="1091"/>
                </a:lnTo>
                <a:lnTo>
                  <a:pt x="1165" y="1092"/>
                </a:lnTo>
                <a:lnTo>
                  <a:pt x="1166" y="1092"/>
                </a:lnTo>
                <a:lnTo>
                  <a:pt x="1166" y="1092"/>
                </a:lnTo>
                <a:lnTo>
                  <a:pt x="1168" y="1091"/>
                </a:lnTo>
                <a:lnTo>
                  <a:pt x="1168" y="1092"/>
                </a:lnTo>
                <a:lnTo>
                  <a:pt x="1168" y="1093"/>
                </a:lnTo>
                <a:lnTo>
                  <a:pt x="1169" y="1094"/>
                </a:lnTo>
                <a:lnTo>
                  <a:pt x="1170" y="1094"/>
                </a:lnTo>
                <a:lnTo>
                  <a:pt x="1171" y="1094"/>
                </a:lnTo>
                <a:lnTo>
                  <a:pt x="1171" y="1094"/>
                </a:lnTo>
                <a:lnTo>
                  <a:pt x="1172" y="1095"/>
                </a:lnTo>
                <a:lnTo>
                  <a:pt x="1174" y="1096"/>
                </a:lnTo>
                <a:lnTo>
                  <a:pt x="1175" y="1097"/>
                </a:lnTo>
                <a:lnTo>
                  <a:pt x="1176" y="1097"/>
                </a:lnTo>
                <a:lnTo>
                  <a:pt x="1176" y="1098"/>
                </a:lnTo>
                <a:lnTo>
                  <a:pt x="1176" y="1099"/>
                </a:lnTo>
                <a:lnTo>
                  <a:pt x="1175" y="1100"/>
                </a:lnTo>
                <a:lnTo>
                  <a:pt x="1176" y="1101"/>
                </a:lnTo>
                <a:lnTo>
                  <a:pt x="1177" y="1102"/>
                </a:lnTo>
                <a:lnTo>
                  <a:pt x="1177" y="1102"/>
                </a:lnTo>
                <a:lnTo>
                  <a:pt x="1179" y="1102"/>
                </a:lnTo>
                <a:lnTo>
                  <a:pt x="1181" y="1102"/>
                </a:lnTo>
                <a:lnTo>
                  <a:pt x="1182" y="1102"/>
                </a:lnTo>
                <a:lnTo>
                  <a:pt x="1182" y="1102"/>
                </a:lnTo>
                <a:lnTo>
                  <a:pt x="1183" y="1103"/>
                </a:lnTo>
                <a:lnTo>
                  <a:pt x="1183" y="1104"/>
                </a:lnTo>
                <a:lnTo>
                  <a:pt x="1184" y="1105"/>
                </a:lnTo>
                <a:lnTo>
                  <a:pt x="1185" y="1106"/>
                </a:lnTo>
                <a:lnTo>
                  <a:pt x="1186" y="1107"/>
                </a:lnTo>
                <a:lnTo>
                  <a:pt x="1187" y="1108"/>
                </a:lnTo>
                <a:lnTo>
                  <a:pt x="1188" y="1108"/>
                </a:lnTo>
                <a:lnTo>
                  <a:pt x="1188" y="1108"/>
                </a:lnTo>
                <a:lnTo>
                  <a:pt x="1189" y="1109"/>
                </a:lnTo>
                <a:lnTo>
                  <a:pt x="1189" y="1110"/>
                </a:lnTo>
                <a:lnTo>
                  <a:pt x="1191" y="1111"/>
                </a:lnTo>
                <a:lnTo>
                  <a:pt x="1192" y="1112"/>
                </a:lnTo>
                <a:lnTo>
                  <a:pt x="1193" y="1113"/>
                </a:lnTo>
                <a:lnTo>
                  <a:pt x="1193" y="1114"/>
                </a:lnTo>
                <a:lnTo>
                  <a:pt x="1192" y="1116"/>
                </a:lnTo>
                <a:lnTo>
                  <a:pt x="1192" y="1118"/>
                </a:lnTo>
                <a:lnTo>
                  <a:pt x="1191" y="1119"/>
                </a:lnTo>
                <a:lnTo>
                  <a:pt x="1191" y="1119"/>
                </a:lnTo>
                <a:lnTo>
                  <a:pt x="1191" y="1120"/>
                </a:lnTo>
                <a:lnTo>
                  <a:pt x="1189" y="1122"/>
                </a:lnTo>
                <a:lnTo>
                  <a:pt x="1188" y="1124"/>
                </a:lnTo>
                <a:lnTo>
                  <a:pt x="1187" y="1125"/>
                </a:lnTo>
                <a:lnTo>
                  <a:pt x="1186" y="1126"/>
                </a:lnTo>
                <a:lnTo>
                  <a:pt x="1185" y="1128"/>
                </a:lnTo>
                <a:lnTo>
                  <a:pt x="1186" y="1129"/>
                </a:lnTo>
                <a:lnTo>
                  <a:pt x="1234" y="1134"/>
                </a:lnTo>
                <a:lnTo>
                  <a:pt x="1239" y="1138"/>
                </a:lnTo>
                <a:lnTo>
                  <a:pt x="1241" y="1139"/>
                </a:lnTo>
                <a:lnTo>
                  <a:pt x="1242" y="1140"/>
                </a:lnTo>
                <a:lnTo>
                  <a:pt x="1242" y="1141"/>
                </a:lnTo>
                <a:lnTo>
                  <a:pt x="1243" y="1141"/>
                </a:lnTo>
                <a:lnTo>
                  <a:pt x="1244" y="1141"/>
                </a:lnTo>
                <a:lnTo>
                  <a:pt x="1244" y="1141"/>
                </a:lnTo>
                <a:lnTo>
                  <a:pt x="1245" y="1142"/>
                </a:lnTo>
                <a:lnTo>
                  <a:pt x="1241" y="1168"/>
                </a:lnTo>
                <a:lnTo>
                  <a:pt x="1240" y="1171"/>
                </a:lnTo>
                <a:lnTo>
                  <a:pt x="1256" y="1223"/>
                </a:lnTo>
                <a:lnTo>
                  <a:pt x="1256" y="1224"/>
                </a:lnTo>
                <a:lnTo>
                  <a:pt x="1256" y="1224"/>
                </a:lnTo>
                <a:lnTo>
                  <a:pt x="1251" y="1240"/>
                </a:lnTo>
                <a:lnTo>
                  <a:pt x="1250" y="1241"/>
                </a:lnTo>
                <a:lnTo>
                  <a:pt x="1249" y="1241"/>
                </a:lnTo>
                <a:lnTo>
                  <a:pt x="1244" y="1244"/>
                </a:lnTo>
                <a:lnTo>
                  <a:pt x="1241" y="1246"/>
                </a:lnTo>
                <a:lnTo>
                  <a:pt x="1239" y="1246"/>
                </a:lnTo>
                <a:lnTo>
                  <a:pt x="1238" y="1248"/>
                </a:lnTo>
                <a:lnTo>
                  <a:pt x="1236" y="1249"/>
                </a:lnTo>
                <a:lnTo>
                  <a:pt x="1234" y="1250"/>
                </a:lnTo>
                <a:lnTo>
                  <a:pt x="1233" y="1251"/>
                </a:lnTo>
                <a:lnTo>
                  <a:pt x="1231" y="1252"/>
                </a:lnTo>
                <a:lnTo>
                  <a:pt x="1231" y="1252"/>
                </a:lnTo>
                <a:lnTo>
                  <a:pt x="1229" y="1252"/>
                </a:lnTo>
                <a:lnTo>
                  <a:pt x="1223" y="1247"/>
                </a:lnTo>
                <a:lnTo>
                  <a:pt x="1217" y="1241"/>
                </a:lnTo>
                <a:lnTo>
                  <a:pt x="1216" y="1242"/>
                </a:lnTo>
                <a:lnTo>
                  <a:pt x="1217" y="1243"/>
                </a:lnTo>
                <a:lnTo>
                  <a:pt x="1217" y="1244"/>
                </a:lnTo>
                <a:lnTo>
                  <a:pt x="1217" y="1245"/>
                </a:lnTo>
                <a:lnTo>
                  <a:pt x="1217" y="1246"/>
                </a:lnTo>
                <a:lnTo>
                  <a:pt x="1217" y="1246"/>
                </a:lnTo>
                <a:lnTo>
                  <a:pt x="1216" y="1248"/>
                </a:lnTo>
                <a:lnTo>
                  <a:pt x="1216" y="1250"/>
                </a:lnTo>
                <a:lnTo>
                  <a:pt x="1216" y="1252"/>
                </a:lnTo>
                <a:lnTo>
                  <a:pt x="1215" y="1253"/>
                </a:lnTo>
                <a:lnTo>
                  <a:pt x="1213" y="1255"/>
                </a:lnTo>
                <a:lnTo>
                  <a:pt x="1213" y="1257"/>
                </a:lnTo>
                <a:lnTo>
                  <a:pt x="1213" y="1257"/>
                </a:lnTo>
                <a:lnTo>
                  <a:pt x="1213" y="1259"/>
                </a:lnTo>
                <a:lnTo>
                  <a:pt x="1214" y="1260"/>
                </a:lnTo>
                <a:lnTo>
                  <a:pt x="1214" y="1262"/>
                </a:lnTo>
                <a:lnTo>
                  <a:pt x="1214" y="1263"/>
                </a:lnTo>
                <a:lnTo>
                  <a:pt x="1213" y="1263"/>
                </a:lnTo>
                <a:lnTo>
                  <a:pt x="1212" y="1265"/>
                </a:lnTo>
                <a:lnTo>
                  <a:pt x="1211" y="1267"/>
                </a:lnTo>
                <a:lnTo>
                  <a:pt x="1210" y="1268"/>
                </a:lnTo>
                <a:lnTo>
                  <a:pt x="1211" y="1269"/>
                </a:lnTo>
                <a:lnTo>
                  <a:pt x="1212" y="1270"/>
                </a:lnTo>
                <a:lnTo>
                  <a:pt x="1213" y="1271"/>
                </a:lnTo>
                <a:lnTo>
                  <a:pt x="1214" y="1272"/>
                </a:lnTo>
                <a:lnTo>
                  <a:pt x="1215" y="1272"/>
                </a:lnTo>
                <a:lnTo>
                  <a:pt x="1216" y="1274"/>
                </a:lnTo>
                <a:lnTo>
                  <a:pt x="1216" y="1274"/>
                </a:lnTo>
                <a:lnTo>
                  <a:pt x="1216" y="1277"/>
                </a:lnTo>
                <a:lnTo>
                  <a:pt x="1216" y="1280"/>
                </a:lnTo>
                <a:lnTo>
                  <a:pt x="1216" y="1280"/>
                </a:lnTo>
                <a:lnTo>
                  <a:pt x="1217" y="1281"/>
                </a:lnTo>
                <a:lnTo>
                  <a:pt x="1217" y="1282"/>
                </a:lnTo>
                <a:lnTo>
                  <a:pt x="1217" y="1284"/>
                </a:lnTo>
                <a:lnTo>
                  <a:pt x="1217" y="1285"/>
                </a:lnTo>
                <a:lnTo>
                  <a:pt x="1216" y="1285"/>
                </a:lnTo>
                <a:lnTo>
                  <a:pt x="1216" y="1286"/>
                </a:lnTo>
                <a:lnTo>
                  <a:pt x="1215" y="1287"/>
                </a:lnTo>
                <a:lnTo>
                  <a:pt x="1215" y="1288"/>
                </a:lnTo>
                <a:lnTo>
                  <a:pt x="1215" y="1289"/>
                </a:lnTo>
                <a:lnTo>
                  <a:pt x="1215" y="1291"/>
                </a:lnTo>
                <a:lnTo>
                  <a:pt x="1215" y="1292"/>
                </a:lnTo>
                <a:lnTo>
                  <a:pt x="1214" y="1293"/>
                </a:lnTo>
                <a:lnTo>
                  <a:pt x="1214" y="1294"/>
                </a:lnTo>
                <a:lnTo>
                  <a:pt x="1213" y="1295"/>
                </a:lnTo>
                <a:lnTo>
                  <a:pt x="1211" y="1295"/>
                </a:lnTo>
                <a:lnTo>
                  <a:pt x="1210" y="1295"/>
                </a:lnTo>
                <a:lnTo>
                  <a:pt x="1210" y="1296"/>
                </a:lnTo>
                <a:lnTo>
                  <a:pt x="1210" y="1296"/>
                </a:lnTo>
                <a:lnTo>
                  <a:pt x="1208" y="1296"/>
                </a:lnTo>
                <a:lnTo>
                  <a:pt x="1207" y="1296"/>
                </a:lnTo>
                <a:lnTo>
                  <a:pt x="1206" y="1296"/>
                </a:lnTo>
                <a:lnTo>
                  <a:pt x="1205" y="1296"/>
                </a:lnTo>
                <a:lnTo>
                  <a:pt x="1204" y="1296"/>
                </a:lnTo>
                <a:lnTo>
                  <a:pt x="1202" y="1297"/>
                </a:lnTo>
                <a:lnTo>
                  <a:pt x="1202" y="1298"/>
                </a:lnTo>
                <a:lnTo>
                  <a:pt x="1202" y="1299"/>
                </a:lnTo>
                <a:lnTo>
                  <a:pt x="1201" y="1299"/>
                </a:lnTo>
                <a:lnTo>
                  <a:pt x="1201" y="1300"/>
                </a:lnTo>
                <a:lnTo>
                  <a:pt x="1200" y="1301"/>
                </a:lnTo>
                <a:lnTo>
                  <a:pt x="1199" y="1301"/>
                </a:lnTo>
                <a:lnTo>
                  <a:pt x="1197" y="1302"/>
                </a:lnTo>
                <a:lnTo>
                  <a:pt x="1196" y="1302"/>
                </a:lnTo>
                <a:lnTo>
                  <a:pt x="1195" y="1302"/>
                </a:lnTo>
                <a:lnTo>
                  <a:pt x="1195" y="1303"/>
                </a:lnTo>
                <a:lnTo>
                  <a:pt x="1195" y="1304"/>
                </a:lnTo>
                <a:lnTo>
                  <a:pt x="1194" y="1305"/>
                </a:lnTo>
                <a:lnTo>
                  <a:pt x="1194" y="1307"/>
                </a:lnTo>
                <a:lnTo>
                  <a:pt x="1194" y="1307"/>
                </a:lnTo>
                <a:lnTo>
                  <a:pt x="1193" y="1308"/>
                </a:lnTo>
                <a:lnTo>
                  <a:pt x="1193" y="1310"/>
                </a:lnTo>
                <a:lnTo>
                  <a:pt x="1192" y="1311"/>
                </a:lnTo>
                <a:lnTo>
                  <a:pt x="1190" y="1311"/>
                </a:lnTo>
                <a:lnTo>
                  <a:pt x="1190" y="1313"/>
                </a:lnTo>
                <a:lnTo>
                  <a:pt x="1190" y="1313"/>
                </a:lnTo>
                <a:lnTo>
                  <a:pt x="1189" y="1314"/>
                </a:lnTo>
                <a:lnTo>
                  <a:pt x="1188" y="1315"/>
                </a:lnTo>
                <a:lnTo>
                  <a:pt x="1188" y="1316"/>
                </a:lnTo>
                <a:lnTo>
                  <a:pt x="1188" y="1317"/>
                </a:lnTo>
                <a:lnTo>
                  <a:pt x="1187" y="1318"/>
                </a:lnTo>
                <a:lnTo>
                  <a:pt x="1187" y="1318"/>
                </a:lnTo>
                <a:lnTo>
                  <a:pt x="1185" y="1320"/>
                </a:lnTo>
                <a:lnTo>
                  <a:pt x="1187" y="1320"/>
                </a:lnTo>
                <a:lnTo>
                  <a:pt x="1186" y="1321"/>
                </a:lnTo>
                <a:lnTo>
                  <a:pt x="1185" y="1322"/>
                </a:lnTo>
                <a:lnTo>
                  <a:pt x="1185" y="1324"/>
                </a:lnTo>
                <a:lnTo>
                  <a:pt x="1186" y="1325"/>
                </a:lnTo>
                <a:lnTo>
                  <a:pt x="1186" y="1326"/>
                </a:lnTo>
                <a:lnTo>
                  <a:pt x="1186" y="1328"/>
                </a:lnTo>
                <a:lnTo>
                  <a:pt x="1187" y="1329"/>
                </a:lnTo>
                <a:lnTo>
                  <a:pt x="1188" y="1329"/>
                </a:lnTo>
                <a:lnTo>
                  <a:pt x="1188" y="1329"/>
                </a:lnTo>
                <a:lnTo>
                  <a:pt x="1189" y="1329"/>
                </a:lnTo>
                <a:lnTo>
                  <a:pt x="1190" y="1329"/>
                </a:lnTo>
                <a:lnTo>
                  <a:pt x="1191" y="1331"/>
                </a:lnTo>
                <a:lnTo>
                  <a:pt x="1192" y="1333"/>
                </a:lnTo>
                <a:lnTo>
                  <a:pt x="1192" y="1335"/>
                </a:lnTo>
                <a:lnTo>
                  <a:pt x="1193" y="1335"/>
                </a:lnTo>
                <a:lnTo>
                  <a:pt x="1194" y="1337"/>
                </a:lnTo>
                <a:lnTo>
                  <a:pt x="1194" y="1338"/>
                </a:lnTo>
                <a:lnTo>
                  <a:pt x="1195" y="1341"/>
                </a:lnTo>
                <a:lnTo>
                  <a:pt x="1195" y="1342"/>
                </a:lnTo>
                <a:lnTo>
                  <a:pt x="1195" y="1343"/>
                </a:lnTo>
                <a:lnTo>
                  <a:pt x="1195" y="1345"/>
                </a:lnTo>
                <a:lnTo>
                  <a:pt x="1194" y="1345"/>
                </a:lnTo>
                <a:lnTo>
                  <a:pt x="1193" y="1346"/>
                </a:lnTo>
                <a:lnTo>
                  <a:pt x="1191" y="1346"/>
                </a:lnTo>
                <a:lnTo>
                  <a:pt x="1189" y="1348"/>
                </a:lnTo>
                <a:lnTo>
                  <a:pt x="1189" y="1350"/>
                </a:lnTo>
                <a:lnTo>
                  <a:pt x="1188" y="1352"/>
                </a:lnTo>
                <a:lnTo>
                  <a:pt x="1188" y="1352"/>
                </a:lnTo>
                <a:lnTo>
                  <a:pt x="1187" y="1352"/>
                </a:lnTo>
                <a:lnTo>
                  <a:pt x="1185" y="1353"/>
                </a:lnTo>
                <a:lnTo>
                  <a:pt x="1183" y="1352"/>
                </a:lnTo>
                <a:lnTo>
                  <a:pt x="1182" y="1352"/>
                </a:lnTo>
                <a:lnTo>
                  <a:pt x="1182" y="1352"/>
                </a:lnTo>
                <a:lnTo>
                  <a:pt x="1181" y="1353"/>
                </a:lnTo>
                <a:lnTo>
                  <a:pt x="1180" y="1353"/>
                </a:lnTo>
                <a:lnTo>
                  <a:pt x="1180" y="1355"/>
                </a:lnTo>
                <a:lnTo>
                  <a:pt x="1179" y="1357"/>
                </a:lnTo>
                <a:lnTo>
                  <a:pt x="1179" y="1357"/>
                </a:lnTo>
                <a:lnTo>
                  <a:pt x="1179" y="1358"/>
                </a:lnTo>
                <a:lnTo>
                  <a:pt x="1179" y="1359"/>
                </a:lnTo>
                <a:lnTo>
                  <a:pt x="1178" y="1360"/>
                </a:lnTo>
                <a:lnTo>
                  <a:pt x="1177" y="1362"/>
                </a:lnTo>
                <a:lnTo>
                  <a:pt x="1177" y="1363"/>
                </a:lnTo>
                <a:lnTo>
                  <a:pt x="1177" y="1364"/>
                </a:lnTo>
                <a:lnTo>
                  <a:pt x="1176" y="1366"/>
                </a:lnTo>
                <a:lnTo>
                  <a:pt x="1176" y="1367"/>
                </a:lnTo>
                <a:lnTo>
                  <a:pt x="1175" y="1368"/>
                </a:lnTo>
                <a:lnTo>
                  <a:pt x="1173" y="1369"/>
                </a:lnTo>
                <a:lnTo>
                  <a:pt x="1172" y="1370"/>
                </a:lnTo>
                <a:lnTo>
                  <a:pt x="1171" y="1371"/>
                </a:lnTo>
                <a:lnTo>
                  <a:pt x="1168" y="1373"/>
                </a:lnTo>
                <a:lnTo>
                  <a:pt x="1166" y="1374"/>
                </a:lnTo>
                <a:lnTo>
                  <a:pt x="1165" y="1374"/>
                </a:lnTo>
                <a:lnTo>
                  <a:pt x="1163" y="1376"/>
                </a:lnTo>
                <a:lnTo>
                  <a:pt x="1162" y="1377"/>
                </a:lnTo>
                <a:lnTo>
                  <a:pt x="1161" y="1378"/>
                </a:lnTo>
                <a:lnTo>
                  <a:pt x="1160" y="1379"/>
                </a:lnTo>
                <a:lnTo>
                  <a:pt x="1160" y="1380"/>
                </a:lnTo>
                <a:lnTo>
                  <a:pt x="1160" y="1382"/>
                </a:lnTo>
                <a:lnTo>
                  <a:pt x="1160" y="1383"/>
                </a:lnTo>
                <a:lnTo>
                  <a:pt x="1159" y="1384"/>
                </a:lnTo>
                <a:lnTo>
                  <a:pt x="1158" y="1385"/>
                </a:lnTo>
                <a:lnTo>
                  <a:pt x="1157" y="1386"/>
                </a:lnTo>
                <a:lnTo>
                  <a:pt x="1155" y="1389"/>
                </a:lnTo>
                <a:lnTo>
                  <a:pt x="1155" y="1390"/>
                </a:lnTo>
                <a:lnTo>
                  <a:pt x="1156" y="1391"/>
                </a:lnTo>
                <a:lnTo>
                  <a:pt x="1157" y="1392"/>
                </a:lnTo>
                <a:lnTo>
                  <a:pt x="1158" y="1393"/>
                </a:lnTo>
                <a:lnTo>
                  <a:pt x="1160" y="1395"/>
                </a:lnTo>
                <a:lnTo>
                  <a:pt x="1160" y="1396"/>
                </a:lnTo>
                <a:lnTo>
                  <a:pt x="1161" y="1397"/>
                </a:lnTo>
                <a:lnTo>
                  <a:pt x="1161" y="1398"/>
                </a:lnTo>
                <a:lnTo>
                  <a:pt x="1161" y="1399"/>
                </a:lnTo>
                <a:lnTo>
                  <a:pt x="1160" y="1401"/>
                </a:lnTo>
                <a:lnTo>
                  <a:pt x="1160" y="1401"/>
                </a:lnTo>
                <a:lnTo>
                  <a:pt x="1159" y="1403"/>
                </a:lnTo>
                <a:lnTo>
                  <a:pt x="1157" y="1405"/>
                </a:lnTo>
                <a:lnTo>
                  <a:pt x="1158" y="1406"/>
                </a:lnTo>
                <a:lnTo>
                  <a:pt x="1158" y="1407"/>
                </a:lnTo>
                <a:lnTo>
                  <a:pt x="1159" y="1407"/>
                </a:lnTo>
                <a:lnTo>
                  <a:pt x="1160" y="1407"/>
                </a:lnTo>
                <a:lnTo>
                  <a:pt x="1161" y="1408"/>
                </a:lnTo>
                <a:lnTo>
                  <a:pt x="1162" y="1408"/>
                </a:lnTo>
                <a:lnTo>
                  <a:pt x="1162" y="1409"/>
                </a:lnTo>
                <a:lnTo>
                  <a:pt x="1163" y="1410"/>
                </a:lnTo>
                <a:lnTo>
                  <a:pt x="1164" y="1412"/>
                </a:lnTo>
                <a:lnTo>
                  <a:pt x="1165" y="1413"/>
                </a:lnTo>
                <a:lnTo>
                  <a:pt x="1165" y="1414"/>
                </a:lnTo>
                <a:lnTo>
                  <a:pt x="1165" y="1415"/>
                </a:lnTo>
                <a:lnTo>
                  <a:pt x="1165" y="1417"/>
                </a:lnTo>
                <a:lnTo>
                  <a:pt x="1165" y="1418"/>
                </a:lnTo>
                <a:lnTo>
                  <a:pt x="1164" y="1418"/>
                </a:lnTo>
                <a:lnTo>
                  <a:pt x="1163" y="1419"/>
                </a:lnTo>
                <a:lnTo>
                  <a:pt x="1163" y="1422"/>
                </a:lnTo>
                <a:lnTo>
                  <a:pt x="1162" y="1423"/>
                </a:lnTo>
                <a:lnTo>
                  <a:pt x="1160" y="1424"/>
                </a:lnTo>
                <a:lnTo>
                  <a:pt x="1160" y="1425"/>
                </a:lnTo>
                <a:lnTo>
                  <a:pt x="1158" y="1425"/>
                </a:lnTo>
                <a:lnTo>
                  <a:pt x="1156" y="1427"/>
                </a:lnTo>
                <a:lnTo>
                  <a:pt x="1154" y="1429"/>
                </a:lnTo>
                <a:lnTo>
                  <a:pt x="1154" y="1430"/>
                </a:lnTo>
                <a:lnTo>
                  <a:pt x="1152" y="1431"/>
                </a:lnTo>
                <a:lnTo>
                  <a:pt x="1151" y="1432"/>
                </a:lnTo>
                <a:lnTo>
                  <a:pt x="1149" y="1433"/>
                </a:lnTo>
                <a:lnTo>
                  <a:pt x="1148" y="1435"/>
                </a:lnTo>
                <a:lnTo>
                  <a:pt x="1146" y="1437"/>
                </a:lnTo>
                <a:lnTo>
                  <a:pt x="1145" y="1438"/>
                </a:lnTo>
                <a:lnTo>
                  <a:pt x="1144" y="1439"/>
                </a:lnTo>
                <a:lnTo>
                  <a:pt x="1143" y="1440"/>
                </a:lnTo>
                <a:lnTo>
                  <a:pt x="1143" y="1441"/>
                </a:lnTo>
                <a:lnTo>
                  <a:pt x="1143" y="1444"/>
                </a:lnTo>
                <a:lnTo>
                  <a:pt x="1142" y="1446"/>
                </a:lnTo>
                <a:lnTo>
                  <a:pt x="1142" y="1449"/>
                </a:lnTo>
                <a:lnTo>
                  <a:pt x="1141" y="1451"/>
                </a:lnTo>
                <a:lnTo>
                  <a:pt x="1141" y="1452"/>
                </a:lnTo>
                <a:lnTo>
                  <a:pt x="1141" y="1454"/>
                </a:lnTo>
                <a:lnTo>
                  <a:pt x="1143" y="1455"/>
                </a:lnTo>
                <a:lnTo>
                  <a:pt x="1142" y="1457"/>
                </a:lnTo>
                <a:lnTo>
                  <a:pt x="1141" y="1458"/>
                </a:lnTo>
                <a:lnTo>
                  <a:pt x="1141" y="1459"/>
                </a:lnTo>
                <a:lnTo>
                  <a:pt x="1139" y="1462"/>
                </a:lnTo>
                <a:lnTo>
                  <a:pt x="1141" y="1463"/>
                </a:lnTo>
                <a:lnTo>
                  <a:pt x="1142" y="1463"/>
                </a:lnTo>
                <a:lnTo>
                  <a:pt x="1142" y="1464"/>
                </a:lnTo>
                <a:lnTo>
                  <a:pt x="1140" y="1466"/>
                </a:lnTo>
                <a:lnTo>
                  <a:pt x="1140" y="1468"/>
                </a:lnTo>
                <a:lnTo>
                  <a:pt x="1138" y="1468"/>
                </a:lnTo>
                <a:lnTo>
                  <a:pt x="1135" y="1469"/>
                </a:lnTo>
                <a:lnTo>
                  <a:pt x="1133" y="1471"/>
                </a:lnTo>
                <a:lnTo>
                  <a:pt x="1131" y="1472"/>
                </a:lnTo>
                <a:lnTo>
                  <a:pt x="1128" y="1469"/>
                </a:lnTo>
                <a:lnTo>
                  <a:pt x="1127" y="1467"/>
                </a:lnTo>
                <a:lnTo>
                  <a:pt x="1124" y="1463"/>
                </a:lnTo>
                <a:lnTo>
                  <a:pt x="1121" y="1463"/>
                </a:lnTo>
                <a:lnTo>
                  <a:pt x="1119" y="1466"/>
                </a:lnTo>
                <a:lnTo>
                  <a:pt x="1117" y="1468"/>
                </a:lnTo>
                <a:lnTo>
                  <a:pt x="1113" y="1468"/>
                </a:lnTo>
                <a:lnTo>
                  <a:pt x="1107" y="1465"/>
                </a:lnTo>
                <a:lnTo>
                  <a:pt x="1103" y="1459"/>
                </a:lnTo>
                <a:lnTo>
                  <a:pt x="1102" y="1458"/>
                </a:lnTo>
                <a:lnTo>
                  <a:pt x="1100" y="1457"/>
                </a:lnTo>
                <a:lnTo>
                  <a:pt x="1099" y="1456"/>
                </a:lnTo>
                <a:lnTo>
                  <a:pt x="1096" y="1456"/>
                </a:lnTo>
                <a:lnTo>
                  <a:pt x="1093" y="1455"/>
                </a:lnTo>
                <a:lnTo>
                  <a:pt x="1092" y="1455"/>
                </a:lnTo>
                <a:lnTo>
                  <a:pt x="1089" y="1454"/>
                </a:lnTo>
                <a:lnTo>
                  <a:pt x="1087" y="1454"/>
                </a:lnTo>
                <a:lnTo>
                  <a:pt x="1085" y="1453"/>
                </a:lnTo>
                <a:lnTo>
                  <a:pt x="1082" y="1453"/>
                </a:lnTo>
                <a:lnTo>
                  <a:pt x="1080" y="1453"/>
                </a:lnTo>
                <a:lnTo>
                  <a:pt x="1077" y="1453"/>
                </a:lnTo>
                <a:lnTo>
                  <a:pt x="1075" y="1454"/>
                </a:lnTo>
                <a:lnTo>
                  <a:pt x="1073" y="1455"/>
                </a:lnTo>
                <a:lnTo>
                  <a:pt x="1071" y="1455"/>
                </a:lnTo>
                <a:lnTo>
                  <a:pt x="1070" y="1457"/>
                </a:lnTo>
                <a:lnTo>
                  <a:pt x="1067" y="1456"/>
                </a:lnTo>
                <a:lnTo>
                  <a:pt x="1065" y="1455"/>
                </a:lnTo>
                <a:lnTo>
                  <a:pt x="1064" y="1454"/>
                </a:lnTo>
                <a:lnTo>
                  <a:pt x="1063" y="1452"/>
                </a:lnTo>
                <a:lnTo>
                  <a:pt x="1061" y="1451"/>
                </a:lnTo>
                <a:lnTo>
                  <a:pt x="1059" y="1451"/>
                </a:lnTo>
                <a:lnTo>
                  <a:pt x="1057" y="1451"/>
                </a:lnTo>
                <a:lnTo>
                  <a:pt x="1054" y="1451"/>
                </a:lnTo>
                <a:lnTo>
                  <a:pt x="1053" y="1451"/>
                </a:lnTo>
                <a:lnTo>
                  <a:pt x="1051" y="1450"/>
                </a:lnTo>
                <a:lnTo>
                  <a:pt x="1049" y="1449"/>
                </a:lnTo>
                <a:lnTo>
                  <a:pt x="1047" y="1448"/>
                </a:lnTo>
                <a:lnTo>
                  <a:pt x="1045" y="1447"/>
                </a:lnTo>
                <a:lnTo>
                  <a:pt x="1043" y="1447"/>
                </a:lnTo>
                <a:lnTo>
                  <a:pt x="1040" y="1447"/>
                </a:lnTo>
                <a:lnTo>
                  <a:pt x="1038" y="1446"/>
                </a:lnTo>
                <a:lnTo>
                  <a:pt x="1036" y="1446"/>
                </a:lnTo>
                <a:lnTo>
                  <a:pt x="1033" y="1446"/>
                </a:lnTo>
                <a:lnTo>
                  <a:pt x="1031" y="1446"/>
                </a:lnTo>
                <a:lnTo>
                  <a:pt x="1028" y="1446"/>
                </a:lnTo>
                <a:lnTo>
                  <a:pt x="1026" y="1446"/>
                </a:lnTo>
                <a:lnTo>
                  <a:pt x="1024" y="1445"/>
                </a:lnTo>
                <a:lnTo>
                  <a:pt x="1021" y="1445"/>
                </a:lnTo>
                <a:lnTo>
                  <a:pt x="1018" y="1445"/>
                </a:lnTo>
                <a:lnTo>
                  <a:pt x="1015" y="1445"/>
                </a:lnTo>
                <a:lnTo>
                  <a:pt x="1013" y="1446"/>
                </a:lnTo>
                <a:lnTo>
                  <a:pt x="1011" y="1446"/>
                </a:lnTo>
                <a:lnTo>
                  <a:pt x="1009" y="1446"/>
                </a:lnTo>
                <a:lnTo>
                  <a:pt x="1008" y="1447"/>
                </a:lnTo>
                <a:lnTo>
                  <a:pt x="1007" y="1447"/>
                </a:lnTo>
                <a:lnTo>
                  <a:pt x="1005" y="1448"/>
                </a:lnTo>
                <a:lnTo>
                  <a:pt x="1004" y="1449"/>
                </a:lnTo>
                <a:lnTo>
                  <a:pt x="1003" y="1451"/>
                </a:lnTo>
                <a:lnTo>
                  <a:pt x="1001" y="1451"/>
                </a:lnTo>
                <a:lnTo>
                  <a:pt x="999" y="1453"/>
                </a:lnTo>
                <a:lnTo>
                  <a:pt x="998" y="1455"/>
                </a:lnTo>
                <a:lnTo>
                  <a:pt x="997" y="1456"/>
                </a:lnTo>
                <a:lnTo>
                  <a:pt x="996" y="1457"/>
                </a:lnTo>
                <a:lnTo>
                  <a:pt x="994" y="1458"/>
                </a:lnTo>
                <a:lnTo>
                  <a:pt x="992" y="1460"/>
                </a:lnTo>
                <a:lnTo>
                  <a:pt x="990" y="1460"/>
                </a:lnTo>
                <a:lnTo>
                  <a:pt x="987" y="1460"/>
                </a:lnTo>
                <a:lnTo>
                  <a:pt x="984" y="1460"/>
                </a:lnTo>
                <a:lnTo>
                  <a:pt x="982" y="1460"/>
                </a:lnTo>
                <a:lnTo>
                  <a:pt x="980" y="1459"/>
                </a:lnTo>
                <a:lnTo>
                  <a:pt x="978" y="1458"/>
                </a:lnTo>
                <a:lnTo>
                  <a:pt x="976" y="1457"/>
                </a:lnTo>
                <a:lnTo>
                  <a:pt x="975" y="1457"/>
                </a:lnTo>
                <a:lnTo>
                  <a:pt x="973" y="1456"/>
                </a:lnTo>
                <a:lnTo>
                  <a:pt x="972" y="1453"/>
                </a:lnTo>
                <a:lnTo>
                  <a:pt x="971" y="1451"/>
                </a:lnTo>
                <a:lnTo>
                  <a:pt x="969" y="1451"/>
                </a:lnTo>
                <a:lnTo>
                  <a:pt x="966" y="1451"/>
                </a:lnTo>
                <a:lnTo>
                  <a:pt x="964" y="1451"/>
                </a:lnTo>
                <a:lnTo>
                  <a:pt x="962" y="1451"/>
                </a:lnTo>
                <a:lnTo>
                  <a:pt x="959" y="1450"/>
                </a:lnTo>
                <a:lnTo>
                  <a:pt x="959" y="1450"/>
                </a:lnTo>
                <a:lnTo>
                  <a:pt x="957" y="1449"/>
                </a:lnTo>
                <a:lnTo>
                  <a:pt x="955" y="1448"/>
                </a:lnTo>
                <a:lnTo>
                  <a:pt x="953" y="1448"/>
                </a:lnTo>
                <a:lnTo>
                  <a:pt x="952" y="1447"/>
                </a:lnTo>
                <a:lnTo>
                  <a:pt x="949" y="1446"/>
                </a:lnTo>
                <a:lnTo>
                  <a:pt x="948" y="1446"/>
                </a:lnTo>
                <a:lnTo>
                  <a:pt x="945" y="1445"/>
                </a:lnTo>
                <a:lnTo>
                  <a:pt x="943" y="1444"/>
                </a:lnTo>
                <a:lnTo>
                  <a:pt x="942" y="1443"/>
                </a:lnTo>
                <a:lnTo>
                  <a:pt x="940" y="1442"/>
                </a:lnTo>
                <a:lnTo>
                  <a:pt x="938" y="1441"/>
                </a:lnTo>
                <a:lnTo>
                  <a:pt x="937" y="1440"/>
                </a:lnTo>
                <a:lnTo>
                  <a:pt x="934" y="1440"/>
                </a:lnTo>
                <a:lnTo>
                  <a:pt x="931" y="1440"/>
                </a:lnTo>
                <a:lnTo>
                  <a:pt x="929" y="1440"/>
                </a:lnTo>
                <a:lnTo>
                  <a:pt x="926" y="1440"/>
                </a:lnTo>
                <a:lnTo>
                  <a:pt x="924" y="1439"/>
                </a:lnTo>
                <a:lnTo>
                  <a:pt x="922" y="1439"/>
                </a:lnTo>
                <a:lnTo>
                  <a:pt x="920" y="1438"/>
                </a:lnTo>
                <a:lnTo>
                  <a:pt x="917" y="1438"/>
                </a:lnTo>
                <a:lnTo>
                  <a:pt x="915" y="1437"/>
                </a:lnTo>
                <a:lnTo>
                  <a:pt x="913" y="1437"/>
                </a:lnTo>
                <a:lnTo>
                  <a:pt x="910" y="1436"/>
                </a:lnTo>
                <a:lnTo>
                  <a:pt x="908" y="1437"/>
                </a:lnTo>
                <a:lnTo>
                  <a:pt x="905" y="1437"/>
                </a:lnTo>
                <a:lnTo>
                  <a:pt x="903" y="1438"/>
                </a:lnTo>
                <a:lnTo>
                  <a:pt x="902" y="1439"/>
                </a:lnTo>
                <a:lnTo>
                  <a:pt x="900" y="1440"/>
                </a:lnTo>
                <a:lnTo>
                  <a:pt x="898" y="1441"/>
                </a:lnTo>
                <a:lnTo>
                  <a:pt x="897" y="1443"/>
                </a:lnTo>
                <a:lnTo>
                  <a:pt x="895" y="1443"/>
                </a:lnTo>
                <a:lnTo>
                  <a:pt x="893" y="1444"/>
                </a:lnTo>
                <a:lnTo>
                  <a:pt x="890" y="1444"/>
                </a:lnTo>
                <a:lnTo>
                  <a:pt x="888" y="1443"/>
                </a:lnTo>
                <a:lnTo>
                  <a:pt x="886" y="1442"/>
                </a:lnTo>
                <a:lnTo>
                  <a:pt x="885" y="1441"/>
                </a:lnTo>
                <a:lnTo>
                  <a:pt x="882" y="1440"/>
                </a:lnTo>
                <a:lnTo>
                  <a:pt x="881" y="1440"/>
                </a:lnTo>
                <a:lnTo>
                  <a:pt x="878" y="1440"/>
                </a:lnTo>
                <a:lnTo>
                  <a:pt x="875" y="1440"/>
                </a:lnTo>
                <a:lnTo>
                  <a:pt x="874" y="1441"/>
                </a:lnTo>
                <a:lnTo>
                  <a:pt x="871" y="1441"/>
                </a:lnTo>
                <a:lnTo>
                  <a:pt x="869" y="1442"/>
                </a:lnTo>
                <a:lnTo>
                  <a:pt x="867" y="1443"/>
                </a:lnTo>
                <a:lnTo>
                  <a:pt x="865" y="1443"/>
                </a:lnTo>
                <a:lnTo>
                  <a:pt x="864" y="1442"/>
                </a:lnTo>
                <a:lnTo>
                  <a:pt x="863" y="1442"/>
                </a:lnTo>
                <a:lnTo>
                  <a:pt x="861" y="1441"/>
                </a:lnTo>
                <a:lnTo>
                  <a:pt x="861" y="1440"/>
                </a:lnTo>
                <a:lnTo>
                  <a:pt x="860" y="1440"/>
                </a:lnTo>
                <a:lnTo>
                  <a:pt x="860" y="1440"/>
                </a:lnTo>
                <a:lnTo>
                  <a:pt x="858" y="1439"/>
                </a:lnTo>
                <a:lnTo>
                  <a:pt x="852" y="1440"/>
                </a:lnTo>
                <a:lnTo>
                  <a:pt x="847" y="1441"/>
                </a:lnTo>
                <a:lnTo>
                  <a:pt x="841" y="1442"/>
                </a:lnTo>
                <a:lnTo>
                  <a:pt x="836" y="1443"/>
                </a:lnTo>
                <a:lnTo>
                  <a:pt x="830" y="1445"/>
                </a:lnTo>
                <a:lnTo>
                  <a:pt x="825" y="1446"/>
                </a:lnTo>
                <a:lnTo>
                  <a:pt x="819" y="1446"/>
                </a:lnTo>
                <a:lnTo>
                  <a:pt x="816" y="1447"/>
                </a:lnTo>
                <a:lnTo>
                  <a:pt x="814" y="1447"/>
                </a:lnTo>
                <a:lnTo>
                  <a:pt x="808" y="1449"/>
                </a:lnTo>
                <a:lnTo>
                  <a:pt x="802" y="1450"/>
                </a:lnTo>
                <a:lnTo>
                  <a:pt x="797" y="1451"/>
                </a:lnTo>
                <a:lnTo>
                  <a:pt x="791" y="1451"/>
                </a:lnTo>
                <a:lnTo>
                  <a:pt x="786" y="1452"/>
                </a:lnTo>
                <a:lnTo>
                  <a:pt x="780" y="1454"/>
                </a:lnTo>
                <a:lnTo>
                  <a:pt x="775" y="1455"/>
                </a:lnTo>
                <a:lnTo>
                  <a:pt x="769" y="1457"/>
                </a:lnTo>
                <a:lnTo>
                  <a:pt x="767" y="1457"/>
                </a:lnTo>
                <a:lnTo>
                  <a:pt x="764" y="1457"/>
                </a:lnTo>
                <a:lnTo>
                  <a:pt x="758" y="1458"/>
                </a:lnTo>
                <a:lnTo>
                  <a:pt x="753" y="1459"/>
                </a:lnTo>
                <a:lnTo>
                  <a:pt x="747" y="1460"/>
                </a:lnTo>
                <a:lnTo>
                  <a:pt x="742" y="1462"/>
                </a:lnTo>
                <a:lnTo>
                  <a:pt x="736" y="1462"/>
                </a:lnTo>
                <a:lnTo>
                  <a:pt x="731" y="1463"/>
                </a:lnTo>
                <a:lnTo>
                  <a:pt x="725" y="1464"/>
                </a:lnTo>
                <a:lnTo>
                  <a:pt x="720" y="1466"/>
                </a:lnTo>
                <a:lnTo>
                  <a:pt x="714" y="1467"/>
                </a:lnTo>
                <a:lnTo>
                  <a:pt x="709" y="1468"/>
                </a:lnTo>
                <a:lnTo>
                  <a:pt x="703" y="1468"/>
                </a:lnTo>
                <a:lnTo>
                  <a:pt x="698" y="1470"/>
                </a:lnTo>
                <a:lnTo>
                  <a:pt x="692" y="1471"/>
                </a:lnTo>
                <a:lnTo>
                  <a:pt x="687" y="1472"/>
                </a:lnTo>
                <a:lnTo>
                  <a:pt x="681" y="1473"/>
                </a:lnTo>
                <a:lnTo>
                  <a:pt x="676" y="1474"/>
                </a:lnTo>
                <a:lnTo>
                  <a:pt x="670" y="1475"/>
                </a:lnTo>
                <a:lnTo>
                  <a:pt x="665" y="1476"/>
                </a:lnTo>
                <a:lnTo>
                  <a:pt x="659" y="1477"/>
                </a:lnTo>
                <a:lnTo>
                  <a:pt x="654" y="1479"/>
                </a:lnTo>
                <a:lnTo>
                  <a:pt x="648" y="1479"/>
                </a:lnTo>
                <a:lnTo>
                  <a:pt x="643" y="1480"/>
                </a:lnTo>
                <a:lnTo>
                  <a:pt x="637" y="1481"/>
                </a:lnTo>
                <a:lnTo>
                  <a:pt x="632" y="1483"/>
                </a:lnTo>
                <a:lnTo>
                  <a:pt x="627" y="1484"/>
                </a:lnTo>
                <a:lnTo>
                  <a:pt x="621" y="1485"/>
                </a:lnTo>
                <a:lnTo>
                  <a:pt x="615" y="1485"/>
                </a:lnTo>
                <a:lnTo>
                  <a:pt x="610" y="1487"/>
                </a:lnTo>
                <a:lnTo>
                  <a:pt x="605" y="1488"/>
                </a:lnTo>
                <a:lnTo>
                  <a:pt x="599" y="1489"/>
                </a:lnTo>
                <a:lnTo>
                  <a:pt x="594" y="1490"/>
                </a:lnTo>
                <a:lnTo>
                  <a:pt x="588" y="1491"/>
                </a:lnTo>
                <a:lnTo>
                  <a:pt x="583" y="1492"/>
                </a:lnTo>
                <a:lnTo>
                  <a:pt x="577" y="1493"/>
                </a:lnTo>
                <a:lnTo>
                  <a:pt x="575" y="1493"/>
                </a:lnTo>
                <a:lnTo>
                  <a:pt x="572" y="1494"/>
                </a:lnTo>
                <a:lnTo>
                  <a:pt x="566" y="1495"/>
                </a:lnTo>
                <a:lnTo>
                  <a:pt x="557" y="1491"/>
                </a:lnTo>
                <a:lnTo>
                  <a:pt x="551" y="1488"/>
                </a:lnTo>
                <a:lnTo>
                  <a:pt x="544" y="1484"/>
                </a:lnTo>
                <a:lnTo>
                  <a:pt x="537" y="1480"/>
                </a:lnTo>
                <a:lnTo>
                  <a:pt x="530" y="1476"/>
                </a:lnTo>
                <a:lnTo>
                  <a:pt x="523" y="1473"/>
                </a:lnTo>
                <a:lnTo>
                  <a:pt x="517" y="1469"/>
                </a:lnTo>
                <a:lnTo>
                  <a:pt x="510" y="1466"/>
                </a:lnTo>
                <a:lnTo>
                  <a:pt x="503" y="1462"/>
                </a:lnTo>
                <a:lnTo>
                  <a:pt x="496" y="1458"/>
                </a:lnTo>
                <a:lnTo>
                  <a:pt x="489" y="1454"/>
                </a:lnTo>
                <a:lnTo>
                  <a:pt x="482" y="1451"/>
                </a:lnTo>
                <a:lnTo>
                  <a:pt x="475" y="1447"/>
                </a:lnTo>
                <a:lnTo>
                  <a:pt x="468" y="1444"/>
                </a:lnTo>
                <a:lnTo>
                  <a:pt x="465" y="1441"/>
                </a:lnTo>
                <a:lnTo>
                  <a:pt x="462" y="1440"/>
                </a:lnTo>
                <a:lnTo>
                  <a:pt x="461" y="1439"/>
                </a:lnTo>
                <a:lnTo>
                  <a:pt x="455" y="1433"/>
                </a:lnTo>
                <a:lnTo>
                  <a:pt x="449" y="1426"/>
                </a:lnTo>
                <a:lnTo>
                  <a:pt x="443" y="1419"/>
                </a:lnTo>
                <a:lnTo>
                  <a:pt x="437" y="1413"/>
                </a:lnTo>
                <a:lnTo>
                  <a:pt x="430" y="1406"/>
                </a:lnTo>
                <a:lnTo>
                  <a:pt x="424" y="1400"/>
                </a:lnTo>
                <a:lnTo>
                  <a:pt x="418" y="1393"/>
                </a:lnTo>
                <a:lnTo>
                  <a:pt x="412" y="1386"/>
                </a:lnTo>
                <a:lnTo>
                  <a:pt x="408" y="1383"/>
                </a:lnTo>
                <a:lnTo>
                  <a:pt x="401" y="1377"/>
                </a:lnTo>
                <a:lnTo>
                  <a:pt x="395" y="1371"/>
                </a:lnTo>
                <a:lnTo>
                  <a:pt x="388" y="1365"/>
                </a:lnTo>
                <a:lnTo>
                  <a:pt x="383" y="1361"/>
                </a:lnTo>
                <a:lnTo>
                  <a:pt x="381" y="1359"/>
                </a:lnTo>
                <a:lnTo>
                  <a:pt x="374" y="1353"/>
                </a:lnTo>
                <a:lnTo>
                  <a:pt x="367" y="1347"/>
                </a:lnTo>
                <a:lnTo>
                  <a:pt x="361" y="1341"/>
                </a:lnTo>
                <a:lnTo>
                  <a:pt x="354" y="1335"/>
                </a:lnTo>
                <a:lnTo>
                  <a:pt x="347" y="1329"/>
                </a:lnTo>
                <a:lnTo>
                  <a:pt x="340" y="1324"/>
                </a:lnTo>
                <a:lnTo>
                  <a:pt x="333" y="1318"/>
                </a:lnTo>
                <a:lnTo>
                  <a:pt x="327" y="1312"/>
                </a:lnTo>
                <a:lnTo>
                  <a:pt x="320" y="1306"/>
                </a:lnTo>
                <a:lnTo>
                  <a:pt x="313" y="1300"/>
                </a:lnTo>
                <a:lnTo>
                  <a:pt x="306" y="1294"/>
                </a:lnTo>
                <a:lnTo>
                  <a:pt x="300" y="1288"/>
                </a:lnTo>
                <a:lnTo>
                  <a:pt x="293" y="1282"/>
                </a:lnTo>
                <a:lnTo>
                  <a:pt x="288" y="1278"/>
                </a:lnTo>
                <a:lnTo>
                  <a:pt x="286" y="1276"/>
                </a:lnTo>
                <a:lnTo>
                  <a:pt x="280" y="1272"/>
                </a:lnTo>
                <a:lnTo>
                  <a:pt x="274" y="1265"/>
                </a:lnTo>
                <a:lnTo>
                  <a:pt x="268" y="1258"/>
                </a:lnTo>
                <a:lnTo>
                  <a:pt x="266" y="1256"/>
                </a:lnTo>
                <a:lnTo>
                  <a:pt x="262" y="1252"/>
                </a:lnTo>
                <a:lnTo>
                  <a:pt x="256" y="1245"/>
                </a:lnTo>
                <a:lnTo>
                  <a:pt x="250" y="1239"/>
                </a:lnTo>
                <a:lnTo>
                  <a:pt x="244" y="1232"/>
                </a:lnTo>
                <a:lnTo>
                  <a:pt x="238" y="1225"/>
                </a:lnTo>
                <a:lnTo>
                  <a:pt x="232" y="1219"/>
                </a:lnTo>
                <a:lnTo>
                  <a:pt x="227" y="1212"/>
                </a:lnTo>
                <a:lnTo>
                  <a:pt x="220" y="1205"/>
                </a:lnTo>
                <a:lnTo>
                  <a:pt x="214" y="1199"/>
                </a:lnTo>
                <a:lnTo>
                  <a:pt x="208" y="1192"/>
                </a:lnTo>
                <a:lnTo>
                  <a:pt x="202" y="1185"/>
                </a:lnTo>
                <a:lnTo>
                  <a:pt x="196" y="1179"/>
                </a:lnTo>
                <a:lnTo>
                  <a:pt x="192" y="1174"/>
                </a:lnTo>
                <a:lnTo>
                  <a:pt x="190" y="1172"/>
                </a:lnTo>
                <a:lnTo>
                  <a:pt x="188" y="1169"/>
                </a:lnTo>
                <a:lnTo>
                  <a:pt x="181" y="1163"/>
                </a:lnTo>
                <a:lnTo>
                  <a:pt x="174" y="1158"/>
                </a:lnTo>
                <a:lnTo>
                  <a:pt x="167" y="1152"/>
                </a:lnTo>
                <a:lnTo>
                  <a:pt x="160" y="1147"/>
                </a:lnTo>
                <a:lnTo>
                  <a:pt x="154" y="1141"/>
                </a:lnTo>
                <a:lnTo>
                  <a:pt x="147" y="1136"/>
                </a:lnTo>
                <a:lnTo>
                  <a:pt x="140" y="1130"/>
                </a:lnTo>
                <a:lnTo>
                  <a:pt x="133" y="1124"/>
                </a:lnTo>
                <a:lnTo>
                  <a:pt x="126" y="1119"/>
                </a:lnTo>
                <a:lnTo>
                  <a:pt x="120" y="1113"/>
                </a:lnTo>
                <a:lnTo>
                  <a:pt x="113" y="1108"/>
                </a:lnTo>
                <a:lnTo>
                  <a:pt x="111" y="1108"/>
                </a:lnTo>
                <a:lnTo>
                  <a:pt x="109" y="1108"/>
                </a:lnTo>
                <a:lnTo>
                  <a:pt x="107" y="1107"/>
                </a:lnTo>
                <a:lnTo>
                  <a:pt x="105" y="1106"/>
                </a:lnTo>
                <a:lnTo>
                  <a:pt x="104" y="1105"/>
                </a:lnTo>
                <a:lnTo>
                  <a:pt x="102" y="1103"/>
                </a:lnTo>
                <a:lnTo>
                  <a:pt x="101" y="1102"/>
                </a:lnTo>
                <a:lnTo>
                  <a:pt x="100" y="1100"/>
                </a:lnTo>
                <a:lnTo>
                  <a:pt x="99" y="1098"/>
                </a:lnTo>
                <a:lnTo>
                  <a:pt x="98" y="1097"/>
                </a:lnTo>
                <a:lnTo>
                  <a:pt x="98" y="1094"/>
                </a:lnTo>
                <a:lnTo>
                  <a:pt x="98" y="1092"/>
                </a:lnTo>
                <a:lnTo>
                  <a:pt x="96" y="1091"/>
                </a:lnTo>
                <a:lnTo>
                  <a:pt x="94" y="1090"/>
                </a:lnTo>
                <a:lnTo>
                  <a:pt x="92" y="1090"/>
                </a:lnTo>
                <a:lnTo>
                  <a:pt x="90" y="1089"/>
                </a:lnTo>
                <a:lnTo>
                  <a:pt x="87" y="1089"/>
                </a:lnTo>
                <a:lnTo>
                  <a:pt x="85" y="1088"/>
                </a:lnTo>
                <a:lnTo>
                  <a:pt x="83" y="1087"/>
                </a:lnTo>
                <a:lnTo>
                  <a:pt x="82" y="1086"/>
                </a:lnTo>
                <a:lnTo>
                  <a:pt x="82" y="1084"/>
                </a:lnTo>
                <a:lnTo>
                  <a:pt x="81" y="1082"/>
                </a:lnTo>
                <a:lnTo>
                  <a:pt x="79" y="1081"/>
                </a:lnTo>
                <a:lnTo>
                  <a:pt x="77" y="1081"/>
                </a:lnTo>
                <a:lnTo>
                  <a:pt x="75" y="1081"/>
                </a:lnTo>
                <a:lnTo>
                  <a:pt x="73" y="1080"/>
                </a:lnTo>
                <a:lnTo>
                  <a:pt x="71" y="1079"/>
                </a:lnTo>
                <a:lnTo>
                  <a:pt x="70" y="1077"/>
                </a:lnTo>
                <a:lnTo>
                  <a:pt x="70" y="1075"/>
                </a:lnTo>
                <a:lnTo>
                  <a:pt x="68" y="1074"/>
                </a:lnTo>
                <a:lnTo>
                  <a:pt x="67" y="1072"/>
                </a:lnTo>
                <a:lnTo>
                  <a:pt x="66" y="1070"/>
                </a:lnTo>
                <a:lnTo>
                  <a:pt x="65" y="1069"/>
                </a:lnTo>
                <a:lnTo>
                  <a:pt x="65" y="1067"/>
                </a:lnTo>
                <a:lnTo>
                  <a:pt x="63" y="1066"/>
                </a:lnTo>
                <a:lnTo>
                  <a:pt x="61" y="1064"/>
                </a:lnTo>
                <a:lnTo>
                  <a:pt x="60" y="1064"/>
                </a:lnTo>
                <a:lnTo>
                  <a:pt x="59" y="1063"/>
                </a:lnTo>
                <a:lnTo>
                  <a:pt x="58" y="1063"/>
                </a:lnTo>
                <a:lnTo>
                  <a:pt x="56" y="1063"/>
                </a:lnTo>
                <a:lnTo>
                  <a:pt x="54" y="1062"/>
                </a:lnTo>
                <a:lnTo>
                  <a:pt x="53" y="1060"/>
                </a:lnTo>
                <a:lnTo>
                  <a:pt x="51" y="1059"/>
                </a:lnTo>
                <a:lnTo>
                  <a:pt x="51" y="1057"/>
                </a:lnTo>
                <a:lnTo>
                  <a:pt x="51" y="1054"/>
                </a:lnTo>
                <a:lnTo>
                  <a:pt x="51" y="1052"/>
                </a:lnTo>
                <a:lnTo>
                  <a:pt x="51" y="1049"/>
                </a:lnTo>
                <a:lnTo>
                  <a:pt x="51" y="1047"/>
                </a:lnTo>
                <a:lnTo>
                  <a:pt x="51" y="1043"/>
                </a:lnTo>
                <a:lnTo>
                  <a:pt x="51" y="1041"/>
                </a:lnTo>
                <a:lnTo>
                  <a:pt x="51" y="1038"/>
                </a:lnTo>
                <a:lnTo>
                  <a:pt x="51" y="1036"/>
                </a:lnTo>
                <a:lnTo>
                  <a:pt x="51" y="1033"/>
                </a:lnTo>
                <a:lnTo>
                  <a:pt x="51" y="1030"/>
                </a:lnTo>
                <a:lnTo>
                  <a:pt x="51" y="1028"/>
                </a:lnTo>
                <a:lnTo>
                  <a:pt x="51" y="1025"/>
                </a:lnTo>
                <a:lnTo>
                  <a:pt x="51" y="1023"/>
                </a:lnTo>
                <a:lnTo>
                  <a:pt x="51" y="1020"/>
                </a:lnTo>
                <a:lnTo>
                  <a:pt x="51" y="1019"/>
                </a:lnTo>
                <a:lnTo>
                  <a:pt x="51" y="1016"/>
                </a:lnTo>
                <a:lnTo>
                  <a:pt x="50" y="1014"/>
                </a:lnTo>
                <a:lnTo>
                  <a:pt x="49" y="1012"/>
                </a:lnTo>
                <a:lnTo>
                  <a:pt x="49" y="1009"/>
                </a:lnTo>
                <a:lnTo>
                  <a:pt x="48" y="1008"/>
                </a:lnTo>
                <a:lnTo>
                  <a:pt x="48" y="1006"/>
                </a:lnTo>
                <a:lnTo>
                  <a:pt x="47" y="1003"/>
                </a:lnTo>
                <a:lnTo>
                  <a:pt x="46" y="1002"/>
                </a:lnTo>
                <a:lnTo>
                  <a:pt x="45" y="1000"/>
                </a:lnTo>
                <a:lnTo>
                  <a:pt x="44" y="998"/>
                </a:lnTo>
                <a:lnTo>
                  <a:pt x="43" y="997"/>
                </a:lnTo>
                <a:lnTo>
                  <a:pt x="42" y="995"/>
                </a:lnTo>
                <a:lnTo>
                  <a:pt x="42" y="993"/>
                </a:lnTo>
                <a:lnTo>
                  <a:pt x="40" y="991"/>
                </a:lnTo>
                <a:lnTo>
                  <a:pt x="39" y="991"/>
                </a:lnTo>
                <a:lnTo>
                  <a:pt x="37" y="989"/>
                </a:lnTo>
                <a:lnTo>
                  <a:pt x="37" y="988"/>
                </a:lnTo>
                <a:lnTo>
                  <a:pt x="35" y="986"/>
                </a:lnTo>
                <a:lnTo>
                  <a:pt x="33" y="985"/>
                </a:lnTo>
                <a:lnTo>
                  <a:pt x="32" y="984"/>
                </a:lnTo>
                <a:lnTo>
                  <a:pt x="31" y="982"/>
                </a:lnTo>
                <a:lnTo>
                  <a:pt x="31" y="980"/>
                </a:lnTo>
                <a:lnTo>
                  <a:pt x="31" y="978"/>
                </a:lnTo>
                <a:lnTo>
                  <a:pt x="30" y="975"/>
                </a:lnTo>
                <a:lnTo>
                  <a:pt x="30" y="973"/>
                </a:lnTo>
                <a:lnTo>
                  <a:pt x="29" y="971"/>
                </a:lnTo>
                <a:lnTo>
                  <a:pt x="29" y="969"/>
                </a:lnTo>
                <a:lnTo>
                  <a:pt x="28" y="967"/>
                </a:lnTo>
                <a:lnTo>
                  <a:pt x="28" y="964"/>
                </a:lnTo>
                <a:lnTo>
                  <a:pt x="26" y="963"/>
                </a:lnTo>
                <a:lnTo>
                  <a:pt x="26" y="962"/>
                </a:lnTo>
                <a:lnTo>
                  <a:pt x="25" y="960"/>
                </a:lnTo>
                <a:lnTo>
                  <a:pt x="23" y="959"/>
                </a:lnTo>
                <a:lnTo>
                  <a:pt x="21" y="958"/>
                </a:lnTo>
                <a:lnTo>
                  <a:pt x="20" y="957"/>
                </a:lnTo>
                <a:lnTo>
                  <a:pt x="18" y="956"/>
                </a:lnTo>
                <a:lnTo>
                  <a:pt x="16" y="954"/>
                </a:lnTo>
                <a:lnTo>
                  <a:pt x="15" y="953"/>
                </a:lnTo>
                <a:lnTo>
                  <a:pt x="14" y="952"/>
                </a:lnTo>
                <a:lnTo>
                  <a:pt x="13" y="950"/>
                </a:lnTo>
                <a:lnTo>
                  <a:pt x="11" y="949"/>
                </a:lnTo>
                <a:lnTo>
                  <a:pt x="10" y="947"/>
                </a:lnTo>
                <a:lnTo>
                  <a:pt x="9" y="946"/>
                </a:lnTo>
                <a:lnTo>
                  <a:pt x="8" y="945"/>
                </a:lnTo>
                <a:lnTo>
                  <a:pt x="6" y="943"/>
                </a:lnTo>
                <a:lnTo>
                  <a:pt x="4" y="942"/>
                </a:lnTo>
                <a:lnTo>
                  <a:pt x="3" y="942"/>
                </a:lnTo>
                <a:lnTo>
                  <a:pt x="1" y="940"/>
                </a:lnTo>
                <a:lnTo>
                  <a:pt x="1" y="939"/>
                </a:lnTo>
                <a:lnTo>
                  <a:pt x="1" y="933"/>
                </a:lnTo>
                <a:lnTo>
                  <a:pt x="1" y="927"/>
                </a:lnTo>
                <a:lnTo>
                  <a:pt x="1" y="924"/>
                </a:lnTo>
                <a:lnTo>
                  <a:pt x="0" y="920"/>
                </a:lnTo>
                <a:lnTo>
                  <a:pt x="1" y="914"/>
                </a:lnTo>
                <a:lnTo>
                  <a:pt x="1" y="907"/>
                </a:lnTo>
                <a:lnTo>
                  <a:pt x="1" y="903"/>
                </a:lnTo>
                <a:lnTo>
                  <a:pt x="0" y="901"/>
                </a:lnTo>
                <a:lnTo>
                  <a:pt x="1" y="894"/>
                </a:lnTo>
                <a:lnTo>
                  <a:pt x="0" y="887"/>
                </a:lnTo>
                <a:lnTo>
                  <a:pt x="0" y="881"/>
                </a:lnTo>
                <a:lnTo>
                  <a:pt x="1" y="875"/>
                </a:lnTo>
                <a:lnTo>
                  <a:pt x="0" y="873"/>
                </a:lnTo>
                <a:lnTo>
                  <a:pt x="0" y="867"/>
                </a:lnTo>
                <a:lnTo>
                  <a:pt x="0" y="860"/>
                </a:lnTo>
                <a:lnTo>
                  <a:pt x="0" y="853"/>
                </a:lnTo>
                <a:lnTo>
                  <a:pt x="0" y="847"/>
                </a:lnTo>
                <a:lnTo>
                  <a:pt x="0" y="841"/>
                </a:lnTo>
                <a:lnTo>
                  <a:pt x="0" y="834"/>
                </a:lnTo>
                <a:lnTo>
                  <a:pt x="0" y="827"/>
                </a:lnTo>
                <a:lnTo>
                  <a:pt x="0" y="820"/>
                </a:lnTo>
                <a:lnTo>
                  <a:pt x="0" y="814"/>
                </a:lnTo>
                <a:lnTo>
                  <a:pt x="0" y="808"/>
                </a:lnTo>
                <a:lnTo>
                  <a:pt x="0" y="801"/>
                </a:lnTo>
                <a:lnTo>
                  <a:pt x="0" y="794"/>
                </a:lnTo>
                <a:lnTo>
                  <a:pt x="0" y="788"/>
                </a:lnTo>
                <a:lnTo>
                  <a:pt x="0" y="781"/>
                </a:lnTo>
                <a:lnTo>
                  <a:pt x="0" y="775"/>
                </a:lnTo>
                <a:lnTo>
                  <a:pt x="0" y="768"/>
                </a:lnTo>
                <a:lnTo>
                  <a:pt x="0" y="762"/>
                </a:lnTo>
                <a:lnTo>
                  <a:pt x="0" y="755"/>
                </a:lnTo>
                <a:lnTo>
                  <a:pt x="0" y="748"/>
                </a:lnTo>
                <a:lnTo>
                  <a:pt x="0" y="742"/>
                </a:lnTo>
                <a:lnTo>
                  <a:pt x="0" y="736"/>
                </a:lnTo>
                <a:lnTo>
                  <a:pt x="0" y="729"/>
                </a:lnTo>
                <a:lnTo>
                  <a:pt x="1" y="722"/>
                </a:lnTo>
                <a:lnTo>
                  <a:pt x="0" y="715"/>
                </a:lnTo>
                <a:lnTo>
                  <a:pt x="0" y="709"/>
                </a:lnTo>
                <a:lnTo>
                  <a:pt x="1" y="703"/>
                </a:lnTo>
                <a:lnTo>
                  <a:pt x="0" y="696"/>
                </a:lnTo>
                <a:lnTo>
                  <a:pt x="0" y="689"/>
                </a:lnTo>
                <a:lnTo>
                  <a:pt x="1" y="683"/>
                </a:lnTo>
                <a:lnTo>
                  <a:pt x="1" y="681"/>
                </a:lnTo>
                <a:lnTo>
                  <a:pt x="0" y="676"/>
                </a:lnTo>
                <a:lnTo>
                  <a:pt x="0" y="670"/>
                </a:lnTo>
                <a:lnTo>
                  <a:pt x="1" y="663"/>
                </a:lnTo>
                <a:lnTo>
                  <a:pt x="0" y="657"/>
                </a:lnTo>
                <a:lnTo>
                  <a:pt x="0" y="650"/>
                </a:lnTo>
                <a:lnTo>
                  <a:pt x="0" y="643"/>
                </a:lnTo>
                <a:lnTo>
                  <a:pt x="0" y="637"/>
                </a:lnTo>
                <a:lnTo>
                  <a:pt x="0" y="631"/>
                </a:lnTo>
                <a:lnTo>
                  <a:pt x="0" y="624"/>
                </a:lnTo>
                <a:lnTo>
                  <a:pt x="0" y="617"/>
                </a:lnTo>
                <a:lnTo>
                  <a:pt x="0" y="610"/>
                </a:lnTo>
                <a:lnTo>
                  <a:pt x="0" y="604"/>
                </a:lnTo>
                <a:lnTo>
                  <a:pt x="0" y="598"/>
                </a:lnTo>
                <a:lnTo>
                  <a:pt x="0" y="591"/>
                </a:lnTo>
                <a:lnTo>
                  <a:pt x="0" y="584"/>
                </a:lnTo>
                <a:lnTo>
                  <a:pt x="0" y="578"/>
                </a:lnTo>
                <a:lnTo>
                  <a:pt x="0" y="571"/>
                </a:lnTo>
                <a:lnTo>
                  <a:pt x="0" y="565"/>
                </a:lnTo>
                <a:lnTo>
                  <a:pt x="0" y="558"/>
                </a:lnTo>
                <a:lnTo>
                  <a:pt x="0" y="552"/>
                </a:lnTo>
                <a:lnTo>
                  <a:pt x="0" y="545"/>
                </a:lnTo>
                <a:lnTo>
                  <a:pt x="0" y="538"/>
                </a:lnTo>
                <a:lnTo>
                  <a:pt x="0" y="532"/>
                </a:lnTo>
                <a:lnTo>
                  <a:pt x="0" y="526"/>
                </a:lnTo>
                <a:lnTo>
                  <a:pt x="0" y="519"/>
                </a:lnTo>
                <a:lnTo>
                  <a:pt x="0" y="512"/>
                </a:lnTo>
                <a:lnTo>
                  <a:pt x="0" y="506"/>
                </a:lnTo>
                <a:lnTo>
                  <a:pt x="0" y="499"/>
                </a:lnTo>
                <a:lnTo>
                  <a:pt x="0" y="493"/>
                </a:lnTo>
                <a:lnTo>
                  <a:pt x="0" y="491"/>
                </a:lnTo>
                <a:lnTo>
                  <a:pt x="0" y="485"/>
                </a:lnTo>
                <a:lnTo>
                  <a:pt x="0" y="478"/>
                </a:lnTo>
                <a:lnTo>
                  <a:pt x="0" y="471"/>
                </a:lnTo>
                <a:lnTo>
                  <a:pt x="0" y="465"/>
                </a:lnTo>
                <a:lnTo>
                  <a:pt x="0" y="459"/>
                </a:lnTo>
                <a:lnTo>
                  <a:pt x="0" y="452"/>
                </a:lnTo>
                <a:lnTo>
                  <a:pt x="0" y="445"/>
                </a:lnTo>
                <a:lnTo>
                  <a:pt x="0" y="438"/>
                </a:lnTo>
                <a:lnTo>
                  <a:pt x="0" y="432"/>
                </a:lnTo>
                <a:lnTo>
                  <a:pt x="0" y="426"/>
                </a:lnTo>
                <a:lnTo>
                  <a:pt x="0" y="419"/>
                </a:lnTo>
                <a:lnTo>
                  <a:pt x="0" y="413"/>
                </a:lnTo>
                <a:lnTo>
                  <a:pt x="0" y="406"/>
                </a:lnTo>
                <a:lnTo>
                  <a:pt x="0" y="399"/>
                </a:lnTo>
                <a:lnTo>
                  <a:pt x="0" y="393"/>
                </a:lnTo>
                <a:lnTo>
                  <a:pt x="0" y="387"/>
                </a:lnTo>
                <a:lnTo>
                  <a:pt x="0" y="380"/>
                </a:lnTo>
                <a:lnTo>
                  <a:pt x="0" y="373"/>
                </a:lnTo>
                <a:lnTo>
                  <a:pt x="0" y="366"/>
                </a:lnTo>
                <a:lnTo>
                  <a:pt x="0" y="360"/>
                </a:lnTo>
                <a:lnTo>
                  <a:pt x="0" y="354"/>
                </a:lnTo>
                <a:lnTo>
                  <a:pt x="0" y="347"/>
                </a:lnTo>
                <a:lnTo>
                  <a:pt x="0" y="340"/>
                </a:lnTo>
                <a:lnTo>
                  <a:pt x="0" y="333"/>
                </a:lnTo>
                <a:lnTo>
                  <a:pt x="0" y="327"/>
                </a:lnTo>
                <a:lnTo>
                  <a:pt x="0" y="321"/>
                </a:lnTo>
                <a:lnTo>
                  <a:pt x="0" y="314"/>
                </a:lnTo>
                <a:lnTo>
                  <a:pt x="0" y="307"/>
                </a:lnTo>
                <a:lnTo>
                  <a:pt x="0" y="301"/>
                </a:lnTo>
                <a:lnTo>
                  <a:pt x="0" y="299"/>
                </a:lnTo>
                <a:lnTo>
                  <a:pt x="0" y="294"/>
                </a:lnTo>
                <a:lnTo>
                  <a:pt x="0" y="288"/>
                </a:lnTo>
                <a:lnTo>
                  <a:pt x="0" y="281"/>
                </a:lnTo>
                <a:lnTo>
                  <a:pt x="0" y="275"/>
                </a:lnTo>
                <a:lnTo>
                  <a:pt x="0" y="268"/>
                </a:lnTo>
                <a:lnTo>
                  <a:pt x="0" y="261"/>
                </a:lnTo>
                <a:lnTo>
                  <a:pt x="0" y="255"/>
                </a:lnTo>
                <a:lnTo>
                  <a:pt x="0" y="249"/>
                </a:lnTo>
                <a:lnTo>
                  <a:pt x="0" y="242"/>
                </a:lnTo>
                <a:lnTo>
                  <a:pt x="0" y="235"/>
                </a:lnTo>
                <a:lnTo>
                  <a:pt x="0" y="228"/>
                </a:lnTo>
                <a:lnTo>
                  <a:pt x="0" y="222"/>
                </a:lnTo>
                <a:lnTo>
                  <a:pt x="0" y="216"/>
                </a:lnTo>
                <a:lnTo>
                  <a:pt x="0" y="209"/>
                </a:lnTo>
                <a:lnTo>
                  <a:pt x="0" y="203"/>
                </a:lnTo>
                <a:lnTo>
                  <a:pt x="0" y="196"/>
                </a:lnTo>
                <a:lnTo>
                  <a:pt x="0" y="189"/>
                </a:lnTo>
                <a:lnTo>
                  <a:pt x="0" y="183"/>
                </a:lnTo>
                <a:lnTo>
                  <a:pt x="0" y="177"/>
                </a:lnTo>
                <a:lnTo>
                  <a:pt x="0" y="170"/>
                </a:lnTo>
                <a:lnTo>
                  <a:pt x="0" y="163"/>
                </a:lnTo>
                <a:lnTo>
                  <a:pt x="0" y="156"/>
                </a:lnTo>
                <a:lnTo>
                  <a:pt x="0" y="150"/>
                </a:lnTo>
                <a:lnTo>
                  <a:pt x="0" y="144"/>
                </a:lnTo>
                <a:lnTo>
                  <a:pt x="0" y="137"/>
                </a:lnTo>
                <a:lnTo>
                  <a:pt x="0" y="130"/>
                </a:lnTo>
                <a:lnTo>
                  <a:pt x="0" y="124"/>
                </a:lnTo>
                <a:lnTo>
                  <a:pt x="0" y="117"/>
                </a:lnTo>
                <a:lnTo>
                  <a:pt x="0" y="111"/>
                </a:lnTo>
                <a:lnTo>
                  <a:pt x="0" y="109"/>
                </a:lnTo>
                <a:lnTo>
                  <a:pt x="0" y="108"/>
                </a:lnTo>
                <a:lnTo>
                  <a:pt x="0" y="107"/>
                </a:lnTo>
                <a:lnTo>
                  <a:pt x="0" y="102"/>
                </a:lnTo>
                <a:lnTo>
                  <a:pt x="0" y="95"/>
                </a:lnTo>
                <a:lnTo>
                  <a:pt x="0" y="89"/>
                </a:lnTo>
                <a:lnTo>
                  <a:pt x="0" y="83"/>
                </a:lnTo>
                <a:lnTo>
                  <a:pt x="0" y="76"/>
                </a:lnTo>
                <a:lnTo>
                  <a:pt x="0" y="69"/>
                </a:lnTo>
                <a:lnTo>
                  <a:pt x="0" y="63"/>
                </a:lnTo>
                <a:lnTo>
                  <a:pt x="0" y="56"/>
                </a:lnTo>
                <a:lnTo>
                  <a:pt x="0" y="50"/>
                </a:lnTo>
                <a:lnTo>
                  <a:pt x="0" y="43"/>
                </a:lnTo>
                <a:lnTo>
                  <a:pt x="0" y="37"/>
                </a:lnTo>
                <a:lnTo>
                  <a:pt x="0" y="30"/>
                </a:lnTo>
                <a:lnTo>
                  <a:pt x="0" y="23"/>
                </a:lnTo>
                <a:lnTo>
                  <a:pt x="0" y="16"/>
                </a:lnTo>
                <a:lnTo>
                  <a:pt x="0" y="11"/>
                </a:lnTo>
                <a:lnTo>
                  <a:pt x="0" y="4"/>
                </a:lnTo>
                <a:lnTo>
                  <a:pt x="0" y="0"/>
                </a:lnTo>
                <a:lnTo>
                  <a:pt x="9" y="2"/>
                </a:lnTo>
                <a:lnTo>
                  <a:pt x="10" y="3"/>
                </a:lnTo>
                <a:lnTo>
                  <a:pt x="12" y="5"/>
                </a:lnTo>
                <a:lnTo>
                  <a:pt x="14" y="5"/>
                </a:lnTo>
                <a:lnTo>
                  <a:pt x="15" y="5"/>
                </a:lnTo>
                <a:lnTo>
                  <a:pt x="16" y="5"/>
                </a:lnTo>
                <a:lnTo>
                  <a:pt x="17" y="7"/>
                </a:lnTo>
                <a:lnTo>
                  <a:pt x="18" y="8"/>
                </a:lnTo>
                <a:lnTo>
                  <a:pt x="19" y="9"/>
                </a:lnTo>
                <a:lnTo>
                  <a:pt x="20" y="10"/>
                </a:lnTo>
                <a:lnTo>
                  <a:pt x="21" y="10"/>
                </a:lnTo>
                <a:lnTo>
                  <a:pt x="23" y="10"/>
                </a:lnTo>
                <a:lnTo>
                  <a:pt x="24" y="11"/>
                </a:lnTo>
                <a:lnTo>
                  <a:pt x="24" y="11"/>
                </a:lnTo>
                <a:lnTo>
                  <a:pt x="26" y="12"/>
                </a:lnTo>
                <a:lnTo>
                  <a:pt x="26" y="13"/>
                </a:lnTo>
                <a:lnTo>
                  <a:pt x="28" y="14"/>
                </a:lnTo>
                <a:lnTo>
                  <a:pt x="30" y="14"/>
                </a:lnTo>
                <a:lnTo>
                  <a:pt x="31" y="14"/>
                </a:lnTo>
                <a:lnTo>
                  <a:pt x="33" y="15"/>
                </a:lnTo>
                <a:lnTo>
                  <a:pt x="35" y="16"/>
                </a:lnTo>
                <a:lnTo>
                  <a:pt x="37" y="16"/>
                </a:lnTo>
                <a:lnTo>
                  <a:pt x="37" y="16"/>
                </a:lnTo>
                <a:lnTo>
                  <a:pt x="38" y="16"/>
                </a:lnTo>
                <a:lnTo>
                  <a:pt x="41" y="17"/>
                </a:lnTo>
                <a:lnTo>
                  <a:pt x="42" y="18"/>
                </a:lnTo>
                <a:lnTo>
                  <a:pt x="43" y="18"/>
                </a:lnTo>
                <a:lnTo>
                  <a:pt x="45" y="18"/>
                </a:lnTo>
                <a:lnTo>
                  <a:pt x="48" y="17"/>
                </a:lnTo>
                <a:lnTo>
                  <a:pt x="48" y="16"/>
                </a:lnTo>
                <a:lnTo>
                  <a:pt x="49" y="16"/>
                </a:lnTo>
                <a:lnTo>
                  <a:pt x="49" y="15"/>
                </a:lnTo>
                <a:lnTo>
                  <a:pt x="49" y="14"/>
                </a:lnTo>
                <a:lnTo>
                  <a:pt x="51" y="14"/>
                </a:lnTo>
                <a:lnTo>
                  <a:pt x="52" y="13"/>
                </a:lnTo>
                <a:lnTo>
                  <a:pt x="53" y="13"/>
                </a:lnTo>
                <a:lnTo>
                  <a:pt x="54" y="13"/>
                </a:lnTo>
                <a:lnTo>
                  <a:pt x="54" y="14"/>
                </a:lnTo>
                <a:lnTo>
                  <a:pt x="55" y="14"/>
                </a:lnTo>
                <a:lnTo>
                  <a:pt x="56" y="14"/>
                </a:lnTo>
                <a:lnTo>
                  <a:pt x="57" y="14"/>
                </a:lnTo>
                <a:lnTo>
                  <a:pt x="59" y="15"/>
                </a:lnTo>
                <a:lnTo>
                  <a:pt x="59" y="16"/>
                </a:lnTo>
                <a:lnTo>
                  <a:pt x="59" y="16"/>
                </a:lnTo>
                <a:lnTo>
                  <a:pt x="60" y="18"/>
                </a:lnTo>
                <a:lnTo>
                  <a:pt x="62" y="19"/>
                </a:lnTo>
                <a:lnTo>
                  <a:pt x="63" y="20"/>
                </a:lnTo>
                <a:lnTo>
                  <a:pt x="65" y="20"/>
                </a:lnTo>
                <a:lnTo>
                  <a:pt x="65" y="20"/>
                </a:lnTo>
                <a:lnTo>
                  <a:pt x="67" y="20"/>
                </a:lnTo>
                <a:lnTo>
                  <a:pt x="68" y="19"/>
                </a:lnTo>
                <a:lnTo>
                  <a:pt x="70" y="18"/>
                </a:lnTo>
                <a:lnTo>
                  <a:pt x="71" y="17"/>
                </a:lnTo>
                <a:lnTo>
                  <a:pt x="72" y="16"/>
                </a:lnTo>
                <a:lnTo>
                  <a:pt x="73" y="16"/>
                </a:lnTo>
                <a:lnTo>
                  <a:pt x="74" y="16"/>
                </a:lnTo>
                <a:lnTo>
                  <a:pt x="75" y="16"/>
                </a:lnTo>
                <a:lnTo>
                  <a:pt x="76" y="16"/>
                </a:lnTo>
                <a:lnTo>
                  <a:pt x="78" y="16"/>
                </a:lnTo>
                <a:lnTo>
                  <a:pt x="80" y="17"/>
                </a:lnTo>
                <a:lnTo>
                  <a:pt x="81" y="18"/>
                </a:lnTo>
                <a:lnTo>
                  <a:pt x="82" y="18"/>
                </a:lnTo>
                <a:lnTo>
                  <a:pt x="83" y="17"/>
                </a:lnTo>
                <a:lnTo>
                  <a:pt x="84" y="17"/>
                </a:lnTo>
                <a:lnTo>
                  <a:pt x="86" y="16"/>
                </a:lnTo>
                <a:lnTo>
                  <a:pt x="86" y="16"/>
                </a:lnTo>
                <a:lnTo>
                  <a:pt x="87" y="14"/>
                </a:lnTo>
                <a:lnTo>
                  <a:pt x="88" y="12"/>
                </a:lnTo>
                <a:lnTo>
                  <a:pt x="89" y="11"/>
                </a:lnTo>
                <a:lnTo>
                  <a:pt x="91" y="11"/>
                </a:lnTo>
                <a:lnTo>
                  <a:pt x="93" y="11"/>
                </a:lnTo>
                <a:lnTo>
                  <a:pt x="93" y="11"/>
                </a:lnTo>
                <a:lnTo>
                  <a:pt x="95" y="11"/>
                </a:lnTo>
                <a:lnTo>
                  <a:pt x="97" y="12"/>
                </a:lnTo>
                <a:lnTo>
                  <a:pt x="98" y="12"/>
                </a:lnTo>
                <a:lnTo>
                  <a:pt x="100" y="13"/>
                </a:lnTo>
                <a:lnTo>
                  <a:pt x="104" y="13"/>
                </a:lnTo>
                <a:lnTo>
                  <a:pt x="105" y="14"/>
                </a:lnTo>
                <a:lnTo>
                  <a:pt x="107" y="16"/>
                </a:lnTo>
                <a:lnTo>
                  <a:pt x="108" y="16"/>
                </a:lnTo>
                <a:lnTo>
                  <a:pt x="110" y="17"/>
                </a:lnTo>
                <a:lnTo>
                  <a:pt x="110" y="19"/>
                </a:lnTo>
                <a:lnTo>
                  <a:pt x="112" y="20"/>
                </a:lnTo>
                <a:lnTo>
                  <a:pt x="115" y="21"/>
                </a:lnTo>
                <a:lnTo>
                  <a:pt x="116" y="21"/>
                </a:lnTo>
                <a:lnTo>
                  <a:pt x="118" y="22"/>
                </a:lnTo>
                <a:lnTo>
                  <a:pt x="119" y="23"/>
                </a:lnTo>
                <a:lnTo>
                  <a:pt x="119" y="25"/>
                </a:lnTo>
                <a:lnTo>
                  <a:pt x="119" y="27"/>
                </a:lnTo>
                <a:lnTo>
                  <a:pt x="119" y="28"/>
                </a:lnTo>
                <a:lnTo>
                  <a:pt x="121" y="30"/>
                </a:lnTo>
                <a:lnTo>
                  <a:pt x="121" y="30"/>
                </a:lnTo>
                <a:lnTo>
                  <a:pt x="122" y="30"/>
                </a:lnTo>
                <a:lnTo>
                  <a:pt x="123" y="29"/>
                </a:lnTo>
                <a:lnTo>
                  <a:pt x="125" y="30"/>
                </a:lnTo>
                <a:lnTo>
                  <a:pt x="125" y="32"/>
                </a:lnTo>
                <a:lnTo>
                  <a:pt x="126" y="32"/>
                </a:lnTo>
                <a:lnTo>
                  <a:pt x="127" y="31"/>
                </a:lnTo>
                <a:lnTo>
                  <a:pt x="129" y="31"/>
                </a:lnTo>
                <a:lnTo>
                  <a:pt x="130" y="31"/>
                </a:lnTo>
                <a:lnTo>
                  <a:pt x="132" y="30"/>
                </a:lnTo>
                <a:lnTo>
                  <a:pt x="132" y="32"/>
                </a:lnTo>
                <a:lnTo>
                  <a:pt x="133" y="33"/>
                </a:lnTo>
                <a:lnTo>
                  <a:pt x="135" y="33"/>
                </a:lnTo>
                <a:lnTo>
                  <a:pt x="136" y="34"/>
                </a:lnTo>
                <a:lnTo>
                  <a:pt x="137" y="35"/>
                </a:lnTo>
                <a:lnTo>
                  <a:pt x="137" y="36"/>
                </a:lnTo>
                <a:lnTo>
                  <a:pt x="138" y="39"/>
                </a:lnTo>
                <a:lnTo>
                  <a:pt x="140" y="41"/>
                </a:lnTo>
                <a:lnTo>
                  <a:pt x="142" y="43"/>
                </a:lnTo>
                <a:lnTo>
                  <a:pt x="144" y="44"/>
                </a:lnTo>
                <a:lnTo>
                  <a:pt x="146" y="44"/>
                </a:lnTo>
                <a:lnTo>
                  <a:pt x="148" y="44"/>
                </a:lnTo>
                <a:lnTo>
                  <a:pt x="149" y="44"/>
                </a:lnTo>
                <a:lnTo>
                  <a:pt x="151" y="44"/>
                </a:lnTo>
                <a:lnTo>
                  <a:pt x="152" y="44"/>
                </a:lnTo>
                <a:lnTo>
                  <a:pt x="154" y="45"/>
                </a:lnTo>
                <a:lnTo>
                  <a:pt x="155" y="46"/>
                </a:lnTo>
                <a:lnTo>
                  <a:pt x="157" y="47"/>
                </a:lnTo>
                <a:lnTo>
                  <a:pt x="158" y="49"/>
                </a:lnTo>
                <a:lnTo>
                  <a:pt x="159" y="49"/>
                </a:lnTo>
                <a:lnTo>
                  <a:pt x="159" y="50"/>
                </a:lnTo>
                <a:lnTo>
                  <a:pt x="160" y="51"/>
                </a:lnTo>
                <a:lnTo>
                  <a:pt x="160" y="52"/>
                </a:lnTo>
                <a:lnTo>
                  <a:pt x="162" y="53"/>
                </a:lnTo>
                <a:lnTo>
                  <a:pt x="163" y="55"/>
                </a:lnTo>
                <a:lnTo>
                  <a:pt x="164" y="56"/>
                </a:lnTo>
                <a:lnTo>
                  <a:pt x="165" y="57"/>
                </a:lnTo>
                <a:lnTo>
                  <a:pt x="166" y="58"/>
                </a:lnTo>
                <a:lnTo>
                  <a:pt x="168" y="59"/>
                </a:lnTo>
                <a:lnTo>
                  <a:pt x="170" y="60"/>
                </a:lnTo>
                <a:lnTo>
                  <a:pt x="171" y="60"/>
                </a:lnTo>
                <a:lnTo>
                  <a:pt x="172" y="59"/>
                </a:lnTo>
                <a:lnTo>
                  <a:pt x="175" y="59"/>
                </a:lnTo>
                <a:lnTo>
                  <a:pt x="176" y="61"/>
                </a:lnTo>
                <a:lnTo>
                  <a:pt x="177" y="61"/>
                </a:lnTo>
                <a:lnTo>
                  <a:pt x="179" y="61"/>
                </a:lnTo>
                <a:lnTo>
                  <a:pt x="180" y="60"/>
                </a:lnTo>
                <a:lnTo>
                  <a:pt x="182" y="61"/>
                </a:lnTo>
                <a:lnTo>
                  <a:pt x="184" y="62"/>
                </a:lnTo>
                <a:lnTo>
                  <a:pt x="185" y="64"/>
                </a:lnTo>
                <a:lnTo>
                  <a:pt x="186" y="66"/>
                </a:lnTo>
                <a:lnTo>
                  <a:pt x="188" y="66"/>
                </a:lnTo>
                <a:lnTo>
                  <a:pt x="188" y="66"/>
                </a:lnTo>
                <a:lnTo>
                  <a:pt x="190" y="67"/>
                </a:lnTo>
                <a:lnTo>
                  <a:pt x="191" y="68"/>
                </a:lnTo>
                <a:lnTo>
                  <a:pt x="192" y="70"/>
                </a:lnTo>
                <a:lnTo>
                  <a:pt x="193" y="71"/>
                </a:lnTo>
                <a:lnTo>
                  <a:pt x="193" y="72"/>
                </a:lnTo>
                <a:lnTo>
                  <a:pt x="193" y="73"/>
                </a:lnTo>
                <a:lnTo>
                  <a:pt x="193" y="76"/>
                </a:lnTo>
                <a:lnTo>
                  <a:pt x="193" y="77"/>
                </a:lnTo>
                <a:lnTo>
                  <a:pt x="194" y="77"/>
                </a:lnTo>
                <a:lnTo>
                  <a:pt x="195" y="77"/>
                </a:lnTo>
                <a:lnTo>
                  <a:pt x="197" y="77"/>
                </a:lnTo>
                <a:lnTo>
                  <a:pt x="199" y="77"/>
                </a:lnTo>
                <a:lnTo>
                  <a:pt x="200" y="78"/>
                </a:lnTo>
                <a:lnTo>
                  <a:pt x="202" y="78"/>
                </a:lnTo>
                <a:lnTo>
                  <a:pt x="203" y="79"/>
                </a:lnTo>
                <a:lnTo>
                  <a:pt x="203" y="81"/>
                </a:lnTo>
                <a:lnTo>
                  <a:pt x="204" y="81"/>
                </a:lnTo>
                <a:lnTo>
                  <a:pt x="205" y="81"/>
                </a:lnTo>
                <a:lnTo>
                  <a:pt x="207" y="81"/>
                </a:lnTo>
                <a:lnTo>
                  <a:pt x="209" y="83"/>
                </a:lnTo>
                <a:lnTo>
                  <a:pt x="209" y="83"/>
                </a:lnTo>
                <a:lnTo>
                  <a:pt x="210" y="84"/>
                </a:lnTo>
                <a:lnTo>
                  <a:pt x="211" y="85"/>
                </a:lnTo>
                <a:lnTo>
                  <a:pt x="212" y="85"/>
                </a:lnTo>
                <a:lnTo>
                  <a:pt x="213" y="84"/>
                </a:lnTo>
                <a:lnTo>
                  <a:pt x="215" y="83"/>
                </a:lnTo>
                <a:lnTo>
                  <a:pt x="216" y="83"/>
                </a:lnTo>
                <a:lnTo>
                  <a:pt x="218" y="84"/>
                </a:lnTo>
                <a:lnTo>
                  <a:pt x="219" y="84"/>
                </a:lnTo>
                <a:lnTo>
                  <a:pt x="220" y="84"/>
                </a:lnTo>
                <a:lnTo>
                  <a:pt x="221" y="83"/>
                </a:lnTo>
                <a:lnTo>
                  <a:pt x="221" y="83"/>
                </a:lnTo>
                <a:lnTo>
                  <a:pt x="222" y="84"/>
                </a:lnTo>
                <a:lnTo>
                  <a:pt x="222" y="86"/>
                </a:lnTo>
                <a:lnTo>
                  <a:pt x="223" y="87"/>
                </a:lnTo>
                <a:lnTo>
                  <a:pt x="224" y="87"/>
                </a:lnTo>
                <a:lnTo>
                  <a:pt x="226" y="88"/>
                </a:lnTo>
                <a:lnTo>
                  <a:pt x="227" y="87"/>
                </a:lnTo>
                <a:lnTo>
                  <a:pt x="228" y="86"/>
                </a:lnTo>
                <a:lnTo>
                  <a:pt x="229" y="86"/>
                </a:lnTo>
                <a:lnTo>
                  <a:pt x="230" y="86"/>
                </a:lnTo>
                <a:lnTo>
                  <a:pt x="231" y="87"/>
                </a:lnTo>
                <a:lnTo>
                  <a:pt x="230" y="88"/>
                </a:lnTo>
                <a:lnTo>
                  <a:pt x="231" y="90"/>
                </a:lnTo>
                <a:lnTo>
                  <a:pt x="231" y="91"/>
                </a:lnTo>
                <a:lnTo>
                  <a:pt x="232" y="92"/>
                </a:lnTo>
                <a:lnTo>
                  <a:pt x="233" y="91"/>
                </a:lnTo>
                <a:lnTo>
                  <a:pt x="235" y="90"/>
                </a:lnTo>
                <a:lnTo>
                  <a:pt x="236" y="88"/>
                </a:lnTo>
                <a:lnTo>
                  <a:pt x="238" y="88"/>
                </a:lnTo>
                <a:lnTo>
                  <a:pt x="238" y="89"/>
                </a:lnTo>
                <a:lnTo>
                  <a:pt x="238" y="90"/>
                </a:lnTo>
                <a:lnTo>
                  <a:pt x="238" y="92"/>
                </a:lnTo>
                <a:lnTo>
                  <a:pt x="239" y="94"/>
                </a:lnTo>
                <a:lnTo>
                  <a:pt x="240" y="94"/>
                </a:lnTo>
                <a:lnTo>
                  <a:pt x="242" y="94"/>
                </a:lnTo>
                <a:lnTo>
                  <a:pt x="242" y="95"/>
                </a:lnTo>
                <a:lnTo>
                  <a:pt x="242" y="96"/>
                </a:lnTo>
                <a:lnTo>
                  <a:pt x="242" y="98"/>
                </a:lnTo>
                <a:lnTo>
                  <a:pt x="244" y="99"/>
                </a:lnTo>
                <a:lnTo>
                  <a:pt x="245" y="99"/>
                </a:lnTo>
                <a:lnTo>
                  <a:pt x="246" y="99"/>
                </a:lnTo>
                <a:lnTo>
                  <a:pt x="248" y="99"/>
                </a:lnTo>
                <a:lnTo>
                  <a:pt x="249" y="99"/>
                </a:lnTo>
                <a:lnTo>
                  <a:pt x="248" y="100"/>
                </a:lnTo>
                <a:lnTo>
                  <a:pt x="248" y="103"/>
                </a:lnTo>
                <a:lnTo>
                  <a:pt x="246" y="105"/>
                </a:lnTo>
                <a:lnTo>
                  <a:pt x="246" y="106"/>
                </a:lnTo>
                <a:lnTo>
                  <a:pt x="247" y="107"/>
                </a:lnTo>
                <a:lnTo>
                  <a:pt x="249" y="107"/>
                </a:lnTo>
                <a:lnTo>
                  <a:pt x="250" y="106"/>
                </a:lnTo>
                <a:lnTo>
                  <a:pt x="252" y="105"/>
                </a:lnTo>
                <a:lnTo>
                  <a:pt x="254" y="104"/>
                </a:lnTo>
                <a:lnTo>
                  <a:pt x="255" y="103"/>
                </a:lnTo>
                <a:lnTo>
                  <a:pt x="256" y="104"/>
                </a:lnTo>
                <a:lnTo>
                  <a:pt x="257" y="104"/>
                </a:lnTo>
                <a:lnTo>
                  <a:pt x="258" y="105"/>
                </a:lnTo>
                <a:lnTo>
                  <a:pt x="260" y="105"/>
                </a:lnTo>
                <a:lnTo>
                  <a:pt x="261" y="105"/>
                </a:lnTo>
                <a:lnTo>
                  <a:pt x="263" y="105"/>
                </a:lnTo>
                <a:lnTo>
                  <a:pt x="264" y="106"/>
                </a:lnTo>
                <a:lnTo>
                  <a:pt x="264" y="108"/>
                </a:lnTo>
                <a:lnTo>
                  <a:pt x="264" y="110"/>
                </a:lnTo>
                <a:lnTo>
                  <a:pt x="265" y="110"/>
                </a:lnTo>
                <a:lnTo>
                  <a:pt x="266" y="109"/>
                </a:lnTo>
                <a:lnTo>
                  <a:pt x="266" y="110"/>
                </a:lnTo>
                <a:lnTo>
                  <a:pt x="268" y="111"/>
                </a:lnTo>
                <a:lnTo>
                  <a:pt x="269" y="110"/>
                </a:lnTo>
                <a:lnTo>
                  <a:pt x="271" y="109"/>
                </a:lnTo>
                <a:lnTo>
                  <a:pt x="272" y="111"/>
                </a:lnTo>
                <a:lnTo>
                  <a:pt x="272" y="110"/>
                </a:lnTo>
                <a:lnTo>
                  <a:pt x="274" y="110"/>
                </a:lnTo>
                <a:lnTo>
                  <a:pt x="274" y="109"/>
                </a:lnTo>
                <a:lnTo>
                  <a:pt x="275" y="108"/>
                </a:lnTo>
                <a:lnTo>
                  <a:pt x="284" y="79"/>
                </a:lnTo>
                <a:lnTo>
                  <a:pt x="285" y="79"/>
                </a:lnTo>
                <a:lnTo>
                  <a:pt x="285" y="78"/>
                </a:lnTo>
                <a:lnTo>
                  <a:pt x="287" y="78"/>
                </a:lnTo>
                <a:lnTo>
                  <a:pt x="288" y="79"/>
                </a:lnTo>
                <a:lnTo>
                  <a:pt x="290" y="79"/>
                </a:lnTo>
                <a:lnTo>
                  <a:pt x="292" y="79"/>
                </a:lnTo>
                <a:lnTo>
                  <a:pt x="293" y="79"/>
                </a:lnTo>
                <a:lnTo>
                  <a:pt x="294" y="79"/>
                </a:lnTo>
                <a:lnTo>
                  <a:pt x="294" y="78"/>
                </a:lnTo>
                <a:lnTo>
                  <a:pt x="296" y="77"/>
                </a:lnTo>
                <a:lnTo>
                  <a:pt x="299" y="77"/>
                </a:lnTo>
                <a:lnTo>
                  <a:pt x="300" y="77"/>
                </a:lnTo>
                <a:lnTo>
                  <a:pt x="300" y="77"/>
                </a:lnTo>
                <a:lnTo>
                  <a:pt x="302" y="78"/>
                </a:lnTo>
                <a:lnTo>
                  <a:pt x="303" y="78"/>
                </a:lnTo>
                <a:lnTo>
                  <a:pt x="303" y="79"/>
                </a:lnTo>
                <a:lnTo>
                  <a:pt x="305" y="79"/>
                </a:lnTo>
                <a:lnTo>
                  <a:pt x="305" y="78"/>
                </a:lnTo>
                <a:lnTo>
                  <a:pt x="322" y="61"/>
                </a:lnTo>
                <a:lnTo>
                  <a:pt x="322" y="60"/>
                </a:lnTo>
                <a:lnTo>
                  <a:pt x="323" y="60"/>
                </a:lnTo>
                <a:lnTo>
                  <a:pt x="324" y="60"/>
                </a:lnTo>
                <a:lnTo>
                  <a:pt x="325" y="61"/>
                </a:lnTo>
                <a:lnTo>
                  <a:pt x="326" y="61"/>
                </a:lnTo>
                <a:lnTo>
                  <a:pt x="327" y="61"/>
                </a:lnTo>
                <a:lnTo>
                  <a:pt x="327" y="62"/>
                </a:lnTo>
                <a:lnTo>
                  <a:pt x="366" y="85"/>
                </a:lnTo>
                <a:lnTo>
                  <a:pt x="367" y="86"/>
                </a:lnTo>
                <a:lnTo>
                  <a:pt x="368" y="87"/>
                </a:lnTo>
                <a:lnTo>
                  <a:pt x="369" y="88"/>
                </a:lnTo>
                <a:lnTo>
                  <a:pt x="371" y="89"/>
                </a:lnTo>
                <a:lnTo>
                  <a:pt x="372" y="91"/>
                </a:lnTo>
                <a:lnTo>
                  <a:pt x="373" y="92"/>
                </a:lnTo>
                <a:lnTo>
                  <a:pt x="374" y="94"/>
                </a:lnTo>
                <a:lnTo>
                  <a:pt x="375" y="95"/>
                </a:lnTo>
                <a:lnTo>
                  <a:pt x="375" y="96"/>
                </a:lnTo>
                <a:lnTo>
                  <a:pt x="376" y="98"/>
                </a:lnTo>
                <a:lnTo>
                  <a:pt x="376" y="99"/>
                </a:lnTo>
                <a:lnTo>
                  <a:pt x="377" y="102"/>
                </a:lnTo>
                <a:lnTo>
                  <a:pt x="377" y="103"/>
                </a:lnTo>
                <a:lnTo>
                  <a:pt x="378" y="105"/>
                </a:lnTo>
                <a:lnTo>
                  <a:pt x="378" y="106"/>
                </a:lnTo>
                <a:lnTo>
                  <a:pt x="378" y="108"/>
                </a:lnTo>
                <a:lnTo>
                  <a:pt x="378" y="109"/>
                </a:lnTo>
                <a:lnTo>
                  <a:pt x="379" y="110"/>
                </a:lnTo>
                <a:lnTo>
                  <a:pt x="379" y="111"/>
                </a:lnTo>
                <a:lnTo>
                  <a:pt x="381" y="111"/>
                </a:lnTo>
                <a:lnTo>
                  <a:pt x="383" y="111"/>
                </a:lnTo>
                <a:lnTo>
                  <a:pt x="384" y="111"/>
                </a:lnTo>
                <a:lnTo>
                  <a:pt x="393" y="110"/>
                </a:lnTo>
                <a:lnTo>
                  <a:pt x="394" y="110"/>
                </a:lnTo>
                <a:lnTo>
                  <a:pt x="395" y="109"/>
                </a:lnTo>
                <a:lnTo>
                  <a:pt x="396" y="108"/>
                </a:lnTo>
                <a:lnTo>
                  <a:pt x="397" y="108"/>
                </a:lnTo>
                <a:lnTo>
                  <a:pt x="399" y="107"/>
                </a:lnTo>
                <a:lnTo>
                  <a:pt x="400" y="106"/>
                </a:lnTo>
                <a:lnTo>
                  <a:pt x="402" y="105"/>
                </a:lnTo>
                <a:lnTo>
                  <a:pt x="404" y="105"/>
                </a:lnTo>
                <a:lnTo>
                  <a:pt x="406" y="105"/>
                </a:lnTo>
                <a:lnTo>
                  <a:pt x="407" y="105"/>
                </a:lnTo>
                <a:lnTo>
                  <a:pt x="409" y="105"/>
                </a:lnTo>
                <a:lnTo>
                  <a:pt x="411" y="105"/>
                </a:lnTo>
                <a:lnTo>
                  <a:pt x="412" y="105"/>
                </a:lnTo>
                <a:lnTo>
                  <a:pt x="415" y="105"/>
                </a:lnTo>
                <a:lnTo>
                  <a:pt x="417" y="105"/>
                </a:lnTo>
                <a:lnTo>
                  <a:pt x="417" y="105"/>
                </a:lnTo>
                <a:lnTo>
                  <a:pt x="418" y="105"/>
                </a:lnTo>
                <a:lnTo>
                  <a:pt x="419" y="105"/>
                </a:lnTo>
                <a:lnTo>
                  <a:pt x="419" y="106"/>
                </a:lnTo>
                <a:lnTo>
                  <a:pt x="420" y="108"/>
                </a:lnTo>
                <a:lnTo>
                  <a:pt x="421" y="110"/>
                </a:lnTo>
                <a:lnTo>
                  <a:pt x="422" y="111"/>
                </a:lnTo>
                <a:lnTo>
                  <a:pt x="422" y="113"/>
                </a:lnTo>
                <a:lnTo>
                  <a:pt x="423" y="115"/>
                </a:lnTo>
                <a:lnTo>
                  <a:pt x="424" y="116"/>
                </a:lnTo>
                <a:lnTo>
                  <a:pt x="426" y="117"/>
                </a:lnTo>
                <a:lnTo>
                  <a:pt x="427" y="118"/>
                </a:lnTo>
                <a:lnTo>
                  <a:pt x="428" y="119"/>
                </a:lnTo>
                <a:lnTo>
                  <a:pt x="428" y="120"/>
                </a:lnTo>
                <a:lnTo>
                  <a:pt x="430" y="121"/>
                </a:lnTo>
                <a:lnTo>
                  <a:pt x="431" y="122"/>
                </a:lnTo>
                <a:lnTo>
                  <a:pt x="434" y="122"/>
                </a:lnTo>
                <a:lnTo>
                  <a:pt x="442" y="121"/>
                </a:lnTo>
                <a:lnTo>
                  <a:pt x="444" y="121"/>
                </a:lnTo>
                <a:lnTo>
                  <a:pt x="445" y="120"/>
                </a:lnTo>
                <a:lnTo>
                  <a:pt x="448" y="120"/>
                </a:lnTo>
                <a:lnTo>
                  <a:pt x="449" y="118"/>
                </a:lnTo>
                <a:lnTo>
                  <a:pt x="450" y="117"/>
                </a:lnTo>
                <a:lnTo>
                  <a:pt x="452" y="116"/>
                </a:lnTo>
                <a:lnTo>
                  <a:pt x="455" y="116"/>
                </a:lnTo>
                <a:lnTo>
                  <a:pt x="456" y="116"/>
                </a:lnTo>
                <a:lnTo>
                  <a:pt x="458" y="116"/>
                </a:lnTo>
                <a:lnTo>
                  <a:pt x="460" y="115"/>
                </a:lnTo>
                <a:lnTo>
                  <a:pt x="462" y="114"/>
                </a:lnTo>
                <a:lnTo>
                  <a:pt x="462" y="114"/>
                </a:lnTo>
                <a:lnTo>
                  <a:pt x="463" y="114"/>
                </a:lnTo>
                <a:lnTo>
                  <a:pt x="463" y="113"/>
                </a:lnTo>
                <a:lnTo>
                  <a:pt x="464" y="111"/>
                </a:lnTo>
                <a:lnTo>
                  <a:pt x="463" y="109"/>
                </a:lnTo>
                <a:lnTo>
                  <a:pt x="463" y="107"/>
                </a:lnTo>
                <a:lnTo>
                  <a:pt x="463" y="106"/>
                </a:lnTo>
                <a:lnTo>
                  <a:pt x="464" y="105"/>
                </a:lnTo>
                <a:lnTo>
                  <a:pt x="465" y="105"/>
                </a:lnTo>
                <a:lnTo>
                  <a:pt x="466" y="106"/>
                </a:lnTo>
                <a:lnTo>
                  <a:pt x="467" y="106"/>
                </a:lnTo>
                <a:lnTo>
                  <a:pt x="467" y="107"/>
                </a:lnTo>
                <a:lnTo>
                  <a:pt x="467" y="108"/>
                </a:lnTo>
                <a:lnTo>
                  <a:pt x="467" y="109"/>
                </a:lnTo>
                <a:lnTo>
                  <a:pt x="468" y="110"/>
                </a:lnTo>
                <a:lnTo>
                  <a:pt x="468" y="111"/>
                </a:lnTo>
                <a:lnTo>
                  <a:pt x="469" y="111"/>
                </a:lnTo>
                <a:lnTo>
                  <a:pt x="471" y="113"/>
                </a:lnTo>
                <a:lnTo>
                  <a:pt x="471" y="114"/>
                </a:lnTo>
                <a:lnTo>
                  <a:pt x="472" y="115"/>
                </a:lnTo>
                <a:lnTo>
                  <a:pt x="473" y="116"/>
                </a:lnTo>
                <a:lnTo>
                  <a:pt x="473" y="117"/>
                </a:lnTo>
                <a:lnTo>
                  <a:pt x="473" y="119"/>
                </a:lnTo>
                <a:lnTo>
                  <a:pt x="474" y="119"/>
                </a:lnTo>
                <a:lnTo>
                  <a:pt x="475" y="120"/>
                </a:lnTo>
                <a:lnTo>
                  <a:pt x="475" y="122"/>
                </a:lnTo>
                <a:lnTo>
                  <a:pt x="476" y="122"/>
                </a:lnTo>
                <a:lnTo>
                  <a:pt x="476" y="124"/>
                </a:lnTo>
                <a:lnTo>
                  <a:pt x="476" y="126"/>
                </a:lnTo>
                <a:lnTo>
                  <a:pt x="476" y="127"/>
                </a:lnTo>
                <a:lnTo>
                  <a:pt x="475" y="129"/>
                </a:lnTo>
                <a:lnTo>
                  <a:pt x="475" y="131"/>
                </a:lnTo>
                <a:lnTo>
                  <a:pt x="475" y="132"/>
                </a:lnTo>
                <a:lnTo>
                  <a:pt x="476" y="133"/>
                </a:lnTo>
                <a:lnTo>
                  <a:pt x="476" y="134"/>
                </a:lnTo>
                <a:lnTo>
                  <a:pt x="474" y="136"/>
                </a:lnTo>
                <a:lnTo>
                  <a:pt x="474" y="138"/>
                </a:lnTo>
                <a:lnTo>
                  <a:pt x="473" y="139"/>
                </a:lnTo>
                <a:lnTo>
                  <a:pt x="473" y="140"/>
                </a:lnTo>
                <a:lnTo>
                  <a:pt x="472" y="141"/>
                </a:lnTo>
                <a:lnTo>
                  <a:pt x="471" y="142"/>
                </a:lnTo>
                <a:lnTo>
                  <a:pt x="470" y="144"/>
                </a:lnTo>
                <a:lnTo>
                  <a:pt x="470" y="145"/>
                </a:lnTo>
                <a:lnTo>
                  <a:pt x="469" y="147"/>
                </a:lnTo>
                <a:lnTo>
                  <a:pt x="467" y="149"/>
                </a:lnTo>
                <a:lnTo>
                  <a:pt x="467" y="151"/>
                </a:lnTo>
                <a:lnTo>
                  <a:pt x="467" y="153"/>
                </a:lnTo>
                <a:lnTo>
                  <a:pt x="467" y="154"/>
                </a:lnTo>
                <a:lnTo>
                  <a:pt x="466" y="155"/>
                </a:lnTo>
                <a:lnTo>
                  <a:pt x="465" y="155"/>
                </a:lnTo>
                <a:lnTo>
                  <a:pt x="463" y="156"/>
                </a:lnTo>
                <a:lnTo>
                  <a:pt x="462" y="156"/>
                </a:lnTo>
                <a:lnTo>
                  <a:pt x="461" y="157"/>
                </a:lnTo>
                <a:lnTo>
                  <a:pt x="460" y="157"/>
                </a:lnTo>
                <a:lnTo>
                  <a:pt x="459" y="158"/>
                </a:lnTo>
                <a:lnTo>
                  <a:pt x="457" y="159"/>
                </a:lnTo>
                <a:lnTo>
                  <a:pt x="457" y="160"/>
                </a:lnTo>
                <a:lnTo>
                  <a:pt x="456" y="161"/>
                </a:lnTo>
                <a:lnTo>
                  <a:pt x="456" y="163"/>
                </a:lnTo>
                <a:lnTo>
                  <a:pt x="456" y="164"/>
                </a:lnTo>
                <a:lnTo>
                  <a:pt x="456" y="165"/>
                </a:lnTo>
                <a:lnTo>
                  <a:pt x="456" y="166"/>
                </a:lnTo>
                <a:lnTo>
                  <a:pt x="456" y="167"/>
                </a:lnTo>
                <a:lnTo>
                  <a:pt x="455" y="168"/>
                </a:lnTo>
                <a:lnTo>
                  <a:pt x="455" y="170"/>
                </a:lnTo>
                <a:lnTo>
                  <a:pt x="455" y="171"/>
                </a:lnTo>
                <a:lnTo>
                  <a:pt x="454" y="171"/>
                </a:lnTo>
                <a:lnTo>
                  <a:pt x="453" y="172"/>
                </a:lnTo>
                <a:lnTo>
                  <a:pt x="453" y="173"/>
                </a:lnTo>
                <a:lnTo>
                  <a:pt x="452" y="174"/>
                </a:lnTo>
                <a:lnTo>
                  <a:pt x="452" y="175"/>
                </a:lnTo>
                <a:lnTo>
                  <a:pt x="452" y="176"/>
                </a:lnTo>
                <a:lnTo>
                  <a:pt x="451" y="177"/>
                </a:lnTo>
                <a:lnTo>
                  <a:pt x="451" y="177"/>
                </a:lnTo>
                <a:lnTo>
                  <a:pt x="451" y="177"/>
                </a:lnTo>
                <a:lnTo>
                  <a:pt x="450" y="182"/>
                </a:lnTo>
                <a:lnTo>
                  <a:pt x="450" y="187"/>
                </a:lnTo>
                <a:lnTo>
                  <a:pt x="453" y="176"/>
                </a:lnTo>
                <a:lnTo>
                  <a:pt x="455" y="175"/>
                </a:lnTo>
                <a:lnTo>
                  <a:pt x="456" y="175"/>
                </a:lnTo>
                <a:lnTo>
                  <a:pt x="456" y="176"/>
                </a:lnTo>
                <a:lnTo>
                  <a:pt x="457" y="176"/>
                </a:lnTo>
                <a:lnTo>
                  <a:pt x="458" y="177"/>
                </a:lnTo>
                <a:lnTo>
                  <a:pt x="458" y="177"/>
                </a:lnTo>
                <a:lnTo>
                  <a:pt x="459" y="177"/>
                </a:lnTo>
                <a:lnTo>
                  <a:pt x="460" y="177"/>
                </a:lnTo>
                <a:lnTo>
                  <a:pt x="459" y="177"/>
                </a:lnTo>
                <a:lnTo>
                  <a:pt x="458" y="176"/>
                </a:lnTo>
                <a:lnTo>
                  <a:pt x="458" y="175"/>
                </a:lnTo>
                <a:lnTo>
                  <a:pt x="458" y="172"/>
                </a:lnTo>
                <a:lnTo>
                  <a:pt x="459" y="170"/>
                </a:lnTo>
                <a:lnTo>
                  <a:pt x="460" y="170"/>
                </a:lnTo>
                <a:lnTo>
                  <a:pt x="462" y="169"/>
                </a:lnTo>
                <a:lnTo>
                  <a:pt x="462" y="169"/>
                </a:lnTo>
                <a:lnTo>
                  <a:pt x="463" y="169"/>
                </a:lnTo>
                <a:lnTo>
                  <a:pt x="465" y="169"/>
                </a:lnTo>
                <a:lnTo>
                  <a:pt x="466" y="170"/>
                </a:lnTo>
                <a:lnTo>
                  <a:pt x="467" y="171"/>
                </a:lnTo>
                <a:lnTo>
                  <a:pt x="467" y="171"/>
                </a:lnTo>
                <a:lnTo>
                  <a:pt x="468" y="173"/>
                </a:lnTo>
                <a:lnTo>
                  <a:pt x="468" y="174"/>
                </a:lnTo>
                <a:lnTo>
                  <a:pt x="467" y="175"/>
                </a:lnTo>
                <a:lnTo>
                  <a:pt x="467" y="176"/>
                </a:lnTo>
                <a:lnTo>
                  <a:pt x="466" y="177"/>
                </a:lnTo>
                <a:lnTo>
                  <a:pt x="466" y="179"/>
                </a:lnTo>
                <a:lnTo>
                  <a:pt x="466" y="180"/>
                </a:lnTo>
                <a:lnTo>
                  <a:pt x="467" y="182"/>
                </a:lnTo>
                <a:lnTo>
                  <a:pt x="468" y="183"/>
                </a:lnTo>
                <a:lnTo>
                  <a:pt x="470" y="183"/>
                </a:lnTo>
                <a:lnTo>
                  <a:pt x="471" y="184"/>
                </a:lnTo>
                <a:lnTo>
                  <a:pt x="473" y="184"/>
                </a:lnTo>
                <a:lnTo>
                  <a:pt x="473" y="185"/>
                </a:lnTo>
                <a:lnTo>
                  <a:pt x="473" y="184"/>
                </a:lnTo>
                <a:lnTo>
                  <a:pt x="474" y="183"/>
                </a:lnTo>
                <a:lnTo>
                  <a:pt x="474" y="183"/>
                </a:lnTo>
                <a:lnTo>
                  <a:pt x="475" y="182"/>
                </a:lnTo>
                <a:lnTo>
                  <a:pt x="475" y="180"/>
                </a:lnTo>
                <a:lnTo>
                  <a:pt x="477" y="178"/>
                </a:lnTo>
                <a:lnTo>
                  <a:pt x="478" y="177"/>
                </a:lnTo>
                <a:lnTo>
                  <a:pt x="480" y="177"/>
                </a:lnTo>
                <a:lnTo>
                  <a:pt x="482" y="177"/>
                </a:lnTo>
                <a:lnTo>
                  <a:pt x="484" y="177"/>
                </a:lnTo>
                <a:lnTo>
                  <a:pt x="484" y="177"/>
                </a:lnTo>
                <a:lnTo>
                  <a:pt x="486" y="178"/>
                </a:lnTo>
                <a:lnTo>
                  <a:pt x="487" y="179"/>
                </a:lnTo>
                <a:lnTo>
                  <a:pt x="488" y="179"/>
                </a:lnTo>
                <a:lnTo>
                  <a:pt x="490" y="180"/>
                </a:lnTo>
                <a:lnTo>
                  <a:pt x="490" y="180"/>
                </a:lnTo>
                <a:lnTo>
                  <a:pt x="491" y="179"/>
                </a:lnTo>
                <a:lnTo>
                  <a:pt x="493" y="178"/>
                </a:lnTo>
                <a:lnTo>
                  <a:pt x="494" y="177"/>
                </a:lnTo>
                <a:lnTo>
                  <a:pt x="495" y="177"/>
                </a:lnTo>
                <a:lnTo>
                  <a:pt x="495" y="176"/>
                </a:lnTo>
                <a:lnTo>
                  <a:pt x="496" y="174"/>
                </a:lnTo>
                <a:lnTo>
                  <a:pt x="495" y="174"/>
                </a:lnTo>
                <a:lnTo>
                  <a:pt x="495" y="173"/>
                </a:lnTo>
                <a:lnTo>
                  <a:pt x="494" y="171"/>
                </a:lnTo>
                <a:lnTo>
                  <a:pt x="495" y="171"/>
                </a:lnTo>
                <a:lnTo>
                  <a:pt x="496" y="171"/>
                </a:lnTo>
                <a:lnTo>
                  <a:pt x="497" y="171"/>
                </a:lnTo>
                <a:lnTo>
                  <a:pt x="498" y="170"/>
                </a:lnTo>
                <a:lnTo>
                  <a:pt x="499" y="170"/>
                </a:lnTo>
                <a:lnTo>
                  <a:pt x="500" y="171"/>
                </a:lnTo>
                <a:lnTo>
                  <a:pt x="501" y="171"/>
                </a:lnTo>
                <a:lnTo>
                  <a:pt x="502" y="171"/>
                </a:lnTo>
                <a:lnTo>
                  <a:pt x="503" y="172"/>
                </a:lnTo>
                <a:lnTo>
                  <a:pt x="505" y="172"/>
                </a:lnTo>
                <a:lnTo>
                  <a:pt x="506" y="172"/>
                </a:lnTo>
                <a:lnTo>
                  <a:pt x="506" y="171"/>
                </a:lnTo>
                <a:lnTo>
                  <a:pt x="506" y="171"/>
                </a:lnTo>
                <a:lnTo>
                  <a:pt x="507" y="170"/>
                </a:lnTo>
                <a:lnTo>
                  <a:pt x="508" y="168"/>
                </a:lnTo>
                <a:lnTo>
                  <a:pt x="509" y="169"/>
                </a:lnTo>
                <a:lnTo>
                  <a:pt x="510" y="171"/>
                </a:lnTo>
                <a:lnTo>
                  <a:pt x="511" y="171"/>
                </a:lnTo>
                <a:lnTo>
                  <a:pt x="511" y="172"/>
                </a:lnTo>
                <a:lnTo>
                  <a:pt x="512" y="171"/>
                </a:lnTo>
                <a:lnTo>
                  <a:pt x="514" y="171"/>
                </a:lnTo>
                <a:lnTo>
                  <a:pt x="515" y="171"/>
                </a:lnTo>
                <a:lnTo>
                  <a:pt x="516" y="171"/>
                </a:lnTo>
                <a:lnTo>
                  <a:pt x="517" y="171"/>
                </a:lnTo>
                <a:lnTo>
                  <a:pt x="519" y="171"/>
                </a:lnTo>
                <a:lnTo>
                  <a:pt x="520" y="171"/>
                </a:lnTo>
                <a:lnTo>
                  <a:pt x="521" y="172"/>
                </a:lnTo>
                <a:lnTo>
                  <a:pt x="523" y="171"/>
                </a:lnTo>
                <a:lnTo>
                  <a:pt x="524" y="171"/>
                </a:lnTo>
                <a:lnTo>
                  <a:pt x="526" y="171"/>
                </a:lnTo>
                <a:lnTo>
                  <a:pt x="527" y="171"/>
                </a:lnTo>
                <a:lnTo>
                  <a:pt x="528" y="169"/>
                </a:lnTo>
                <a:lnTo>
                  <a:pt x="529" y="167"/>
                </a:lnTo>
                <a:lnTo>
                  <a:pt x="529" y="166"/>
                </a:lnTo>
                <a:lnTo>
                  <a:pt x="529" y="164"/>
                </a:lnTo>
                <a:lnTo>
                  <a:pt x="529" y="162"/>
                </a:lnTo>
                <a:lnTo>
                  <a:pt x="530" y="161"/>
                </a:lnTo>
                <a:lnTo>
                  <a:pt x="531" y="159"/>
                </a:lnTo>
                <a:lnTo>
                  <a:pt x="532" y="159"/>
                </a:lnTo>
                <a:lnTo>
                  <a:pt x="533" y="158"/>
                </a:lnTo>
                <a:lnTo>
                  <a:pt x="534" y="158"/>
                </a:lnTo>
                <a:lnTo>
                  <a:pt x="534" y="157"/>
                </a:lnTo>
                <a:lnTo>
                  <a:pt x="535" y="155"/>
                </a:lnTo>
                <a:lnTo>
                  <a:pt x="535" y="155"/>
                </a:lnTo>
                <a:lnTo>
                  <a:pt x="536" y="153"/>
                </a:lnTo>
                <a:lnTo>
                  <a:pt x="536" y="151"/>
                </a:lnTo>
                <a:lnTo>
                  <a:pt x="538" y="150"/>
                </a:lnTo>
                <a:lnTo>
                  <a:pt x="539" y="150"/>
                </a:lnTo>
                <a:lnTo>
                  <a:pt x="540" y="149"/>
                </a:lnTo>
                <a:lnTo>
                  <a:pt x="542" y="148"/>
                </a:lnTo>
                <a:lnTo>
                  <a:pt x="544" y="148"/>
                </a:lnTo>
                <a:lnTo>
                  <a:pt x="545" y="149"/>
                </a:lnTo>
                <a:lnTo>
                  <a:pt x="546" y="149"/>
                </a:lnTo>
                <a:lnTo>
                  <a:pt x="548" y="148"/>
                </a:lnTo>
                <a:lnTo>
                  <a:pt x="550" y="147"/>
                </a:lnTo>
                <a:lnTo>
                  <a:pt x="551" y="146"/>
                </a:lnTo>
                <a:lnTo>
                  <a:pt x="553" y="145"/>
                </a:lnTo>
                <a:lnTo>
                  <a:pt x="554" y="145"/>
                </a:lnTo>
                <a:lnTo>
                  <a:pt x="555" y="144"/>
                </a:lnTo>
                <a:lnTo>
                  <a:pt x="556" y="144"/>
                </a:lnTo>
                <a:lnTo>
                  <a:pt x="557" y="144"/>
                </a:lnTo>
                <a:lnTo>
                  <a:pt x="558" y="144"/>
                </a:lnTo>
                <a:lnTo>
                  <a:pt x="560" y="145"/>
                </a:lnTo>
                <a:lnTo>
                  <a:pt x="561" y="146"/>
                </a:lnTo>
                <a:lnTo>
                  <a:pt x="562" y="145"/>
                </a:lnTo>
                <a:lnTo>
                  <a:pt x="564" y="145"/>
                </a:lnTo>
                <a:lnTo>
                  <a:pt x="565" y="145"/>
                </a:lnTo>
                <a:lnTo>
                  <a:pt x="567" y="146"/>
                </a:lnTo>
                <a:lnTo>
                  <a:pt x="568" y="146"/>
                </a:lnTo>
                <a:lnTo>
                  <a:pt x="569" y="147"/>
                </a:lnTo>
                <a:lnTo>
                  <a:pt x="571" y="147"/>
                </a:lnTo>
                <a:lnTo>
                  <a:pt x="572" y="147"/>
                </a:lnTo>
                <a:lnTo>
                  <a:pt x="573" y="147"/>
                </a:lnTo>
                <a:lnTo>
                  <a:pt x="575" y="146"/>
                </a:lnTo>
                <a:lnTo>
                  <a:pt x="577" y="144"/>
                </a:lnTo>
                <a:lnTo>
                  <a:pt x="578" y="144"/>
                </a:lnTo>
                <a:lnTo>
                  <a:pt x="579" y="144"/>
                </a:lnTo>
                <a:lnTo>
                  <a:pt x="580" y="144"/>
                </a:lnTo>
                <a:lnTo>
                  <a:pt x="581" y="144"/>
                </a:lnTo>
                <a:lnTo>
                  <a:pt x="583" y="144"/>
                </a:lnTo>
                <a:lnTo>
                  <a:pt x="584" y="144"/>
                </a:lnTo>
                <a:lnTo>
                  <a:pt x="585" y="144"/>
                </a:lnTo>
                <a:lnTo>
                  <a:pt x="585" y="144"/>
                </a:lnTo>
                <a:lnTo>
                  <a:pt x="585" y="142"/>
                </a:lnTo>
                <a:lnTo>
                  <a:pt x="585" y="140"/>
                </a:lnTo>
                <a:lnTo>
                  <a:pt x="586" y="139"/>
                </a:lnTo>
                <a:lnTo>
                  <a:pt x="588" y="139"/>
                </a:lnTo>
                <a:lnTo>
                  <a:pt x="589" y="138"/>
                </a:lnTo>
                <a:lnTo>
                  <a:pt x="590" y="138"/>
                </a:lnTo>
                <a:lnTo>
                  <a:pt x="592" y="137"/>
                </a:lnTo>
                <a:lnTo>
                  <a:pt x="593" y="136"/>
                </a:lnTo>
                <a:lnTo>
                  <a:pt x="595" y="136"/>
                </a:lnTo>
                <a:lnTo>
                  <a:pt x="596" y="135"/>
                </a:lnTo>
                <a:lnTo>
                  <a:pt x="597" y="133"/>
                </a:lnTo>
                <a:lnTo>
                  <a:pt x="598" y="133"/>
                </a:lnTo>
                <a:lnTo>
                  <a:pt x="600" y="131"/>
                </a:lnTo>
                <a:lnTo>
                  <a:pt x="600" y="130"/>
                </a:lnTo>
                <a:lnTo>
                  <a:pt x="601" y="129"/>
                </a:lnTo>
                <a:lnTo>
                  <a:pt x="603" y="128"/>
                </a:lnTo>
                <a:lnTo>
                  <a:pt x="605" y="127"/>
                </a:lnTo>
                <a:lnTo>
                  <a:pt x="606" y="127"/>
                </a:lnTo>
                <a:lnTo>
                  <a:pt x="607" y="127"/>
                </a:lnTo>
                <a:lnTo>
                  <a:pt x="607" y="126"/>
                </a:lnTo>
                <a:lnTo>
                  <a:pt x="608" y="126"/>
                </a:lnTo>
                <a:lnTo>
                  <a:pt x="609" y="124"/>
                </a:lnTo>
                <a:lnTo>
                  <a:pt x="609" y="122"/>
                </a:lnTo>
                <a:lnTo>
                  <a:pt x="609" y="122"/>
                </a:lnTo>
                <a:lnTo>
                  <a:pt x="610" y="122"/>
                </a:lnTo>
                <a:lnTo>
                  <a:pt x="610" y="123"/>
                </a:lnTo>
                <a:lnTo>
                  <a:pt x="611" y="122"/>
                </a:lnTo>
                <a:lnTo>
                  <a:pt x="612" y="121"/>
                </a:lnTo>
                <a:lnTo>
                  <a:pt x="612" y="122"/>
                </a:lnTo>
                <a:lnTo>
                  <a:pt x="612" y="122"/>
                </a:lnTo>
                <a:lnTo>
                  <a:pt x="613" y="122"/>
                </a:lnTo>
                <a:lnTo>
                  <a:pt x="614" y="122"/>
                </a:lnTo>
                <a:lnTo>
                  <a:pt x="616" y="122"/>
                </a:lnTo>
                <a:lnTo>
                  <a:pt x="618" y="122"/>
                </a:lnTo>
                <a:lnTo>
                  <a:pt x="618" y="122"/>
                </a:lnTo>
                <a:lnTo>
                  <a:pt x="620" y="121"/>
                </a:lnTo>
                <a:lnTo>
                  <a:pt x="622" y="122"/>
                </a:lnTo>
                <a:lnTo>
                  <a:pt x="623" y="122"/>
                </a:lnTo>
                <a:lnTo>
                  <a:pt x="624" y="122"/>
                </a:lnTo>
                <a:lnTo>
                  <a:pt x="625" y="123"/>
                </a:lnTo>
                <a:lnTo>
                  <a:pt x="627" y="122"/>
                </a:lnTo>
                <a:lnTo>
                  <a:pt x="628" y="122"/>
                </a:lnTo>
                <a:lnTo>
                  <a:pt x="629" y="122"/>
                </a:lnTo>
                <a:lnTo>
                  <a:pt x="630" y="121"/>
                </a:lnTo>
                <a:lnTo>
                  <a:pt x="632" y="121"/>
                </a:lnTo>
                <a:lnTo>
                  <a:pt x="634" y="121"/>
                </a:lnTo>
                <a:lnTo>
                  <a:pt x="637" y="120"/>
                </a:lnTo>
                <a:lnTo>
                  <a:pt x="639" y="118"/>
                </a:lnTo>
                <a:lnTo>
                  <a:pt x="640" y="117"/>
                </a:lnTo>
                <a:lnTo>
                  <a:pt x="640" y="116"/>
                </a:lnTo>
                <a:lnTo>
                  <a:pt x="641" y="116"/>
                </a:lnTo>
                <a:lnTo>
                  <a:pt x="643" y="115"/>
                </a:lnTo>
                <a:lnTo>
                  <a:pt x="646" y="115"/>
                </a:lnTo>
                <a:lnTo>
                  <a:pt x="646" y="116"/>
                </a:lnTo>
                <a:lnTo>
                  <a:pt x="647" y="116"/>
                </a:lnTo>
                <a:lnTo>
                  <a:pt x="649" y="116"/>
                </a:lnTo>
                <a:lnTo>
                  <a:pt x="650" y="117"/>
                </a:lnTo>
                <a:lnTo>
                  <a:pt x="651" y="117"/>
                </a:lnTo>
                <a:lnTo>
                  <a:pt x="651" y="118"/>
                </a:lnTo>
                <a:lnTo>
                  <a:pt x="652" y="118"/>
                </a:lnTo>
                <a:lnTo>
                  <a:pt x="652" y="119"/>
                </a:lnTo>
                <a:lnTo>
                  <a:pt x="652" y="120"/>
                </a:lnTo>
                <a:lnTo>
                  <a:pt x="652" y="122"/>
                </a:lnTo>
                <a:lnTo>
                  <a:pt x="652" y="122"/>
                </a:lnTo>
                <a:lnTo>
                  <a:pt x="653" y="123"/>
                </a:lnTo>
                <a:lnTo>
                  <a:pt x="655" y="123"/>
                </a:lnTo>
                <a:lnTo>
                  <a:pt x="657" y="123"/>
                </a:lnTo>
                <a:lnTo>
                  <a:pt x="658" y="122"/>
                </a:lnTo>
                <a:lnTo>
                  <a:pt x="660" y="122"/>
                </a:lnTo>
                <a:lnTo>
                  <a:pt x="662" y="121"/>
                </a:lnTo>
                <a:lnTo>
                  <a:pt x="664" y="122"/>
                </a:lnTo>
                <a:lnTo>
                  <a:pt x="667" y="118"/>
                </a:lnTo>
                <a:lnTo>
                  <a:pt x="669" y="116"/>
                </a:lnTo>
                <a:lnTo>
                  <a:pt x="670" y="115"/>
                </a:lnTo>
                <a:lnTo>
                  <a:pt x="672" y="113"/>
                </a:lnTo>
                <a:lnTo>
                  <a:pt x="674" y="111"/>
                </a:lnTo>
                <a:lnTo>
                  <a:pt x="674" y="110"/>
                </a:lnTo>
                <a:lnTo>
                  <a:pt x="676" y="106"/>
                </a:lnTo>
                <a:lnTo>
                  <a:pt x="677" y="106"/>
                </a:lnTo>
                <a:lnTo>
                  <a:pt x="679" y="106"/>
                </a:lnTo>
                <a:lnTo>
                  <a:pt x="680" y="106"/>
                </a:lnTo>
                <a:lnTo>
                  <a:pt x="681" y="106"/>
                </a:lnTo>
                <a:lnTo>
                  <a:pt x="684" y="108"/>
                </a:lnTo>
                <a:lnTo>
                  <a:pt x="685" y="107"/>
                </a:lnTo>
                <a:lnTo>
                  <a:pt x="687" y="107"/>
                </a:lnTo>
                <a:lnTo>
                  <a:pt x="688" y="107"/>
                </a:lnTo>
                <a:lnTo>
                  <a:pt x="689" y="107"/>
                </a:lnTo>
                <a:lnTo>
                  <a:pt x="690" y="106"/>
                </a:lnTo>
                <a:lnTo>
                  <a:pt x="691" y="105"/>
                </a:lnTo>
                <a:lnTo>
                  <a:pt x="692" y="103"/>
                </a:lnTo>
                <a:lnTo>
                  <a:pt x="693" y="99"/>
                </a:lnTo>
                <a:lnTo>
                  <a:pt x="693" y="99"/>
                </a:lnTo>
                <a:lnTo>
                  <a:pt x="694" y="98"/>
                </a:lnTo>
                <a:lnTo>
                  <a:pt x="695" y="98"/>
                </a:lnTo>
                <a:lnTo>
                  <a:pt x="698" y="98"/>
                </a:lnTo>
                <a:lnTo>
                  <a:pt x="700" y="98"/>
                </a:lnTo>
                <a:lnTo>
                  <a:pt x="701" y="99"/>
                </a:lnTo>
                <a:lnTo>
                  <a:pt x="701" y="99"/>
                </a:lnTo>
                <a:lnTo>
                  <a:pt x="701" y="100"/>
                </a:lnTo>
                <a:lnTo>
                  <a:pt x="700" y="103"/>
                </a:lnTo>
                <a:lnTo>
                  <a:pt x="701" y="106"/>
                </a:lnTo>
                <a:lnTo>
                  <a:pt x="702" y="108"/>
                </a:lnTo>
                <a:lnTo>
                  <a:pt x="702" y="108"/>
                </a:lnTo>
                <a:lnTo>
                  <a:pt x="703" y="110"/>
                </a:lnTo>
                <a:lnTo>
                  <a:pt x="704" y="110"/>
                </a:lnTo>
                <a:lnTo>
                  <a:pt x="705" y="111"/>
                </a:lnTo>
                <a:lnTo>
                  <a:pt x="707" y="111"/>
                </a:lnTo>
                <a:lnTo>
                  <a:pt x="707" y="111"/>
                </a:lnTo>
                <a:lnTo>
                  <a:pt x="708" y="111"/>
                </a:lnTo>
                <a:lnTo>
                  <a:pt x="710" y="111"/>
                </a:lnTo>
                <a:lnTo>
                  <a:pt x="713" y="111"/>
                </a:lnTo>
                <a:lnTo>
                  <a:pt x="714" y="111"/>
                </a:lnTo>
                <a:lnTo>
                  <a:pt x="715" y="110"/>
                </a:lnTo>
                <a:lnTo>
                  <a:pt x="716" y="110"/>
                </a:lnTo>
                <a:lnTo>
                  <a:pt x="717" y="108"/>
                </a:lnTo>
                <a:lnTo>
                  <a:pt x="718" y="107"/>
                </a:lnTo>
                <a:lnTo>
                  <a:pt x="719" y="106"/>
                </a:lnTo>
                <a:lnTo>
                  <a:pt x="719" y="105"/>
                </a:lnTo>
                <a:lnTo>
                  <a:pt x="719" y="104"/>
                </a:lnTo>
                <a:lnTo>
                  <a:pt x="720" y="103"/>
                </a:lnTo>
                <a:lnTo>
                  <a:pt x="721" y="102"/>
                </a:lnTo>
                <a:lnTo>
                  <a:pt x="722" y="102"/>
                </a:lnTo>
                <a:lnTo>
                  <a:pt x="723" y="102"/>
                </a:lnTo>
                <a:lnTo>
                  <a:pt x="724" y="103"/>
                </a:lnTo>
                <a:lnTo>
                  <a:pt x="724" y="103"/>
                </a:lnTo>
                <a:lnTo>
                  <a:pt x="725" y="105"/>
                </a:lnTo>
                <a:lnTo>
                  <a:pt x="727" y="105"/>
                </a:lnTo>
                <a:lnTo>
                  <a:pt x="730" y="105"/>
                </a:lnTo>
                <a:lnTo>
                  <a:pt x="731" y="105"/>
                </a:lnTo>
                <a:lnTo>
                  <a:pt x="733" y="105"/>
                </a:lnTo>
                <a:lnTo>
                  <a:pt x="735" y="105"/>
                </a:lnTo>
                <a:lnTo>
                  <a:pt x="735" y="105"/>
                </a:lnTo>
                <a:lnTo>
                  <a:pt x="735" y="105"/>
                </a:lnTo>
                <a:lnTo>
                  <a:pt x="736" y="106"/>
                </a:lnTo>
                <a:lnTo>
                  <a:pt x="736" y="107"/>
                </a:lnTo>
                <a:lnTo>
                  <a:pt x="737" y="108"/>
                </a:lnTo>
                <a:lnTo>
                  <a:pt x="738" y="109"/>
                </a:lnTo>
                <a:lnTo>
                  <a:pt x="741" y="110"/>
                </a:lnTo>
                <a:lnTo>
                  <a:pt x="742" y="109"/>
                </a:lnTo>
                <a:lnTo>
                  <a:pt x="743" y="107"/>
                </a:lnTo>
                <a:lnTo>
                  <a:pt x="743" y="105"/>
                </a:lnTo>
                <a:lnTo>
                  <a:pt x="744" y="105"/>
                </a:lnTo>
                <a:lnTo>
                  <a:pt x="745" y="104"/>
                </a:lnTo>
                <a:lnTo>
                  <a:pt x="747" y="105"/>
                </a:lnTo>
                <a:lnTo>
                  <a:pt x="749" y="106"/>
                </a:lnTo>
                <a:lnTo>
                  <a:pt x="750" y="106"/>
                </a:lnTo>
                <a:lnTo>
                  <a:pt x="752" y="109"/>
                </a:lnTo>
                <a:lnTo>
                  <a:pt x="752" y="109"/>
                </a:lnTo>
                <a:lnTo>
                  <a:pt x="753" y="109"/>
                </a:lnTo>
                <a:lnTo>
                  <a:pt x="754" y="109"/>
                </a:lnTo>
                <a:lnTo>
                  <a:pt x="756" y="111"/>
                </a:lnTo>
                <a:lnTo>
                  <a:pt x="758" y="111"/>
                </a:lnTo>
                <a:lnTo>
                  <a:pt x="760" y="111"/>
                </a:lnTo>
                <a:lnTo>
                  <a:pt x="763" y="111"/>
                </a:lnTo>
                <a:lnTo>
                  <a:pt x="763" y="111"/>
                </a:lnTo>
                <a:lnTo>
                  <a:pt x="769" y="112"/>
                </a:lnTo>
                <a:lnTo>
                  <a:pt x="771" y="111"/>
                </a:lnTo>
                <a:lnTo>
                  <a:pt x="772" y="110"/>
                </a:lnTo>
                <a:lnTo>
                  <a:pt x="771" y="108"/>
                </a:lnTo>
                <a:lnTo>
                  <a:pt x="771" y="107"/>
                </a:lnTo>
                <a:lnTo>
                  <a:pt x="773" y="106"/>
                </a:lnTo>
                <a:lnTo>
                  <a:pt x="774" y="107"/>
                </a:lnTo>
                <a:lnTo>
                  <a:pt x="778" y="108"/>
                </a:lnTo>
                <a:lnTo>
                  <a:pt x="779" y="107"/>
                </a:lnTo>
                <a:lnTo>
                  <a:pt x="780" y="106"/>
                </a:lnTo>
                <a:lnTo>
                  <a:pt x="780" y="105"/>
                </a:lnTo>
                <a:lnTo>
                  <a:pt x="780" y="102"/>
                </a:lnTo>
                <a:lnTo>
                  <a:pt x="781" y="99"/>
                </a:lnTo>
                <a:lnTo>
                  <a:pt x="782" y="98"/>
                </a:lnTo>
                <a:lnTo>
                  <a:pt x="784" y="97"/>
                </a:lnTo>
                <a:lnTo>
                  <a:pt x="786" y="96"/>
                </a:lnTo>
                <a:lnTo>
                  <a:pt x="789" y="95"/>
                </a:lnTo>
                <a:lnTo>
                  <a:pt x="791" y="95"/>
                </a:lnTo>
                <a:lnTo>
                  <a:pt x="790" y="98"/>
                </a:lnTo>
                <a:lnTo>
                  <a:pt x="788" y="99"/>
                </a:lnTo>
                <a:lnTo>
                  <a:pt x="788" y="100"/>
                </a:lnTo>
                <a:lnTo>
                  <a:pt x="788" y="102"/>
                </a:lnTo>
                <a:lnTo>
                  <a:pt x="789" y="103"/>
                </a:lnTo>
                <a:lnTo>
                  <a:pt x="791" y="105"/>
                </a:lnTo>
                <a:lnTo>
                  <a:pt x="792" y="105"/>
                </a:lnTo>
                <a:lnTo>
                  <a:pt x="794" y="105"/>
                </a:lnTo>
                <a:lnTo>
                  <a:pt x="796" y="103"/>
                </a:lnTo>
                <a:lnTo>
                  <a:pt x="797" y="101"/>
                </a:lnTo>
                <a:lnTo>
                  <a:pt x="798" y="101"/>
                </a:lnTo>
                <a:lnTo>
                  <a:pt x="799" y="100"/>
                </a:lnTo>
                <a:lnTo>
                  <a:pt x="800" y="99"/>
                </a:lnTo>
                <a:lnTo>
                  <a:pt x="801" y="96"/>
                </a:lnTo>
                <a:lnTo>
                  <a:pt x="800" y="94"/>
                </a:lnTo>
                <a:lnTo>
                  <a:pt x="799" y="94"/>
                </a:lnTo>
                <a:lnTo>
                  <a:pt x="798" y="93"/>
                </a:lnTo>
                <a:lnTo>
                  <a:pt x="799" y="92"/>
                </a:lnTo>
                <a:lnTo>
                  <a:pt x="800" y="92"/>
                </a:lnTo>
                <a:lnTo>
                  <a:pt x="802" y="93"/>
                </a:lnTo>
                <a:lnTo>
                  <a:pt x="802" y="93"/>
                </a:lnTo>
                <a:lnTo>
                  <a:pt x="803" y="92"/>
                </a:lnTo>
                <a:lnTo>
                  <a:pt x="803" y="91"/>
                </a:lnTo>
                <a:lnTo>
                  <a:pt x="803" y="88"/>
                </a:lnTo>
                <a:lnTo>
                  <a:pt x="804" y="87"/>
                </a:lnTo>
                <a:lnTo>
                  <a:pt x="805" y="87"/>
                </a:lnTo>
                <a:lnTo>
                  <a:pt x="807" y="87"/>
                </a:lnTo>
                <a:lnTo>
                  <a:pt x="807" y="88"/>
                </a:lnTo>
                <a:lnTo>
                  <a:pt x="807" y="88"/>
                </a:lnTo>
                <a:lnTo>
                  <a:pt x="806" y="89"/>
                </a:lnTo>
                <a:lnTo>
                  <a:pt x="805" y="94"/>
                </a:lnTo>
                <a:lnTo>
                  <a:pt x="806" y="94"/>
                </a:lnTo>
                <a:lnTo>
                  <a:pt x="807" y="94"/>
                </a:lnTo>
                <a:lnTo>
                  <a:pt x="808" y="94"/>
                </a:lnTo>
                <a:lnTo>
                  <a:pt x="810" y="94"/>
                </a:lnTo>
                <a:lnTo>
                  <a:pt x="811" y="94"/>
                </a:lnTo>
                <a:lnTo>
                  <a:pt x="812" y="95"/>
                </a:lnTo>
                <a:lnTo>
                  <a:pt x="815" y="96"/>
                </a:lnTo>
                <a:lnTo>
                  <a:pt x="817" y="95"/>
                </a:lnTo>
                <a:lnTo>
                  <a:pt x="818" y="95"/>
                </a:lnTo>
                <a:lnTo>
                  <a:pt x="819" y="95"/>
                </a:lnTo>
                <a:lnTo>
                  <a:pt x="821" y="93"/>
                </a:lnTo>
                <a:lnTo>
                  <a:pt x="825" y="88"/>
                </a:lnTo>
                <a:lnTo>
                  <a:pt x="826" y="87"/>
                </a:lnTo>
                <a:lnTo>
                  <a:pt x="829" y="84"/>
                </a:lnTo>
                <a:lnTo>
                  <a:pt x="827" y="83"/>
                </a:lnTo>
                <a:lnTo>
                  <a:pt x="829" y="82"/>
                </a:lnTo>
                <a:lnTo>
                  <a:pt x="830" y="83"/>
                </a:lnTo>
                <a:lnTo>
                  <a:pt x="831" y="84"/>
                </a:lnTo>
                <a:lnTo>
                  <a:pt x="833" y="84"/>
                </a:lnTo>
                <a:lnTo>
                  <a:pt x="835" y="85"/>
                </a:lnTo>
                <a:lnTo>
                  <a:pt x="836" y="85"/>
                </a:lnTo>
                <a:lnTo>
                  <a:pt x="836" y="84"/>
                </a:lnTo>
                <a:lnTo>
                  <a:pt x="839" y="83"/>
                </a:lnTo>
                <a:lnTo>
                  <a:pt x="840" y="82"/>
                </a:lnTo>
                <a:lnTo>
                  <a:pt x="842" y="81"/>
                </a:lnTo>
                <a:lnTo>
                  <a:pt x="842" y="80"/>
                </a:lnTo>
                <a:lnTo>
                  <a:pt x="843" y="79"/>
                </a:lnTo>
                <a:lnTo>
                  <a:pt x="842" y="78"/>
                </a:lnTo>
                <a:lnTo>
                  <a:pt x="843" y="77"/>
                </a:lnTo>
                <a:lnTo>
                  <a:pt x="844" y="77"/>
                </a:lnTo>
                <a:lnTo>
                  <a:pt x="845" y="77"/>
                </a:lnTo>
                <a:lnTo>
                  <a:pt x="847" y="78"/>
                </a:lnTo>
                <a:lnTo>
                  <a:pt x="847" y="77"/>
                </a:lnTo>
                <a:lnTo>
                  <a:pt x="849" y="77"/>
                </a:lnTo>
                <a:lnTo>
                  <a:pt x="851" y="75"/>
                </a:lnTo>
                <a:lnTo>
                  <a:pt x="853" y="73"/>
                </a:lnTo>
                <a:lnTo>
                  <a:pt x="853" y="72"/>
                </a:lnTo>
                <a:lnTo>
                  <a:pt x="855" y="72"/>
                </a:lnTo>
                <a:lnTo>
                  <a:pt x="857" y="72"/>
                </a:lnTo>
                <a:lnTo>
                  <a:pt x="858" y="72"/>
                </a:lnTo>
                <a:lnTo>
                  <a:pt x="860" y="72"/>
                </a:lnTo>
                <a:lnTo>
                  <a:pt x="860" y="72"/>
                </a:lnTo>
                <a:lnTo>
                  <a:pt x="859" y="73"/>
                </a:lnTo>
                <a:lnTo>
                  <a:pt x="858" y="73"/>
                </a:lnTo>
                <a:lnTo>
                  <a:pt x="856" y="74"/>
                </a:lnTo>
                <a:lnTo>
                  <a:pt x="856" y="75"/>
                </a:lnTo>
                <a:lnTo>
                  <a:pt x="856" y="77"/>
                </a:lnTo>
                <a:lnTo>
                  <a:pt x="857" y="77"/>
                </a:lnTo>
                <a:lnTo>
                  <a:pt x="857" y="77"/>
                </a:lnTo>
                <a:lnTo>
                  <a:pt x="858" y="77"/>
                </a:lnTo>
                <a:lnTo>
                  <a:pt x="858" y="77"/>
                </a:lnTo>
                <a:lnTo>
                  <a:pt x="859" y="78"/>
                </a:lnTo>
                <a:lnTo>
                  <a:pt x="859" y="79"/>
                </a:lnTo>
                <a:lnTo>
                  <a:pt x="860" y="79"/>
                </a:lnTo>
                <a:lnTo>
                  <a:pt x="862" y="80"/>
                </a:lnTo>
                <a:lnTo>
                  <a:pt x="862" y="79"/>
                </a:lnTo>
                <a:lnTo>
                  <a:pt x="863" y="78"/>
                </a:lnTo>
                <a:lnTo>
                  <a:pt x="863" y="77"/>
                </a:lnTo>
                <a:lnTo>
                  <a:pt x="863" y="77"/>
                </a:lnTo>
                <a:lnTo>
                  <a:pt x="864" y="77"/>
                </a:lnTo>
                <a:lnTo>
                  <a:pt x="864" y="76"/>
                </a:lnTo>
                <a:lnTo>
                  <a:pt x="866" y="76"/>
                </a:lnTo>
                <a:lnTo>
                  <a:pt x="867" y="77"/>
                </a:lnTo>
                <a:lnTo>
                  <a:pt x="867" y="77"/>
                </a:lnTo>
                <a:lnTo>
                  <a:pt x="869" y="79"/>
                </a:lnTo>
                <a:lnTo>
                  <a:pt x="869" y="80"/>
                </a:lnTo>
                <a:lnTo>
                  <a:pt x="870" y="83"/>
                </a:lnTo>
                <a:lnTo>
                  <a:pt x="872" y="83"/>
                </a:lnTo>
                <a:lnTo>
                  <a:pt x="872" y="84"/>
                </a:lnTo>
                <a:lnTo>
                  <a:pt x="871" y="85"/>
                </a:lnTo>
                <a:lnTo>
                  <a:pt x="873" y="86"/>
                </a:lnTo>
                <a:lnTo>
                  <a:pt x="874" y="87"/>
                </a:lnTo>
                <a:lnTo>
                  <a:pt x="876" y="86"/>
                </a:lnTo>
                <a:lnTo>
                  <a:pt x="879" y="86"/>
                </a:lnTo>
                <a:lnTo>
                  <a:pt x="880" y="86"/>
                </a:lnTo>
                <a:lnTo>
                  <a:pt x="881" y="87"/>
                </a:lnTo>
                <a:lnTo>
                  <a:pt x="883" y="87"/>
                </a:lnTo>
                <a:lnTo>
                  <a:pt x="882" y="86"/>
                </a:lnTo>
                <a:lnTo>
                  <a:pt x="881" y="85"/>
                </a:lnTo>
                <a:lnTo>
                  <a:pt x="881" y="83"/>
                </a:lnTo>
                <a:lnTo>
                  <a:pt x="881" y="83"/>
                </a:lnTo>
                <a:lnTo>
                  <a:pt x="882" y="83"/>
                </a:lnTo>
                <a:lnTo>
                  <a:pt x="883" y="83"/>
                </a:lnTo>
                <a:lnTo>
                  <a:pt x="883" y="84"/>
                </a:lnTo>
                <a:lnTo>
                  <a:pt x="884" y="85"/>
                </a:lnTo>
                <a:lnTo>
                  <a:pt x="885" y="86"/>
                </a:lnTo>
                <a:lnTo>
                  <a:pt x="886" y="86"/>
                </a:lnTo>
                <a:lnTo>
                  <a:pt x="887" y="84"/>
                </a:lnTo>
                <a:lnTo>
                  <a:pt x="888" y="81"/>
                </a:lnTo>
                <a:lnTo>
                  <a:pt x="887" y="80"/>
                </a:lnTo>
                <a:lnTo>
                  <a:pt x="885" y="79"/>
                </a:lnTo>
                <a:lnTo>
                  <a:pt x="883" y="78"/>
                </a:lnTo>
                <a:lnTo>
                  <a:pt x="879" y="75"/>
                </a:lnTo>
                <a:lnTo>
                  <a:pt x="880" y="74"/>
                </a:lnTo>
                <a:lnTo>
                  <a:pt x="882" y="74"/>
                </a:lnTo>
                <a:lnTo>
                  <a:pt x="884" y="75"/>
                </a:lnTo>
                <a:lnTo>
                  <a:pt x="886" y="74"/>
                </a:lnTo>
                <a:lnTo>
                  <a:pt x="886" y="74"/>
                </a:lnTo>
                <a:lnTo>
                  <a:pt x="886" y="72"/>
                </a:lnTo>
                <a:lnTo>
                  <a:pt x="886" y="69"/>
                </a:lnTo>
                <a:lnTo>
                  <a:pt x="886" y="67"/>
                </a:lnTo>
                <a:lnTo>
                  <a:pt x="886" y="67"/>
                </a:lnTo>
                <a:lnTo>
                  <a:pt x="887" y="68"/>
                </a:lnTo>
                <a:lnTo>
                  <a:pt x="889" y="70"/>
                </a:lnTo>
                <a:lnTo>
                  <a:pt x="890" y="71"/>
                </a:lnTo>
                <a:lnTo>
                  <a:pt x="890" y="72"/>
                </a:lnTo>
                <a:lnTo>
                  <a:pt x="891" y="72"/>
                </a:lnTo>
                <a:lnTo>
                  <a:pt x="892" y="72"/>
                </a:lnTo>
                <a:lnTo>
                  <a:pt x="892" y="72"/>
                </a:lnTo>
                <a:lnTo>
                  <a:pt x="894" y="73"/>
                </a:lnTo>
                <a:lnTo>
                  <a:pt x="893" y="75"/>
                </a:lnTo>
                <a:lnTo>
                  <a:pt x="894" y="76"/>
                </a:lnTo>
                <a:lnTo>
                  <a:pt x="895" y="76"/>
                </a:lnTo>
                <a:lnTo>
                  <a:pt x="896" y="77"/>
                </a:lnTo>
                <a:lnTo>
                  <a:pt x="897" y="77"/>
                </a:lnTo>
                <a:lnTo>
                  <a:pt x="897" y="77"/>
                </a:lnTo>
                <a:lnTo>
                  <a:pt x="898" y="77"/>
                </a:lnTo>
                <a:lnTo>
                  <a:pt x="899" y="76"/>
                </a:lnTo>
                <a:lnTo>
                  <a:pt x="901" y="75"/>
                </a:lnTo>
                <a:lnTo>
                  <a:pt x="902" y="75"/>
                </a:lnTo>
                <a:lnTo>
                  <a:pt x="903" y="74"/>
                </a:lnTo>
                <a:lnTo>
                  <a:pt x="903" y="73"/>
                </a:lnTo>
                <a:lnTo>
                  <a:pt x="904" y="72"/>
                </a:lnTo>
                <a:lnTo>
                  <a:pt x="905" y="72"/>
                </a:lnTo>
                <a:lnTo>
                  <a:pt x="905" y="72"/>
                </a:lnTo>
                <a:lnTo>
                  <a:pt x="910" y="73"/>
                </a:lnTo>
                <a:lnTo>
                  <a:pt x="914" y="73"/>
                </a:lnTo>
                <a:lnTo>
                  <a:pt x="917" y="73"/>
                </a:lnTo>
                <a:lnTo>
                  <a:pt x="922" y="73"/>
                </a:lnTo>
                <a:lnTo>
                  <a:pt x="928" y="80"/>
                </a:lnTo>
                <a:lnTo>
                  <a:pt x="937" y="80"/>
                </a:lnTo>
                <a:lnTo>
                  <a:pt x="944" y="80"/>
                </a:lnTo>
                <a:lnTo>
                  <a:pt x="948" y="85"/>
                </a:lnTo>
                <a:lnTo>
                  <a:pt x="960" y="85"/>
                </a:lnTo>
                <a:lnTo>
                  <a:pt x="965" y="85"/>
                </a:lnTo>
                <a:lnTo>
                  <a:pt x="967" y="91"/>
                </a:lnTo>
                <a:lnTo>
                  <a:pt x="975" y="91"/>
                </a:lnTo>
                <a:lnTo>
                  <a:pt x="994" y="91"/>
                </a:lnTo>
                <a:lnTo>
                  <a:pt x="998" y="93"/>
                </a:lnTo>
                <a:lnTo>
                  <a:pt x="998" y="94"/>
                </a:lnTo>
                <a:lnTo>
                  <a:pt x="1002" y="92"/>
                </a:lnTo>
                <a:lnTo>
                  <a:pt x="1011" y="100"/>
                </a:lnTo>
                <a:lnTo>
                  <a:pt x="1012" y="100"/>
                </a:lnTo>
                <a:lnTo>
                  <a:pt x="1013" y="100"/>
                </a:lnTo>
                <a:lnTo>
                  <a:pt x="1014" y="101"/>
                </a:lnTo>
                <a:lnTo>
                  <a:pt x="1015" y="100"/>
                </a:lnTo>
                <a:lnTo>
                  <a:pt x="1015" y="99"/>
                </a:lnTo>
                <a:lnTo>
                  <a:pt x="1016" y="99"/>
                </a:lnTo>
                <a:lnTo>
                  <a:pt x="1017" y="98"/>
                </a:lnTo>
                <a:lnTo>
                  <a:pt x="1018" y="97"/>
                </a:lnTo>
                <a:lnTo>
                  <a:pt x="1020" y="97"/>
                </a:lnTo>
                <a:lnTo>
                  <a:pt x="1020" y="97"/>
                </a:lnTo>
                <a:lnTo>
                  <a:pt x="1022" y="97"/>
                </a:lnTo>
                <a:lnTo>
                  <a:pt x="1022" y="95"/>
                </a:lnTo>
                <a:lnTo>
                  <a:pt x="1022" y="94"/>
                </a:lnTo>
                <a:lnTo>
                  <a:pt x="1023" y="94"/>
                </a:lnTo>
                <a:lnTo>
                  <a:pt x="1025" y="94"/>
                </a:lnTo>
                <a:lnTo>
                  <a:pt x="1026" y="94"/>
                </a:lnTo>
                <a:lnTo>
                  <a:pt x="1026" y="95"/>
                </a:lnTo>
                <a:lnTo>
                  <a:pt x="1026" y="96"/>
                </a:lnTo>
                <a:lnTo>
                  <a:pt x="1026" y="98"/>
                </a:lnTo>
                <a:lnTo>
                  <a:pt x="1027" y="99"/>
                </a:lnTo>
                <a:lnTo>
                  <a:pt x="1029" y="98"/>
                </a:lnTo>
                <a:lnTo>
                  <a:pt x="1030" y="97"/>
                </a:lnTo>
                <a:lnTo>
                  <a:pt x="1031" y="98"/>
                </a:lnTo>
                <a:lnTo>
                  <a:pt x="1031" y="99"/>
                </a:lnTo>
                <a:lnTo>
                  <a:pt x="1031" y="100"/>
                </a:lnTo>
                <a:lnTo>
                  <a:pt x="1031" y="101"/>
                </a:lnTo>
                <a:lnTo>
                  <a:pt x="1032" y="101"/>
                </a:lnTo>
                <a:lnTo>
                  <a:pt x="1032" y="102"/>
                </a:lnTo>
                <a:lnTo>
                  <a:pt x="1034" y="102"/>
                </a:lnTo>
                <a:lnTo>
                  <a:pt x="1035" y="103"/>
                </a:lnTo>
                <a:lnTo>
                  <a:pt x="1037" y="104"/>
                </a:lnTo>
                <a:lnTo>
                  <a:pt x="1037" y="105"/>
                </a:lnTo>
                <a:lnTo>
                  <a:pt x="1037" y="105"/>
                </a:lnTo>
                <a:lnTo>
                  <a:pt x="1038" y="106"/>
                </a:lnTo>
                <a:lnTo>
                  <a:pt x="1039" y="107"/>
                </a:lnTo>
                <a:lnTo>
                  <a:pt x="1040" y="108"/>
                </a:lnTo>
                <a:lnTo>
                  <a:pt x="1040" y="110"/>
                </a:lnTo>
                <a:lnTo>
                  <a:pt x="1041" y="110"/>
                </a:lnTo>
                <a:lnTo>
                  <a:pt x="1042" y="110"/>
                </a:lnTo>
                <a:lnTo>
                  <a:pt x="1043" y="110"/>
                </a:lnTo>
                <a:lnTo>
                  <a:pt x="1044" y="110"/>
                </a:lnTo>
                <a:lnTo>
                  <a:pt x="1045" y="111"/>
                </a:lnTo>
                <a:lnTo>
                  <a:pt x="1045" y="112"/>
                </a:lnTo>
                <a:lnTo>
                  <a:pt x="1045" y="114"/>
                </a:lnTo>
                <a:lnTo>
                  <a:pt x="1045" y="116"/>
                </a:lnTo>
                <a:lnTo>
                  <a:pt x="1045" y="117"/>
                </a:lnTo>
                <a:lnTo>
                  <a:pt x="1044" y="118"/>
                </a:lnTo>
                <a:lnTo>
                  <a:pt x="1045" y="119"/>
                </a:lnTo>
                <a:lnTo>
                  <a:pt x="1046" y="119"/>
                </a:lnTo>
                <a:lnTo>
                  <a:pt x="1047" y="119"/>
                </a:lnTo>
                <a:lnTo>
                  <a:pt x="1048" y="117"/>
                </a:lnTo>
                <a:lnTo>
                  <a:pt x="1048" y="118"/>
                </a:lnTo>
                <a:lnTo>
                  <a:pt x="1049" y="118"/>
                </a:lnTo>
                <a:lnTo>
                  <a:pt x="1051" y="118"/>
                </a:lnTo>
                <a:lnTo>
                  <a:pt x="1052" y="118"/>
                </a:lnTo>
                <a:lnTo>
                  <a:pt x="1052" y="120"/>
                </a:lnTo>
                <a:lnTo>
                  <a:pt x="1052" y="121"/>
                </a:lnTo>
                <a:lnTo>
                  <a:pt x="1052" y="122"/>
                </a:lnTo>
                <a:lnTo>
                  <a:pt x="1052" y="124"/>
                </a:lnTo>
                <a:lnTo>
                  <a:pt x="1052" y="127"/>
                </a:lnTo>
                <a:lnTo>
                  <a:pt x="1052" y="127"/>
                </a:lnTo>
                <a:lnTo>
                  <a:pt x="1053" y="129"/>
                </a:lnTo>
                <a:lnTo>
                  <a:pt x="1053" y="130"/>
                </a:lnTo>
                <a:lnTo>
                  <a:pt x="1053" y="131"/>
                </a:lnTo>
                <a:lnTo>
                  <a:pt x="1053" y="132"/>
                </a:lnTo>
                <a:lnTo>
                  <a:pt x="1053" y="133"/>
                </a:lnTo>
                <a:lnTo>
                  <a:pt x="1054" y="133"/>
                </a:lnTo>
                <a:lnTo>
                  <a:pt x="1054" y="134"/>
                </a:lnTo>
                <a:lnTo>
                  <a:pt x="1053" y="135"/>
                </a:lnTo>
                <a:lnTo>
                  <a:pt x="1053" y="136"/>
                </a:lnTo>
                <a:lnTo>
                  <a:pt x="1053" y="137"/>
                </a:lnTo>
                <a:lnTo>
                  <a:pt x="1053" y="138"/>
                </a:lnTo>
                <a:lnTo>
                  <a:pt x="1052" y="138"/>
                </a:lnTo>
                <a:lnTo>
                  <a:pt x="1051" y="138"/>
                </a:lnTo>
                <a:lnTo>
                  <a:pt x="1051" y="139"/>
                </a:lnTo>
                <a:lnTo>
                  <a:pt x="1051" y="141"/>
                </a:lnTo>
                <a:lnTo>
                  <a:pt x="1050" y="142"/>
                </a:lnTo>
                <a:lnTo>
                  <a:pt x="1048" y="141"/>
                </a:lnTo>
                <a:lnTo>
                  <a:pt x="1048" y="142"/>
                </a:lnTo>
                <a:lnTo>
                  <a:pt x="1048" y="143"/>
                </a:lnTo>
                <a:lnTo>
                  <a:pt x="1048" y="144"/>
                </a:lnTo>
                <a:lnTo>
                  <a:pt x="1048" y="145"/>
                </a:lnTo>
                <a:lnTo>
                  <a:pt x="1049" y="146"/>
                </a:lnTo>
                <a:lnTo>
                  <a:pt x="1051" y="147"/>
                </a:lnTo>
                <a:lnTo>
                  <a:pt x="1053" y="148"/>
                </a:lnTo>
                <a:lnTo>
                  <a:pt x="1054" y="147"/>
                </a:lnTo>
                <a:lnTo>
                  <a:pt x="1054" y="148"/>
                </a:lnTo>
                <a:lnTo>
                  <a:pt x="1055" y="149"/>
                </a:lnTo>
                <a:lnTo>
                  <a:pt x="1054" y="150"/>
                </a:lnTo>
                <a:lnTo>
                  <a:pt x="1054" y="151"/>
                </a:lnTo>
                <a:lnTo>
                  <a:pt x="1054" y="152"/>
                </a:lnTo>
                <a:lnTo>
                  <a:pt x="1054" y="153"/>
                </a:lnTo>
                <a:lnTo>
                  <a:pt x="1054" y="154"/>
                </a:lnTo>
                <a:lnTo>
                  <a:pt x="1054" y="155"/>
                </a:lnTo>
                <a:lnTo>
                  <a:pt x="1056" y="155"/>
                </a:lnTo>
                <a:lnTo>
                  <a:pt x="1057" y="154"/>
                </a:lnTo>
                <a:lnTo>
                  <a:pt x="1058" y="154"/>
                </a:lnTo>
                <a:lnTo>
                  <a:pt x="1059" y="155"/>
                </a:lnTo>
                <a:lnTo>
                  <a:pt x="1059" y="156"/>
                </a:lnTo>
                <a:lnTo>
                  <a:pt x="1059" y="157"/>
                </a:lnTo>
                <a:lnTo>
                  <a:pt x="1060" y="158"/>
                </a:lnTo>
                <a:lnTo>
                  <a:pt x="1061" y="158"/>
                </a:lnTo>
                <a:lnTo>
                  <a:pt x="1062" y="158"/>
                </a:lnTo>
                <a:lnTo>
                  <a:pt x="1064" y="157"/>
                </a:lnTo>
                <a:lnTo>
                  <a:pt x="1065" y="157"/>
                </a:lnTo>
                <a:lnTo>
                  <a:pt x="1065" y="157"/>
                </a:lnTo>
                <a:lnTo>
                  <a:pt x="1066" y="156"/>
                </a:lnTo>
                <a:lnTo>
                  <a:pt x="1068" y="156"/>
                </a:lnTo>
                <a:lnTo>
                  <a:pt x="1069" y="157"/>
                </a:lnTo>
                <a:lnTo>
                  <a:pt x="1070" y="158"/>
                </a:lnTo>
                <a:lnTo>
                  <a:pt x="1070" y="159"/>
                </a:lnTo>
                <a:lnTo>
                  <a:pt x="1070" y="160"/>
                </a:lnTo>
                <a:lnTo>
                  <a:pt x="1071" y="160"/>
                </a:lnTo>
                <a:lnTo>
                  <a:pt x="1072" y="161"/>
                </a:lnTo>
                <a:lnTo>
                  <a:pt x="1073" y="162"/>
                </a:lnTo>
                <a:lnTo>
                  <a:pt x="1075" y="162"/>
                </a:lnTo>
                <a:lnTo>
                  <a:pt x="1076" y="164"/>
                </a:lnTo>
                <a:lnTo>
                  <a:pt x="1076" y="166"/>
                </a:lnTo>
                <a:lnTo>
                  <a:pt x="1077" y="166"/>
                </a:lnTo>
                <a:lnTo>
                  <a:pt x="1076" y="168"/>
                </a:lnTo>
                <a:lnTo>
                  <a:pt x="1079" y="168"/>
                </a:lnTo>
                <a:lnTo>
                  <a:pt x="1080" y="167"/>
                </a:lnTo>
                <a:lnTo>
                  <a:pt x="1082" y="166"/>
                </a:lnTo>
                <a:lnTo>
                  <a:pt x="1085" y="167"/>
                </a:lnTo>
                <a:lnTo>
                  <a:pt x="1086" y="167"/>
                </a:lnTo>
                <a:lnTo>
                  <a:pt x="1087" y="167"/>
                </a:lnTo>
                <a:lnTo>
                  <a:pt x="1087" y="166"/>
                </a:lnTo>
                <a:lnTo>
                  <a:pt x="1088" y="166"/>
                </a:lnTo>
                <a:lnTo>
                  <a:pt x="1089" y="166"/>
                </a:lnTo>
                <a:lnTo>
                  <a:pt x="1091" y="167"/>
                </a:lnTo>
                <a:lnTo>
                  <a:pt x="1093" y="167"/>
                </a:lnTo>
                <a:lnTo>
                  <a:pt x="1093" y="168"/>
                </a:lnTo>
                <a:lnTo>
                  <a:pt x="1093" y="169"/>
                </a:lnTo>
                <a:lnTo>
                  <a:pt x="1095" y="169"/>
                </a:lnTo>
                <a:lnTo>
                  <a:pt x="1097" y="170"/>
                </a:lnTo>
                <a:lnTo>
                  <a:pt x="1098" y="171"/>
                </a:lnTo>
                <a:lnTo>
                  <a:pt x="1098" y="171"/>
                </a:lnTo>
                <a:lnTo>
                  <a:pt x="1099" y="171"/>
                </a:lnTo>
                <a:lnTo>
                  <a:pt x="1100" y="171"/>
                </a:lnTo>
                <a:lnTo>
                  <a:pt x="1101" y="171"/>
                </a:lnTo>
                <a:lnTo>
                  <a:pt x="1102" y="171"/>
                </a:lnTo>
                <a:lnTo>
                  <a:pt x="1103" y="171"/>
                </a:lnTo>
                <a:lnTo>
                  <a:pt x="1104" y="171"/>
                </a:lnTo>
                <a:lnTo>
                  <a:pt x="1105" y="171"/>
                </a:lnTo>
                <a:lnTo>
                  <a:pt x="1106" y="171"/>
                </a:lnTo>
                <a:lnTo>
                  <a:pt x="1107" y="171"/>
                </a:lnTo>
                <a:lnTo>
                  <a:pt x="1108" y="172"/>
                </a:lnTo>
                <a:lnTo>
                  <a:pt x="1109" y="172"/>
                </a:lnTo>
                <a:lnTo>
                  <a:pt x="1110" y="171"/>
                </a:lnTo>
                <a:lnTo>
                  <a:pt x="1112" y="172"/>
                </a:lnTo>
                <a:lnTo>
                  <a:pt x="1113" y="173"/>
                </a:lnTo>
                <a:lnTo>
                  <a:pt x="1114" y="174"/>
                </a:lnTo>
                <a:lnTo>
                  <a:pt x="1115" y="175"/>
                </a:lnTo>
                <a:lnTo>
                  <a:pt x="1115" y="176"/>
                </a:lnTo>
                <a:lnTo>
                  <a:pt x="1118" y="176"/>
                </a:lnTo>
                <a:lnTo>
                  <a:pt x="1118" y="177"/>
                </a:lnTo>
                <a:lnTo>
                  <a:pt x="1118" y="178"/>
                </a:lnTo>
                <a:lnTo>
                  <a:pt x="1119" y="179"/>
                </a:lnTo>
                <a:lnTo>
                  <a:pt x="1120" y="179"/>
                </a:lnTo>
                <a:lnTo>
                  <a:pt x="1121" y="179"/>
                </a:lnTo>
                <a:lnTo>
                  <a:pt x="1122" y="179"/>
                </a:lnTo>
                <a:lnTo>
                  <a:pt x="1124" y="179"/>
                </a:lnTo>
                <a:lnTo>
                  <a:pt x="1125" y="180"/>
                </a:lnTo>
                <a:lnTo>
                  <a:pt x="1125" y="181"/>
                </a:lnTo>
                <a:lnTo>
                  <a:pt x="1126" y="182"/>
                </a:lnTo>
                <a:lnTo>
                  <a:pt x="1127" y="182"/>
                </a:lnTo>
                <a:lnTo>
                  <a:pt x="1127" y="181"/>
                </a:lnTo>
                <a:lnTo>
                  <a:pt x="1128" y="181"/>
                </a:lnTo>
                <a:lnTo>
                  <a:pt x="1130" y="181"/>
                </a:lnTo>
                <a:lnTo>
                  <a:pt x="1131" y="182"/>
                </a:lnTo>
                <a:lnTo>
                  <a:pt x="1132" y="183"/>
                </a:lnTo>
                <a:lnTo>
                  <a:pt x="1133" y="183"/>
                </a:lnTo>
                <a:lnTo>
                  <a:pt x="1135" y="183"/>
                </a:lnTo>
                <a:lnTo>
                  <a:pt x="1137" y="184"/>
                </a:lnTo>
                <a:lnTo>
                  <a:pt x="1138" y="185"/>
                </a:lnTo>
                <a:lnTo>
                  <a:pt x="1138" y="186"/>
                </a:lnTo>
                <a:lnTo>
                  <a:pt x="1139" y="188"/>
                </a:lnTo>
                <a:lnTo>
                  <a:pt x="1140" y="187"/>
                </a:lnTo>
                <a:lnTo>
                  <a:pt x="1142" y="187"/>
                </a:lnTo>
                <a:lnTo>
                  <a:pt x="1143" y="186"/>
                </a:lnTo>
                <a:lnTo>
                  <a:pt x="1144" y="185"/>
                </a:lnTo>
                <a:lnTo>
                  <a:pt x="1145" y="185"/>
                </a:lnTo>
                <a:lnTo>
                  <a:pt x="1147" y="185"/>
                </a:lnTo>
                <a:lnTo>
                  <a:pt x="1148" y="186"/>
                </a:lnTo>
                <a:lnTo>
                  <a:pt x="1148" y="187"/>
                </a:lnTo>
                <a:lnTo>
                  <a:pt x="1149" y="186"/>
                </a:lnTo>
                <a:lnTo>
                  <a:pt x="1150" y="186"/>
                </a:lnTo>
                <a:lnTo>
                  <a:pt x="1151" y="186"/>
                </a:lnTo>
                <a:lnTo>
                  <a:pt x="1153" y="186"/>
                </a:lnTo>
                <a:lnTo>
                  <a:pt x="1154" y="187"/>
                </a:lnTo>
                <a:lnTo>
                  <a:pt x="1154" y="188"/>
                </a:lnTo>
                <a:lnTo>
                  <a:pt x="1155" y="188"/>
                </a:lnTo>
                <a:lnTo>
                  <a:pt x="1156" y="188"/>
                </a:lnTo>
                <a:lnTo>
                  <a:pt x="1157" y="188"/>
                </a:lnTo>
                <a:lnTo>
                  <a:pt x="1158" y="189"/>
                </a:lnTo>
                <a:lnTo>
                  <a:pt x="1159" y="188"/>
                </a:lnTo>
                <a:lnTo>
                  <a:pt x="1160" y="188"/>
                </a:lnTo>
                <a:lnTo>
                  <a:pt x="1160" y="187"/>
                </a:lnTo>
                <a:lnTo>
                  <a:pt x="1160" y="188"/>
                </a:lnTo>
                <a:lnTo>
                  <a:pt x="1161" y="189"/>
                </a:lnTo>
                <a:lnTo>
                  <a:pt x="1162" y="190"/>
                </a:lnTo>
                <a:lnTo>
                  <a:pt x="1161" y="191"/>
                </a:lnTo>
                <a:lnTo>
                  <a:pt x="1162" y="192"/>
                </a:lnTo>
                <a:lnTo>
                  <a:pt x="1163" y="192"/>
                </a:lnTo>
                <a:lnTo>
                  <a:pt x="1164" y="191"/>
                </a:lnTo>
                <a:lnTo>
                  <a:pt x="1165" y="190"/>
                </a:lnTo>
                <a:lnTo>
                  <a:pt x="1166" y="190"/>
                </a:lnTo>
                <a:lnTo>
                  <a:pt x="1166" y="189"/>
                </a:lnTo>
                <a:lnTo>
                  <a:pt x="1168" y="191"/>
                </a:lnTo>
                <a:lnTo>
                  <a:pt x="1169" y="191"/>
                </a:lnTo>
                <a:lnTo>
                  <a:pt x="1171" y="193"/>
                </a:lnTo>
                <a:lnTo>
                  <a:pt x="1171" y="193"/>
                </a:lnTo>
                <a:lnTo>
                  <a:pt x="1172" y="192"/>
                </a:lnTo>
                <a:lnTo>
                  <a:pt x="1171" y="191"/>
                </a:lnTo>
                <a:lnTo>
                  <a:pt x="1171" y="189"/>
                </a:lnTo>
                <a:lnTo>
                  <a:pt x="1172" y="189"/>
                </a:lnTo>
                <a:lnTo>
                  <a:pt x="1173" y="190"/>
                </a:lnTo>
                <a:lnTo>
                  <a:pt x="1174" y="190"/>
                </a:lnTo>
                <a:lnTo>
                  <a:pt x="1175" y="190"/>
                </a:lnTo>
                <a:lnTo>
                  <a:pt x="1176" y="189"/>
                </a:lnTo>
                <a:lnTo>
                  <a:pt x="1178" y="189"/>
                </a:lnTo>
                <a:lnTo>
                  <a:pt x="1180" y="189"/>
                </a:lnTo>
                <a:lnTo>
                  <a:pt x="1181" y="189"/>
                </a:lnTo>
                <a:lnTo>
                  <a:pt x="1181" y="190"/>
                </a:lnTo>
                <a:lnTo>
                  <a:pt x="1182" y="191"/>
                </a:lnTo>
                <a:lnTo>
                  <a:pt x="1183" y="191"/>
                </a:lnTo>
                <a:lnTo>
                  <a:pt x="1186" y="191"/>
                </a:lnTo>
                <a:lnTo>
                  <a:pt x="1187" y="192"/>
                </a:lnTo>
                <a:lnTo>
                  <a:pt x="1188" y="192"/>
                </a:lnTo>
                <a:lnTo>
                  <a:pt x="1189" y="193"/>
                </a:lnTo>
                <a:lnTo>
                  <a:pt x="1189" y="194"/>
                </a:lnTo>
                <a:lnTo>
                  <a:pt x="1188" y="196"/>
                </a:lnTo>
                <a:lnTo>
                  <a:pt x="1188" y="197"/>
                </a:lnTo>
                <a:lnTo>
                  <a:pt x="1187" y="198"/>
                </a:lnTo>
                <a:lnTo>
                  <a:pt x="1186" y="198"/>
                </a:lnTo>
                <a:lnTo>
                  <a:pt x="1185" y="199"/>
                </a:lnTo>
                <a:lnTo>
                  <a:pt x="1184" y="199"/>
                </a:lnTo>
                <a:lnTo>
                  <a:pt x="1184" y="200"/>
                </a:lnTo>
                <a:lnTo>
                  <a:pt x="1185" y="201"/>
                </a:lnTo>
                <a:lnTo>
                  <a:pt x="1187" y="201"/>
                </a:lnTo>
                <a:lnTo>
                  <a:pt x="1188" y="201"/>
                </a:lnTo>
                <a:lnTo>
                  <a:pt x="1188" y="201"/>
                </a:lnTo>
                <a:lnTo>
                  <a:pt x="1190" y="201"/>
                </a:lnTo>
                <a:lnTo>
                  <a:pt x="1190" y="202"/>
                </a:lnTo>
                <a:lnTo>
                  <a:pt x="1190" y="204"/>
                </a:lnTo>
                <a:lnTo>
                  <a:pt x="1190" y="205"/>
                </a:lnTo>
                <a:lnTo>
                  <a:pt x="1190" y="205"/>
                </a:lnTo>
                <a:lnTo>
                  <a:pt x="1188" y="206"/>
                </a:lnTo>
                <a:lnTo>
                  <a:pt x="1189" y="207"/>
                </a:lnTo>
                <a:lnTo>
                  <a:pt x="1190" y="208"/>
                </a:lnTo>
                <a:lnTo>
                  <a:pt x="1192" y="208"/>
                </a:lnTo>
                <a:lnTo>
                  <a:pt x="1193" y="208"/>
                </a:lnTo>
                <a:lnTo>
                  <a:pt x="1194" y="209"/>
                </a:lnTo>
                <a:lnTo>
                  <a:pt x="1194" y="210"/>
                </a:lnTo>
                <a:lnTo>
                  <a:pt x="1195" y="210"/>
                </a:lnTo>
                <a:lnTo>
                  <a:pt x="1196" y="210"/>
                </a:lnTo>
                <a:lnTo>
                  <a:pt x="1197" y="212"/>
                </a:lnTo>
                <a:lnTo>
                  <a:pt x="1196" y="213"/>
                </a:lnTo>
                <a:lnTo>
                  <a:pt x="1195" y="213"/>
                </a:lnTo>
                <a:lnTo>
                  <a:pt x="1194" y="213"/>
                </a:lnTo>
                <a:lnTo>
                  <a:pt x="1194" y="214"/>
                </a:lnTo>
                <a:lnTo>
                  <a:pt x="1194" y="216"/>
                </a:lnTo>
                <a:lnTo>
                  <a:pt x="1194" y="217"/>
                </a:lnTo>
                <a:lnTo>
                  <a:pt x="1194" y="218"/>
                </a:lnTo>
                <a:lnTo>
                  <a:pt x="1195" y="219"/>
                </a:lnTo>
                <a:lnTo>
                  <a:pt x="1196" y="219"/>
                </a:lnTo>
                <a:lnTo>
                  <a:pt x="1198" y="219"/>
                </a:lnTo>
                <a:lnTo>
                  <a:pt x="1199" y="219"/>
                </a:lnTo>
                <a:lnTo>
                  <a:pt x="1200" y="219"/>
                </a:lnTo>
                <a:lnTo>
                  <a:pt x="1200" y="221"/>
                </a:lnTo>
                <a:lnTo>
                  <a:pt x="1199" y="221"/>
                </a:lnTo>
                <a:lnTo>
                  <a:pt x="1200" y="223"/>
                </a:lnTo>
                <a:lnTo>
                  <a:pt x="1200" y="224"/>
                </a:lnTo>
                <a:lnTo>
                  <a:pt x="1199" y="225"/>
                </a:lnTo>
                <a:lnTo>
                  <a:pt x="1199" y="226"/>
                </a:lnTo>
                <a:lnTo>
                  <a:pt x="1199" y="227"/>
                </a:lnTo>
                <a:lnTo>
                  <a:pt x="1197" y="227"/>
                </a:lnTo>
                <a:lnTo>
                  <a:pt x="1196" y="227"/>
                </a:lnTo>
                <a:lnTo>
                  <a:pt x="1195" y="227"/>
                </a:lnTo>
                <a:lnTo>
                  <a:pt x="1194" y="227"/>
                </a:lnTo>
                <a:lnTo>
                  <a:pt x="1193" y="227"/>
                </a:lnTo>
                <a:lnTo>
                  <a:pt x="1191" y="228"/>
                </a:lnTo>
                <a:lnTo>
                  <a:pt x="1191" y="229"/>
                </a:lnTo>
                <a:lnTo>
                  <a:pt x="1191" y="230"/>
                </a:lnTo>
                <a:lnTo>
                  <a:pt x="1192" y="232"/>
                </a:lnTo>
                <a:lnTo>
                  <a:pt x="1192" y="232"/>
                </a:lnTo>
                <a:lnTo>
                  <a:pt x="1192" y="233"/>
                </a:lnTo>
                <a:lnTo>
                  <a:pt x="1190" y="234"/>
                </a:lnTo>
                <a:lnTo>
                  <a:pt x="1190" y="236"/>
                </a:lnTo>
                <a:lnTo>
                  <a:pt x="1190" y="237"/>
                </a:lnTo>
                <a:lnTo>
                  <a:pt x="1191" y="238"/>
                </a:lnTo>
                <a:lnTo>
                  <a:pt x="1191" y="238"/>
                </a:lnTo>
                <a:lnTo>
                  <a:pt x="1189" y="239"/>
                </a:lnTo>
                <a:lnTo>
                  <a:pt x="1188" y="239"/>
                </a:lnTo>
                <a:lnTo>
                  <a:pt x="1187" y="239"/>
                </a:lnTo>
                <a:lnTo>
                  <a:pt x="1187" y="240"/>
                </a:lnTo>
                <a:lnTo>
                  <a:pt x="1187" y="241"/>
                </a:lnTo>
                <a:lnTo>
                  <a:pt x="1186" y="242"/>
                </a:lnTo>
                <a:lnTo>
                  <a:pt x="1183" y="244"/>
                </a:lnTo>
                <a:lnTo>
                  <a:pt x="1182" y="246"/>
                </a:lnTo>
                <a:lnTo>
                  <a:pt x="1182" y="247"/>
                </a:lnTo>
                <a:lnTo>
                  <a:pt x="1182" y="248"/>
                </a:lnTo>
                <a:lnTo>
                  <a:pt x="1182" y="249"/>
                </a:lnTo>
                <a:lnTo>
                  <a:pt x="1182" y="250"/>
                </a:lnTo>
                <a:lnTo>
                  <a:pt x="1180" y="251"/>
                </a:lnTo>
                <a:lnTo>
                  <a:pt x="1179" y="252"/>
                </a:lnTo>
                <a:lnTo>
                  <a:pt x="1178" y="253"/>
                </a:lnTo>
                <a:lnTo>
                  <a:pt x="1177" y="254"/>
                </a:lnTo>
                <a:lnTo>
                  <a:pt x="1177" y="255"/>
                </a:lnTo>
                <a:lnTo>
                  <a:pt x="1177" y="256"/>
                </a:lnTo>
                <a:lnTo>
                  <a:pt x="1177" y="258"/>
                </a:lnTo>
                <a:lnTo>
                  <a:pt x="1177" y="260"/>
                </a:lnTo>
                <a:lnTo>
                  <a:pt x="1177" y="261"/>
                </a:lnTo>
                <a:lnTo>
                  <a:pt x="1177" y="263"/>
                </a:lnTo>
                <a:lnTo>
                  <a:pt x="1177" y="264"/>
                </a:lnTo>
                <a:lnTo>
                  <a:pt x="1177" y="266"/>
                </a:lnTo>
                <a:lnTo>
                  <a:pt x="1177" y="267"/>
                </a:lnTo>
                <a:lnTo>
                  <a:pt x="1175" y="268"/>
                </a:lnTo>
                <a:lnTo>
                  <a:pt x="1174" y="270"/>
                </a:lnTo>
                <a:lnTo>
                  <a:pt x="1171" y="271"/>
                </a:lnTo>
                <a:lnTo>
                  <a:pt x="1169" y="272"/>
                </a:lnTo>
                <a:lnTo>
                  <a:pt x="1167" y="274"/>
                </a:lnTo>
                <a:lnTo>
                  <a:pt x="1166" y="276"/>
                </a:lnTo>
                <a:lnTo>
                  <a:pt x="1164" y="277"/>
                </a:lnTo>
                <a:lnTo>
                  <a:pt x="1161" y="279"/>
                </a:lnTo>
                <a:lnTo>
                  <a:pt x="1159" y="280"/>
                </a:lnTo>
                <a:lnTo>
                  <a:pt x="1157" y="284"/>
                </a:lnTo>
                <a:lnTo>
                  <a:pt x="1156" y="287"/>
                </a:lnTo>
                <a:lnTo>
                  <a:pt x="1155" y="288"/>
                </a:lnTo>
                <a:lnTo>
                  <a:pt x="1153" y="290"/>
                </a:lnTo>
                <a:lnTo>
                  <a:pt x="1151" y="292"/>
                </a:lnTo>
                <a:lnTo>
                  <a:pt x="1149" y="293"/>
                </a:lnTo>
                <a:lnTo>
                  <a:pt x="1148" y="294"/>
                </a:lnTo>
                <a:lnTo>
                  <a:pt x="1147" y="297"/>
                </a:lnTo>
                <a:lnTo>
                  <a:pt x="1145" y="299"/>
                </a:lnTo>
                <a:lnTo>
                  <a:pt x="1144" y="301"/>
                </a:lnTo>
                <a:lnTo>
                  <a:pt x="1143" y="302"/>
                </a:lnTo>
                <a:lnTo>
                  <a:pt x="1143" y="303"/>
                </a:lnTo>
                <a:lnTo>
                  <a:pt x="1142" y="305"/>
                </a:lnTo>
                <a:lnTo>
                  <a:pt x="1141" y="307"/>
                </a:lnTo>
                <a:lnTo>
                  <a:pt x="1141" y="309"/>
                </a:lnTo>
                <a:lnTo>
                  <a:pt x="1140" y="310"/>
                </a:lnTo>
                <a:lnTo>
                  <a:pt x="1140" y="312"/>
                </a:lnTo>
                <a:lnTo>
                  <a:pt x="1139" y="312"/>
                </a:lnTo>
                <a:lnTo>
                  <a:pt x="1139" y="314"/>
                </a:lnTo>
                <a:lnTo>
                  <a:pt x="1140" y="315"/>
                </a:lnTo>
                <a:lnTo>
                  <a:pt x="1140" y="316"/>
                </a:lnTo>
                <a:lnTo>
                  <a:pt x="1141" y="317"/>
                </a:lnTo>
                <a:lnTo>
                  <a:pt x="1141" y="319"/>
                </a:lnTo>
                <a:lnTo>
                  <a:pt x="1140" y="320"/>
                </a:lnTo>
                <a:lnTo>
                  <a:pt x="1140" y="321"/>
                </a:lnTo>
                <a:lnTo>
                  <a:pt x="1140" y="322"/>
                </a:lnTo>
                <a:lnTo>
                  <a:pt x="1142" y="322"/>
                </a:lnTo>
                <a:lnTo>
                  <a:pt x="1143" y="322"/>
                </a:lnTo>
                <a:lnTo>
                  <a:pt x="1143" y="322"/>
                </a:lnTo>
                <a:lnTo>
                  <a:pt x="1143" y="323"/>
                </a:lnTo>
                <a:lnTo>
                  <a:pt x="1143" y="325"/>
                </a:lnTo>
                <a:lnTo>
                  <a:pt x="1142" y="326"/>
                </a:lnTo>
                <a:lnTo>
                  <a:pt x="1142" y="328"/>
                </a:lnTo>
                <a:lnTo>
                  <a:pt x="1142" y="330"/>
                </a:lnTo>
                <a:lnTo>
                  <a:pt x="1143" y="332"/>
                </a:lnTo>
                <a:lnTo>
                  <a:pt x="1143" y="333"/>
                </a:lnTo>
                <a:lnTo>
                  <a:pt x="1144" y="335"/>
                </a:lnTo>
                <a:lnTo>
                  <a:pt x="1146" y="336"/>
                </a:lnTo>
                <a:lnTo>
                  <a:pt x="1148" y="336"/>
                </a:lnTo>
                <a:lnTo>
                  <a:pt x="1149" y="338"/>
                </a:lnTo>
                <a:lnTo>
                  <a:pt x="1151" y="338"/>
                </a:lnTo>
                <a:lnTo>
                  <a:pt x="1153" y="340"/>
                </a:lnTo>
                <a:lnTo>
                  <a:pt x="1154" y="341"/>
                </a:lnTo>
                <a:lnTo>
                  <a:pt x="1154" y="343"/>
                </a:lnTo>
                <a:lnTo>
                  <a:pt x="1156" y="343"/>
                </a:lnTo>
                <a:lnTo>
                  <a:pt x="1157" y="343"/>
                </a:lnTo>
                <a:lnTo>
                  <a:pt x="1159" y="343"/>
                </a:lnTo>
                <a:lnTo>
                  <a:pt x="1160" y="344"/>
                </a:lnTo>
                <a:lnTo>
                  <a:pt x="1162" y="345"/>
                </a:lnTo>
                <a:lnTo>
                  <a:pt x="1162" y="346"/>
                </a:lnTo>
                <a:lnTo>
                  <a:pt x="1164" y="345"/>
                </a:lnTo>
                <a:lnTo>
                  <a:pt x="1166" y="347"/>
                </a:lnTo>
                <a:lnTo>
                  <a:pt x="1167" y="348"/>
                </a:lnTo>
                <a:lnTo>
                  <a:pt x="1169" y="349"/>
                </a:lnTo>
                <a:lnTo>
                  <a:pt x="1171" y="349"/>
                </a:lnTo>
                <a:lnTo>
                  <a:pt x="1175" y="349"/>
                </a:lnTo>
                <a:lnTo>
                  <a:pt x="1177" y="349"/>
                </a:lnTo>
                <a:lnTo>
                  <a:pt x="1178" y="348"/>
                </a:lnTo>
                <a:lnTo>
                  <a:pt x="1182" y="348"/>
                </a:lnTo>
                <a:lnTo>
                  <a:pt x="1182" y="347"/>
                </a:lnTo>
                <a:lnTo>
                  <a:pt x="1184" y="347"/>
                </a:lnTo>
                <a:lnTo>
                  <a:pt x="1187" y="348"/>
                </a:lnTo>
                <a:lnTo>
                  <a:pt x="1189" y="348"/>
                </a:lnTo>
                <a:lnTo>
                  <a:pt x="1192" y="348"/>
                </a:lnTo>
                <a:lnTo>
                  <a:pt x="1194" y="349"/>
                </a:lnTo>
                <a:lnTo>
                  <a:pt x="1196" y="349"/>
                </a:lnTo>
                <a:lnTo>
                  <a:pt x="1199" y="349"/>
                </a:lnTo>
                <a:lnTo>
                  <a:pt x="1202" y="350"/>
                </a:lnTo>
                <a:lnTo>
                  <a:pt x="1205" y="350"/>
                </a:lnTo>
                <a:lnTo>
                  <a:pt x="1205" y="349"/>
                </a:lnTo>
                <a:lnTo>
                  <a:pt x="1206" y="347"/>
                </a:lnTo>
                <a:lnTo>
                  <a:pt x="1207" y="346"/>
                </a:lnTo>
                <a:lnTo>
                  <a:pt x="1209" y="346"/>
                </a:lnTo>
                <a:lnTo>
                  <a:pt x="1210" y="346"/>
                </a:lnTo>
                <a:lnTo>
                  <a:pt x="1210" y="345"/>
                </a:lnTo>
                <a:lnTo>
                  <a:pt x="1211" y="344"/>
                </a:lnTo>
                <a:lnTo>
                  <a:pt x="1214" y="344"/>
                </a:lnTo>
                <a:lnTo>
                  <a:pt x="1216" y="344"/>
                </a:lnTo>
                <a:lnTo>
                  <a:pt x="1217" y="345"/>
                </a:lnTo>
                <a:lnTo>
                  <a:pt x="1220" y="346"/>
                </a:lnTo>
                <a:lnTo>
                  <a:pt x="1222" y="346"/>
                </a:lnTo>
                <a:lnTo>
                  <a:pt x="1224" y="346"/>
                </a:lnTo>
                <a:lnTo>
                  <a:pt x="1226" y="345"/>
                </a:lnTo>
                <a:lnTo>
                  <a:pt x="1228" y="343"/>
                </a:lnTo>
                <a:lnTo>
                  <a:pt x="1230" y="343"/>
                </a:lnTo>
                <a:lnTo>
                  <a:pt x="1233" y="342"/>
                </a:lnTo>
                <a:lnTo>
                  <a:pt x="1233" y="341"/>
                </a:lnTo>
                <a:lnTo>
                  <a:pt x="1236" y="339"/>
                </a:lnTo>
                <a:lnTo>
                  <a:pt x="1239" y="339"/>
                </a:lnTo>
                <a:lnTo>
                  <a:pt x="1242" y="338"/>
                </a:lnTo>
                <a:lnTo>
                  <a:pt x="1245" y="338"/>
                </a:lnTo>
                <a:lnTo>
                  <a:pt x="1249" y="337"/>
                </a:lnTo>
                <a:lnTo>
                  <a:pt x="1251" y="337"/>
                </a:lnTo>
                <a:lnTo>
                  <a:pt x="1255" y="336"/>
                </a:lnTo>
                <a:lnTo>
                  <a:pt x="1258" y="335"/>
                </a:lnTo>
                <a:lnTo>
                  <a:pt x="1261" y="334"/>
                </a:lnTo>
                <a:lnTo>
                  <a:pt x="1265" y="333"/>
                </a:lnTo>
                <a:lnTo>
                  <a:pt x="1267" y="333"/>
                </a:lnTo>
                <a:lnTo>
                  <a:pt x="1271" y="333"/>
                </a:lnTo>
                <a:lnTo>
                  <a:pt x="1271" y="332"/>
                </a:lnTo>
                <a:lnTo>
                  <a:pt x="1275" y="332"/>
                </a:lnTo>
                <a:lnTo>
                  <a:pt x="1278" y="332"/>
                </a:lnTo>
                <a:lnTo>
                  <a:pt x="1283" y="332"/>
                </a:lnTo>
                <a:lnTo>
                  <a:pt x="1287" y="332"/>
                </a:lnTo>
                <a:lnTo>
                  <a:pt x="1289" y="332"/>
                </a:lnTo>
                <a:lnTo>
                  <a:pt x="1292" y="333"/>
                </a:lnTo>
                <a:lnTo>
                  <a:pt x="1295" y="332"/>
                </a:lnTo>
                <a:lnTo>
                  <a:pt x="1298" y="333"/>
                </a:lnTo>
                <a:lnTo>
                  <a:pt x="1300" y="333"/>
                </a:lnTo>
                <a:lnTo>
                  <a:pt x="1303" y="332"/>
                </a:lnTo>
                <a:lnTo>
                  <a:pt x="1306" y="332"/>
                </a:lnTo>
                <a:lnTo>
                  <a:pt x="1308" y="332"/>
                </a:lnTo>
                <a:lnTo>
                  <a:pt x="1311" y="332"/>
                </a:lnTo>
                <a:lnTo>
                  <a:pt x="1314" y="331"/>
                </a:lnTo>
                <a:lnTo>
                  <a:pt x="1317" y="331"/>
                </a:lnTo>
                <a:lnTo>
                  <a:pt x="1318" y="330"/>
                </a:lnTo>
                <a:lnTo>
                  <a:pt x="1320" y="329"/>
                </a:lnTo>
                <a:lnTo>
                  <a:pt x="1322" y="328"/>
                </a:lnTo>
                <a:lnTo>
                  <a:pt x="1323" y="327"/>
                </a:lnTo>
                <a:lnTo>
                  <a:pt x="1325" y="327"/>
                </a:lnTo>
                <a:lnTo>
                  <a:pt x="1328" y="325"/>
                </a:lnTo>
                <a:lnTo>
                  <a:pt x="1331" y="323"/>
                </a:lnTo>
                <a:lnTo>
                  <a:pt x="1333" y="321"/>
                </a:lnTo>
                <a:lnTo>
                  <a:pt x="1336" y="321"/>
                </a:lnTo>
                <a:lnTo>
                  <a:pt x="1339" y="319"/>
                </a:lnTo>
                <a:lnTo>
                  <a:pt x="1342" y="317"/>
                </a:lnTo>
                <a:lnTo>
                  <a:pt x="1343" y="316"/>
                </a:lnTo>
                <a:lnTo>
                  <a:pt x="1344" y="316"/>
                </a:lnTo>
                <a:lnTo>
                  <a:pt x="1348" y="315"/>
                </a:lnTo>
                <a:lnTo>
                  <a:pt x="1355" y="314"/>
                </a:lnTo>
                <a:lnTo>
                  <a:pt x="1357" y="314"/>
                </a:lnTo>
                <a:lnTo>
                  <a:pt x="1358" y="314"/>
                </a:lnTo>
                <a:lnTo>
                  <a:pt x="1362" y="315"/>
                </a:lnTo>
                <a:lnTo>
                  <a:pt x="1364" y="315"/>
                </a:lnTo>
                <a:lnTo>
                  <a:pt x="1366" y="314"/>
                </a:lnTo>
                <a:lnTo>
                  <a:pt x="1367" y="314"/>
                </a:lnTo>
                <a:lnTo>
                  <a:pt x="1368" y="314"/>
                </a:lnTo>
                <a:lnTo>
                  <a:pt x="1372" y="314"/>
                </a:lnTo>
                <a:lnTo>
                  <a:pt x="1372" y="314"/>
                </a:lnTo>
                <a:lnTo>
                  <a:pt x="1378" y="310"/>
                </a:lnTo>
                <a:lnTo>
                  <a:pt x="1379" y="315"/>
                </a:lnTo>
                <a:lnTo>
                  <a:pt x="1375" y="314"/>
                </a:lnTo>
                <a:lnTo>
                  <a:pt x="1375" y="315"/>
                </a:lnTo>
                <a:lnTo>
                  <a:pt x="1374" y="316"/>
                </a:lnTo>
                <a:lnTo>
                  <a:pt x="1374" y="316"/>
                </a:lnTo>
                <a:lnTo>
                  <a:pt x="1373" y="317"/>
                </a:lnTo>
                <a:lnTo>
                  <a:pt x="1372" y="317"/>
                </a:lnTo>
                <a:lnTo>
                  <a:pt x="1372" y="319"/>
                </a:lnTo>
                <a:lnTo>
                  <a:pt x="1372" y="320"/>
                </a:lnTo>
                <a:lnTo>
                  <a:pt x="1371" y="320"/>
                </a:lnTo>
                <a:lnTo>
                  <a:pt x="1371" y="321"/>
                </a:lnTo>
                <a:lnTo>
                  <a:pt x="1371" y="321"/>
                </a:lnTo>
                <a:lnTo>
                  <a:pt x="1371" y="322"/>
                </a:lnTo>
                <a:lnTo>
                  <a:pt x="1370" y="324"/>
                </a:lnTo>
                <a:lnTo>
                  <a:pt x="1369" y="325"/>
                </a:lnTo>
                <a:lnTo>
                  <a:pt x="1368" y="325"/>
                </a:lnTo>
                <a:lnTo>
                  <a:pt x="1367" y="326"/>
                </a:lnTo>
                <a:lnTo>
                  <a:pt x="1367" y="327"/>
                </a:lnTo>
                <a:lnTo>
                  <a:pt x="1366" y="327"/>
                </a:lnTo>
                <a:lnTo>
                  <a:pt x="1365" y="328"/>
                </a:lnTo>
                <a:lnTo>
                  <a:pt x="1364" y="328"/>
                </a:lnTo>
                <a:lnTo>
                  <a:pt x="1363" y="327"/>
                </a:lnTo>
                <a:lnTo>
                  <a:pt x="1361" y="327"/>
                </a:lnTo>
                <a:lnTo>
                  <a:pt x="1361" y="327"/>
                </a:lnTo>
                <a:lnTo>
                  <a:pt x="1360" y="327"/>
                </a:lnTo>
                <a:lnTo>
                  <a:pt x="1360" y="328"/>
                </a:lnTo>
                <a:lnTo>
                  <a:pt x="1360" y="329"/>
                </a:lnTo>
                <a:lnTo>
                  <a:pt x="1359" y="329"/>
                </a:lnTo>
                <a:lnTo>
                  <a:pt x="1358" y="329"/>
                </a:lnTo>
                <a:lnTo>
                  <a:pt x="1358" y="330"/>
                </a:lnTo>
                <a:lnTo>
                  <a:pt x="1357" y="330"/>
                </a:lnTo>
                <a:lnTo>
                  <a:pt x="1357" y="333"/>
                </a:lnTo>
                <a:lnTo>
                  <a:pt x="1356" y="333"/>
                </a:lnTo>
                <a:lnTo>
                  <a:pt x="1356" y="333"/>
                </a:lnTo>
                <a:lnTo>
                  <a:pt x="1356" y="334"/>
                </a:lnTo>
                <a:lnTo>
                  <a:pt x="1355" y="334"/>
                </a:lnTo>
                <a:lnTo>
                  <a:pt x="1356" y="335"/>
                </a:lnTo>
                <a:lnTo>
                  <a:pt x="1356" y="336"/>
                </a:lnTo>
                <a:lnTo>
                  <a:pt x="1356" y="338"/>
                </a:lnTo>
                <a:lnTo>
                  <a:pt x="1356" y="338"/>
                </a:lnTo>
                <a:lnTo>
                  <a:pt x="1356" y="339"/>
                </a:lnTo>
                <a:lnTo>
                  <a:pt x="1355" y="340"/>
                </a:lnTo>
                <a:lnTo>
                  <a:pt x="1354" y="341"/>
                </a:lnTo>
                <a:lnTo>
                  <a:pt x="1353" y="341"/>
                </a:lnTo>
                <a:lnTo>
                  <a:pt x="1353" y="342"/>
                </a:lnTo>
                <a:lnTo>
                  <a:pt x="1352" y="343"/>
                </a:lnTo>
                <a:lnTo>
                  <a:pt x="1351" y="343"/>
                </a:lnTo>
                <a:lnTo>
                  <a:pt x="1350" y="344"/>
                </a:lnTo>
                <a:lnTo>
                  <a:pt x="1350" y="345"/>
                </a:lnTo>
                <a:lnTo>
                  <a:pt x="1350" y="346"/>
                </a:lnTo>
                <a:lnTo>
                  <a:pt x="1350" y="347"/>
                </a:lnTo>
                <a:lnTo>
                  <a:pt x="1350" y="347"/>
                </a:lnTo>
                <a:lnTo>
                  <a:pt x="1350" y="348"/>
                </a:lnTo>
                <a:lnTo>
                  <a:pt x="1349" y="349"/>
                </a:lnTo>
                <a:lnTo>
                  <a:pt x="1349" y="349"/>
                </a:lnTo>
                <a:lnTo>
                  <a:pt x="1349" y="350"/>
                </a:lnTo>
                <a:lnTo>
                  <a:pt x="1348" y="351"/>
                </a:lnTo>
                <a:lnTo>
                  <a:pt x="1347" y="351"/>
                </a:lnTo>
                <a:lnTo>
                  <a:pt x="1346" y="351"/>
                </a:lnTo>
                <a:lnTo>
                  <a:pt x="1345" y="351"/>
                </a:lnTo>
                <a:lnTo>
                  <a:pt x="1344" y="352"/>
                </a:lnTo>
                <a:lnTo>
                  <a:pt x="1344" y="353"/>
                </a:lnTo>
                <a:lnTo>
                  <a:pt x="1344" y="354"/>
                </a:lnTo>
                <a:lnTo>
                  <a:pt x="1344" y="355"/>
                </a:lnTo>
                <a:lnTo>
                  <a:pt x="1344" y="356"/>
                </a:lnTo>
                <a:lnTo>
                  <a:pt x="1344" y="357"/>
                </a:lnTo>
                <a:lnTo>
                  <a:pt x="1343" y="358"/>
                </a:lnTo>
                <a:lnTo>
                  <a:pt x="1343" y="359"/>
                </a:lnTo>
                <a:lnTo>
                  <a:pt x="1342" y="360"/>
                </a:lnTo>
                <a:lnTo>
                  <a:pt x="1342" y="361"/>
                </a:lnTo>
                <a:lnTo>
                  <a:pt x="1342" y="362"/>
                </a:lnTo>
                <a:lnTo>
                  <a:pt x="1341" y="363"/>
                </a:lnTo>
                <a:lnTo>
                  <a:pt x="1341" y="364"/>
                </a:lnTo>
                <a:lnTo>
                  <a:pt x="1340" y="364"/>
                </a:lnTo>
                <a:lnTo>
                  <a:pt x="1340" y="365"/>
                </a:lnTo>
                <a:lnTo>
                  <a:pt x="1339" y="365"/>
                </a:lnTo>
                <a:lnTo>
                  <a:pt x="1339" y="366"/>
                </a:lnTo>
                <a:lnTo>
                  <a:pt x="1338" y="367"/>
                </a:lnTo>
                <a:lnTo>
                  <a:pt x="1337" y="367"/>
                </a:lnTo>
                <a:lnTo>
                  <a:pt x="1337" y="368"/>
                </a:lnTo>
                <a:lnTo>
                  <a:pt x="1336" y="368"/>
                </a:lnTo>
                <a:lnTo>
                  <a:pt x="1335" y="369"/>
                </a:lnTo>
                <a:lnTo>
                  <a:pt x="1334" y="371"/>
                </a:lnTo>
                <a:lnTo>
                  <a:pt x="1333" y="371"/>
                </a:lnTo>
                <a:lnTo>
                  <a:pt x="1333" y="372"/>
                </a:lnTo>
                <a:lnTo>
                  <a:pt x="1332" y="374"/>
                </a:lnTo>
                <a:lnTo>
                  <a:pt x="1332" y="375"/>
                </a:lnTo>
                <a:lnTo>
                  <a:pt x="1332" y="376"/>
                </a:lnTo>
                <a:lnTo>
                  <a:pt x="1333" y="376"/>
                </a:lnTo>
                <a:lnTo>
                  <a:pt x="1333" y="378"/>
                </a:lnTo>
                <a:lnTo>
                  <a:pt x="1335" y="380"/>
                </a:lnTo>
                <a:lnTo>
                  <a:pt x="1339" y="385"/>
                </a:lnTo>
                <a:lnTo>
                  <a:pt x="1339" y="386"/>
                </a:lnTo>
                <a:lnTo>
                  <a:pt x="1339" y="388"/>
                </a:lnTo>
                <a:lnTo>
                  <a:pt x="1339" y="391"/>
                </a:lnTo>
                <a:lnTo>
                  <a:pt x="1339" y="393"/>
                </a:lnTo>
                <a:lnTo>
                  <a:pt x="1338" y="395"/>
                </a:lnTo>
                <a:lnTo>
                  <a:pt x="1338" y="398"/>
                </a:lnTo>
                <a:lnTo>
                  <a:pt x="1338" y="399"/>
                </a:lnTo>
                <a:lnTo>
                  <a:pt x="1338" y="401"/>
                </a:lnTo>
                <a:lnTo>
                  <a:pt x="1338" y="404"/>
                </a:lnTo>
                <a:lnTo>
                  <a:pt x="1337" y="410"/>
                </a:lnTo>
                <a:lnTo>
                  <a:pt x="1337" y="410"/>
                </a:lnTo>
                <a:lnTo>
                  <a:pt x="1334" y="412"/>
                </a:lnTo>
                <a:lnTo>
                  <a:pt x="1333" y="412"/>
                </a:lnTo>
                <a:lnTo>
                  <a:pt x="1333" y="412"/>
                </a:lnTo>
                <a:lnTo>
                  <a:pt x="1331" y="412"/>
                </a:lnTo>
                <a:lnTo>
                  <a:pt x="1329" y="412"/>
                </a:lnTo>
                <a:lnTo>
                  <a:pt x="1329" y="413"/>
                </a:lnTo>
                <a:lnTo>
                  <a:pt x="1328" y="414"/>
                </a:lnTo>
                <a:lnTo>
                  <a:pt x="1324" y="419"/>
                </a:lnTo>
                <a:lnTo>
                  <a:pt x="1322" y="421"/>
                </a:lnTo>
                <a:lnTo>
                  <a:pt x="1322" y="423"/>
                </a:lnTo>
                <a:lnTo>
                  <a:pt x="1322" y="425"/>
                </a:lnTo>
                <a:lnTo>
                  <a:pt x="1321" y="427"/>
                </a:lnTo>
                <a:lnTo>
                  <a:pt x="1321" y="431"/>
                </a:lnTo>
                <a:lnTo>
                  <a:pt x="1321" y="432"/>
                </a:lnTo>
                <a:lnTo>
                  <a:pt x="1319" y="436"/>
                </a:lnTo>
                <a:lnTo>
                  <a:pt x="1317" y="437"/>
                </a:lnTo>
                <a:lnTo>
                  <a:pt x="1316" y="441"/>
                </a:lnTo>
                <a:lnTo>
                  <a:pt x="1315" y="443"/>
                </a:lnTo>
                <a:lnTo>
                  <a:pt x="1314" y="446"/>
                </a:lnTo>
                <a:lnTo>
                  <a:pt x="1315" y="449"/>
                </a:lnTo>
                <a:lnTo>
                  <a:pt x="1315" y="452"/>
                </a:lnTo>
                <a:lnTo>
                  <a:pt x="1316" y="454"/>
                </a:lnTo>
                <a:lnTo>
                  <a:pt x="1317" y="458"/>
                </a:lnTo>
                <a:lnTo>
                  <a:pt x="1317" y="460"/>
                </a:lnTo>
                <a:lnTo>
                  <a:pt x="1319" y="462"/>
                </a:lnTo>
                <a:lnTo>
                  <a:pt x="1321" y="464"/>
                </a:lnTo>
                <a:lnTo>
                  <a:pt x="1322" y="465"/>
                </a:lnTo>
                <a:lnTo>
                  <a:pt x="1322" y="466"/>
                </a:lnTo>
                <a:lnTo>
                  <a:pt x="1328" y="476"/>
                </a:lnTo>
                <a:lnTo>
                  <a:pt x="1328" y="478"/>
                </a:lnTo>
                <a:lnTo>
                  <a:pt x="1328" y="481"/>
                </a:lnTo>
                <a:lnTo>
                  <a:pt x="1328" y="484"/>
                </a:lnTo>
                <a:lnTo>
                  <a:pt x="1327" y="485"/>
                </a:lnTo>
                <a:lnTo>
                  <a:pt x="1327" y="487"/>
                </a:lnTo>
                <a:lnTo>
                  <a:pt x="1327" y="489"/>
                </a:lnTo>
                <a:lnTo>
                  <a:pt x="1328" y="491"/>
                </a:lnTo>
                <a:lnTo>
                  <a:pt x="1328" y="493"/>
                </a:lnTo>
                <a:lnTo>
                  <a:pt x="1328" y="496"/>
                </a:lnTo>
                <a:lnTo>
                  <a:pt x="1328" y="498"/>
                </a:lnTo>
                <a:lnTo>
                  <a:pt x="1328" y="500"/>
                </a:lnTo>
                <a:lnTo>
                  <a:pt x="1328" y="503"/>
                </a:lnTo>
                <a:lnTo>
                  <a:pt x="1328" y="504"/>
                </a:lnTo>
                <a:lnTo>
                  <a:pt x="1326" y="505"/>
                </a:lnTo>
                <a:lnTo>
                  <a:pt x="1324" y="507"/>
                </a:lnTo>
                <a:lnTo>
                  <a:pt x="1322" y="508"/>
                </a:lnTo>
                <a:lnTo>
                  <a:pt x="1322" y="509"/>
                </a:lnTo>
                <a:lnTo>
                  <a:pt x="1322" y="512"/>
                </a:lnTo>
                <a:lnTo>
                  <a:pt x="1321" y="515"/>
                </a:lnTo>
                <a:lnTo>
                  <a:pt x="1319" y="517"/>
                </a:lnTo>
                <a:lnTo>
                  <a:pt x="1318" y="519"/>
                </a:lnTo>
                <a:lnTo>
                  <a:pt x="1316" y="520"/>
                </a:lnTo>
                <a:lnTo>
                  <a:pt x="1312" y="520"/>
                </a:lnTo>
                <a:lnTo>
                  <a:pt x="1311" y="521"/>
                </a:lnTo>
                <a:lnTo>
                  <a:pt x="1310" y="522"/>
                </a:lnTo>
                <a:lnTo>
                  <a:pt x="1310" y="525"/>
                </a:lnTo>
                <a:lnTo>
                  <a:pt x="1311" y="527"/>
                </a:lnTo>
                <a:lnTo>
                  <a:pt x="1311" y="528"/>
                </a:lnTo>
                <a:lnTo>
                  <a:pt x="1312" y="532"/>
                </a:lnTo>
                <a:lnTo>
                  <a:pt x="1311" y="533"/>
                </a:lnTo>
                <a:lnTo>
                  <a:pt x="1311" y="535"/>
                </a:lnTo>
                <a:lnTo>
                  <a:pt x="1312" y="537"/>
                </a:lnTo>
                <a:lnTo>
                  <a:pt x="1313" y="537"/>
                </a:lnTo>
                <a:lnTo>
                  <a:pt x="1313" y="541"/>
                </a:lnTo>
                <a:lnTo>
                  <a:pt x="1309" y="545"/>
                </a:lnTo>
                <a:lnTo>
                  <a:pt x="1305" y="547"/>
                </a:lnTo>
                <a:lnTo>
                  <a:pt x="1302" y="543"/>
                </a:lnTo>
                <a:lnTo>
                  <a:pt x="1296" y="544"/>
                </a:lnTo>
                <a:lnTo>
                  <a:pt x="1289" y="547"/>
                </a:lnTo>
                <a:lnTo>
                  <a:pt x="1289" y="550"/>
                </a:lnTo>
                <a:lnTo>
                  <a:pt x="1279" y="553"/>
                </a:lnTo>
                <a:lnTo>
                  <a:pt x="1277" y="554"/>
                </a:lnTo>
                <a:lnTo>
                  <a:pt x="1275" y="558"/>
                </a:lnTo>
                <a:lnTo>
                  <a:pt x="1272" y="560"/>
                </a:lnTo>
                <a:lnTo>
                  <a:pt x="1270" y="569"/>
                </a:lnTo>
                <a:lnTo>
                  <a:pt x="1275" y="573"/>
                </a:lnTo>
                <a:lnTo>
                  <a:pt x="1276" y="578"/>
                </a:lnTo>
                <a:lnTo>
                  <a:pt x="1278" y="582"/>
                </a:lnTo>
                <a:lnTo>
                  <a:pt x="1277" y="589"/>
                </a:lnTo>
                <a:lnTo>
                  <a:pt x="1272" y="597"/>
                </a:lnTo>
                <a:lnTo>
                  <a:pt x="1271" y="599"/>
                </a:lnTo>
                <a:lnTo>
                  <a:pt x="1272" y="605"/>
                </a:lnTo>
                <a:lnTo>
                  <a:pt x="1272" y="606"/>
                </a:lnTo>
                <a:lnTo>
                  <a:pt x="1272" y="607"/>
                </a:lnTo>
                <a:lnTo>
                  <a:pt x="1272" y="609"/>
                </a:lnTo>
                <a:lnTo>
                  <a:pt x="1273" y="611"/>
                </a:lnTo>
                <a:lnTo>
                  <a:pt x="1277" y="615"/>
                </a:lnTo>
                <a:lnTo>
                  <a:pt x="1279" y="624"/>
                </a:lnTo>
                <a:lnTo>
                  <a:pt x="1278" y="626"/>
                </a:lnTo>
                <a:lnTo>
                  <a:pt x="1277" y="627"/>
                </a:lnTo>
                <a:lnTo>
                  <a:pt x="1277" y="629"/>
                </a:lnTo>
                <a:lnTo>
                  <a:pt x="1275" y="630"/>
                </a:lnTo>
                <a:lnTo>
                  <a:pt x="1273" y="631"/>
                </a:lnTo>
                <a:lnTo>
                  <a:pt x="1272" y="631"/>
                </a:lnTo>
                <a:lnTo>
                  <a:pt x="1271" y="631"/>
                </a:lnTo>
                <a:lnTo>
                  <a:pt x="1270" y="632"/>
                </a:lnTo>
                <a:lnTo>
                  <a:pt x="1269" y="632"/>
                </a:lnTo>
                <a:lnTo>
                  <a:pt x="1268" y="634"/>
                </a:lnTo>
                <a:lnTo>
                  <a:pt x="1266" y="637"/>
                </a:lnTo>
                <a:lnTo>
                  <a:pt x="1266" y="640"/>
                </a:lnTo>
                <a:lnTo>
                  <a:pt x="1271" y="645"/>
                </a:lnTo>
                <a:lnTo>
                  <a:pt x="1271" y="646"/>
                </a:lnTo>
                <a:lnTo>
                  <a:pt x="1271" y="648"/>
                </a:lnTo>
                <a:lnTo>
                  <a:pt x="1271" y="650"/>
                </a:lnTo>
                <a:lnTo>
                  <a:pt x="1270" y="651"/>
                </a:lnTo>
                <a:lnTo>
                  <a:pt x="1269" y="653"/>
                </a:lnTo>
                <a:lnTo>
                  <a:pt x="1269" y="654"/>
                </a:lnTo>
                <a:lnTo>
                  <a:pt x="1269" y="656"/>
                </a:lnTo>
                <a:lnTo>
                  <a:pt x="1268" y="658"/>
                </a:lnTo>
                <a:lnTo>
                  <a:pt x="1268" y="659"/>
                </a:lnTo>
                <a:lnTo>
                  <a:pt x="1267" y="661"/>
                </a:lnTo>
                <a:lnTo>
                  <a:pt x="1266" y="662"/>
                </a:lnTo>
                <a:lnTo>
                  <a:pt x="1264" y="665"/>
                </a:lnTo>
                <a:lnTo>
                  <a:pt x="1263" y="665"/>
                </a:lnTo>
                <a:lnTo>
                  <a:pt x="1261" y="668"/>
                </a:lnTo>
                <a:lnTo>
                  <a:pt x="1260" y="670"/>
                </a:lnTo>
                <a:lnTo>
                  <a:pt x="1259" y="670"/>
                </a:lnTo>
                <a:lnTo>
                  <a:pt x="1257" y="669"/>
                </a:lnTo>
                <a:lnTo>
                  <a:pt x="1255" y="669"/>
                </a:lnTo>
                <a:lnTo>
                  <a:pt x="1254" y="668"/>
                </a:lnTo>
                <a:lnTo>
                  <a:pt x="1251" y="667"/>
                </a:lnTo>
                <a:lnTo>
                  <a:pt x="1249" y="667"/>
                </a:lnTo>
                <a:lnTo>
                  <a:pt x="1249" y="666"/>
                </a:lnTo>
                <a:lnTo>
                  <a:pt x="1249" y="667"/>
                </a:lnTo>
                <a:lnTo>
                  <a:pt x="1248" y="667"/>
                </a:lnTo>
                <a:lnTo>
                  <a:pt x="1246" y="668"/>
                </a:lnTo>
                <a:lnTo>
                  <a:pt x="1244" y="669"/>
                </a:lnTo>
                <a:lnTo>
                  <a:pt x="1244" y="670"/>
                </a:lnTo>
                <a:lnTo>
                  <a:pt x="1243" y="672"/>
                </a:lnTo>
                <a:lnTo>
                  <a:pt x="1240" y="674"/>
                </a:lnTo>
                <a:lnTo>
                  <a:pt x="1244" y="682"/>
                </a:lnTo>
                <a:lnTo>
                  <a:pt x="1253" y="684"/>
                </a:lnTo>
                <a:lnTo>
                  <a:pt x="1255" y="686"/>
                </a:lnTo>
                <a:lnTo>
                  <a:pt x="1257" y="687"/>
                </a:lnTo>
                <a:lnTo>
                  <a:pt x="1256" y="690"/>
                </a:lnTo>
                <a:lnTo>
                  <a:pt x="1256" y="692"/>
                </a:lnTo>
                <a:lnTo>
                  <a:pt x="1255" y="692"/>
                </a:lnTo>
                <a:lnTo>
                  <a:pt x="1254" y="694"/>
                </a:lnTo>
                <a:lnTo>
                  <a:pt x="1252" y="696"/>
                </a:lnTo>
                <a:lnTo>
                  <a:pt x="1250" y="697"/>
                </a:lnTo>
                <a:lnTo>
                  <a:pt x="1249" y="698"/>
                </a:lnTo>
                <a:lnTo>
                  <a:pt x="1249" y="699"/>
                </a:lnTo>
                <a:lnTo>
                  <a:pt x="1248" y="701"/>
                </a:lnTo>
                <a:lnTo>
                  <a:pt x="1247" y="702"/>
                </a:lnTo>
                <a:lnTo>
                  <a:pt x="1246" y="703"/>
                </a:lnTo>
                <a:lnTo>
                  <a:pt x="1245" y="704"/>
                </a:lnTo>
                <a:lnTo>
                  <a:pt x="1244" y="706"/>
                </a:lnTo>
                <a:lnTo>
                  <a:pt x="1243" y="707"/>
                </a:lnTo>
                <a:lnTo>
                  <a:pt x="1242" y="708"/>
                </a:lnTo>
                <a:lnTo>
                  <a:pt x="1240" y="709"/>
                </a:lnTo>
                <a:lnTo>
                  <a:pt x="1238" y="711"/>
                </a:lnTo>
                <a:lnTo>
                  <a:pt x="1237" y="713"/>
                </a:lnTo>
                <a:lnTo>
                  <a:pt x="1236" y="714"/>
                </a:lnTo>
                <a:lnTo>
                  <a:pt x="1234" y="715"/>
                </a:lnTo>
                <a:lnTo>
                  <a:pt x="1233" y="715"/>
                </a:lnTo>
                <a:lnTo>
                  <a:pt x="1232" y="717"/>
                </a:lnTo>
                <a:lnTo>
                  <a:pt x="1232" y="718"/>
                </a:lnTo>
                <a:lnTo>
                  <a:pt x="1233" y="721"/>
                </a:lnTo>
                <a:lnTo>
                  <a:pt x="1236" y="722"/>
                </a:lnTo>
                <a:lnTo>
                  <a:pt x="1236" y="723"/>
                </a:lnTo>
                <a:lnTo>
                  <a:pt x="1235" y="724"/>
                </a:lnTo>
                <a:lnTo>
                  <a:pt x="1235" y="725"/>
                </a:lnTo>
                <a:lnTo>
                  <a:pt x="1234" y="725"/>
                </a:lnTo>
                <a:lnTo>
                  <a:pt x="1235" y="726"/>
                </a:lnTo>
                <a:lnTo>
                  <a:pt x="1237" y="726"/>
                </a:lnTo>
                <a:lnTo>
                  <a:pt x="1238" y="726"/>
                </a:lnTo>
                <a:lnTo>
                  <a:pt x="1241" y="726"/>
                </a:lnTo>
                <a:lnTo>
                  <a:pt x="1243" y="726"/>
                </a:lnTo>
                <a:lnTo>
                  <a:pt x="1244" y="728"/>
                </a:lnTo>
                <a:lnTo>
                  <a:pt x="1247" y="730"/>
                </a:lnTo>
                <a:lnTo>
                  <a:pt x="1249" y="731"/>
                </a:lnTo>
                <a:lnTo>
                  <a:pt x="1252" y="731"/>
                </a:lnTo>
                <a:lnTo>
                  <a:pt x="1254" y="733"/>
                </a:lnTo>
                <a:lnTo>
                  <a:pt x="1255" y="735"/>
                </a:lnTo>
                <a:lnTo>
                  <a:pt x="1258" y="739"/>
                </a:lnTo>
                <a:lnTo>
                  <a:pt x="1257" y="748"/>
                </a:lnTo>
                <a:lnTo>
                  <a:pt x="1254" y="751"/>
                </a:lnTo>
                <a:lnTo>
                  <a:pt x="1252" y="750"/>
                </a:lnTo>
                <a:lnTo>
                  <a:pt x="1250" y="749"/>
                </a:lnTo>
                <a:lnTo>
                  <a:pt x="1249" y="749"/>
                </a:lnTo>
                <a:lnTo>
                  <a:pt x="1249" y="750"/>
                </a:lnTo>
                <a:lnTo>
                  <a:pt x="1248" y="750"/>
                </a:lnTo>
                <a:lnTo>
                  <a:pt x="1242" y="758"/>
                </a:lnTo>
                <a:lnTo>
                  <a:pt x="1248" y="764"/>
                </a:lnTo>
                <a:lnTo>
                  <a:pt x="1254" y="770"/>
                </a:lnTo>
                <a:lnTo>
                  <a:pt x="1256" y="775"/>
                </a:lnTo>
                <a:lnTo>
                  <a:pt x="1259" y="778"/>
                </a:lnTo>
                <a:lnTo>
                  <a:pt x="1259" y="781"/>
                </a:lnTo>
                <a:lnTo>
                  <a:pt x="1268" y="784"/>
                </a:lnTo>
                <a:lnTo>
                  <a:pt x="1278" y="776"/>
                </a:lnTo>
                <a:lnTo>
                  <a:pt x="1279" y="775"/>
                </a:lnTo>
                <a:lnTo>
                  <a:pt x="1279" y="775"/>
                </a:lnTo>
                <a:lnTo>
                  <a:pt x="1280" y="774"/>
                </a:lnTo>
                <a:lnTo>
                  <a:pt x="1281" y="773"/>
                </a:lnTo>
                <a:lnTo>
                  <a:pt x="1281" y="771"/>
                </a:lnTo>
                <a:lnTo>
                  <a:pt x="1282" y="770"/>
                </a:lnTo>
                <a:lnTo>
                  <a:pt x="1283" y="769"/>
                </a:lnTo>
                <a:lnTo>
                  <a:pt x="1288" y="764"/>
                </a:lnTo>
                <a:lnTo>
                  <a:pt x="1295" y="772"/>
                </a:lnTo>
                <a:lnTo>
                  <a:pt x="1302" y="775"/>
                </a:lnTo>
                <a:lnTo>
                  <a:pt x="1300" y="782"/>
                </a:lnTo>
                <a:lnTo>
                  <a:pt x="1300" y="786"/>
                </a:lnTo>
                <a:lnTo>
                  <a:pt x="1303" y="789"/>
                </a:lnTo>
                <a:lnTo>
                  <a:pt x="1298" y="796"/>
                </a:lnTo>
                <a:lnTo>
                  <a:pt x="1294" y="805"/>
                </a:lnTo>
                <a:lnTo>
                  <a:pt x="1295" y="807"/>
                </a:lnTo>
                <a:lnTo>
                  <a:pt x="1296" y="808"/>
                </a:lnTo>
                <a:lnTo>
                  <a:pt x="1296" y="809"/>
                </a:lnTo>
                <a:lnTo>
                  <a:pt x="1296" y="809"/>
                </a:lnTo>
                <a:lnTo>
                  <a:pt x="1294" y="811"/>
                </a:lnTo>
                <a:lnTo>
                  <a:pt x="1295" y="814"/>
                </a:lnTo>
                <a:lnTo>
                  <a:pt x="1298" y="814"/>
                </a:lnTo>
                <a:lnTo>
                  <a:pt x="1299" y="816"/>
                </a:lnTo>
                <a:lnTo>
                  <a:pt x="1295" y="820"/>
                </a:lnTo>
                <a:lnTo>
                  <a:pt x="1294" y="823"/>
                </a:lnTo>
                <a:lnTo>
                  <a:pt x="1293" y="827"/>
                </a:lnTo>
                <a:lnTo>
                  <a:pt x="1292" y="834"/>
                </a:lnTo>
                <a:lnTo>
                  <a:pt x="1291" y="834"/>
                </a:lnTo>
                <a:lnTo>
                  <a:pt x="1290" y="834"/>
                </a:lnTo>
                <a:lnTo>
                  <a:pt x="1289" y="835"/>
                </a:lnTo>
                <a:lnTo>
                  <a:pt x="1287" y="836"/>
                </a:lnTo>
                <a:lnTo>
                  <a:pt x="1286" y="837"/>
                </a:lnTo>
                <a:lnTo>
                  <a:pt x="1284" y="838"/>
                </a:lnTo>
                <a:lnTo>
                  <a:pt x="1279" y="853"/>
                </a:lnTo>
                <a:lnTo>
                  <a:pt x="1284" y="858"/>
                </a:lnTo>
                <a:lnTo>
                  <a:pt x="1283" y="861"/>
                </a:lnTo>
                <a:lnTo>
                  <a:pt x="1283" y="862"/>
                </a:lnTo>
                <a:lnTo>
                  <a:pt x="1280" y="863"/>
                </a:lnTo>
                <a:lnTo>
                  <a:pt x="1278" y="863"/>
                </a:lnTo>
                <a:lnTo>
                  <a:pt x="1276" y="864"/>
                </a:lnTo>
                <a:lnTo>
                  <a:pt x="1276" y="872"/>
                </a:lnTo>
                <a:lnTo>
                  <a:pt x="1275" y="873"/>
                </a:lnTo>
                <a:lnTo>
                  <a:pt x="1274" y="875"/>
                </a:lnTo>
                <a:lnTo>
                  <a:pt x="1273" y="875"/>
                </a:lnTo>
                <a:lnTo>
                  <a:pt x="1275" y="891"/>
                </a:lnTo>
                <a:lnTo>
                  <a:pt x="1277" y="892"/>
                </a:lnTo>
                <a:lnTo>
                  <a:pt x="1279" y="892"/>
                </a:lnTo>
                <a:lnTo>
                  <a:pt x="1281" y="892"/>
                </a:lnTo>
                <a:lnTo>
                  <a:pt x="1282" y="892"/>
                </a:lnTo>
                <a:lnTo>
                  <a:pt x="1283" y="892"/>
                </a:lnTo>
                <a:lnTo>
                  <a:pt x="1285" y="893"/>
                </a:lnTo>
                <a:lnTo>
                  <a:pt x="1285" y="895"/>
                </a:lnTo>
                <a:lnTo>
                  <a:pt x="1286" y="895"/>
                </a:lnTo>
                <a:lnTo>
                  <a:pt x="1287" y="897"/>
                </a:lnTo>
                <a:lnTo>
                  <a:pt x="1289" y="897"/>
                </a:lnTo>
                <a:lnTo>
                  <a:pt x="1289" y="897"/>
                </a:lnTo>
                <a:lnTo>
                  <a:pt x="1290" y="897"/>
                </a:lnTo>
                <a:lnTo>
                  <a:pt x="1290" y="899"/>
                </a:lnTo>
                <a:lnTo>
                  <a:pt x="1290" y="900"/>
                </a:lnTo>
                <a:lnTo>
                  <a:pt x="1290" y="902"/>
                </a:lnTo>
                <a:lnTo>
                  <a:pt x="1291" y="903"/>
                </a:lnTo>
                <a:lnTo>
                  <a:pt x="1291" y="903"/>
                </a:lnTo>
                <a:lnTo>
                  <a:pt x="1294" y="903"/>
                </a:lnTo>
                <a:lnTo>
                  <a:pt x="1295" y="903"/>
                </a:lnTo>
                <a:lnTo>
                  <a:pt x="1297" y="903"/>
                </a:lnTo>
                <a:lnTo>
                  <a:pt x="1299" y="902"/>
                </a:lnTo>
                <a:lnTo>
                  <a:pt x="1300" y="902"/>
                </a:lnTo>
                <a:lnTo>
                  <a:pt x="1302" y="902"/>
                </a:lnTo>
                <a:lnTo>
                  <a:pt x="1305" y="902"/>
                </a:lnTo>
                <a:lnTo>
                  <a:pt x="1305" y="903"/>
                </a:lnTo>
                <a:lnTo>
                  <a:pt x="1307" y="903"/>
                </a:lnTo>
                <a:lnTo>
                  <a:pt x="1309" y="903"/>
                </a:lnTo>
                <a:lnTo>
                  <a:pt x="1311" y="905"/>
                </a:lnTo>
                <a:lnTo>
                  <a:pt x="1312" y="905"/>
                </a:lnTo>
                <a:lnTo>
                  <a:pt x="1314" y="906"/>
                </a:lnTo>
                <a:lnTo>
                  <a:pt x="1317" y="908"/>
                </a:lnTo>
                <a:lnTo>
                  <a:pt x="1313" y="908"/>
                </a:lnTo>
                <a:lnTo>
                  <a:pt x="1312" y="909"/>
                </a:lnTo>
                <a:lnTo>
                  <a:pt x="1311" y="910"/>
                </a:lnTo>
                <a:lnTo>
                  <a:pt x="1311" y="912"/>
                </a:lnTo>
                <a:lnTo>
                  <a:pt x="1310" y="913"/>
                </a:lnTo>
                <a:lnTo>
                  <a:pt x="1309" y="913"/>
                </a:lnTo>
                <a:lnTo>
                  <a:pt x="1308" y="914"/>
                </a:lnTo>
                <a:lnTo>
                  <a:pt x="1307" y="915"/>
                </a:lnTo>
                <a:lnTo>
                  <a:pt x="1305" y="915"/>
                </a:lnTo>
                <a:lnTo>
                  <a:pt x="1304" y="916"/>
                </a:lnTo>
                <a:lnTo>
                  <a:pt x="1302" y="916"/>
                </a:lnTo>
                <a:lnTo>
                  <a:pt x="1301" y="916"/>
                </a:lnTo>
                <a:lnTo>
                  <a:pt x="1300" y="917"/>
                </a:lnTo>
                <a:lnTo>
                  <a:pt x="1299" y="917"/>
                </a:lnTo>
                <a:lnTo>
                  <a:pt x="1297" y="918"/>
                </a:lnTo>
                <a:lnTo>
                  <a:pt x="1295" y="919"/>
                </a:lnTo>
                <a:lnTo>
                  <a:pt x="1294" y="919"/>
                </a:lnTo>
                <a:lnTo>
                  <a:pt x="1292" y="921"/>
                </a:lnTo>
                <a:lnTo>
                  <a:pt x="1290" y="923"/>
                </a:lnTo>
                <a:lnTo>
                  <a:pt x="1290" y="925"/>
                </a:lnTo>
                <a:lnTo>
                  <a:pt x="1289" y="925"/>
                </a:lnTo>
                <a:lnTo>
                  <a:pt x="1288" y="925"/>
                </a:lnTo>
                <a:lnTo>
                  <a:pt x="1287" y="926"/>
                </a:lnTo>
                <a:lnTo>
                  <a:pt x="1287" y="927"/>
                </a:lnTo>
                <a:lnTo>
                  <a:pt x="1286" y="929"/>
                </a:lnTo>
                <a:lnTo>
                  <a:pt x="1286" y="930"/>
                </a:lnTo>
                <a:lnTo>
                  <a:pt x="1285" y="931"/>
                </a:lnTo>
                <a:lnTo>
                  <a:pt x="1284" y="931"/>
                </a:lnTo>
                <a:lnTo>
                  <a:pt x="1283" y="933"/>
                </a:lnTo>
                <a:lnTo>
                  <a:pt x="1282" y="934"/>
                </a:lnTo>
                <a:lnTo>
                  <a:pt x="1281" y="934"/>
                </a:lnTo>
                <a:lnTo>
                  <a:pt x="1280" y="934"/>
                </a:lnTo>
                <a:lnTo>
                  <a:pt x="1278" y="935"/>
                </a:lnTo>
                <a:lnTo>
                  <a:pt x="1277" y="936"/>
                </a:lnTo>
                <a:lnTo>
                  <a:pt x="1276" y="937"/>
                </a:lnTo>
                <a:lnTo>
                  <a:pt x="1275" y="939"/>
                </a:lnTo>
                <a:lnTo>
                  <a:pt x="1274" y="940"/>
                </a:lnTo>
                <a:lnTo>
                  <a:pt x="1274" y="941"/>
                </a:lnTo>
                <a:lnTo>
                  <a:pt x="1273" y="942"/>
                </a:lnTo>
                <a:lnTo>
                  <a:pt x="1273" y="943"/>
                </a:lnTo>
                <a:lnTo>
                  <a:pt x="1272" y="945"/>
                </a:lnTo>
                <a:lnTo>
                  <a:pt x="1272" y="947"/>
                </a:lnTo>
                <a:lnTo>
                  <a:pt x="1269" y="948"/>
                </a:lnTo>
                <a:lnTo>
                  <a:pt x="1269" y="949"/>
                </a:lnTo>
                <a:lnTo>
                  <a:pt x="1267" y="951"/>
                </a:lnTo>
                <a:lnTo>
                  <a:pt x="1267" y="952"/>
                </a:lnTo>
                <a:lnTo>
                  <a:pt x="1266" y="953"/>
                </a:lnTo>
                <a:lnTo>
                  <a:pt x="1266" y="955"/>
                </a:lnTo>
                <a:lnTo>
                  <a:pt x="1266" y="957"/>
                </a:lnTo>
                <a:lnTo>
                  <a:pt x="1265" y="958"/>
                </a:lnTo>
                <a:lnTo>
                  <a:pt x="1264" y="958"/>
                </a:lnTo>
                <a:lnTo>
                  <a:pt x="1264" y="959"/>
                </a:lnTo>
                <a:lnTo>
                  <a:pt x="1264" y="963"/>
                </a:lnTo>
                <a:lnTo>
                  <a:pt x="1264" y="964"/>
                </a:lnTo>
                <a:lnTo>
                  <a:pt x="1264" y="966"/>
                </a:lnTo>
                <a:lnTo>
                  <a:pt x="1264" y="967"/>
                </a:lnTo>
                <a:lnTo>
                  <a:pt x="1265" y="969"/>
                </a:lnTo>
                <a:lnTo>
                  <a:pt x="1266" y="969"/>
                </a:lnTo>
                <a:lnTo>
                  <a:pt x="1266" y="970"/>
                </a:lnTo>
                <a:lnTo>
                  <a:pt x="1266" y="971"/>
                </a:lnTo>
                <a:lnTo>
                  <a:pt x="1266" y="973"/>
                </a:lnTo>
                <a:lnTo>
                  <a:pt x="1266" y="975"/>
                </a:lnTo>
                <a:lnTo>
                  <a:pt x="1265" y="977"/>
                </a:lnTo>
                <a:lnTo>
                  <a:pt x="1263" y="978"/>
                </a:lnTo>
                <a:lnTo>
                  <a:pt x="1261" y="979"/>
                </a:lnTo>
                <a:lnTo>
                  <a:pt x="1261" y="980"/>
                </a:lnTo>
                <a:lnTo>
                  <a:pt x="1259" y="980"/>
                </a:lnTo>
                <a:lnTo>
                  <a:pt x="1257" y="980"/>
                </a:lnTo>
                <a:lnTo>
                  <a:pt x="1255" y="981"/>
                </a:lnTo>
                <a:lnTo>
                  <a:pt x="1254" y="981"/>
                </a:lnTo>
                <a:lnTo>
                  <a:pt x="1252" y="981"/>
                </a:lnTo>
                <a:lnTo>
                  <a:pt x="1250" y="982"/>
                </a:lnTo>
                <a:lnTo>
                  <a:pt x="1249" y="982"/>
                </a:lnTo>
                <a:lnTo>
                  <a:pt x="1248" y="983"/>
                </a:lnTo>
                <a:lnTo>
                  <a:pt x="1246" y="983"/>
                </a:lnTo>
                <a:lnTo>
                  <a:pt x="1246" y="984"/>
                </a:lnTo>
                <a:lnTo>
                  <a:pt x="1245" y="984"/>
                </a:lnTo>
                <a:lnTo>
                  <a:pt x="1245" y="985"/>
                </a:lnTo>
                <a:lnTo>
                  <a:pt x="1245" y="986"/>
                </a:lnTo>
                <a:lnTo>
                  <a:pt x="1244" y="986"/>
                </a:lnTo>
                <a:lnTo>
                  <a:pt x="1244" y="987"/>
                </a:lnTo>
                <a:lnTo>
                  <a:pt x="1243" y="988"/>
                </a:lnTo>
                <a:lnTo>
                  <a:pt x="1242" y="989"/>
                </a:lnTo>
                <a:lnTo>
                  <a:pt x="1241" y="990"/>
                </a:lnTo>
                <a:lnTo>
                  <a:pt x="1241" y="991"/>
                </a:lnTo>
                <a:lnTo>
                  <a:pt x="1240" y="992"/>
                </a:lnTo>
                <a:lnTo>
                  <a:pt x="1240" y="994"/>
                </a:lnTo>
                <a:lnTo>
                  <a:pt x="1238" y="996"/>
                </a:lnTo>
                <a:lnTo>
                  <a:pt x="1237" y="997"/>
                </a:lnTo>
                <a:lnTo>
                  <a:pt x="1235" y="997"/>
                </a:lnTo>
                <a:lnTo>
                  <a:pt x="1233" y="998"/>
                </a:lnTo>
                <a:lnTo>
                  <a:pt x="1233" y="999"/>
                </a:lnTo>
                <a:lnTo>
                  <a:pt x="1232" y="1000"/>
                </a:lnTo>
                <a:lnTo>
                  <a:pt x="1230" y="1000"/>
                </a:lnTo>
                <a:lnTo>
                  <a:pt x="1229" y="1000"/>
                </a:lnTo>
                <a:lnTo>
                  <a:pt x="1227" y="1000"/>
                </a:lnTo>
                <a:lnTo>
                  <a:pt x="1227" y="1001"/>
                </a:lnTo>
                <a:lnTo>
                  <a:pt x="1226" y="1001"/>
                </a:lnTo>
                <a:lnTo>
                  <a:pt x="1226" y="1002"/>
                </a:lnTo>
                <a:lnTo>
                  <a:pt x="1226" y="1003"/>
                </a:lnTo>
                <a:lnTo>
                  <a:pt x="1225" y="1003"/>
                </a:lnTo>
                <a:lnTo>
                  <a:pt x="1224" y="1003"/>
                </a:lnTo>
                <a:lnTo>
                  <a:pt x="1223" y="1004"/>
                </a:lnTo>
                <a:lnTo>
                  <a:pt x="1223" y="1005"/>
                </a:lnTo>
                <a:lnTo>
                  <a:pt x="1222" y="1006"/>
                </a:lnTo>
                <a:lnTo>
                  <a:pt x="1221" y="1006"/>
                </a:lnTo>
                <a:lnTo>
                  <a:pt x="1221" y="1007"/>
                </a:lnTo>
                <a:lnTo>
                  <a:pt x="1220" y="1007"/>
                </a:lnTo>
                <a:lnTo>
                  <a:pt x="1219" y="1008"/>
                </a:lnTo>
                <a:lnTo>
                  <a:pt x="1218" y="1008"/>
                </a:lnTo>
                <a:lnTo>
                  <a:pt x="1217" y="1008"/>
                </a:lnTo>
                <a:lnTo>
                  <a:pt x="1216" y="1009"/>
                </a:lnTo>
                <a:lnTo>
                  <a:pt x="1216" y="1009"/>
                </a:lnTo>
                <a:lnTo>
                  <a:pt x="1215" y="1010"/>
                </a:lnTo>
                <a:lnTo>
                  <a:pt x="1213" y="1010"/>
                </a:lnTo>
                <a:lnTo>
                  <a:pt x="1211" y="1011"/>
                </a:lnTo>
                <a:lnTo>
                  <a:pt x="1210" y="1011"/>
                </a:lnTo>
                <a:lnTo>
                  <a:pt x="1209" y="1012"/>
                </a:lnTo>
                <a:lnTo>
                  <a:pt x="1208" y="1013"/>
                </a:lnTo>
                <a:lnTo>
                  <a:pt x="1206" y="1014"/>
                </a:lnTo>
                <a:lnTo>
                  <a:pt x="1205" y="1015"/>
                </a:lnTo>
                <a:lnTo>
                  <a:pt x="1203" y="1017"/>
                </a:lnTo>
                <a:lnTo>
                  <a:pt x="1201" y="1018"/>
                </a:lnTo>
                <a:lnTo>
                  <a:pt x="1200" y="1019"/>
                </a:lnTo>
                <a:lnTo>
                  <a:pt x="1199" y="1020"/>
                </a:lnTo>
                <a:lnTo>
                  <a:pt x="1197" y="1021"/>
                </a:lnTo>
                <a:lnTo>
                  <a:pt x="1196" y="1022"/>
                </a:lnTo>
                <a:lnTo>
                  <a:pt x="1195" y="1023"/>
                </a:lnTo>
                <a:lnTo>
                  <a:pt x="1195" y="1024"/>
                </a:lnTo>
                <a:lnTo>
                  <a:pt x="1195" y="1025"/>
                </a:lnTo>
                <a:lnTo>
                  <a:pt x="1194" y="1025"/>
                </a:lnTo>
                <a:lnTo>
                  <a:pt x="1193" y="1026"/>
                </a:lnTo>
                <a:lnTo>
                  <a:pt x="1192" y="1026"/>
                </a:lnTo>
                <a:lnTo>
                  <a:pt x="1192" y="1027"/>
                </a:lnTo>
                <a:lnTo>
                  <a:pt x="1191" y="1028"/>
                </a:lnTo>
                <a:lnTo>
                  <a:pt x="1190" y="1029"/>
                </a:lnTo>
                <a:lnTo>
                  <a:pt x="1188" y="1030"/>
                </a:lnTo>
                <a:lnTo>
                  <a:pt x="1188" y="1031"/>
                </a:lnTo>
                <a:lnTo>
                  <a:pt x="1188" y="1032"/>
                </a:lnTo>
                <a:lnTo>
                  <a:pt x="1188" y="1034"/>
                </a:lnTo>
                <a:lnTo>
                  <a:pt x="1188" y="1035"/>
                </a:lnTo>
                <a:lnTo>
                  <a:pt x="1186" y="1035"/>
                </a:lnTo>
                <a:lnTo>
                  <a:pt x="1185" y="1036"/>
                </a:lnTo>
                <a:lnTo>
                  <a:pt x="1185" y="1036"/>
                </a:lnTo>
                <a:lnTo>
                  <a:pt x="1184" y="1037"/>
                </a:lnTo>
                <a:lnTo>
                  <a:pt x="1184" y="1038"/>
                </a:lnTo>
                <a:lnTo>
                  <a:pt x="1184" y="1039"/>
                </a:lnTo>
                <a:lnTo>
                  <a:pt x="1183" y="1040"/>
                </a:lnTo>
                <a:lnTo>
                  <a:pt x="1182" y="1041"/>
                </a:lnTo>
                <a:lnTo>
                  <a:pt x="1182" y="1041"/>
                </a:lnTo>
                <a:lnTo>
                  <a:pt x="1181" y="1041"/>
                </a:lnTo>
                <a:lnTo>
                  <a:pt x="1180" y="1042"/>
                </a:lnTo>
                <a:lnTo>
                  <a:pt x="1180" y="1043"/>
                </a:lnTo>
                <a:lnTo>
                  <a:pt x="1181" y="1045"/>
                </a:lnTo>
                <a:lnTo>
                  <a:pt x="1179" y="1046"/>
                </a:lnTo>
                <a:lnTo>
                  <a:pt x="1178" y="1047"/>
                </a:lnTo>
                <a:lnTo>
                  <a:pt x="1177" y="1048"/>
                </a:lnTo>
                <a:lnTo>
                  <a:pt x="1177" y="1049"/>
                </a:lnTo>
                <a:lnTo>
                  <a:pt x="1177" y="1050"/>
                </a:lnTo>
                <a:lnTo>
                  <a:pt x="1175" y="1051"/>
                </a:lnTo>
                <a:lnTo>
                  <a:pt x="1172" y="1052"/>
                </a:lnTo>
                <a:lnTo>
                  <a:pt x="1171" y="1054"/>
                </a:lnTo>
                <a:lnTo>
                  <a:pt x="1169" y="1055"/>
                </a:lnTo>
                <a:lnTo>
                  <a:pt x="1169" y="1056"/>
                </a:lnTo>
                <a:lnTo>
                  <a:pt x="1169" y="1057"/>
                </a:lnTo>
                <a:lnTo>
                  <a:pt x="1168" y="1058"/>
                </a:lnTo>
                <a:lnTo>
                  <a:pt x="1168" y="1058"/>
                </a:lnTo>
                <a:lnTo>
                  <a:pt x="1169" y="1058"/>
                </a:lnTo>
                <a:lnTo>
                  <a:pt x="1168" y="1059"/>
                </a:lnTo>
                <a:lnTo>
                  <a:pt x="1167" y="1061"/>
                </a:lnTo>
                <a:lnTo>
                  <a:pt x="1167" y="1062"/>
                </a:lnTo>
                <a:lnTo>
                  <a:pt x="1168" y="1062"/>
                </a:lnTo>
                <a:lnTo>
                  <a:pt x="1168" y="1063"/>
                </a:lnTo>
                <a:lnTo>
                  <a:pt x="1167" y="1063"/>
                </a:lnTo>
                <a:lnTo>
                  <a:pt x="1166" y="1064"/>
                </a:lnTo>
                <a:lnTo>
                  <a:pt x="1166" y="1065"/>
                </a:lnTo>
                <a:lnTo>
                  <a:pt x="1165" y="1067"/>
                </a:lnTo>
                <a:lnTo>
                  <a:pt x="1164" y="1068"/>
                </a:lnTo>
                <a:lnTo>
                  <a:pt x="1162" y="1068"/>
                </a:lnTo>
                <a:lnTo>
                  <a:pt x="1162" y="1069"/>
                </a:lnTo>
                <a:lnTo>
                  <a:pt x="1162" y="1069"/>
                </a:lnTo>
                <a:lnTo>
                  <a:pt x="1162" y="1071"/>
                </a:lnTo>
                <a:lnTo>
                  <a:pt x="1161" y="1071"/>
                </a:lnTo>
                <a:lnTo>
                  <a:pt x="1162" y="1073"/>
                </a:lnTo>
                <a:lnTo>
                  <a:pt x="1162" y="1075"/>
                </a:lnTo>
                <a:lnTo>
                  <a:pt x="1162" y="1075"/>
                </a:lnTo>
                <a:lnTo>
                  <a:pt x="1161" y="1076"/>
                </a:lnTo>
                <a:lnTo>
                  <a:pt x="1160" y="1076"/>
                </a:lnTo>
                <a:lnTo>
                  <a:pt x="1160" y="1077"/>
                </a:lnTo>
                <a:close/>
              </a:path>
            </a:pathLst>
          </a:custGeom>
          <a:solidFill>
            <a:schemeClr val="accent5">
              <a:lumMod val="50000"/>
            </a:schemeClr>
          </a:solidFill>
          <a:ln w="12700">
            <a:solidFill>
              <a:schemeClr val="bg1"/>
            </a:solid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 name="TextBox 17">
            <a:extLst>
              <a:ext uri="{FF2B5EF4-FFF2-40B4-BE49-F238E27FC236}">
                <a16:creationId xmlns:a16="http://schemas.microsoft.com/office/drawing/2014/main" id="{76D07DB1-4961-4D10-AC24-51B0DF941FB4}"/>
              </a:ext>
            </a:extLst>
          </p:cNvPr>
          <p:cNvSpPr txBox="1"/>
          <p:nvPr/>
        </p:nvSpPr>
        <p:spPr>
          <a:xfrm>
            <a:off x="1332751" y="4819390"/>
            <a:ext cx="1291068" cy="830997"/>
          </a:xfrm>
          <a:prstGeom prst="rect">
            <a:avLst/>
          </a:prstGeom>
          <a:noFill/>
          <a:ln>
            <a:noFill/>
          </a:ln>
        </p:spPr>
        <p:txBody>
          <a:bodyPr wrap="square" rtlCol="0">
            <a:spAutoFit/>
          </a:bodyPr>
          <a:lstStyle/>
          <a:p>
            <a:pPr algn="ctr"/>
            <a:r>
              <a:rPr lang="en-US" sz="2400" b="1">
                <a:solidFill>
                  <a:schemeClr val="bg1"/>
                </a:solidFill>
              </a:rPr>
              <a:t>Western</a:t>
            </a:r>
          </a:p>
          <a:p>
            <a:pPr algn="ctr"/>
            <a:r>
              <a:rPr lang="en-US" sz="2400" b="1">
                <a:solidFill>
                  <a:schemeClr val="bg1"/>
                </a:solidFill>
              </a:rPr>
              <a:t>68%</a:t>
            </a:r>
          </a:p>
        </p:txBody>
      </p:sp>
      <p:sp>
        <p:nvSpPr>
          <p:cNvPr id="19" name="TextBox 18">
            <a:extLst>
              <a:ext uri="{FF2B5EF4-FFF2-40B4-BE49-F238E27FC236}">
                <a16:creationId xmlns:a16="http://schemas.microsoft.com/office/drawing/2014/main" id="{F5C57681-956D-461E-999B-61611510ECF8}"/>
              </a:ext>
            </a:extLst>
          </p:cNvPr>
          <p:cNvSpPr txBox="1"/>
          <p:nvPr/>
        </p:nvSpPr>
        <p:spPr>
          <a:xfrm>
            <a:off x="2456669" y="3357658"/>
            <a:ext cx="1291068" cy="1200329"/>
          </a:xfrm>
          <a:prstGeom prst="rect">
            <a:avLst/>
          </a:prstGeom>
          <a:noFill/>
          <a:ln>
            <a:noFill/>
          </a:ln>
        </p:spPr>
        <p:txBody>
          <a:bodyPr wrap="square" rtlCol="0">
            <a:spAutoFit/>
          </a:bodyPr>
          <a:lstStyle/>
          <a:p>
            <a:pPr algn="ctr"/>
            <a:r>
              <a:rPr lang="en-US" sz="2400" b="1">
                <a:solidFill>
                  <a:schemeClr val="bg1"/>
                </a:solidFill>
              </a:rPr>
              <a:t>North </a:t>
            </a:r>
            <a:br>
              <a:rPr lang="en-US" sz="2400" b="1">
                <a:solidFill>
                  <a:schemeClr val="bg1"/>
                </a:solidFill>
              </a:rPr>
            </a:br>
            <a:r>
              <a:rPr lang="en-US" sz="2400" b="1">
                <a:solidFill>
                  <a:schemeClr val="bg1"/>
                </a:solidFill>
              </a:rPr>
              <a:t>Western</a:t>
            </a:r>
          </a:p>
          <a:p>
            <a:pPr algn="ctr"/>
            <a:r>
              <a:rPr lang="en-US" sz="2400" b="1">
                <a:solidFill>
                  <a:schemeClr val="bg1"/>
                </a:solidFill>
              </a:rPr>
              <a:t>75%</a:t>
            </a:r>
          </a:p>
        </p:txBody>
      </p:sp>
      <p:sp>
        <p:nvSpPr>
          <p:cNvPr id="21" name="TextBox 20">
            <a:extLst>
              <a:ext uri="{FF2B5EF4-FFF2-40B4-BE49-F238E27FC236}">
                <a16:creationId xmlns:a16="http://schemas.microsoft.com/office/drawing/2014/main" id="{FA62829A-0D7B-41A9-97A9-EEFCA690DB6A}"/>
              </a:ext>
            </a:extLst>
          </p:cNvPr>
          <p:cNvSpPr txBox="1"/>
          <p:nvPr/>
        </p:nvSpPr>
        <p:spPr>
          <a:xfrm>
            <a:off x="3009095" y="5559249"/>
            <a:ext cx="1480415" cy="830997"/>
          </a:xfrm>
          <a:prstGeom prst="rect">
            <a:avLst/>
          </a:prstGeom>
          <a:noFill/>
          <a:ln>
            <a:noFill/>
          </a:ln>
        </p:spPr>
        <p:txBody>
          <a:bodyPr wrap="square" rtlCol="0">
            <a:spAutoFit/>
          </a:bodyPr>
          <a:lstStyle/>
          <a:p>
            <a:pPr algn="ctr"/>
            <a:r>
              <a:rPr lang="en-US" sz="2400" b="1">
                <a:solidFill>
                  <a:schemeClr val="bg1"/>
                </a:solidFill>
              </a:rPr>
              <a:t>Southern</a:t>
            </a:r>
          </a:p>
          <a:p>
            <a:pPr algn="ctr"/>
            <a:r>
              <a:rPr lang="en-US" sz="2400" b="1">
                <a:solidFill>
                  <a:schemeClr val="bg1"/>
                </a:solidFill>
              </a:rPr>
              <a:t>75%</a:t>
            </a:r>
          </a:p>
        </p:txBody>
      </p:sp>
      <p:sp>
        <p:nvSpPr>
          <p:cNvPr id="22" name="TextBox 21">
            <a:extLst>
              <a:ext uri="{FF2B5EF4-FFF2-40B4-BE49-F238E27FC236}">
                <a16:creationId xmlns:a16="http://schemas.microsoft.com/office/drawing/2014/main" id="{917080F9-B33E-4403-8A87-0BA2D3CABD64}"/>
              </a:ext>
            </a:extLst>
          </p:cNvPr>
          <p:cNvSpPr txBox="1"/>
          <p:nvPr/>
        </p:nvSpPr>
        <p:spPr>
          <a:xfrm>
            <a:off x="3928008" y="4400006"/>
            <a:ext cx="1109224" cy="830997"/>
          </a:xfrm>
          <a:prstGeom prst="rect">
            <a:avLst/>
          </a:prstGeom>
          <a:noFill/>
          <a:ln>
            <a:noFill/>
          </a:ln>
        </p:spPr>
        <p:txBody>
          <a:bodyPr wrap="square" rtlCol="0">
            <a:spAutoFit/>
          </a:bodyPr>
          <a:lstStyle/>
          <a:p>
            <a:pPr algn="ctr"/>
            <a:r>
              <a:rPr lang="en-US" sz="2400" b="1">
                <a:solidFill>
                  <a:schemeClr val="bg1"/>
                </a:solidFill>
              </a:rPr>
              <a:t>Central</a:t>
            </a:r>
          </a:p>
          <a:p>
            <a:pPr algn="ctr"/>
            <a:r>
              <a:rPr lang="en-US" sz="2400" b="1">
                <a:solidFill>
                  <a:schemeClr val="bg1"/>
                </a:solidFill>
              </a:rPr>
              <a:t>79%</a:t>
            </a:r>
          </a:p>
        </p:txBody>
      </p:sp>
      <p:sp>
        <p:nvSpPr>
          <p:cNvPr id="24" name="TextBox 23">
            <a:extLst>
              <a:ext uri="{FF2B5EF4-FFF2-40B4-BE49-F238E27FC236}">
                <a16:creationId xmlns:a16="http://schemas.microsoft.com/office/drawing/2014/main" id="{344474E8-4D2F-4950-835E-4492150F7DD9}"/>
              </a:ext>
            </a:extLst>
          </p:cNvPr>
          <p:cNvSpPr txBox="1"/>
          <p:nvPr/>
        </p:nvSpPr>
        <p:spPr>
          <a:xfrm>
            <a:off x="5310412" y="5401828"/>
            <a:ext cx="1109224" cy="830997"/>
          </a:xfrm>
          <a:prstGeom prst="rect">
            <a:avLst/>
          </a:prstGeom>
          <a:noFill/>
          <a:ln>
            <a:noFill/>
          </a:ln>
        </p:spPr>
        <p:txBody>
          <a:bodyPr wrap="square" rtlCol="0">
            <a:spAutoFit/>
          </a:bodyPr>
          <a:lstStyle/>
          <a:p>
            <a:pPr algn="ctr"/>
            <a:r>
              <a:rPr lang="en-US" sz="2400" b="1"/>
              <a:t>Lusaka</a:t>
            </a:r>
          </a:p>
          <a:p>
            <a:pPr algn="ctr"/>
            <a:r>
              <a:rPr lang="en-US" sz="2400" b="1"/>
              <a:t>73%</a:t>
            </a:r>
          </a:p>
        </p:txBody>
      </p:sp>
      <p:sp>
        <p:nvSpPr>
          <p:cNvPr id="25" name="TextBox 24">
            <a:extLst>
              <a:ext uri="{FF2B5EF4-FFF2-40B4-BE49-F238E27FC236}">
                <a16:creationId xmlns:a16="http://schemas.microsoft.com/office/drawing/2014/main" id="{EF2CCB2D-7007-4354-936A-3B440AE0AD15}"/>
              </a:ext>
            </a:extLst>
          </p:cNvPr>
          <p:cNvSpPr txBox="1"/>
          <p:nvPr/>
        </p:nvSpPr>
        <p:spPr>
          <a:xfrm>
            <a:off x="7495388" y="3642080"/>
            <a:ext cx="1204166" cy="830997"/>
          </a:xfrm>
          <a:prstGeom prst="rect">
            <a:avLst/>
          </a:prstGeom>
          <a:noFill/>
          <a:ln>
            <a:noFill/>
          </a:ln>
        </p:spPr>
        <p:txBody>
          <a:bodyPr wrap="square" rtlCol="0">
            <a:spAutoFit/>
          </a:bodyPr>
          <a:lstStyle/>
          <a:p>
            <a:pPr algn="ctr"/>
            <a:r>
              <a:rPr lang="en-US" sz="2400" b="1"/>
              <a:t>Eastern</a:t>
            </a:r>
          </a:p>
          <a:p>
            <a:pPr algn="ctr"/>
            <a:r>
              <a:rPr lang="en-US" sz="2400" b="1"/>
              <a:t>79%</a:t>
            </a:r>
          </a:p>
        </p:txBody>
      </p:sp>
      <p:sp>
        <p:nvSpPr>
          <p:cNvPr id="26" name="TextBox 25">
            <a:extLst>
              <a:ext uri="{FF2B5EF4-FFF2-40B4-BE49-F238E27FC236}">
                <a16:creationId xmlns:a16="http://schemas.microsoft.com/office/drawing/2014/main" id="{9C9A411A-15F4-4FC2-B5C3-57DC6D1AD84C}"/>
              </a:ext>
            </a:extLst>
          </p:cNvPr>
          <p:cNvSpPr txBox="1"/>
          <p:nvPr/>
        </p:nvSpPr>
        <p:spPr>
          <a:xfrm>
            <a:off x="3227312" y="2299886"/>
            <a:ext cx="1702588" cy="830997"/>
          </a:xfrm>
          <a:prstGeom prst="rect">
            <a:avLst/>
          </a:prstGeom>
          <a:noFill/>
          <a:ln>
            <a:noFill/>
          </a:ln>
        </p:spPr>
        <p:txBody>
          <a:bodyPr wrap="square" rtlCol="0">
            <a:spAutoFit/>
          </a:bodyPr>
          <a:lstStyle/>
          <a:p>
            <a:pPr algn="ctr"/>
            <a:r>
              <a:rPr lang="en-US" sz="2400" b="1"/>
              <a:t>Copperbelt</a:t>
            </a:r>
          </a:p>
          <a:p>
            <a:pPr algn="ctr"/>
            <a:r>
              <a:rPr lang="en-US" sz="2400" b="1"/>
              <a:t>83%</a:t>
            </a:r>
          </a:p>
        </p:txBody>
      </p:sp>
      <p:sp>
        <p:nvSpPr>
          <p:cNvPr id="28" name="TextBox 27">
            <a:extLst>
              <a:ext uri="{FF2B5EF4-FFF2-40B4-BE49-F238E27FC236}">
                <a16:creationId xmlns:a16="http://schemas.microsoft.com/office/drawing/2014/main" id="{735C168C-819A-422D-A453-5DC601C9AF6D}"/>
              </a:ext>
            </a:extLst>
          </p:cNvPr>
          <p:cNvSpPr txBox="1"/>
          <p:nvPr/>
        </p:nvSpPr>
        <p:spPr>
          <a:xfrm>
            <a:off x="6032566" y="2622141"/>
            <a:ext cx="1744225" cy="830997"/>
          </a:xfrm>
          <a:prstGeom prst="rect">
            <a:avLst/>
          </a:prstGeom>
          <a:noFill/>
          <a:ln>
            <a:noFill/>
          </a:ln>
        </p:spPr>
        <p:txBody>
          <a:bodyPr wrap="square" rtlCol="0">
            <a:spAutoFit/>
          </a:bodyPr>
          <a:lstStyle/>
          <a:p>
            <a:pPr algn="ctr"/>
            <a:r>
              <a:rPr lang="en-US" sz="2400" b="1" err="1">
                <a:solidFill>
                  <a:schemeClr val="bg1"/>
                </a:solidFill>
              </a:rPr>
              <a:t>Muchinga</a:t>
            </a:r>
            <a:endParaRPr lang="en-US" sz="2400" b="1">
              <a:solidFill>
                <a:schemeClr val="bg1"/>
              </a:solidFill>
            </a:endParaRPr>
          </a:p>
          <a:p>
            <a:pPr algn="ctr"/>
            <a:r>
              <a:rPr lang="en-US" sz="2400" b="1">
                <a:solidFill>
                  <a:schemeClr val="bg1"/>
                </a:solidFill>
              </a:rPr>
              <a:t>68%</a:t>
            </a:r>
          </a:p>
        </p:txBody>
      </p:sp>
      <p:sp>
        <p:nvSpPr>
          <p:cNvPr id="29" name="TextBox 28">
            <a:extLst>
              <a:ext uri="{FF2B5EF4-FFF2-40B4-BE49-F238E27FC236}">
                <a16:creationId xmlns:a16="http://schemas.microsoft.com/office/drawing/2014/main" id="{9B6A2353-8D3C-4B09-8623-DC74D56CC6EF}"/>
              </a:ext>
            </a:extLst>
          </p:cNvPr>
          <p:cNvSpPr txBox="1"/>
          <p:nvPr/>
        </p:nvSpPr>
        <p:spPr>
          <a:xfrm>
            <a:off x="5394442" y="1540105"/>
            <a:ext cx="1417826" cy="830997"/>
          </a:xfrm>
          <a:prstGeom prst="rect">
            <a:avLst/>
          </a:prstGeom>
          <a:noFill/>
          <a:ln>
            <a:noFill/>
          </a:ln>
        </p:spPr>
        <p:txBody>
          <a:bodyPr wrap="square" rtlCol="0">
            <a:spAutoFit/>
          </a:bodyPr>
          <a:lstStyle/>
          <a:p>
            <a:pPr algn="ctr"/>
            <a:r>
              <a:rPr lang="en-US" sz="2400" b="1">
                <a:solidFill>
                  <a:schemeClr val="bg1"/>
                </a:solidFill>
              </a:rPr>
              <a:t>Northern</a:t>
            </a:r>
          </a:p>
          <a:p>
            <a:pPr algn="ctr"/>
            <a:r>
              <a:rPr lang="en-US" sz="2400" b="1">
                <a:solidFill>
                  <a:schemeClr val="bg1"/>
                </a:solidFill>
              </a:rPr>
              <a:t>76%</a:t>
            </a:r>
          </a:p>
        </p:txBody>
      </p:sp>
      <p:sp>
        <p:nvSpPr>
          <p:cNvPr id="30" name="TextBox 29">
            <a:extLst>
              <a:ext uri="{FF2B5EF4-FFF2-40B4-BE49-F238E27FC236}">
                <a16:creationId xmlns:a16="http://schemas.microsoft.com/office/drawing/2014/main" id="{F864C8DF-A82E-43D0-8582-F7E1C425B3DE}"/>
              </a:ext>
            </a:extLst>
          </p:cNvPr>
          <p:cNvSpPr txBox="1"/>
          <p:nvPr/>
        </p:nvSpPr>
        <p:spPr>
          <a:xfrm>
            <a:off x="3570569" y="1389370"/>
            <a:ext cx="1192064" cy="830997"/>
          </a:xfrm>
          <a:prstGeom prst="rect">
            <a:avLst/>
          </a:prstGeom>
          <a:noFill/>
          <a:ln>
            <a:noFill/>
          </a:ln>
        </p:spPr>
        <p:txBody>
          <a:bodyPr wrap="square" rtlCol="0">
            <a:spAutoFit/>
          </a:bodyPr>
          <a:lstStyle/>
          <a:p>
            <a:pPr algn="ctr"/>
            <a:r>
              <a:rPr lang="en-US" sz="2400" b="1" err="1"/>
              <a:t>Luapula</a:t>
            </a:r>
            <a:endParaRPr lang="en-US" sz="2400" b="1"/>
          </a:p>
          <a:p>
            <a:pPr algn="ctr"/>
            <a:r>
              <a:rPr lang="en-US" sz="2400" b="1"/>
              <a:t>67%</a:t>
            </a:r>
          </a:p>
        </p:txBody>
      </p:sp>
      <p:cxnSp>
        <p:nvCxnSpPr>
          <p:cNvPr id="32" name="Straight Connector 31">
            <a:extLst>
              <a:ext uri="{FF2B5EF4-FFF2-40B4-BE49-F238E27FC236}">
                <a16:creationId xmlns:a16="http://schemas.microsoft.com/office/drawing/2014/main" id="{18F9CC44-B3C8-4EC7-A4E0-33FBE120605D}"/>
              </a:ext>
            </a:extLst>
          </p:cNvPr>
          <p:cNvCxnSpPr>
            <a:cxnSpLocks/>
            <a:stCxn id="30" idx="3"/>
          </p:cNvCxnSpPr>
          <p:nvPr/>
        </p:nvCxnSpPr>
        <p:spPr>
          <a:xfrm>
            <a:off x="4762633" y="1804869"/>
            <a:ext cx="616510" cy="83628"/>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1" name="TextBox 30">
            <a:extLst>
              <a:ext uri="{FF2B5EF4-FFF2-40B4-BE49-F238E27FC236}">
                <a16:creationId xmlns:a16="http://schemas.microsoft.com/office/drawing/2014/main" id="{F3A6F824-41F3-4D33-9466-D7F4CBA49F30}"/>
              </a:ext>
            </a:extLst>
          </p:cNvPr>
          <p:cNvSpPr txBox="1"/>
          <p:nvPr/>
        </p:nvSpPr>
        <p:spPr>
          <a:xfrm>
            <a:off x="7119588" y="5506678"/>
            <a:ext cx="1774372" cy="1077218"/>
          </a:xfrm>
          <a:prstGeom prst="rect">
            <a:avLst/>
          </a:prstGeom>
          <a:noFill/>
        </p:spPr>
        <p:txBody>
          <a:bodyPr wrap="square" rtlCol="0">
            <a:spAutoFit/>
          </a:bodyPr>
          <a:lstStyle/>
          <a:p>
            <a:pPr algn="ctr"/>
            <a:r>
              <a:rPr lang="en-US" sz="3200" b="1"/>
              <a:t>Zambia</a:t>
            </a:r>
          </a:p>
          <a:p>
            <a:pPr algn="ctr"/>
            <a:r>
              <a:rPr lang="en-US" sz="3200" b="1"/>
              <a:t>75%</a:t>
            </a:r>
          </a:p>
        </p:txBody>
      </p:sp>
      <p:cxnSp>
        <p:nvCxnSpPr>
          <p:cNvPr id="6" name="Straight Connector 5">
            <a:extLst>
              <a:ext uri="{FF2B5EF4-FFF2-40B4-BE49-F238E27FC236}">
                <a16:creationId xmlns:a16="http://schemas.microsoft.com/office/drawing/2014/main" id="{EFAF0AA3-69D3-465D-B606-4CAD21242A34}"/>
              </a:ext>
            </a:extLst>
          </p:cNvPr>
          <p:cNvCxnSpPr/>
          <p:nvPr/>
        </p:nvCxnSpPr>
        <p:spPr>
          <a:xfrm>
            <a:off x="4310813" y="2949693"/>
            <a:ext cx="104769" cy="885046"/>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B2BAE8C6-48D0-48DF-AEE3-2146E974D318}"/>
              </a:ext>
            </a:extLst>
          </p:cNvPr>
          <p:cNvCxnSpPr/>
          <p:nvPr/>
        </p:nvCxnSpPr>
        <p:spPr>
          <a:xfrm flipH="1">
            <a:off x="7170581" y="3895070"/>
            <a:ext cx="411319" cy="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cxnSp>
        <p:nvCxnSpPr>
          <p:cNvPr id="5" name="Straight Connector 4">
            <a:extLst>
              <a:ext uri="{FF2B5EF4-FFF2-40B4-BE49-F238E27FC236}">
                <a16:creationId xmlns:a16="http://schemas.microsoft.com/office/drawing/2014/main" id="{007432E6-7A3C-4650-94B2-2C8CBC666397}"/>
              </a:ext>
            </a:extLst>
          </p:cNvPr>
          <p:cNvCxnSpPr/>
          <p:nvPr/>
        </p:nvCxnSpPr>
        <p:spPr>
          <a:xfrm>
            <a:off x="5112797" y="5317895"/>
            <a:ext cx="245361" cy="371770"/>
          </a:xfrm>
          <a:prstGeom prst="line">
            <a:avLst/>
          </a:prstGeom>
          <a:ln>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Title 1">
            <a:extLst>
              <a:ext uri="{FF2B5EF4-FFF2-40B4-BE49-F238E27FC236}">
                <a16:creationId xmlns:a16="http://schemas.microsoft.com/office/drawing/2014/main" id="{3481871B-D348-460A-922E-76C0F1651617}"/>
              </a:ext>
            </a:extLst>
          </p:cNvPr>
          <p:cNvSpPr>
            <a:spLocks noGrp="1"/>
          </p:cNvSpPr>
          <p:nvPr>
            <p:ph type="title"/>
          </p:nvPr>
        </p:nvSpPr>
        <p:spPr>
          <a:xfrm>
            <a:off x="0" y="12700"/>
            <a:ext cx="9144000" cy="921617"/>
          </a:xfrm>
        </p:spPr>
        <p:txBody>
          <a:bodyPr>
            <a:normAutofit/>
          </a:bodyPr>
          <a:lstStyle/>
          <a:p>
            <a:r>
              <a:rPr lang="en-GB" noProof="0"/>
              <a:t>Basic Vaccination Coverage by Province</a:t>
            </a:r>
          </a:p>
        </p:txBody>
      </p:sp>
      <p:sp>
        <p:nvSpPr>
          <p:cNvPr id="34" name="TextBox 33">
            <a:extLst>
              <a:ext uri="{FF2B5EF4-FFF2-40B4-BE49-F238E27FC236}">
                <a16:creationId xmlns:a16="http://schemas.microsoft.com/office/drawing/2014/main" id="{2A8AE8A5-9A73-453F-8933-A464991A2478}"/>
              </a:ext>
            </a:extLst>
          </p:cNvPr>
          <p:cNvSpPr txBox="1"/>
          <p:nvPr/>
        </p:nvSpPr>
        <p:spPr>
          <a:xfrm>
            <a:off x="0" y="741805"/>
            <a:ext cx="9144000" cy="369332"/>
          </a:xfrm>
          <a:prstGeom prst="rect">
            <a:avLst/>
          </a:prstGeom>
          <a:noFill/>
        </p:spPr>
        <p:txBody>
          <a:bodyPr wrap="square" rtlCol="0">
            <a:spAutoFit/>
          </a:bodyPr>
          <a:lstStyle/>
          <a:p>
            <a:pPr algn="ctr"/>
            <a:r>
              <a:rPr lang="en-US" i="1"/>
              <a:t>Percent of children age 12-23 months who have received all basic vaccinations</a:t>
            </a:r>
          </a:p>
        </p:txBody>
      </p:sp>
    </p:spTree>
    <p:extLst>
      <p:ext uri="{BB962C8B-B14F-4D97-AF65-F5344CB8AC3E}">
        <p14:creationId xmlns:p14="http://schemas.microsoft.com/office/powerpoint/2010/main" val="1866098041"/>
      </p:ext>
    </p:extLst>
  </p:cSld>
  <p:clrMapOvr>
    <a:masterClrMapping/>
  </p:clrMapOvr>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Trends in Basic Vaccination Coverage</a:t>
            </a:r>
          </a:p>
        </p:txBody>
      </p:sp>
      <p:graphicFrame>
        <p:nvGraphicFramePr>
          <p:cNvPr id="8" name="Content Placeholder 7"/>
          <p:cNvGraphicFramePr>
            <a:graphicFrameLocks noGrp="1"/>
          </p:cNvGraphicFramePr>
          <p:nvPr>
            <p:ph idx="1"/>
            <p:extLst>
              <p:ext uri="{D42A27DB-BD31-4B8C-83A1-F6EECF244321}">
                <p14:modId xmlns:p14="http://schemas.microsoft.com/office/powerpoint/2010/main" val="3082390853"/>
              </p:ext>
            </p:extLst>
          </p:nvPr>
        </p:nvGraphicFramePr>
        <p:xfrm>
          <a:off x="18256" y="1606550"/>
          <a:ext cx="9125743"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 y="1059934"/>
            <a:ext cx="9144000" cy="369332"/>
          </a:xfrm>
          <a:prstGeom prst="rect">
            <a:avLst/>
          </a:prstGeom>
          <a:noFill/>
        </p:spPr>
        <p:txBody>
          <a:bodyPr wrap="square" rtlCol="0">
            <a:spAutoFit/>
          </a:bodyPr>
          <a:lstStyle/>
          <a:p>
            <a:pPr algn="ctr"/>
            <a:r>
              <a:rPr lang="en-US" i="1"/>
              <a:t>Percent of children age 12-23 months who have received all basic vaccinations</a:t>
            </a:r>
          </a:p>
        </p:txBody>
      </p:sp>
      <p:sp>
        <p:nvSpPr>
          <p:cNvPr id="3" name="TextBox 2"/>
          <p:cNvSpPr txBox="1"/>
          <p:nvPr/>
        </p:nvSpPr>
        <p:spPr>
          <a:xfrm>
            <a:off x="746387" y="3644900"/>
            <a:ext cx="2237362" cy="369332"/>
          </a:xfrm>
          <a:prstGeom prst="rect">
            <a:avLst/>
          </a:prstGeom>
          <a:noFill/>
        </p:spPr>
        <p:txBody>
          <a:bodyPr wrap="square" rtlCol="0">
            <a:spAutoFit/>
          </a:bodyPr>
          <a:lstStyle/>
          <a:p>
            <a:r>
              <a:rPr lang="en-US" b="1">
                <a:solidFill>
                  <a:schemeClr val="accent5"/>
                </a:solidFill>
              </a:rPr>
              <a:t>All basic vaccinations</a:t>
            </a:r>
          </a:p>
        </p:txBody>
      </p:sp>
      <p:sp>
        <p:nvSpPr>
          <p:cNvPr id="6" name="TextBox 5"/>
          <p:cNvSpPr txBox="1"/>
          <p:nvPr/>
        </p:nvSpPr>
        <p:spPr>
          <a:xfrm>
            <a:off x="746387" y="5251450"/>
            <a:ext cx="2237362" cy="369332"/>
          </a:xfrm>
          <a:prstGeom prst="rect">
            <a:avLst/>
          </a:prstGeom>
          <a:noFill/>
        </p:spPr>
        <p:txBody>
          <a:bodyPr wrap="square" rtlCol="0">
            <a:spAutoFit/>
          </a:bodyPr>
          <a:lstStyle/>
          <a:p>
            <a:r>
              <a:rPr lang="en-US" b="1">
                <a:solidFill>
                  <a:schemeClr val="accent3"/>
                </a:solidFill>
              </a:rPr>
              <a:t>No vaccinations</a:t>
            </a:r>
          </a:p>
        </p:txBody>
      </p:sp>
    </p:spTree>
    <p:extLst>
      <p:ext uri="{BB962C8B-B14F-4D97-AF65-F5344CB8AC3E}">
        <p14:creationId xmlns:p14="http://schemas.microsoft.com/office/powerpoint/2010/main" val="4234155956"/>
      </p:ext>
    </p:extLst>
  </p:cSld>
  <p:clrMapOvr>
    <a:masterClrMapping/>
  </p:clrMapOvr>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GB" noProof="0"/>
              <a:t>Basic Vaccination Coverage </a:t>
            </a:r>
            <a:br>
              <a:rPr lang="en-GB" noProof="0"/>
            </a:br>
            <a:r>
              <a:rPr lang="en-GB" noProof="0"/>
              <a:t>Regional Comparison</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967603950"/>
              </p:ext>
            </p:extLst>
          </p:nvPr>
        </p:nvGraphicFramePr>
        <p:xfrm>
          <a:off x="1" y="1606550"/>
          <a:ext cx="9144000"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8" name="TextBox 7"/>
          <p:cNvSpPr txBox="1"/>
          <p:nvPr/>
        </p:nvSpPr>
        <p:spPr>
          <a:xfrm>
            <a:off x="18256" y="1237218"/>
            <a:ext cx="9144000" cy="369332"/>
          </a:xfrm>
          <a:prstGeom prst="rect">
            <a:avLst/>
          </a:prstGeom>
          <a:noFill/>
        </p:spPr>
        <p:txBody>
          <a:bodyPr wrap="square" rtlCol="0">
            <a:spAutoFit/>
          </a:bodyPr>
          <a:lstStyle/>
          <a:p>
            <a:pPr algn="ctr"/>
            <a:r>
              <a:rPr lang="en-US" i="1"/>
              <a:t>Percent of children age 12-23 months who have received all basic vaccinations</a:t>
            </a:r>
          </a:p>
        </p:txBody>
      </p:sp>
    </p:spTree>
    <p:extLst>
      <p:ext uri="{BB962C8B-B14F-4D97-AF65-F5344CB8AC3E}">
        <p14:creationId xmlns:p14="http://schemas.microsoft.com/office/powerpoint/2010/main" val="3376683131"/>
      </p:ext>
    </p:extLst>
  </p:cSld>
  <p:clrMapOvr>
    <a:masterClrMapping/>
  </p:clrMapOvr>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Age Appropriate Vaccinations</a:t>
            </a:r>
          </a:p>
        </p:txBody>
      </p:sp>
      <p:sp>
        <p:nvSpPr>
          <p:cNvPr id="3" name="Content Placeholder 2"/>
          <p:cNvSpPr>
            <a:spLocks noGrp="1"/>
          </p:cNvSpPr>
          <p:nvPr>
            <p:ph idx="1"/>
          </p:nvPr>
        </p:nvSpPr>
        <p:spPr>
          <a:xfrm>
            <a:off x="457200" y="1606858"/>
            <a:ext cx="8229600" cy="5251142"/>
          </a:xfrm>
        </p:spPr>
        <p:txBody>
          <a:bodyPr>
            <a:normAutofit/>
          </a:bodyPr>
          <a:lstStyle/>
          <a:p>
            <a:pPr marL="0" indent="0">
              <a:spcBef>
                <a:spcPts val="0"/>
              </a:spcBef>
              <a:spcAft>
                <a:spcPts val="1800"/>
              </a:spcAft>
              <a:buClr>
                <a:schemeClr val="tx1"/>
              </a:buClr>
              <a:buNone/>
            </a:pPr>
            <a:r>
              <a:rPr lang="en-GB" sz="3200" noProof="0"/>
              <a:t>In addition to the basic vaccinations, it is recommended that children age 12-23 months receive:</a:t>
            </a:r>
          </a:p>
          <a:p>
            <a:pPr lvl="1">
              <a:spcBef>
                <a:spcPts val="0"/>
              </a:spcBef>
              <a:spcAft>
                <a:spcPts val="1800"/>
              </a:spcAft>
              <a:buClr>
                <a:schemeClr val="tx1"/>
              </a:buClr>
            </a:pPr>
            <a:r>
              <a:rPr lang="en-GB" sz="2800" b="1" noProof="0">
                <a:solidFill>
                  <a:schemeClr val="accent5"/>
                </a:solidFill>
              </a:rPr>
              <a:t>1 dose of Polio at birth (Polio 0) </a:t>
            </a:r>
          </a:p>
          <a:p>
            <a:pPr lvl="1">
              <a:spcBef>
                <a:spcPts val="0"/>
              </a:spcBef>
              <a:spcAft>
                <a:spcPts val="1800"/>
              </a:spcAft>
              <a:buClr>
                <a:schemeClr val="tx1"/>
              </a:buClr>
            </a:pPr>
            <a:r>
              <a:rPr lang="en-GB" sz="2800" b="1" noProof="0">
                <a:solidFill>
                  <a:schemeClr val="accent5"/>
                </a:solidFill>
              </a:rPr>
              <a:t>3 doses of Pneumococcal </a:t>
            </a:r>
          </a:p>
          <a:p>
            <a:pPr lvl="1">
              <a:spcBef>
                <a:spcPts val="0"/>
              </a:spcBef>
              <a:spcAft>
                <a:spcPts val="1800"/>
              </a:spcAft>
              <a:buClr>
                <a:schemeClr val="tx1"/>
              </a:buClr>
            </a:pPr>
            <a:r>
              <a:rPr lang="en-GB" sz="2800" b="1" noProof="0">
                <a:solidFill>
                  <a:schemeClr val="accent5"/>
                </a:solidFill>
              </a:rPr>
              <a:t>2 doses of Rotavirus </a:t>
            </a:r>
          </a:p>
          <a:p>
            <a:pPr marL="0" indent="0">
              <a:spcBef>
                <a:spcPts val="0"/>
              </a:spcBef>
              <a:spcAft>
                <a:spcPts val="1800"/>
              </a:spcAft>
              <a:buClr>
                <a:schemeClr val="tx1"/>
              </a:buClr>
              <a:buNone/>
            </a:pPr>
            <a:r>
              <a:rPr lang="en-GB" sz="3200" noProof="0"/>
              <a:t>For children age 24-35 months, age appropriate vaccinations also includes an additional dose of </a:t>
            </a:r>
            <a:r>
              <a:rPr lang="en-GB" sz="3200" b="1" noProof="0">
                <a:solidFill>
                  <a:schemeClr val="accent5"/>
                </a:solidFill>
              </a:rPr>
              <a:t>Measles and rubella</a:t>
            </a:r>
            <a:r>
              <a:rPr lang="en-GB" sz="3200" noProof="0"/>
              <a:t>.</a:t>
            </a:r>
          </a:p>
        </p:txBody>
      </p:sp>
    </p:spTree>
    <p:extLst>
      <p:ext uri="{BB962C8B-B14F-4D97-AF65-F5344CB8AC3E}">
        <p14:creationId xmlns:p14="http://schemas.microsoft.com/office/powerpoint/2010/main" val="3131066317"/>
      </p:ext>
    </p:extLst>
  </p:cSld>
  <p:clrMapOvr>
    <a:masterClrMapping/>
  </p:clrMapOvr>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GB" noProof="0"/>
              <a:t>Age Appropriate Vaccinations</a:t>
            </a:r>
          </a:p>
        </p:txBody>
      </p:sp>
      <p:graphicFrame>
        <p:nvGraphicFramePr>
          <p:cNvPr id="7" name="Content Placeholder 6"/>
          <p:cNvGraphicFramePr>
            <a:graphicFrameLocks noGrp="1"/>
          </p:cNvGraphicFramePr>
          <p:nvPr>
            <p:ph idx="1"/>
            <p:extLst>
              <p:ext uri="{D42A27DB-BD31-4B8C-83A1-F6EECF244321}">
                <p14:modId xmlns:p14="http://schemas.microsoft.com/office/powerpoint/2010/main" val="1084699049"/>
              </p:ext>
            </p:extLst>
          </p:nvPr>
        </p:nvGraphicFramePr>
        <p:xfrm>
          <a:off x="461963" y="1606550"/>
          <a:ext cx="8256587" cy="5251450"/>
        </p:xfrm>
        <a:graphic>
          <a:graphicData uri="http://schemas.openxmlformats.org/drawingml/2006/chart">
            <c:chart xmlns:c="http://schemas.openxmlformats.org/drawingml/2006/chart" xmlns:r="http://schemas.openxmlformats.org/officeDocument/2006/relationships" r:id="rId3"/>
          </a:graphicData>
        </a:graphic>
      </p:graphicFrame>
      <p:sp>
        <p:nvSpPr>
          <p:cNvPr id="4" name="TextBox 3"/>
          <p:cNvSpPr txBox="1"/>
          <p:nvPr/>
        </p:nvSpPr>
        <p:spPr>
          <a:xfrm>
            <a:off x="18256" y="1141525"/>
            <a:ext cx="9144000" cy="369332"/>
          </a:xfrm>
          <a:prstGeom prst="rect">
            <a:avLst/>
          </a:prstGeom>
          <a:noFill/>
        </p:spPr>
        <p:txBody>
          <a:bodyPr wrap="square" rtlCol="0">
            <a:spAutoFit/>
          </a:bodyPr>
          <a:lstStyle/>
          <a:p>
            <a:pPr algn="ctr"/>
            <a:r>
              <a:rPr lang="en-US" i="1"/>
              <a:t>Percent of children who received:</a:t>
            </a:r>
          </a:p>
        </p:txBody>
      </p:sp>
    </p:spTree>
    <p:extLst>
      <p:ext uri="{BB962C8B-B14F-4D97-AF65-F5344CB8AC3E}">
        <p14:creationId xmlns:p14="http://schemas.microsoft.com/office/powerpoint/2010/main" val="880391677"/>
      </p:ext>
    </p:extLst>
  </p:cSld>
  <p:clrMapOvr>
    <a:masterClrMapping/>
  </p:clrMapOvr>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1" y="1905000"/>
            <a:ext cx="4323726" cy="3048001"/>
          </a:xfrm>
        </p:spPr>
        <p:txBody>
          <a:bodyPr>
            <a:normAutofit/>
          </a:bodyPr>
          <a:lstStyle/>
          <a:p>
            <a:pPr>
              <a:buClr>
                <a:schemeClr val="tx1"/>
              </a:buClr>
            </a:pPr>
            <a:r>
              <a:rPr lang="en-GB" sz="4000" noProof="0"/>
              <a:t>Vaccination coverage</a:t>
            </a:r>
          </a:p>
          <a:p>
            <a:pPr>
              <a:buClr>
                <a:schemeClr val="tx1"/>
              </a:buClr>
            </a:pPr>
            <a:r>
              <a:rPr lang="en-GB" sz="4000" b="1" noProof="0">
                <a:solidFill>
                  <a:schemeClr val="accent5"/>
                </a:solidFill>
              </a:rPr>
              <a:t>Childhood illness and treatment</a:t>
            </a:r>
          </a:p>
        </p:txBody>
      </p:sp>
    </p:spTree>
    <p:extLst>
      <p:ext uri="{BB962C8B-B14F-4D97-AF65-F5344CB8AC3E}">
        <p14:creationId xmlns:p14="http://schemas.microsoft.com/office/powerpoint/2010/main" val="919940704"/>
      </p:ext>
    </p:extLst>
  </p:cSld>
  <p:clrMapOvr>
    <a:masterClrMapping/>
  </p:clrMapOvr>
</p:sld>
</file>

<file path=ppt/theme/theme1.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0.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1.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3.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4.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5.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6.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7.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8.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Custom Design">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1_Custom Design">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4.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5.xml><?xml version="1.0" encoding="utf-8"?>
<a:theme xmlns:a="http://schemas.openxmlformats.org/drawingml/2006/main" name="Custom Design">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6.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7.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8.xml><?xml version="1.0" encoding="utf-8"?>
<a:theme xmlns:a="http://schemas.openxmlformats.org/drawingml/2006/main" name="Custom Design">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9.xml><?xml version="1.0" encoding="utf-8"?>
<a:theme xmlns:a="http://schemas.openxmlformats.org/drawingml/2006/main" name="Office Theme">
  <a:themeElements>
    <a:clrScheme name="Zambia 2018 DHS">
      <a:dk1>
        <a:sysClr val="windowText" lastClr="000000"/>
      </a:dk1>
      <a:lt1>
        <a:sysClr val="window" lastClr="FFFFFF"/>
      </a:lt1>
      <a:dk2>
        <a:srgbClr val="323232"/>
      </a:dk2>
      <a:lt2>
        <a:srgbClr val="E3DED1"/>
      </a:lt2>
      <a:accent1>
        <a:srgbClr val="FEDB00"/>
      </a:accent1>
      <a:accent2>
        <a:srgbClr val="444F63"/>
      </a:accent2>
      <a:accent3>
        <a:srgbClr val="ED7E23"/>
      </a:accent3>
      <a:accent4>
        <a:srgbClr val="DD2526"/>
      </a:accent4>
      <a:accent5>
        <a:srgbClr val="1F8B43"/>
      </a:accent5>
      <a:accent6>
        <a:srgbClr val="4D321C"/>
      </a:accent6>
      <a:hlink>
        <a:srgbClr val="71636C"/>
      </a:hlink>
      <a:folHlink>
        <a:srgbClr val="F8961D"/>
      </a:folHlink>
    </a:clrScheme>
    <a:fontScheme name="Office Them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Override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0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1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1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2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3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4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5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6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7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8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0.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1.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2.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3.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4.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5.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6.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7.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8.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ppt/theme/themeOverride99.xml><?xml version="1.0" encoding="utf-8"?>
<a:themeOverride xmlns:a="http://schemas.openxmlformats.org/drawingml/2006/main">
  <a:clrScheme name="Aspect">
    <a:dk1>
      <a:sysClr val="windowText" lastClr="000000"/>
    </a:dk1>
    <a:lt1>
      <a:sysClr val="window" lastClr="FFFFFF"/>
    </a:lt1>
    <a:dk2>
      <a:srgbClr val="323232"/>
    </a:dk2>
    <a:lt2>
      <a:srgbClr val="E3DED1"/>
    </a:lt2>
    <a:accent1>
      <a:srgbClr val="F07F09"/>
    </a:accent1>
    <a:accent2>
      <a:srgbClr val="9F2936"/>
    </a:accent2>
    <a:accent3>
      <a:srgbClr val="1B587C"/>
    </a:accent3>
    <a:accent4>
      <a:srgbClr val="4E8542"/>
    </a:accent4>
    <a:accent5>
      <a:srgbClr val="604878"/>
    </a:accent5>
    <a:accent6>
      <a:srgbClr val="C19859"/>
    </a:accent6>
    <a:hlink>
      <a:srgbClr val="6B9F25"/>
    </a:hlink>
    <a:folHlink>
      <a:srgbClr val="B26B0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Overrid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item1.xml><?xml version="1.0" encoding="utf-8"?>
<p:properties xmlns:p="http://schemas.microsoft.com/office/2006/metadata/properties" xmlns:xsi="http://www.w3.org/2001/XMLSchema-instance" xmlns:pc="http://schemas.microsoft.com/office/infopath/2007/PartnerControls">
  <documentManagement>
    <_dlc_DocId xmlns="d16efad5-0601-4cf0-b7c2-89968258c777">VMX3MACP777Z-1177381151-6459</_dlc_DocId>
    <_dlc_DocIdUrl xmlns="d16efad5-0601-4cf0-b7c2-89968258c777">
      <Url>https://icfonline.sharepoint.com/sites/ihd-dhs/Dissemination/_layouts/15/DocIdRedir.aspx?ID=VMX3MACP777Z-1177381151-6459</Url>
      <Description>VMX3MACP777Z-1177381151-6459</Description>
    </_dlc_DocIdUrl>
  </documentManagement>
</p:properties>
</file>

<file path=customXml/item2.xml><?xml version="1.0" encoding="utf-8"?>
<ct:contentTypeSchema xmlns:ct="http://schemas.microsoft.com/office/2006/metadata/contentType" xmlns:ma="http://schemas.microsoft.com/office/2006/metadata/properties/metaAttributes" ct:_="" ma:_="" ma:contentTypeName="Document" ma:contentTypeID="0x010100DAE09DEE16327245B7538AF0464A7905" ma:contentTypeVersion="533" ma:contentTypeDescription="Create a new document." ma:contentTypeScope="" ma:versionID="1c8fde200c9795c1137302d52a81ade3">
  <xsd:schema xmlns:xsd="http://www.w3.org/2001/XMLSchema" xmlns:xs="http://www.w3.org/2001/XMLSchema" xmlns:p="http://schemas.microsoft.com/office/2006/metadata/properties" xmlns:ns2="d16efad5-0601-4cf0-b7c2-89968258c777" xmlns:ns3="83c4e5ee-5eea-4e8c-8b50-726738bccb6e" targetNamespace="http://schemas.microsoft.com/office/2006/metadata/properties" ma:root="true" ma:fieldsID="8c61d22692cbc6da78aebdbf7716bff2" ns2:_="" ns3:_="">
    <xsd:import namespace="d16efad5-0601-4cf0-b7c2-89968258c777"/>
    <xsd:import namespace="83c4e5ee-5eea-4e8c-8b50-726738bccb6e"/>
    <xsd:element name="properties">
      <xsd:complexType>
        <xsd:sequence>
          <xsd:element name="documentManagement">
            <xsd:complexType>
              <xsd:all>
                <xsd:element ref="ns2:_dlc_DocId" minOccurs="0"/>
                <xsd:element ref="ns2:_dlc_DocIdUrl" minOccurs="0"/>
                <xsd:element ref="ns2:_dlc_DocIdPersistId" minOccurs="0"/>
                <xsd:element ref="ns3:MediaServiceMetadata" minOccurs="0"/>
                <xsd:element ref="ns3:MediaServiceFastMetadata" minOccurs="0"/>
                <xsd:element ref="ns3:MediaServiceDateTaken" minOccurs="0"/>
                <xsd:element ref="ns3:MediaServiceAutoTags" minOccurs="0"/>
                <xsd:element ref="ns3:MediaServiceGenerationTime" minOccurs="0"/>
                <xsd:element ref="ns3:MediaServiceEventHashCode" minOccurs="0"/>
                <xsd:element ref="ns3:MediaServiceLocation" minOccurs="0"/>
                <xsd:element ref="ns3:MediaServiceOCR" minOccurs="0"/>
                <xsd:element ref="ns3:MediaServiceAutoKeyPoints" minOccurs="0"/>
                <xsd:element ref="ns3:MediaServiceKeyPoints" minOccurs="0"/>
                <xsd:element ref="ns2:SharedWithUsers" minOccurs="0"/>
                <xsd:element ref="ns2: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d16efad5-0601-4cf0-b7c2-89968258c777" elementFormDefault="qualified">
    <xsd:import namespace="http://schemas.microsoft.com/office/2006/documentManagement/types"/>
    <xsd:import namespace="http://schemas.microsoft.com/office/infopath/2007/PartnerControls"/>
    <xsd:element name="_dlc_DocId" ma:index="8" nillable="true" ma:displayName="Document ID Value" ma:description="The value of the document ID assigned to this item." ma:internalName="_dlc_DocId" ma:readOnly="true">
      <xsd:simpleType>
        <xsd:restriction base="dms:Text"/>
      </xsd:simpleType>
    </xsd:element>
    <xsd:element name="_dlc_DocIdUrl" ma:index="9" nillable="true" ma:displayName="Document ID" ma:description="Permanent link to this document." ma:hidden="true" ma:internalName="_dlc_DocIdUrl" ma:readOnly="true">
      <xsd:complexType>
        <xsd:complexContent>
          <xsd:extension base="dms:URL">
            <xsd:sequence>
              <xsd:element name="Url" type="dms:ValidUrl" minOccurs="0" nillable="true"/>
              <xsd:element name="Description" type="xsd:string" nillable="true"/>
            </xsd:sequence>
          </xsd:extension>
        </xsd:complexContent>
      </xsd:complexType>
    </xsd:element>
    <xsd:element name="_dlc_DocIdPersistId" ma:index="10" nillable="true" ma:displayName="Persist ID" ma:description="Keep ID on add." ma:hidden="true" ma:internalName="_dlc_DocIdPersistId" ma:readOnly="true">
      <xsd:simpleType>
        <xsd:restriction base="dms:Boolean"/>
      </xsd:simpleType>
    </xsd:element>
    <xsd:element name="SharedWithUsers" ma:index="21"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2"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83c4e5ee-5eea-4e8c-8b50-726738bccb6e" elementFormDefault="qualified">
    <xsd:import namespace="http://schemas.microsoft.com/office/2006/documentManagement/types"/>
    <xsd:import namespace="http://schemas.microsoft.com/office/infopath/2007/PartnerControls"/>
    <xsd:element name="MediaServiceMetadata" ma:index="11" nillable="true" ma:displayName="MediaServiceMetadata" ma:hidden="true" ma:internalName="MediaServiceMetadata" ma:readOnly="true">
      <xsd:simpleType>
        <xsd:restriction base="dms:Note"/>
      </xsd:simpleType>
    </xsd:element>
    <xsd:element name="MediaServiceFastMetadata" ma:index="12" nillable="true" ma:displayName="MediaServiceFastMetadata" ma:hidden="true" ma:internalName="MediaServiceFastMetadata" ma:readOnly="true">
      <xsd:simpleType>
        <xsd:restriction base="dms:Note"/>
      </xsd:simpleType>
    </xsd:element>
    <xsd:element name="MediaServiceDateTaken" ma:index="13" nillable="true" ma:displayName="MediaServiceDateTaken" ma:hidden="true" ma:internalName="MediaServiceDateTaken" ma:readOnly="true">
      <xsd:simpleType>
        <xsd:restriction base="dms:Text"/>
      </xsd:simpleType>
    </xsd:element>
    <xsd:element name="MediaServiceAutoTags" ma:index="14" nillable="true" ma:displayName="Tags" ma:internalName="MediaServiceAutoTags" ma:readOnly="true">
      <xsd:simpleType>
        <xsd:restriction base="dms:Text"/>
      </xsd:simpleType>
    </xsd:element>
    <xsd:element name="MediaServiceGenerationTime" ma:index="15" nillable="true" ma:displayName="MediaServiceGenerationTime" ma:hidden="true" ma:internalName="MediaServiceGenerationTime" ma:readOnly="true">
      <xsd:simpleType>
        <xsd:restriction base="dms:Text"/>
      </xsd:simpleType>
    </xsd:element>
    <xsd:element name="MediaServiceEventHashCode" ma:index="16" nillable="true" ma:displayName="MediaServiceEventHashCode" ma:hidden="true" ma:internalName="MediaServiceEventHashCode" ma:readOnly="true">
      <xsd:simpleType>
        <xsd:restriction base="dms:Text"/>
      </xsd:simpleType>
    </xsd:element>
    <xsd:element name="MediaServiceLocation" ma:index="17" nillable="true" ma:displayName="Location" ma:internalName="MediaServiceLocation" ma:readOnly="true">
      <xsd:simpleType>
        <xsd:restriction base="dms:Text"/>
      </xsd:simpleType>
    </xsd:element>
    <xsd:element name="MediaServiceOCR" ma:index="18" nillable="true" ma:displayName="Extracted Text" ma:internalName="MediaServiceOCR" ma:readOnly="true">
      <xsd:simpleType>
        <xsd:restriction base="dms:Note">
          <xsd:maxLength value="255"/>
        </xsd:restriction>
      </xsd:simpleType>
    </xsd:element>
    <xsd:element name="MediaServiceAutoKeyPoints" ma:index="19" nillable="true" ma:displayName="MediaServiceAutoKeyPoints" ma:hidden="true" ma:internalName="MediaServiceAutoKeyPoints" ma:readOnly="true">
      <xsd:simpleType>
        <xsd:restriction base="dms:Note"/>
      </xsd:simpleType>
    </xsd:element>
    <xsd:element name="MediaServiceKeyPoints" ma:index="20" nillable="true" ma:displayName="KeyPoints" ma:internalName="MediaServiceKeyPoint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mso-contentType ?>
<spe:Receivers xmlns:spe="http://schemas.microsoft.com/sharepoint/events">
  <Receiver>
    <Name>Document ID Generator</Name>
    <Synchronization>Synchronous</Synchronization>
    <Type>10001</Type>
    <SequenceNumber>1000</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10002</Type>
    <SequenceNumber>1001</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10004</Type>
    <SequenceNumber>1002</SequenceNumber>
    <Url/>
    <Assembly>Microsoft.Office.DocumentManagement, Version=16.0.0.0, Culture=neutral, PublicKeyToken=71e9bce111e9429c</Assembly>
    <Class>Microsoft.Office.DocumentManagement.Internal.DocIdHandler</Class>
    <Data/>
    <Filter/>
  </Receiver>
  <Receiver>
    <Name>Document ID Generator</Name>
    <Synchronization>Synchronous</Synchronization>
    <Type>10006</Type>
    <SequenceNumber>1003</SequenceNumber>
    <Url/>
    <Assembly>Microsoft.Office.DocumentManagement, Version=16.0.0.0, Culture=neutral, PublicKeyToken=71e9bce111e9429c</Assembly>
    <Class>Microsoft.Office.DocumentManagement.Internal.DocIdHandler</Class>
    <Data/>
    <Filter/>
  </Receiver>
</spe:Receivers>
</file>

<file path=customXml/item4.xml><?xml version="1.0" encoding="utf-8"?>
<?mso-contentType ?>
<FormTemplates xmlns="http://schemas.microsoft.com/sharepoint/v3/contenttype/forms">
  <Display>DocumentLibraryForm</Display>
  <Edit>DocumentLibraryForm</Edit>
  <New>DocumentLibraryForm</New>
</FormTemplates>
</file>

<file path=customXml/itemProps1.xml><?xml version="1.0" encoding="utf-8"?>
<ds:datastoreItem xmlns:ds="http://schemas.openxmlformats.org/officeDocument/2006/customXml" ds:itemID="{9A2E20F8-465F-42A8-A994-EF1877B41468}">
  <ds:schemaRefs>
    <ds:schemaRef ds:uri="http://purl.org/dc/elements/1.1/"/>
    <ds:schemaRef ds:uri="http://purl.org/dc/terms/"/>
    <ds:schemaRef ds:uri="d16efad5-0601-4cf0-b7c2-89968258c777"/>
    <ds:schemaRef ds:uri="http://www.w3.org/XML/1998/namespace"/>
    <ds:schemaRef ds:uri="http://schemas.microsoft.com/office/2006/metadata/properties"/>
    <ds:schemaRef ds:uri="http://schemas.microsoft.com/office/infopath/2007/PartnerControls"/>
    <ds:schemaRef ds:uri="http://schemas.microsoft.com/office/2006/documentManagement/types"/>
    <ds:schemaRef ds:uri="http://schemas.openxmlformats.org/package/2006/metadata/core-properties"/>
    <ds:schemaRef ds:uri="83c4e5ee-5eea-4e8c-8b50-726738bccb6e"/>
    <ds:schemaRef ds:uri="http://purl.org/dc/dcmitype/"/>
  </ds:schemaRefs>
</ds:datastoreItem>
</file>

<file path=customXml/itemProps2.xml><?xml version="1.0" encoding="utf-8"?>
<ds:datastoreItem xmlns:ds="http://schemas.openxmlformats.org/officeDocument/2006/customXml" ds:itemID="{C457CA85-AFB2-4A06-8955-3BABB4BAD54C}">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d16efad5-0601-4cf0-b7c2-89968258c777"/>
    <ds:schemaRef ds:uri="83c4e5ee-5eea-4e8c-8b50-726738bccb6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47B172FC-0EA5-48B2-8A56-9DC5EB2FDA85}">
  <ds:schemaRefs>
    <ds:schemaRef ds:uri="http://schemas.microsoft.com/sharepoint/events"/>
  </ds:schemaRefs>
</ds:datastoreItem>
</file>

<file path=customXml/itemProps4.xml><?xml version="1.0" encoding="utf-8"?>
<ds:datastoreItem xmlns:ds="http://schemas.openxmlformats.org/officeDocument/2006/customXml" ds:itemID="{6C7046E4-04E9-421A-96DC-6D2E5EFA2DE7}">
  <ds:schemaRefs>
    <ds:schemaRef ds:uri="http://schemas.microsoft.com/sharepoint/v3/contenttype/forms"/>
  </ds:schemaRefs>
</ds:datastoreItem>
</file>

<file path=docProps/app.xml><?xml version="1.0" encoding="utf-8"?>
<Properties xmlns="http://schemas.openxmlformats.org/officeDocument/2006/extended-properties" xmlns:vt="http://schemas.openxmlformats.org/officeDocument/2006/docPropsVTypes">
  <Template>Office Theme</Template>
  <TotalTime>13</TotalTime>
  <Words>14031</Words>
  <Application>Microsoft Office PowerPoint</Application>
  <PresentationFormat>On-screen Show (4:3)</PresentationFormat>
  <Paragraphs>1547</Paragraphs>
  <Slides>244</Slides>
  <Notes>179</Notes>
  <HiddenSlides>0</HiddenSlides>
  <MMClips>0</MMClips>
  <ScaleCrop>false</ScaleCrop>
  <HeadingPairs>
    <vt:vector size="6" baseType="variant">
      <vt:variant>
        <vt:lpstr>Fonts Used</vt:lpstr>
      </vt:variant>
      <vt:variant>
        <vt:i4>2</vt:i4>
      </vt:variant>
      <vt:variant>
        <vt:lpstr>Theme</vt:lpstr>
      </vt:variant>
      <vt:variant>
        <vt:i4>17</vt:i4>
      </vt:variant>
      <vt:variant>
        <vt:lpstr>Slide Titles</vt:lpstr>
      </vt:variant>
      <vt:variant>
        <vt:i4>244</vt:i4>
      </vt:variant>
    </vt:vector>
  </HeadingPairs>
  <TitlesOfParts>
    <vt:vector size="263" baseType="lpstr">
      <vt:lpstr>Arial</vt:lpstr>
      <vt:lpstr>Calibri</vt:lpstr>
      <vt:lpstr>Office Theme</vt:lpstr>
      <vt:lpstr>Custom Design</vt:lpstr>
      <vt:lpstr>1_Custom Design</vt:lpstr>
      <vt:lpstr>Office Theme</vt:lpstr>
      <vt:lpstr>Custom Design</vt:lpstr>
      <vt:lpstr>Office Theme</vt:lpstr>
      <vt:lpstr>Office Theme</vt:lpstr>
      <vt:lpstr>Custom Design</vt:lpstr>
      <vt:lpstr>Office Theme</vt:lpstr>
      <vt:lpstr>Office Theme</vt:lpstr>
      <vt:lpstr>Office Theme</vt:lpstr>
      <vt:lpstr>Office Theme</vt:lpstr>
      <vt:lpstr>Office Theme</vt:lpstr>
      <vt:lpstr>Office Theme</vt:lpstr>
      <vt:lpstr>Office Theme</vt:lpstr>
      <vt:lpstr>Office Theme</vt:lpstr>
      <vt:lpstr>Office Theme</vt:lpstr>
      <vt:lpstr>PowerPoint Presentation</vt:lpstr>
      <vt:lpstr>PowerPoint Presentation</vt:lpstr>
      <vt:lpstr>Objective</vt:lpstr>
      <vt:lpstr>The Survey</vt:lpstr>
      <vt:lpstr>Sample Design</vt:lpstr>
      <vt:lpstr>Questionnaires</vt:lpstr>
      <vt:lpstr>Household Questionnaire</vt:lpstr>
      <vt:lpstr>Woman’s Questionnaire</vt:lpstr>
      <vt:lpstr>Man’s Questionnaire</vt:lpstr>
      <vt:lpstr>Biomarkers</vt:lpstr>
      <vt:lpstr>Pretest and Main Survey Training</vt:lpstr>
      <vt:lpstr>Fieldwork and Data Processing</vt:lpstr>
      <vt:lpstr>Results of Household and  Individual Interviews</vt:lpstr>
      <vt:lpstr>PowerPoint Presentation</vt:lpstr>
      <vt:lpstr>PowerPoint Presentation</vt:lpstr>
      <vt:lpstr>Zambia’s Households</vt:lpstr>
      <vt:lpstr>Drinking Water</vt:lpstr>
      <vt:lpstr>Sanitation Facility</vt:lpstr>
      <vt:lpstr>Electricity</vt:lpstr>
      <vt:lpstr>Household Durable Goods and Possessions</vt:lpstr>
      <vt:lpstr>Wealth Index</vt:lpstr>
      <vt:lpstr>Wealth Index</vt:lpstr>
      <vt:lpstr>PowerPoint Presentation</vt:lpstr>
      <vt:lpstr>Education</vt:lpstr>
      <vt:lpstr>Literacy</vt:lpstr>
      <vt:lpstr>Exposure to Mass Media</vt:lpstr>
      <vt:lpstr>Internet Usage</vt:lpstr>
      <vt:lpstr>Key Findings</vt:lpstr>
      <vt:lpstr>PowerPoint Presentation</vt:lpstr>
      <vt:lpstr>PowerPoint Presentation</vt:lpstr>
      <vt:lpstr>Fertility by Residence</vt:lpstr>
      <vt:lpstr>Fertility by Education</vt:lpstr>
      <vt:lpstr>Fertility by Wealth</vt:lpstr>
      <vt:lpstr>Fertility by Province</vt:lpstr>
      <vt:lpstr>Fertility Trends</vt:lpstr>
      <vt:lpstr>Fertility Regional Comparison</vt:lpstr>
      <vt:lpstr>PowerPoint Presentation</vt:lpstr>
      <vt:lpstr>Birth Intervals</vt:lpstr>
      <vt:lpstr>Length of Birth Intervals</vt:lpstr>
      <vt:lpstr>Teenage Childbearing by Residence</vt:lpstr>
      <vt:lpstr>Trends in Teenage Childbearing</vt:lpstr>
      <vt:lpstr>Current Marital Status</vt:lpstr>
      <vt:lpstr>Polygyny</vt:lpstr>
      <vt:lpstr>Median Age at First Sex, Marriage,  and Birth</vt:lpstr>
      <vt:lpstr>Age at First Sexual Intercourse </vt:lpstr>
      <vt:lpstr>Age at First Marriage </vt:lpstr>
      <vt:lpstr>PowerPoint Presentation</vt:lpstr>
      <vt:lpstr>Fertility Preferences of  Married Women and Men</vt:lpstr>
      <vt:lpstr>Ideal Family Size</vt:lpstr>
      <vt:lpstr>Difference between Wanted and Actual Fertility Rates</vt:lpstr>
      <vt:lpstr>Key Findings</vt:lpstr>
      <vt:lpstr>PowerPoint Presentation</vt:lpstr>
      <vt:lpstr>PowerPoint Presentation</vt:lpstr>
      <vt:lpstr>Current Use of Family Planning</vt:lpstr>
      <vt:lpstr>Current Use of Modern Methods by Residence</vt:lpstr>
      <vt:lpstr>Current Use of Modern Methods  by Education</vt:lpstr>
      <vt:lpstr>Current Use of Modern Methods  by Wealth</vt:lpstr>
      <vt:lpstr>Current Use of Modern Methods by Province</vt:lpstr>
      <vt:lpstr>Trends in Use of Family Planning</vt:lpstr>
      <vt:lpstr>Use of Modern Methods  Regional Comparison</vt:lpstr>
      <vt:lpstr>PowerPoint Presentation</vt:lpstr>
      <vt:lpstr>Source of Modern Methods</vt:lpstr>
      <vt:lpstr>Informed Choice</vt:lpstr>
      <vt:lpstr>PowerPoint Presentation</vt:lpstr>
      <vt:lpstr>Unmet Need, Met Need, and Total Demand</vt:lpstr>
      <vt:lpstr>Demand Satisfied for Family Planning</vt:lpstr>
      <vt:lpstr>Trends in Demand for Family Planning</vt:lpstr>
      <vt:lpstr>PowerPoint Presentation</vt:lpstr>
      <vt:lpstr>Future Use of Family Planning</vt:lpstr>
      <vt:lpstr>Exposure to Family Planning Messages in the Media </vt:lpstr>
      <vt:lpstr>Contact of Nonusers with  Family Planning Providers</vt:lpstr>
      <vt:lpstr>Key Findings</vt:lpstr>
      <vt:lpstr>PowerPoint Presentation</vt:lpstr>
      <vt:lpstr>PowerPoint Presentation</vt:lpstr>
      <vt:lpstr>Antenatal Care (ANC) by Provider</vt:lpstr>
      <vt:lpstr>Timing and Number of ANC Visits by Residence</vt:lpstr>
      <vt:lpstr>Trends in ANC Coverage</vt:lpstr>
      <vt:lpstr>Components of ANC</vt:lpstr>
      <vt:lpstr>Tetanus Toxoid Vaccination</vt:lpstr>
      <vt:lpstr>PowerPoint Presentation</vt:lpstr>
      <vt:lpstr>Place of Delivery</vt:lpstr>
      <vt:lpstr>Assistance during Delivery</vt:lpstr>
      <vt:lpstr>Trends in Maternal Health Care</vt:lpstr>
      <vt:lpstr>Timing of Postnatal Care (PNC) for Mother and Infant</vt:lpstr>
      <vt:lpstr>PowerPoint Presentation</vt:lpstr>
      <vt:lpstr>Problems in Accessing Health Care</vt:lpstr>
      <vt:lpstr>Obstetric Fistula by Residence</vt:lpstr>
      <vt:lpstr>Key Findings</vt:lpstr>
      <vt:lpstr>PowerPoint Presentation</vt:lpstr>
      <vt:lpstr>PowerPoint Presentation</vt:lpstr>
      <vt:lpstr>Basic Vaccinations</vt:lpstr>
      <vt:lpstr>Basic Childhood Vaccinations</vt:lpstr>
      <vt:lpstr>Basic Vaccination Coverage by Mother’s Education</vt:lpstr>
      <vt:lpstr>Basic Vaccination Coverage by Province</vt:lpstr>
      <vt:lpstr>Trends in Basic Vaccination Coverage</vt:lpstr>
      <vt:lpstr>Basic Vaccination Coverage  Regional Comparison</vt:lpstr>
      <vt:lpstr>Age Appropriate Vaccinations</vt:lpstr>
      <vt:lpstr>Age Appropriate Vaccinations</vt:lpstr>
      <vt:lpstr>PowerPoint Presentation</vt:lpstr>
      <vt:lpstr>Prevalence and Treatment  of Childhood Illness</vt:lpstr>
      <vt:lpstr>Diarrhoea Prevalence by Age</vt:lpstr>
      <vt:lpstr>Diarrhoea Treatment</vt:lpstr>
      <vt:lpstr>Feeding Practices during Diarrhoea: Liquids Offered</vt:lpstr>
      <vt:lpstr>Feeding Practices during Diarrhoea: Foods Offered</vt:lpstr>
      <vt:lpstr>Key Findings</vt:lpstr>
      <vt:lpstr>PowerPoint Presentation</vt:lpstr>
      <vt:lpstr>PowerPoint Presentation</vt:lpstr>
      <vt:lpstr>Childhood Mortality Estimates</vt:lpstr>
      <vt:lpstr>Childhood Mortality Rates</vt:lpstr>
      <vt:lpstr>Childhood Mortality by Residence</vt:lpstr>
      <vt:lpstr>Childhood Mortality  by Mother’s Education</vt:lpstr>
      <vt:lpstr>Under-5 Mortality by Province</vt:lpstr>
      <vt:lpstr>Trends in Childhood Mortality</vt:lpstr>
      <vt:lpstr>Maternal Factors Associated with High Risk of Childhood Mortality</vt:lpstr>
      <vt:lpstr>Childhood Mortality  by Previous Birth Interval</vt:lpstr>
      <vt:lpstr>Childhood Mortality by Mother’s Age</vt:lpstr>
      <vt:lpstr>Childhood Mortality by Birth Order</vt:lpstr>
      <vt:lpstr>PowerPoint Presentation</vt:lpstr>
      <vt:lpstr>Adult Mortality</vt:lpstr>
      <vt:lpstr>PowerPoint Presentation</vt:lpstr>
      <vt:lpstr>Pregnancy-related Mortality vs.  Maternal Mortality Estimates</vt:lpstr>
      <vt:lpstr>Maternal Mortality</vt:lpstr>
      <vt:lpstr>Trends in Pregnancy-related Mortality</vt:lpstr>
      <vt:lpstr>Key Findings</vt:lpstr>
      <vt:lpstr>PowerPoint Presentation</vt:lpstr>
      <vt:lpstr>PowerPoint Presentation</vt:lpstr>
      <vt:lpstr>Early Breastfeeding</vt:lpstr>
      <vt:lpstr>Exclusive Breastfeeding by Age</vt:lpstr>
      <vt:lpstr>Duration of Breastfeeding</vt:lpstr>
      <vt:lpstr>Breastfeeding Status for Children  Under 6 Months</vt:lpstr>
      <vt:lpstr>IYCF Practices</vt:lpstr>
      <vt:lpstr>Minimum Acceptable Diet</vt:lpstr>
      <vt:lpstr>PowerPoint Presentation</vt:lpstr>
      <vt:lpstr>Anaemia in Children</vt:lpstr>
      <vt:lpstr>Anaemia in Children by Province</vt:lpstr>
      <vt:lpstr>Anaemia in Women</vt:lpstr>
      <vt:lpstr>Anaemia in Women by Province</vt:lpstr>
      <vt:lpstr>PowerPoint Presentation</vt:lpstr>
      <vt:lpstr>Micronutrients for Children</vt:lpstr>
      <vt:lpstr>Micronutrients for Pregnant Women</vt:lpstr>
      <vt:lpstr>PowerPoint Presentation</vt:lpstr>
      <vt:lpstr>Nutritional Status of Children by Residence</vt:lpstr>
      <vt:lpstr>Child Stunting by Mother’s Education</vt:lpstr>
      <vt:lpstr>Child Stunting by Wealth</vt:lpstr>
      <vt:lpstr>Child Stunting by Province</vt:lpstr>
      <vt:lpstr>Trends in Nutritional Status of Children</vt:lpstr>
      <vt:lpstr>Child Stunting Regional Comparison</vt:lpstr>
      <vt:lpstr>Key Findings</vt:lpstr>
      <vt:lpstr>PowerPoint Presentation</vt:lpstr>
      <vt:lpstr>PowerPoint Presentation</vt:lpstr>
      <vt:lpstr>Ownership of Mosquito Nets by Residence</vt:lpstr>
      <vt:lpstr>ITN Ownership by Wealth</vt:lpstr>
      <vt:lpstr>ITN Ownership by Province</vt:lpstr>
      <vt:lpstr>Trends in ITN Ownership</vt:lpstr>
      <vt:lpstr>ITN Access and Use by Residence</vt:lpstr>
      <vt:lpstr>Trends in ITN Access and Use</vt:lpstr>
      <vt:lpstr>Use of ITNs</vt:lpstr>
      <vt:lpstr>Children’s Use of ITNs by Province</vt:lpstr>
      <vt:lpstr>Pregnant Women’s Use of ITNs by Province</vt:lpstr>
      <vt:lpstr>Trends in ITN Use among  Children and Pregnant Women</vt:lpstr>
      <vt:lpstr>PowerPoint Presentation</vt:lpstr>
      <vt:lpstr>Intermittent Preventive Treatment  during Pregnancy (IPTp)</vt:lpstr>
      <vt:lpstr>Trends in IPTp</vt:lpstr>
      <vt:lpstr>PowerPoint Presentation</vt:lpstr>
      <vt:lpstr>Fever in Children</vt:lpstr>
      <vt:lpstr>Type of Antimalarial Drugs</vt:lpstr>
      <vt:lpstr>PowerPoint Presentation</vt:lpstr>
      <vt:lpstr>Prevalence of Low Haemoglobin  in Children by Age </vt:lpstr>
      <vt:lpstr>Prevalence of Low Haemoglobin by Province</vt:lpstr>
      <vt:lpstr>Key Findings</vt:lpstr>
      <vt:lpstr>PowerPoint Presentation</vt:lpstr>
      <vt:lpstr>PowerPoint Presentation</vt:lpstr>
      <vt:lpstr>Knowledge of HIV Prevention Methods</vt:lpstr>
      <vt:lpstr>Beliefs about HIV/AIDS</vt:lpstr>
      <vt:lpstr>Knowledge of Mother-to-child Transmission of HIV</vt:lpstr>
      <vt:lpstr>Discriminatory Attitudes toward  People Living with HIV</vt:lpstr>
      <vt:lpstr>Multiple Sexual Partners</vt:lpstr>
      <vt:lpstr>PowerPoint Presentation</vt:lpstr>
      <vt:lpstr>PowerPoint Presentation</vt:lpstr>
      <vt:lpstr>HIV Testing</vt:lpstr>
      <vt:lpstr>Trends in HIV Testing</vt:lpstr>
      <vt:lpstr>HIV Testing during Pregnancy</vt:lpstr>
      <vt:lpstr>PowerPoint Presentation</vt:lpstr>
      <vt:lpstr>Male Circumcision by Residence</vt:lpstr>
      <vt:lpstr>Circumcision Provider</vt:lpstr>
      <vt:lpstr>Trends in Male Circumcision</vt:lpstr>
      <vt:lpstr>PowerPoint Presentation</vt:lpstr>
      <vt:lpstr>Comprehensive Knowledge of HIV among Youth by Residence</vt:lpstr>
      <vt:lpstr>Multiple Sexual Partners among Youth</vt:lpstr>
      <vt:lpstr>Higher-risk Sexual Intercourse among Youth</vt:lpstr>
      <vt:lpstr>Recent HIV Testing among Youth</vt:lpstr>
      <vt:lpstr>Key Findings</vt:lpstr>
      <vt:lpstr>PowerPoint Presentation</vt:lpstr>
      <vt:lpstr>PowerPoint Presentation</vt:lpstr>
      <vt:lpstr>HIV Testing by RDT</vt:lpstr>
      <vt:lpstr>HIV Testing by DBS</vt:lpstr>
      <vt:lpstr>HIV Testing Response Rates</vt:lpstr>
      <vt:lpstr>HIV Prevalence by Residence</vt:lpstr>
      <vt:lpstr>HIV Prevalence by Education</vt:lpstr>
      <vt:lpstr>HIV Prevalence by Wealth</vt:lpstr>
      <vt:lpstr>HIV Prevalence by Age</vt:lpstr>
      <vt:lpstr>HIV Prevalence by Province</vt:lpstr>
      <vt:lpstr>HIV Prevalence by Province:  Women</vt:lpstr>
      <vt:lpstr>HIV Prevalence by Province:  Men</vt:lpstr>
      <vt:lpstr>HIV Prevalence by Marital Status</vt:lpstr>
      <vt:lpstr>HIV Prevalence by Number of Lifetime Sexual Partners</vt:lpstr>
      <vt:lpstr>Trends in HIV Prevalence</vt:lpstr>
      <vt:lpstr>HIV Prevalence among Youth by Residence</vt:lpstr>
      <vt:lpstr>HIV Prevalence among Youth by Age</vt:lpstr>
      <vt:lpstr>HIV Testing among HIV Positive Adults</vt:lpstr>
      <vt:lpstr>HIV Prevalence by Male Circumcision</vt:lpstr>
      <vt:lpstr>Discordance among Couples</vt:lpstr>
      <vt:lpstr>Key Findings</vt:lpstr>
      <vt:lpstr>PowerPoint Presentation</vt:lpstr>
      <vt:lpstr>PowerPoint Presentation</vt:lpstr>
      <vt:lpstr>Employment</vt:lpstr>
      <vt:lpstr>Type of Payment</vt:lpstr>
      <vt:lpstr>Control over Women’s Earnings</vt:lpstr>
      <vt:lpstr>Comparing Women’s and  their Partners’ Earnings</vt:lpstr>
      <vt:lpstr>PowerPoint Presentation</vt:lpstr>
      <vt:lpstr>Ownership of House and Land</vt:lpstr>
      <vt:lpstr>Ownership of Title or Deed for House</vt:lpstr>
      <vt:lpstr>Ownership and Use of Bank Accounts  and Mobile Phones</vt:lpstr>
      <vt:lpstr>PowerPoint Presentation</vt:lpstr>
      <vt:lpstr>Women’s Participation in Decision Making</vt:lpstr>
      <vt:lpstr>Men’s Participation in Decision Making</vt:lpstr>
      <vt:lpstr>PowerPoint Presentation</vt:lpstr>
      <vt:lpstr>Attitudes toward Wife Beating</vt:lpstr>
      <vt:lpstr>Trends in Attitudes toward Wife Beating</vt:lpstr>
      <vt:lpstr>Key Findings</vt:lpstr>
      <vt:lpstr>PowerPoint Presentation</vt:lpstr>
      <vt:lpstr>Experience of Physical Violence</vt:lpstr>
      <vt:lpstr>Physical Violence by Province</vt:lpstr>
      <vt:lpstr>Perpetrators of Physical Violence</vt:lpstr>
      <vt:lpstr>Experience of Sexual Violence</vt:lpstr>
      <vt:lpstr>Perpetrators of Sexual Violence</vt:lpstr>
      <vt:lpstr>Violence during Pregnancy by Marital Status</vt:lpstr>
      <vt:lpstr>Marital Control by Husbands</vt:lpstr>
      <vt:lpstr>Spousal Violence</vt:lpstr>
      <vt:lpstr>Spousal Violence by Marital Status</vt:lpstr>
      <vt:lpstr>Spousal Violence by Province</vt:lpstr>
      <vt:lpstr>Trends in Spousal Violence</vt:lpstr>
      <vt:lpstr>Help Seeking Behaviour</vt:lpstr>
      <vt:lpstr>Key Findings</vt:lpstr>
    </vt:vector>
  </TitlesOfParts>
  <Company>ICFI</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Zweimueller, Sally</dc:creator>
  <cp:lastModifiedBy>Zweimueller, Sally</cp:lastModifiedBy>
  <cp:revision>3</cp:revision>
  <dcterms:created xsi:type="dcterms:W3CDTF">2017-05-18T16:43:03Z</dcterms:created>
  <dcterms:modified xsi:type="dcterms:W3CDTF">2020-09-30T18:11:28Z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0x010100DAE09DEE16327245B7538AF0464A7905</vt:lpwstr>
  </property>
  <property fmtid="{D5CDD505-2E9C-101B-9397-08002B2CF9AE}" pid="3" name="_dlc_DocIdItemGuid">
    <vt:lpwstr>9f6ce197-6a05-4004-9afd-811c18c47810</vt:lpwstr>
  </property>
</Properties>
</file>