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7" r:id="rId2"/>
    <p:sldId id="258" r:id="rId3"/>
    <p:sldId id="259" r:id="rId4"/>
    <p:sldId id="285" r:id="rId5"/>
    <p:sldId id="262" r:id="rId6"/>
    <p:sldId id="286" r:id="rId7"/>
    <p:sldId id="264" r:id="rId8"/>
    <p:sldId id="267" r:id="rId9"/>
    <p:sldId id="288" r:id="rId10"/>
    <p:sldId id="289" r:id="rId11"/>
    <p:sldId id="268" r:id="rId12"/>
    <p:sldId id="269" r:id="rId13"/>
    <p:sldId id="287" r:id="rId14"/>
    <p:sldId id="282" r:id="rId15"/>
    <p:sldId id="284" r:id="rId16"/>
    <p:sldId id="275" r:id="rId17"/>
    <p:sldId id="276" r:id="rId18"/>
    <p:sldId id="280" r:id="rId19"/>
  </p:sldIdLst>
  <p:sldSz cx="9144000" cy="6858000" type="screen4x3"/>
  <p:notesSz cx="7026275" cy="9312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830" autoAdjust="0"/>
  </p:normalViewPr>
  <p:slideViewPr>
    <p:cSldViewPr>
      <p:cViewPr varScale="1">
        <p:scale>
          <a:sx n="84" d="100"/>
          <a:sy n="84" d="100"/>
        </p:scale>
        <p:origin x="-10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Office_Excel_Worksheet6.xlsx"/><Relationship Id="rId1" Type="http://schemas.openxmlformats.org/officeDocument/2006/relationships/themeOverride" Target="../theme/themeOverride1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No education</c:v>
                </c:pt>
                <c:pt idx="1">
                  <c:v>Elementary</c:v>
                </c:pt>
                <c:pt idx="2">
                  <c:v>Preparatory</c:v>
                </c:pt>
                <c:pt idx="3">
                  <c:v>Secondary</c:v>
                </c:pt>
                <c:pt idx="4">
                  <c:v>Higher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</c:v>
                </c:pt>
                <c:pt idx="1">
                  <c:v>27</c:v>
                </c:pt>
                <c:pt idx="2">
                  <c:v>18</c:v>
                </c:pt>
                <c:pt idx="3">
                  <c:v>30</c:v>
                </c:pt>
                <c:pt idx="4">
                  <c:v>22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No education</c:v>
                </c:pt>
                <c:pt idx="1">
                  <c:v>Elementary</c:v>
                </c:pt>
                <c:pt idx="2">
                  <c:v>Preparatory</c:v>
                </c:pt>
                <c:pt idx="3">
                  <c:v>Secondary</c:v>
                </c:pt>
                <c:pt idx="4">
                  <c:v>Higher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8</c:v>
                </c:pt>
                <c:pt idx="1">
                  <c:v>25</c:v>
                </c:pt>
                <c:pt idx="2">
                  <c:v>17</c:v>
                </c:pt>
                <c:pt idx="3">
                  <c:v>26</c:v>
                </c:pt>
                <c:pt idx="4">
                  <c:v>23</c:v>
                </c:pt>
              </c:numCache>
            </c:numRef>
          </c:val>
        </c:ser>
        <c:dLbls>
          <c:showVal val="1"/>
        </c:dLbls>
        <c:overlap val="-25"/>
        <c:axId val="83227776"/>
        <c:axId val="83229312"/>
      </c:barChart>
      <c:catAx>
        <c:axId val="83227776"/>
        <c:scaling>
          <c:orientation val="minMax"/>
        </c:scaling>
        <c:axPos val="b"/>
        <c:majorTickMark val="none"/>
        <c:tickLblPos val="nextTo"/>
        <c:crossAx val="83229312"/>
        <c:crosses val="autoZero"/>
        <c:auto val="1"/>
        <c:lblAlgn val="ctr"/>
        <c:lblOffset val="100"/>
      </c:catAx>
      <c:valAx>
        <c:axId val="83229312"/>
        <c:scaling>
          <c:orientation val="minMax"/>
        </c:scaling>
        <c:delete val="1"/>
        <c:axPos val="l"/>
        <c:numFmt formatCode="General" sourceLinked="1"/>
        <c:tickLblPos val="none"/>
        <c:crossAx val="8322777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4561554894921145E-2"/>
          <c:y val="5.3983749166647062E-2"/>
          <c:w val="0.95903357386791155"/>
          <c:h val="0.702163061564059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Sheet1!$B$1:$H$1</c:f>
              <c:strCache>
                <c:ptCount val="7"/>
                <c:pt idx="0">
                  <c:v>Professionals</c:v>
                </c:pt>
                <c:pt idx="1">
                  <c:v>Technicians and associated professionals</c:v>
                </c:pt>
                <c:pt idx="2">
                  <c:v>Clerks</c:v>
                </c:pt>
                <c:pt idx="3">
                  <c:v>Service workers, shop, and market sales</c:v>
                </c:pt>
                <c:pt idx="4">
                  <c:v>Craft and related trades</c:v>
                </c:pt>
                <c:pt idx="5">
                  <c:v>Elementary occupations</c:v>
                </c:pt>
                <c:pt idx="6">
                  <c:v>Other occupations</c:v>
                </c:pt>
              </c:strCache>
            </c:strRef>
          </c:cat>
          <c:val>
            <c:numRef>
              <c:f>Sheet1!$B$2:$H$2</c:f>
              <c:numCache>
                <c:formatCode>0</c:formatCode>
                <c:ptCount val="7"/>
                <c:pt idx="0">
                  <c:v>44</c:v>
                </c:pt>
                <c:pt idx="1">
                  <c:v>27.1</c:v>
                </c:pt>
                <c:pt idx="2">
                  <c:v>4.3</c:v>
                </c:pt>
                <c:pt idx="3">
                  <c:v>11</c:v>
                </c:pt>
                <c:pt idx="4">
                  <c:v>2.5</c:v>
                </c:pt>
                <c:pt idx="5">
                  <c:v>10.8</c:v>
                </c:pt>
                <c:pt idx="6" formatCode="General">
                  <c:v>0.2</c:v>
                </c:pt>
              </c:numCache>
            </c:numRef>
          </c:val>
        </c:ser>
        <c:dLbls>
          <c:showVal val="1"/>
          <c:showCatName val="1"/>
        </c:dLbls>
        <c:axId val="90165248"/>
        <c:axId val="90166784"/>
      </c:barChart>
      <c:catAx>
        <c:axId val="90165248"/>
        <c:scaling>
          <c:orientation val="minMax"/>
        </c:scaling>
        <c:axPos val="b"/>
        <c:majorTickMark val="none"/>
        <c:tickLblPos val="low"/>
        <c:txPr>
          <a:bodyPr rot="0" vert="horz"/>
          <a:lstStyle/>
          <a:p>
            <a:pPr>
              <a:defRPr lang="en-US"/>
            </a:pPr>
            <a:endParaRPr lang="en-US"/>
          </a:p>
        </c:txPr>
        <c:crossAx val="90166784"/>
        <c:crosses val="autoZero"/>
        <c:auto val="1"/>
        <c:lblAlgn val="ctr"/>
        <c:lblOffset val="100"/>
        <c:tickLblSkip val="1"/>
      </c:catAx>
      <c:valAx>
        <c:axId val="90166784"/>
        <c:scaling>
          <c:orientation val="minMax"/>
          <c:max val="70"/>
        </c:scaling>
        <c:delete val="1"/>
        <c:axPos val="l"/>
        <c:numFmt formatCode="0" sourceLinked="1"/>
        <c:tickLblPos val="none"/>
        <c:crossAx val="901652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1326029898437838E-4"/>
          <c:y val="3.0161593606769312E-2"/>
          <c:w val="0.70629536117767888"/>
          <c:h val="0.96983840639323293"/>
        </c:manualLayout>
      </c:layout>
      <c:pieChart>
        <c:varyColors val="1"/>
        <c:ser>
          <c:idx val="0"/>
          <c:order val="0"/>
          <c:dPt>
            <c:idx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3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0.45652173913043481"/>
                  <c:y val="-0.22981842754730336"/>
                </c:manualLayout>
              </c:layout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sz="1800" dirty="0" smtClean="0">
                        <a:solidFill>
                          <a:schemeClr val="tx1"/>
                        </a:solidFill>
                      </a:rPr>
                      <a:t>Bottled water, with improved</a:t>
                    </a:r>
                    <a:r>
                      <a:rPr lang="en-US" sz="1800" baseline="0" dirty="0" smtClean="0">
                        <a:solidFill>
                          <a:schemeClr val="tx1"/>
                        </a:solidFill>
                      </a:rPr>
                      <a:t> source for cooking</a:t>
                    </a:r>
                  </a:p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sz="1800" baseline="0" dirty="0" smtClean="0">
                        <a:solidFill>
                          <a:schemeClr val="tx1"/>
                        </a:solidFill>
                      </a:rPr>
                      <a:t>32</a:t>
                    </a:r>
                    <a:r>
                      <a:rPr lang="en-US" sz="1800" dirty="0" smtClean="0">
                        <a:solidFill>
                          <a:schemeClr val="tx1"/>
                        </a:solidFill>
                      </a:rPr>
                      <a:t>%</a:t>
                    </a:r>
                    <a:endParaRPr lang="en-US" sz="1800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Val val="1"/>
              <c:showCatName val="1"/>
            </c:dLbl>
            <c:dLbl>
              <c:idx val="1"/>
              <c:layout>
                <c:manualLayout>
                  <c:x val="-4.3388223211229031E-2"/>
                  <c:y val="4.5398009950248848E-2"/>
                </c:manualLayout>
              </c:layout>
              <c:tx>
                <c:rich>
                  <a:bodyPr/>
                  <a:lstStyle/>
                  <a:p>
                    <a:pPr>
                      <a:defRPr lang="en-US" sz="2000"/>
                    </a:pPr>
                    <a:r>
                      <a:rPr lang="en-US" sz="2000" dirty="0" smtClean="0">
                        <a:solidFill>
                          <a:schemeClr val="bg1"/>
                        </a:solidFill>
                      </a:rPr>
                      <a:t>Rainwater</a:t>
                    </a:r>
                  </a:p>
                  <a:p>
                    <a:pPr>
                      <a:defRPr lang="en-US" sz="2000"/>
                    </a:pPr>
                    <a:r>
                      <a:rPr lang="en-US" sz="2000" dirty="0" smtClean="0">
                        <a:solidFill>
                          <a:schemeClr val="bg1"/>
                        </a:solidFill>
                      </a:rPr>
                      <a:t>7%</a:t>
                    </a:r>
                    <a:endParaRPr lang="en-US" sz="2000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Val val="1"/>
              <c:showCatName val="1"/>
            </c:dLbl>
            <c:dLbl>
              <c:idx val="2"/>
              <c:layout>
                <c:manualLayout>
                  <c:x val="-0.33384628551865808"/>
                  <c:y val="0.49067164179104483"/>
                </c:manualLayout>
              </c:layout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tx1"/>
                        </a:solidFill>
                      </a:defRPr>
                    </a:pPr>
                    <a:r>
                      <a:rPr lang="en-US" sz="2000" dirty="0" smtClean="0">
                        <a:solidFill>
                          <a:schemeClr val="tx1"/>
                        </a:solidFill>
                      </a:rPr>
                      <a:t>Piped water into dwelling/</a:t>
                    </a:r>
                  </a:p>
                  <a:p>
                    <a:pPr>
                      <a:defRPr lang="en-US" sz="1600">
                        <a:solidFill>
                          <a:schemeClr val="tx1"/>
                        </a:solidFill>
                      </a:defRPr>
                    </a:pPr>
                    <a:r>
                      <a:rPr lang="en-US" sz="2000" dirty="0" smtClean="0">
                        <a:solidFill>
                          <a:schemeClr val="tx1"/>
                        </a:solidFill>
                      </a:rPr>
                      <a:t>yard</a:t>
                    </a:r>
                  </a:p>
                  <a:p>
                    <a:pPr>
                      <a:defRPr lang="en-US" sz="1600">
                        <a:solidFill>
                          <a:schemeClr val="tx1"/>
                        </a:solidFill>
                      </a:defRPr>
                    </a:pPr>
                    <a:r>
                      <a:rPr lang="en-US" sz="2000" dirty="0" smtClean="0">
                        <a:solidFill>
                          <a:schemeClr val="tx1"/>
                        </a:solidFill>
                      </a:rPr>
                      <a:t>60%</a:t>
                    </a:r>
                    <a:endParaRPr lang="en-US" sz="2000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Val val="1"/>
              <c:showCatName val="1"/>
            </c:dLbl>
            <c:dLbl>
              <c:idx val="3"/>
              <c:layout>
                <c:manualLayout>
                  <c:x val="-0.14787139107611549"/>
                  <c:y val="-0.39825909820973882"/>
                </c:manualLayout>
              </c:layout>
              <c:tx>
                <c:rich>
                  <a:bodyPr/>
                  <a:lstStyle/>
                  <a:p>
                    <a:r>
                      <a:rPr lang="en-US" sz="1800" dirty="0" smtClean="0"/>
                      <a:t>Tanker truck</a:t>
                    </a:r>
                  </a:p>
                  <a:p>
                    <a:r>
                      <a:rPr lang="en-US" sz="1800" dirty="0" smtClean="0"/>
                      <a:t>2%</a:t>
                    </a:r>
                    <a:endParaRPr lang="en-US" sz="1800" dirty="0"/>
                  </a:p>
                </c:rich>
              </c:tx>
              <c:showVal val="1"/>
              <c:showCatName val="1"/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Unprotected dug well, </a:t>
                    </a:r>
                    <a:r>
                      <a:rPr lang="en-US" smtClean="0"/>
                      <a:t>1%</a:t>
                    </a:r>
                    <a:endParaRPr lang="en-US"/>
                  </a:p>
                </c:rich>
              </c:tx>
              <c:showVal val="1"/>
              <c:showCatName val="1"/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Other unprotected, </a:t>
                    </a:r>
                    <a:r>
                      <a:rPr lang="en-US" smtClean="0"/>
                      <a:t>1%</a:t>
                    </a:r>
                    <a:endParaRPr lang="en-US"/>
                  </a:p>
                </c:rich>
              </c:tx>
              <c:showVal val="1"/>
              <c:showCatName val="1"/>
            </c:dLbl>
            <c:dLbl>
              <c:idx val="6"/>
              <c:tx>
                <c:rich>
                  <a:bodyPr/>
                  <a:lstStyle/>
                  <a:p>
                    <a:r>
                      <a:rPr lang="en-US" dirty="0"/>
                      <a:t>Bottled </a:t>
                    </a:r>
                    <a:r>
                      <a:rPr lang="en-US"/>
                      <a:t>water</a:t>
                    </a:r>
                    <a:r>
                      <a:rPr lang="en-US" smtClean="0"/>
                      <a:t>,</a:t>
                    </a:r>
                  </a:p>
                  <a:p>
                    <a:r>
                      <a:rPr lang="en-US" smtClean="0"/>
                      <a:t> 4%</a:t>
                    </a:r>
                    <a:endParaRPr lang="en-US" dirty="0"/>
                  </a:p>
                </c:rich>
              </c:tx>
              <c:showVal val="1"/>
              <c:showCatName val="1"/>
            </c:dLbl>
            <c:txPr>
              <a:bodyPr/>
              <a:lstStyle/>
              <a:p>
                <a:pPr>
                  <a:defRPr lang="en-US" sz="1600"/>
                </a:pPr>
                <a:endParaRPr lang="en-US"/>
              </a:p>
            </c:txPr>
            <c:showVal val="1"/>
            <c:showCatName val="1"/>
            <c:showLeaderLines val="1"/>
          </c:dLbls>
          <c:cat>
            <c:strRef>
              <c:f>Sheet1!$A$2:$A$5</c:f>
              <c:strCache>
                <c:ptCount val="4"/>
                <c:pt idx="0">
                  <c:v>Piped water into dwelling/yard</c:v>
                </c:pt>
                <c:pt idx="1">
                  <c:v>Protected rainwater</c:v>
                </c:pt>
                <c:pt idx="2">
                  <c:v>Tanker truck</c:v>
                </c:pt>
                <c:pt idx="3">
                  <c:v>Bottled water with improved source for cooking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59.7</c:v>
                </c:pt>
                <c:pt idx="1">
                  <c:v>6.6</c:v>
                </c:pt>
                <c:pt idx="2">
                  <c:v>1.8</c:v>
                </c:pt>
                <c:pt idx="3">
                  <c:v>31.5</c:v>
                </c:pt>
              </c:numCache>
            </c:numRef>
          </c:val>
        </c:ser>
        <c:dLbls>
          <c:showVal val="1"/>
          <c:showCatName val="1"/>
        </c:dLbls>
        <c:firstSliceAng val="144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accent1">
                  <a:lumMod val="20000"/>
                  <a:lumOff val="80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2000" b="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Bleach</a:t>
                    </a:r>
                    <a:r>
                      <a:rPr lang="en-US" smtClean="0"/>
                      <a:t>/</a:t>
                    </a:r>
                  </a:p>
                  <a:p>
                    <a:r>
                      <a:rPr lang="en-US" smtClean="0"/>
                      <a:t>Chlorine</a:t>
                    </a:r>
                    <a:r>
                      <a:rPr lang="en-US"/>
                      <a:t>
</a:t>
                    </a:r>
                    <a:r>
                      <a:rPr lang="en-US" smtClean="0"/>
                      <a:t>0.4%</a:t>
                    </a:r>
                    <a:endParaRPr lang="en-US"/>
                  </a:p>
                </c:rich>
              </c:tx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Other
</a:t>
                    </a:r>
                    <a:r>
                      <a:rPr lang="en-US" smtClean="0"/>
                      <a:t>0.2%</a:t>
                    </a:r>
                    <a:endParaRPr lang="en-US"/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sz="2000" b="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No treatment</c:v>
                </c:pt>
                <c:pt idx="1">
                  <c:v>Ceramic, sand or other filter</c:v>
                </c:pt>
                <c:pt idx="2">
                  <c:v>Boiled</c:v>
                </c:pt>
                <c:pt idx="3">
                  <c:v>Bleach/chlorine</c:v>
                </c:pt>
                <c:pt idx="4">
                  <c:v>Other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76.2</c:v>
                </c:pt>
                <c:pt idx="1">
                  <c:v>21</c:v>
                </c:pt>
                <c:pt idx="2">
                  <c:v>2.2999999999999998</c:v>
                </c:pt>
                <c:pt idx="3" formatCode="0.0">
                  <c:v>0.4</c:v>
                </c:pt>
                <c:pt idx="4" formatCode="0.0">
                  <c:v>0.2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5.1383399209486334E-2"/>
          <c:w val="0.6903440621531659"/>
          <c:h val="0.82806324110671936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Flush to pit latrine</c:v>
                </c:pt>
              </c:strCache>
            </c:strRef>
          </c:tx>
          <c:dLbls>
            <c:dLbl>
              <c:idx val="1"/>
              <c:layout>
                <c:manualLayout>
                  <c:x val="-1.0128414395017563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29.4</c:v>
                </c:pt>
                <c:pt idx="1">
                  <c:v>91.8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Flush/pour into piped sewer system</c:v>
                </c:pt>
              </c:strCache>
            </c:strRef>
          </c:tx>
          <c:dLbls>
            <c:dLbl>
              <c:idx val="1"/>
              <c:layout>
                <c:manualLayout>
                  <c:x val="1.5916079763598941E-2"/>
                  <c:y val="7.7821011673151804E-3"/>
                </c:manualLayout>
              </c:layout>
              <c:showVal val="1"/>
            </c:dLbl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Urban</c:v>
                </c:pt>
                <c:pt idx="1">
                  <c:v>Rural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68.5</c:v>
                </c:pt>
                <c:pt idx="1">
                  <c:v>4</c:v>
                </c:pt>
              </c:numCache>
            </c:numRef>
          </c:val>
        </c:ser>
        <c:dLbls>
          <c:showVal val="1"/>
        </c:dLbls>
        <c:gapWidth val="90"/>
        <c:overlap val="100"/>
        <c:axId val="88009728"/>
        <c:axId val="87687936"/>
      </c:barChart>
      <c:catAx>
        <c:axId val="880097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lang="en-US"/>
            </a:pPr>
            <a:endParaRPr lang="en-US"/>
          </a:p>
        </c:txPr>
        <c:crossAx val="87687936"/>
        <c:crosses val="autoZero"/>
        <c:auto val="1"/>
        <c:lblAlgn val="ctr"/>
        <c:lblOffset val="100"/>
        <c:tickLblSkip val="1"/>
        <c:tickMarkSkip val="1"/>
      </c:catAx>
      <c:valAx>
        <c:axId val="87687936"/>
        <c:scaling>
          <c:orientation val="minMax"/>
        </c:scaling>
        <c:delete val="1"/>
        <c:axPos val="l"/>
        <c:numFmt formatCode="0%" sourceLinked="1"/>
        <c:tickLblPos val="none"/>
        <c:crossAx val="880097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643053143870131"/>
          <c:y val="0.63751462973743056"/>
          <c:w val="0.22029039269195599"/>
          <c:h val="0.27169418997722583"/>
        </c:manualLayout>
      </c:layout>
      <c:txPr>
        <a:bodyPr/>
        <a:lstStyle/>
        <a:p>
          <a:pPr>
            <a:defRPr lang="en-US" sz="1600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7848158281062329"/>
          <c:y val="0"/>
          <c:w val="0.73617693522906791"/>
          <c:h val="0.98368298368298357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2002 JPFHS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Television</c:v>
                </c:pt>
                <c:pt idx="1">
                  <c:v>Mobile phone</c:v>
                </c:pt>
                <c:pt idx="2">
                  <c:v>Refrigerator</c:v>
                </c:pt>
                <c:pt idx="3">
                  <c:v>Satellite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96.3</c:v>
                </c:pt>
                <c:pt idx="1">
                  <c:v>48</c:v>
                </c:pt>
                <c:pt idx="2">
                  <c:v>93.2</c:v>
                </c:pt>
                <c:pt idx="3">
                  <c:v>42.3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2009 JPFHS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Television</c:v>
                </c:pt>
                <c:pt idx="1">
                  <c:v>Mobile phone</c:v>
                </c:pt>
                <c:pt idx="2">
                  <c:v>Refrigerator</c:v>
                </c:pt>
                <c:pt idx="3">
                  <c:v>Satellite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98.4</c:v>
                </c:pt>
                <c:pt idx="1">
                  <c:v>97.1</c:v>
                </c:pt>
                <c:pt idx="2">
                  <c:v>96.8</c:v>
                </c:pt>
                <c:pt idx="3">
                  <c:v>96</c:v>
                </c:pt>
              </c:numCache>
            </c:numRef>
          </c:val>
        </c:ser>
        <c:gapWidth val="120"/>
        <c:axId val="87779200"/>
        <c:axId val="87780736"/>
      </c:barChart>
      <c:catAx>
        <c:axId val="87779200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lang="en-US" sz="1800"/>
            </a:pPr>
            <a:endParaRPr lang="en-US"/>
          </a:p>
        </c:txPr>
        <c:crossAx val="87780736"/>
        <c:crosses val="autoZero"/>
        <c:auto val="1"/>
        <c:lblAlgn val="ctr"/>
        <c:lblOffset val="100"/>
        <c:tickLblSkip val="1"/>
        <c:tickMarkSkip val="1"/>
      </c:catAx>
      <c:valAx>
        <c:axId val="87780736"/>
        <c:scaling>
          <c:orientation val="minMax"/>
        </c:scaling>
        <c:delete val="1"/>
        <c:axPos val="t"/>
        <c:numFmt formatCode="0" sourceLinked="1"/>
        <c:tickLblPos val="none"/>
        <c:crossAx val="877792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300947551047688"/>
          <c:y val="0.21164127875128294"/>
          <c:w val="0.16502641301385587"/>
          <c:h val="0.14560542161332007"/>
        </c:manualLayout>
      </c:layout>
      <c:txPr>
        <a:bodyPr/>
        <a:lstStyle/>
        <a:p>
          <a:pPr>
            <a:defRPr lang="en-US" sz="1600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4486571879936841"/>
          <c:y val="1.6317016317016323E-2"/>
          <c:w val="0.73617693522906791"/>
          <c:h val="0.98368298368298357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2002 JPFHS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Bed/sofa bed</c:v>
                </c:pt>
                <c:pt idx="1">
                  <c:v>Computer</c:v>
                </c:pt>
                <c:pt idx="2">
                  <c:v>Internet at home</c:v>
                </c:pt>
                <c:pt idx="3">
                  <c:v>Microwave</c:v>
                </c:pt>
                <c:pt idx="4">
                  <c:v>Car/pick-up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77.2</c:v>
                </c:pt>
                <c:pt idx="1">
                  <c:v>16.399999999999999</c:v>
                </c:pt>
                <c:pt idx="2">
                  <c:v>5</c:v>
                </c:pt>
                <c:pt idx="3">
                  <c:v>21.7</c:v>
                </c:pt>
                <c:pt idx="4">
                  <c:v>38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2009 JPFHS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Bed/sofa bed</c:v>
                </c:pt>
                <c:pt idx="1">
                  <c:v>Computer</c:v>
                </c:pt>
                <c:pt idx="2">
                  <c:v>Internet at home</c:v>
                </c:pt>
                <c:pt idx="3">
                  <c:v>Microwave</c:v>
                </c:pt>
                <c:pt idx="4">
                  <c:v>Car/pick-up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80.8</c:v>
                </c:pt>
                <c:pt idx="1">
                  <c:v>45</c:v>
                </c:pt>
                <c:pt idx="2">
                  <c:v>13.6</c:v>
                </c:pt>
                <c:pt idx="3">
                  <c:v>37.6</c:v>
                </c:pt>
                <c:pt idx="4">
                  <c:v>47</c:v>
                </c:pt>
              </c:numCache>
            </c:numRef>
          </c:val>
        </c:ser>
        <c:gapWidth val="120"/>
        <c:axId val="88421120"/>
        <c:axId val="88422656"/>
      </c:barChart>
      <c:catAx>
        <c:axId val="88421120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lang="en-US" sz="1800"/>
            </a:pPr>
            <a:endParaRPr lang="en-US"/>
          </a:p>
        </c:txPr>
        <c:crossAx val="88422656"/>
        <c:crosses val="autoZero"/>
        <c:auto val="1"/>
        <c:lblAlgn val="ctr"/>
        <c:lblOffset val="100"/>
        <c:tickLblSkip val="1"/>
        <c:tickMarkSkip val="1"/>
      </c:catAx>
      <c:valAx>
        <c:axId val="88422656"/>
        <c:scaling>
          <c:orientation val="minMax"/>
        </c:scaling>
        <c:delete val="1"/>
        <c:axPos val="t"/>
        <c:numFmt formatCode="0" sourceLinked="1"/>
        <c:tickLblPos val="none"/>
        <c:crossAx val="884211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226177765914865"/>
          <c:y val="0.32364943094742832"/>
          <c:w val="0.16502641301385587"/>
          <c:h val="0.16698736025904024"/>
        </c:manualLayout>
      </c:layout>
      <c:txPr>
        <a:bodyPr/>
        <a:lstStyle/>
        <a:p>
          <a:pPr>
            <a:defRPr lang="en-US" sz="1600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2"/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Central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Sheet1!$B$2:$F$2</c:f>
              <c:numCache>
                <c:formatCode>0</c:formatCode>
                <c:ptCount val="5"/>
                <c:pt idx="0">
                  <c:v>13.3</c:v>
                </c:pt>
                <c:pt idx="1">
                  <c:v>16.8</c:v>
                </c:pt>
                <c:pt idx="2">
                  <c:v>20.100000000000001</c:v>
                </c:pt>
                <c:pt idx="3">
                  <c:v>23.2</c:v>
                </c:pt>
                <c:pt idx="4">
                  <c:v>26.6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North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Sheet1!$B$3:$F$3</c:f>
              <c:numCache>
                <c:formatCode>0</c:formatCode>
                <c:ptCount val="5"/>
                <c:pt idx="0">
                  <c:v>29.1</c:v>
                </c:pt>
                <c:pt idx="1">
                  <c:v>26.1</c:v>
                </c:pt>
                <c:pt idx="2">
                  <c:v>20.2</c:v>
                </c:pt>
                <c:pt idx="3">
                  <c:v>14.7</c:v>
                </c:pt>
                <c:pt idx="4">
                  <c:v>10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South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Sheet1!$B$4:$F$4</c:f>
              <c:numCache>
                <c:formatCode>0</c:formatCode>
                <c:ptCount val="5"/>
                <c:pt idx="0">
                  <c:v>35.6</c:v>
                </c:pt>
                <c:pt idx="1">
                  <c:v>22.3</c:v>
                </c:pt>
                <c:pt idx="2">
                  <c:v>19</c:v>
                </c:pt>
                <c:pt idx="3">
                  <c:v>15.3</c:v>
                </c:pt>
                <c:pt idx="4">
                  <c:v>7.8</c:v>
                </c:pt>
              </c:numCache>
            </c:numRef>
          </c:val>
        </c:ser>
        <c:dLbls>
          <c:showVal val="1"/>
        </c:dLbls>
        <c:overlap val="-25"/>
        <c:axId val="122571776"/>
        <c:axId val="122643200"/>
      </c:barChart>
      <c:catAx>
        <c:axId val="122571776"/>
        <c:scaling>
          <c:orientation val="minMax"/>
        </c:scaling>
        <c:axPos val="b"/>
        <c:majorTickMark val="none"/>
        <c:tickLblPos val="nextTo"/>
        <c:crossAx val="122643200"/>
        <c:crosses val="autoZero"/>
        <c:auto val="1"/>
        <c:lblAlgn val="ctr"/>
        <c:lblOffset val="100"/>
      </c:catAx>
      <c:valAx>
        <c:axId val="122643200"/>
        <c:scaling>
          <c:orientation val="minMax"/>
        </c:scaling>
        <c:delete val="1"/>
        <c:axPos val="l"/>
        <c:numFmt formatCode="0" sourceLinked="1"/>
        <c:tickLblPos val="none"/>
        <c:crossAx val="12257177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2002 JPFHS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No education</c:v>
                </c:pt>
                <c:pt idx="1">
                  <c:v>Elementary</c:v>
                </c:pt>
                <c:pt idx="2">
                  <c:v>Preparatory</c:v>
                </c:pt>
                <c:pt idx="3">
                  <c:v>Secondary</c:v>
                </c:pt>
                <c:pt idx="4">
                  <c:v>Higher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</c:v>
                </c:pt>
                <c:pt idx="1">
                  <c:v>12</c:v>
                </c:pt>
                <c:pt idx="2">
                  <c:v>21</c:v>
                </c:pt>
                <c:pt idx="3">
                  <c:v>37</c:v>
                </c:pt>
                <c:pt idx="4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2007 JPFHS</c:v>
                </c:pt>
              </c:strCache>
            </c:strRef>
          </c:tx>
          <c:spPr>
            <a:solidFill>
              <a:schemeClr val="accent4">
                <a:lumMod val="20000"/>
                <a:lumOff val="8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No education</c:v>
                </c:pt>
                <c:pt idx="1">
                  <c:v>Elementary</c:v>
                </c:pt>
                <c:pt idx="2">
                  <c:v>Preparatory</c:v>
                </c:pt>
                <c:pt idx="3">
                  <c:v>Secondary</c:v>
                </c:pt>
                <c:pt idx="4">
                  <c:v>Higher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</c:v>
                </c:pt>
                <c:pt idx="1">
                  <c:v>8</c:v>
                </c:pt>
                <c:pt idx="2">
                  <c:v>16</c:v>
                </c:pt>
                <c:pt idx="3">
                  <c:v>44</c:v>
                </c:pt>
                <c:pt idx="4">
                  <c:v>29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2009 JPFHS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No education</c:v>
                </c:pt>
                <c:pt idx="1">
                  <c:v>Elementary</c:v>
                </c:pt>
                <c:pt idx="2">
                  <c:v>Preparatory</c:v>
                </c:pt>
                <c:pt idx="3">
                  <c:v>Secondary</c:v>
                </c:pt>
                <c:pt idx="4">
                  <c:v>Higher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3</c:v>
                </c:pt>
                <c:pt idx="1">
                  <c:v>7</c:v>
                </c:pt>
                <c:pt idx="2">
                  <c:v>16</c:v>
                </c:pt>
                <c:pt idx="3">
                  <c:v>43</c:v>
                </c:pt>
                <c:pt idx="4">
                  <c:v>32</c:v>
                </c:pt>
              </c:numCache>
            </c:numRef>
          </c:val>
        </c:ser>
        <c:dLbls>
          <c:showVal val="1"/>
        </c:dLbls>
        <c:overlap val="-25"/>
        <c:axId val="122634624"/>
        <c:axId val="122636160"/>
      </c:barChart>
      <c:catAx>
        <c:axId val="122634624"/>
        <c:scaling>
          <c:orientation val="minMax"/>
        </c:scaling>
        <c:axPos val="b"/>
        <c:majorTickMark val="none"/>
        <c:tickLblPos val="nextTo"/>
        <c:crossAx val="122636160"/>
        <c:crosses val="autoZero"/>
        <c:auto val="1"/>
        <c:lblAlgn val="ctr"/>
        <c:lblOffset val="100"/>
      </c:catAx>
      <c:valAx>
        <c:axId val="122636160"/>
        <c:scaling>
          <c:orientation val="minMax"/>
        </c:scaling>
        <c:delete val="1"/>
        <c:axPos val="l"/>
        <c:numFmt formatCode="General" sourceLinked="1"/>
        <c:tickLblPos val="none"/>
        <c:crossAx val="12263462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1714446013658612"/>
          <c:w val="0.97643253722943291"/>
          <c:h val="0.648814447948308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lang="en-US" sz="1800" b="1"/>
                </a:pPr>
                <a:endParaRPr lang="en-US"/>
              </a:p>
            </c:txPr>
            <c:dLblPos val="outEnd"/>
            <c:showVal val="1"/>
          </c:dLbls>
          <c:cat>
            <c:strRef>
              <c:f>Sheet1!$B$1:$J$1</c:f>
              <c:strCache>
                <c:ptCount val="9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4">
                  <c:v>No education</c:v>
                </c:pt>
                <c:pt idx="5">
                  <c:v>Elementary</c:v>
                </c:pt>
                <c:pt idx="6">
                  <c:v>Preparatory</c:v>
                </c:pt>
                <c:pt idx="7">
                  <c:v>Secondary</c:v>
                </c:pt>
                <c:pt idx="8">
                  <c:v>Higher</c:v>
                </c:pt>
              </c:strCache>
            </c:strRef>
          </c:cat>
          <c:val>
            <c:numRef>
              <c:f>Sheet1!$B$2:$J$2</c:f>
              <c:numCache>
                <c:formatCode>0</c:formatCode>
                <c:ptCount val="9"/>
                <c:pt idx="0">
                  <c:v>15.2</c:v>
                </c:pt>
                <c:pt idx="1">
                  <c:v>15.4</c:v>
                </c:pt>
                <c:pt idx="2">
                  <c:v>14.2</c:v>
                </c:pt>
                <c:pt idx="4">
                  <c:v>6.9</c:v>
                </c:pt>
                <c:pt idx="5">
                  <c:v>10.200000000000001</c:v>
                </c:pt>
                <c:pt idx="6">
                  <c:v>4.0999999999999996</c:v>
                </c:pt>
                <c:pt idx="7">
                  <c:v>5.9</c:v>
                </c:pt>
                <c:pt idx="8">
                  <c:v>35</c:v>
                </c:pt>
              </c:numCache>
            </c:numRef>
          </c:val>
        </c:ser>
        <c:dLbls>
          <c:showVal val="1"/>
        </c:dLbls>
        <c:gapWidth val="90"/>
        <c:axId val="90135168"/>
        <c:axId val="90141056"/>
      </c:barChart>
      <c:catAx>
        <c:axId val="901351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lang="en-US" sz="1800"/>
            </a:pPr>
            <a:endParaRPr lang="en-US"/>
          </a:p>
        </c:txPr>
        <c:crossAx val="90141056"/>
        <c:crosses val="autoZero"/>
        <c:auto val="1"/>
        <c:lblAlgn val="ctr"/>
        <c:lblOffset val="100"/>
        <c:tickLblSkip val="1"/>
        <c:tickMarkSkip val="1"/>
      </c:catAx>
      <c:valAx>
        <c:axId val="90141056"/>
        <c:scaling>
          <c:orientation val="minMax"/>
          <c:max val="50"/>
          <c:min val="0"/>
        </c:scaling>
        <c:delete val="1"/>
        <c:axPos val="l"/>
        <c:numFmt formatCode="0" sourceLinked="1"/>
        <c:tickLblPos val="none"/>
        <c:crossAx val="901351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0.47826</cdr:x>
      <cdr:y>0.07463</cdr:y>
    </cdr:from>
    <cdr:to>
      <cdr:x>0.50435</cdr:x>
      <cdr:y>0.08955</cdr:y>
    </cdr:to>
    <cdr:sp macro="" textlink="">
      <cdr:nvSpPr>
        <cdr:cNvPr id="3" name="Straight Connector 2"/>
        <cdr:cNvSpPr/>
      </cdr:nvSpPr>
      <cdr:spPr>
        <a:xfrm xmlns:a="http://schemas.openxmlformats.org/drawingml/2006/main" flipV="1">
          <a:off x="4191000" y="381000"/>
          <a:ext cx="228600" cy="7620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0.83898</cdr:x>
      <cdr:y>0.05857</cdr:y>
    </cdr:from>
    <cdr:to>
      <cdr:x>0.88136</cdr:x>
      <cdr:y>0.13179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543800" y="304800"/>
          <a:ext cx="38100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/>
            <a:t>*</a:t>
          </a:r>
          <a:endParaRPr lang="en-US" sz="18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993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r">
              <a:defRPr sz="1200"/>
            </a:lvl1pPr>
          </a:lstStyle>
          <a:p>
            <a:fld id="{1F451142-8A8D-4967-AD2F-C2CBB680B0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993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r">
              <a:defRPr sz="1200"/>
            </a:lvl1pPr>
          </a:lstStyle>
          <a:p>
            <a:fld id="{0222A068-25F3-476A-8ACF-0BF069B518C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9930" y="0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/>
          <a:lstStyle>
            <a:lvl1pPr algn="r">
              <a:defRPr sz="1200"/>
            </a:lvl1pPr>
          </a:lstStyle>
          <a:p>
            <a:fld id="{75C6F04C-1152-4E3F-8226-D1741E02A98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7725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60" tIns="46680" rIns="93360" bIns="4668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628" y="4423331"/>
            <a:ext cx="5621020" cy="4190524"/>
          </a:xfrm>
          <a:prstGeom prst="rect">
            <a:avLst/>
          </a:prstGeom>
        </p:spPr>
        <p:txBody>
          <a:bodyPr vert="horz" lIns="93360" tIns="46680" rIns="93360" bIns="4668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9930" y="8845045"/>
            <a:ext cx="3044719" cy="465614"/>
          </a:xfrm>
          <a:prstGeom prst="rect">
            <a:avLst/>
          </a:prstGeom>
        </p:spPr>
        <p:txBody>
          <a:bodyPr vert="horz" lIns="93360" tIns="46680" rIns="93360" bIns="46680" rtlCol="0" anchor="b"/>
          <a:lstStyle>
            <a:lvl1pPr algn="r">
              <a:defRPr sz="1200"/>
            </a:lvl1pPr>
          </a:lstStyle>
          <a:p>
            <a:fld id="{25C113B8-1056-4594-A9D4-D49F9D777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802DAE-8E8F-40BD-B11D-ED43DF373FAA}" type="slidenum">
              <a:rPr lang="en-US"/>
              <a:pPr/>
              <a:t>1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9837C4-5960-4698-B620-34C456998A06}" type="slidenum">
              <a:rPr lang="en-US"/>
              <a:pPr/>
              <a:t>16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B87418-3A16-4F1C-9EBC-90EAF244EC2D}" type="slidenum">
              <a:rPr lang="en-US"/>
              <a:pPr/>
              <a:t>17</a:t>
            </a:fld>
            <a:endParaRPr lang="en-US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9CE6FE-7A55-4A42-820B-A9877485D23C}" type="slidenum">
              <a:rPr lang="en-US"/>
              <a:pPr/>
              <a:t>2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C5DEE0-A517-44AB-ADF6-22FC8B90B012}" type="slidenum">
              <a:rPr lang="en-US"/>
              <a:pPr/>
              <a:t>3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C8149A-C11D-4F7E-B059-30F4ADEB7571}" type="slidenum">
              <a:rPr lang="en-US"/>
              <a:pPr/>
              <a:t>5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0A5E3B-0351-4531-A045-7446D758CD59}" type="slidenum">
              <a:rPr lang="en-US"/>
              <a:pPr/>
              <a:t>7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2DF503-C217-439D-850D-80DCB1F6B87B}" type="slidenum">
              <a:rPr lang="en-US"/>
              <a:pPr/>
              <a:t>8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fr-CI" dirty="0" smtClean="0"/>
              <a:t>Most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2DF503-C217-439D-850D-80DCB1F6B87B}" type="slidenum">
              <a:rPr lang="en-US"/>
              <a:pPr/>
              <a:t>9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fr-CI" dirty="0" smtClean="0"/>
              <a:t>Most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186A63-F178-4516-845D-9DC2B6BAD8A6}" type="slidenum">
              <a:rPr lang="en-US"/>
              <a:pPr/>
              <a:t>12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9CE6FE-7A55-4A42-820B-A9877485D23C}" type="slidenum">
              <a:rPr lang="en-US"/>
              <a:pPr/>
              <a:t>14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7160E-DC99-4D1E-B9B1-52CB2850905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7C4F-924C-4A67-8CFC-DCFD0B5BCB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BACD7-971F-46AD-8B84-92021E1A2277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7C4F-924C-4A67-8CFC-DCFD0B5BCB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CF04B-6FFB-49CD-86C9-0078CFB1F3B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7C4F-924C-4A67-8CFC-DCFD0B5BCB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B13DC-13A1-447A-B715-540868FCD851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A4974-63D2-4788-9E14-9FCB85DF9A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35C73-819F-474C-A49D-7E1FDBDD43B4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5CEA0-B105-4C40-BAD4-0C7416A3B1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6671F-BF07-4A5F-8DB1-FE18EA2925B2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7C4F-924C-4A67-8CFC-DCFD0B5BCB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986EE-873E-4B03-BFE8-D500F3AB651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7C4F-924C-4A67-8CFC-DCFD0B5BCB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1FA2-DC85-43FD-B121-EA2DF27EDD3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7C4F-924C-4A67-8CFC-DCFD0B5BCB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673FE-E359-47B0-9032-BEDC8526A0BC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7C4F-924C-4A67-8CFC-DCFD0B5BCB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9AD8C-6667-4391-AB67-5743FA6CA8FC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7C4F-924C-4A67-8CFC-DCFD0B5BCB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84637-335D-48EF-A483-5EFAEBAB6FE4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7C4F-924C-4A67-8CFC-DCFD0B5BCB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5F63-48E6-4171-BF93-C2FFDD5B6C34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7C4F-924C-4A67-8CFC-DCFD0B5BCB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5D53D-7C69-4535-972F-C3B7736D0353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JPFHS- DoS and Macro International,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7C4F-924C-4A67-8CFC-DCFD0B5BCB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BDECE-FD0C-4CE1-B919-5D6C86CF5ADF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2007 JPFHS- DoS and Macro International,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77C4F-924C-4A67-8CFC-DCFD0B5BCB5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 dirty="0">
                <a:latin typeface="Calibri" pitchFamily="34" charset="0"/>
              </a:rPr>
              <a:t>Household and Respondent Characteristics</a:t>
            </a: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0" y="5791200"/>
            <a:ext cx="9144000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dirty="0" smtClean="0">
                <a:solidFill>
                  <a:schemeClr val="tx2"/>
                </a:solidFill>
              </a:rPr>
              <a:t>2009 Jordan Population and Family Health Survey</a:t>
            </a:r>
            <a:endParaRPr lang="en-US" sz="3200" dirty="0">
              <a:solidFill>
                <a:schemeClr val="tx2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0" y="2133600"/>
            <a:ext cx="9144000" cy="3755150"/>
            <a:chOff x="0" y="1170425"/>
            <a:chExt cx="9144000" cy="3755150"/>
          </a:xfrm>
        </p:grpSpPr>
        <p:pic>
          <p:nvPicPr>
            <p:cNvPr id="9" name="Picture 8" descr="iStock_000004917274XXLarge_Resized_for_PPT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295400"/>
              <a:ext cx="9144000" cy="3509493"/>
            </a:xfrm>
            <a:prstGeom prst="rect">
              <a:avLst/>
            </a:prstGeom>
          </p:spPr>
        </p:pic>
        <p:pic>
          <p:nvPicPr>
            <p:cNvPr id="10" name="Picture 9" descr="Cover_band1 resized for PPT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4800600"/>
              <a:ext cx="9144000" cy="124975"/>
            </a:xfrm>
            <a:prstGeom prst="rect">
              <a:avLst/>
            </a:prstGeom>
          </p:spPr>
        </p:pic>
        <p:pic>
          <p:nvPicPr>
            <p:cNvPr id="11" name="Picture 10" descr="Cover_band1 resized for PPT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1170425"/>
              <a:ext cx="9144000" cy="1249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99% </a:t>
            </a:r>
            <a:r>
              <a:rPr lang="en-US" dirty="0" smtClean="0"/>
              <a:t>of households have </a:t>
            </a:r>
            <a:r>
              <a:rPr lang="en-US" dirty="0" smtClean="0">
                <a:solidFill>
                  <a:schemeClr val="accent2"/>
                </a:solidFill>
              </a:rPr>
              <a:t>electricity</a:t>
            </a:r>
          </a:p>
          <a:p>
            <a:r>
              <a:rPr lang="en-US" b="1" dirty="0" smtClean="0">
                <a:solidFill>
                  <a:schemeClr val="accent2"/>
                </a:solidFill>
              </a:rPr>
              <a:t>98% </a:t>
            </a:r>
            <a:r>
              <a:rPr lang="en-US" dirty="0" smtClean="0"/>
              <a:t>of households have independent </a:t>
            </a:r>
            <a:r>
              <a:rPr lang="en-US" dirty="0" smtClean="0">
                <a:solidFill>
                  <a:schemeClr val="accent2"/>
                </a:solidFill>
              </a:rPr>
              <a:t>kitchens</a:t>
            </a:r>
          </a:p>
          <a:p>
            <a:r>
              <a:rPr lang="en-US" b="1" dirty="0" smtClean="0">
                <a:solidFill>
                  <a:schemeClr val="accent2"/>
                </a:solidFill>
              </a:rPr>
              <a:t>99% </a:t>
            </a:r>
            <a:r>
              <a:rPr lang="en-US" dirty="0" smtClean="0"/>
              <a:t>of households have independent </a:t>
            </a:r>
            <a:r>
              <a:rPr lang="en-US" dirty="0" smtClean="0">
                <a:solidFill>
                  <a:schemeClr val="accent2"/>
                </a:solidFill>
              </a:rPr>
              <a:t>bathrooms</a:t>
            </a:r>
            <a:endParaRPr 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Wealth Index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Wealth is determined by scoring households based on a set of characteristics, including access to electricity and ownership of various consumer goods.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Households are then ranked, from lowest score to highest score.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This list is then separated into 5 equal pieces (or quintiles) each representing 20% of the population.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Households in the highest quintile may not be “rich” but they are of higher socioeconomic status than the other 80% of households in the country.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991600" cy="762000"/>
          </a:xfrm>
        </p:spPr>
        <p:txBody>
          <a:bodyPr/>
          <a:lstStyle/>
          <a:p>
            <a:pPr eaLnBrk="1" hangingPunct="1"/>
            <a:r>
              <a:rPr lang="en-US" dirty="0" smtClean="0"/>
              <a:t>Wealth Index</a:t>
            </a:r>
          </a:p>
        </p:txBody>
      </p:sp>
      <p:sp>
        <p:nvSpPr>
          <p:cNvPr id="2662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81000" y="838200"/>
            <a:ext cx="8534400" cy="5562600"/>
          </a:xfrm>
        </p:spPr>
        <p:txBody>
          <a:bodyPr/>
          <a:lstStyle/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sz="2800" dirty="0" smtClean="0"/>
              <a:t>		</a:t>
            </a:r>
            <a:endParaRPr lang="en-US" sz="2400" b="1" dirty="0" smtClean="0">
              <a:solidFill>
                <a:schemeClr val="tx2"/>
              </a:solidFill>
            </a:endParaRPr>
          </a:p>
        </p:txBody>
      </p:sp>
      <p:sp>
        <p:nvSpPr>
          <p:cNvPr id="26628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144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 pitchFamily="34" charset="0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609600" y="3048000"/>
            <a:ext cx="832167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Most </a:t>
            </a:r>
            <a:r>
              <a:rPr lang="en-US" sz="2400" dirty="0">
                <a:solidFill>
                  <a:schemeClr val="tx2"/>
                </a:solidFill>
              </a:rPr>
              <a:t>rich</a:t>
            </a:r>
            <a:r>
              <a:rPr lang="en-US" sz="2400" dirty="0"/>
              <a:t> households are in </a:t>
            </a:r>
            <a:r>
              <a:rPr lang="en-US" sz="2400" dirty="0">
                <a:solidFill>
                  <a:schemeClr val="tx2"/>
                </a:solidFill>
              </a:rPr>
              <a:t>urban</a:t>
            </a:r>
            <a:r>
              <a:rPr lang="en-US" sz="2400" dirty="0"/>
              <a:t> areas, while the </a:t>
            </a:r>
            <a:r>
              <a:rPr lang="en-US" sz="2400" dirty="0">
                <a:solidFill>
                  <a:schemeClr val="tx2"/>
                </a:solidFill>
              </a:rPr>
              <a:t>poorest</a:t>
            </a:r>
            <a:r>
              <a:rPr lang="en-US" sz="2400" dirty="0">
                <a:solidFill>
                  <a:schemeClr val="accent3"/>
                </a:solidFill>
              </a:rPr>
              <a:t> </a:t>
            </a:r>
            <a:r>
              <a:rPr lang="en-US" sz="2400" dirty="0"/>
              <a:t>households are more often in </a:t>
            </a:r>
            <a:r>
              <a:rPr lang="en-US" sz="2400" dirty="0">
                <a:solidFill>
                  <a:schemeClr val="tx2"/>
                </a:solidFill>
              </a:rPr>
              <a:t>rural</a:t>
            </a:r>
            <a:r>
              <a:rPr lang="en-US" sz="2400" dirty="0"/>
              <a:t> areas.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The highest </a:t>
            </a:r>
            <a:r>
              <a:rPr lang="en-US" sz="2400" dirty="0" smtClean="0"/>
              <a:t>proportion </a:t>
            </a:r>
            <a:r>
              <a:rPr lang="en-US" sz="2400" dirty="0"/>
              <a:t>of </a:t>
            </a:r>
            <a:r>
              <a:rPr lang="en-US" sz="2400" dirty="0" smtClean="0"/>
              <a:t>households with low socioeconomic status is in </a:t>
            </a:r>
            <a:r>
              <a:rPr lang="en-US" sz="2400" dirty="0" err="1" smtClean="0">
                <a:solidFill>
                  <a:schemeClr val="tx2"/>
                </a:solidFill>
              </a:rPr>
              <a:t>Mafraq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en-US" sz="2400" dirty="0" smtClean="0"/>
              <a:t>(48% in </a:t>
            </a:r>
            <a:r>
              <a:rPr lang="en-US" sz="2400" dirty="0"/>
              <a:t>the lowest </a:t>
            </a:r>
            <a:r>
              <a:rPr lang="en-US" sz="2400" dirty="0" smtClean="0"/>
              <a:t>quintile), </a:t>
            </a:r>
            <a:r>
              <a:rPr lang="en-US" sz="2400" dirty="0"/>
              <a:t>and the largest proportion of </a:t>
            </a:r>
            <a:r>
              <a:rPr lang="en-US" sz="2400" dirty="0">
                <a:solidFill>
                  <a:schemeClr val="tx2"/>
                </a:solidFill>
              </a:rPr>
              <a:t>wealthy </a:t>
            </a:r>
            <a:r>
              <a:rPr lang="en-US" sz="2400" dirty="0"/>
              <a:t>households are in </a:t>
            </a:r>
            <a:r>
              <a:rPr lang="en-US" sz="2400" dirty="0" smtClean="0">
                <a:solidFill>
                  <a:schemeClr val="tx2"/>
                </a:solidFill>
              </a:rPr>
              <a:t>Amman </a:t>
            </a:r>
            <a:r>
              <a:rPr lang="en-US" sz="2400" dirty="0" smtClean="0"/>
              <a:t>(35% in </a:t>
            </a:r>
            <a:r>
              <a:rPr lang="en-US" sz="2400" dirty="0"/>
              <a:t>the highest </a:t>
            </a:r>
            <a:r>
              <a:rPr lang="en-US" sz="2400" dirty="0" smtClean="0"/>
              <a:t>quintile).</a:t>
            </a:r>
            <a:endParaRPr lang="en-US" sz="2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62000" y="1295400"/>
          <a:ext cx="76200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000"/>
                <a:gridCol w="1270000"/>
                <a:gridCol w="1270000"/>
                <a:gridCol w="1270000"/>
                <a:gridCol w="1270000"/>
                <a:gridCol w="1270000"/>
              </a:tblGrid>
              <a:tr h="35560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Lowest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</a:t>
                      </a:r>
                      <a:r>
                        <a:rPr lang="en-US" sz="2400" baseline="30000" dirty="0" smtClean="0"/>
                        <a:t>nd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Middle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4</a:t>
                      </a:r>
                      <a:r>
                        <a:rPr lang="en-US" sz="2400" baseline="30000" dirty="0" smtClean="0"/>
                        <a:t>th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Highest</a:t>
                      </a:r>
                      <a:endParaRPr lang="en-US" sz="2400" dirty="0"/>
                    </a:p>
                  </a:txBody>
                  <a:tcPr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Urban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15%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19%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21%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22%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23%</a:t>
                      </a:r>
                      <a:endParaRPr lang="en-US" sz="2400" dirty="0"/>
                    </a:p>
                  </a:txBody>
                  <a:tcPr/>
                </a:tc>
              </a:tr>
              <a:tr h="3556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Rural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45%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26%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16%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9%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4%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Wealth Index by Region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1371600" y="6096000"/>
            <a:ext cx="63246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990600"/>
            <a:ext cx="4191000" cy="4648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Household Characteristics</a:t>
            </a:r>
          </a:p>
          <a:p>
            <a:pPr lvl="1" eaLnBrk="1" hangingPunct="1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Education</a:t>
            </a:r>
          </a:p>
          <a:p>
            <a:pPr lvl="1" eaLnBrk="1" hangingPunct="1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Drinking Water, Electricity, and Sanitation</a:t>
            </a:r>
          </a:p>
          <a:p>
            <a:pPr lvl="1" eaLnBrk="1" hangingPunct="1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Ownership of Goods</a:t>
            </a:r>
          </a:p>
          <a:p>
            <a:pPr lvl="1" eaLnBrk="1" hangingPunct="1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Wealth </a:t>
            </a:r>
          </a:p>
          <a:p>
            <a:pPr eaLnBrk="1" hangingPunct="1"/>
            <a:r>
              <a:rPr lang="en-US" sz="2400" b="1" dirty="0" smtClean="0">
                <a:solidFill>
                  <a:schemeClr val="tx2"/>
                </a:solidFill>
              </a:rPr>
              <a:t>Respondent Characteristics</a:t>
            </a:r>
          </a:p>
          <a:p>
            <a:pPr lvl="1" eaLnBrk="1" hangingPunct="1"/>
            <a:r>
              <a:rPr lang="en-US" sz="2000" b="1" dirty="0" smtClean="0">
                <a:solidFill>
                  <a:schemeClr val="tx2"/>
                </a:solidFill>
              </a:rPr>
              <a:t>Education</a:t>
            </a:r>
          </a:p>
          <a:p>
            <a:pPr lvl="1" eaLnBrk="1" hangingPunct="1"/>
            <a:r>
              <a:rPr lang="en-US" sz="2000" b="1" dirty="0" smtClean="0">
                <a:solidFill>
                  <a:schemeClr val="tx2"/>
                </a:solidFill>
              </a:rPr>
              <a:t>Employment and Occupation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Trends in Education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57200" y="2362200"/>
            <a:ext cx="1600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Highest level of education attended, ever-married women 15-49</a:t>
            </a:r>
            <a:endParaRPr lang="en-US" i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14400"/>
          </a:xfrm>
        </p:spPr>
        <p:txBody>
          <a:bodyPr/>
          <a:lstStyle/>
          <a:p>
            <a:pPr eaLnBrk="1" hangingPunct="1"/>
            <a:r>
              <a:rPr lang="en-US" dirty="0" smtClean="0"/>
              <a:t>Employment</a:t>
            </a: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0" y="1066800"/>
          <a:ext cx="9371013" cy="5168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81000" y="16764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/>
              <a:t>Percent of </a:t>
            </a:r>
            <a:r>
              <a:rPr lang="en-US" i="1" dirty="0" smtClean="0"/>
              <a:t>ever-married women </a:t>
            </a:r>
            <a:r>
              <a:rPr lang="en-US" i="1" dirty="0"/>
              <a:t>who </a:t>
            </a:r>
            <a:r>
              <a:rPr lang="en-US" i="1" dirty="0" smtClean="0"/>
              <a:t>worked </a:t>
            </a:r>
            <a:r>
              <a:rPr lang="en-US" i="1" dirty="0"/>
              <a:t>in the last 7 </a:t>
            </a:r>
            <a:r>
              <a:rPr lang="en-US" i="1" dirty="0" smtClean="0"/>
              <a:t>days</a:t>
            </a:r>
            <a:endParaRPr lang="en-US" i="1" dirty="0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57200" y="5715000"/>
            <a:ext cx="25336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/>
              <a:t>Residence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5334000" y="5715000"/>
            <a:ext cx="25336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/>
              <a:t>Education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Occupation</a:t>
            </a: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04800" y="1036637"/>
          <a:ext cx="8678863" cy="5821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029200" y="1295400"/>
            <a:ext cx="3733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 dirty="0"/>
              <a:t>Percent distribution of occupations of those employed in the 12 months preceding the survey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Findings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229600" cy="406876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3000" b="1" dirty="0" smtClean="0">
                <a:solidFill>
                  <a:schemeClr val="tx2"/>
                </a:solidFill>
              </a:rPr>
              <a:t>Almost all</a:t>
            </a:r>
            <a:r>
              <a:rPr lang="en-US" sz="3000" dirty="0" smtClean="0"/>
              <a:t> households have access </a:t>
            </a:r>
            <a:r>
              <a:rPr lang="en-US" sz="3000" smtClean="0"/>
              <a:t>to </a:t>
            </a:r>
            <a:r>
              <a:rPr lang="en-US" sz="3000" b="1" i="1" smtClean="0">
                <a:solidFill>
                  <a:schemeClr val="tx2"/>
                </a:solidFill>
              </a:rPr>
              <a:t>electricity, safe water, </a:t>
            </a:r>
            <a:r>
              <a:rPr lang="en-US" sz="3000" b="1" i="1" dirty="0" smtClean="0">
                <a:solidFill>
                  <a:schemeClr val="tx2"/>
                </a:solidFill>
              </a:rPr>
              <a:t>and improved sanitation facility.</a:t>
            </a:r>
          </a:p>
          <a:p>
            <a:pPr eaLnBrk="1" hangingPunct="1">
              <a:lnSpc>
                <a:spcPct val="90000"/>
              </a:lnSpc>
            </a:pPr>
            <a:r>
              <a:rPr lang="en-US" sz="3000" b="1" dirty="0" smtClean="0">
                <a:solidFill>
                  <a:schemeClr val="tx2"/>
                </a:solidFill>
              </a:rPr>
              <a:t>More than half of women </a:t>
            </a:r>
            <a:r>
              <a:rPr lang="en-US" sz="3000" dirty="0" smtClean="0"/>
              <a:t>respondents have been </a:t>
            </a:r>
            <a:r>
              <a:rPr lang="en-US" sz="3000" dirty="0" smtClean="0">
                <a:solidFill>
                  <a:schemeClr val="tx2"/>
                </a:solidFill>
              </a:rPr>
              <a:t>to </a:t>
            </a:r>
            <a:r>
              <a:rPr lang="en-US" sz="3000" b="1" dirty="0" smtClean="0">
                <a:solidFill>
                  <a:schemeClr val="tx2"/>
                </a:solidFill>
              </a:rPr>
              <a:t>secondary school </a:t>
            </a:r>
            <a:r>
              <a:rPr lang="en-US" sz="3000" dirty="0" smtClean="0"/>
              <a:t>or higher. </a:t>
            </a:r>
          </a:p>
          <a:p>
            <a:pPr eaLnBrk="1" hangingPunct="1">
              <a:lnSpc>
                <a:spcPct val="90000"/>
              </a:lnSpc>
            </a:pPr>
            <a:r>
              <a:rPr lang="en-US" sz="3000" b="1" dirty="0" smtClean="0">
                <a:solidFill>
                  <a:schemeClr val="tx2"/>
                </a:solidFill>
              </a:rPr>
              <a:t>15%</a:t>
            </a:r>
            <a:r>
              <a:rPr lang="en-US" sz="3000" dirty="0" smtClean="0">
                <a:solidFill>
                  <a:schemeClr val="tx2"/>
                </a:solidFill>
              </a:rPr>
              <a:t> </a:t>
            </a:r>
            <a:r>
              <a:rPr lang="en-US" sz="3000" dirty="0" smtClean="0"/>
              <a:t>of women are </a:t>
            </a:r>
            <a:r>
              <a:rPr lang="en-US" sz="3000" b="1" i="1" dirty="0" smtClean="0">
                <a:solidFill>
                  <a:schemeClr val="tx2"/>
                </a:solidFill>
              </a:rPr>
              <a:t>currently employed.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990600"/>
            <a:ext cx="3962400" cy="4525963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chemeClr val="tx2"/>
                </a:solidFill>
              </a:rPr>
              <a:t>Household Characteristics</a:t>
            </a:r>
          </a:p>
          <a:p>
            <a:pPr lvl="1" eaLnBrk="1" hangingPunct="1"/>
            <a:r>
              <a:rPr lang="en-US" sz="2000" b="1" dirty="0" smtClean="0">
                <a:solidFill>
                  <a:schemeClr val="tx2"/>
                </a:solidFill>
              </a:rPr>
              <a:t>Education</a:t>
            </a:r>
          </a:p>
          <a:p>
            <a:pPr lvl="1" eaLnBrk="1" hangingPunct="1"/>
            <a:r>
              <a:rPr lang="en-US" sz="2000" b="1" dirty="0" smtClean="0">
                <a:solidFill>
                  <a:schemeClr val="tx2"/>
                </a:solidFill>
              </a:rPr>
              <a:t>Drinking Water, Electricity, and Sanitation</a:t>
            </a:r>
          </a:p>
          <a:p>
            <a:pPr lvl="1" eaLnBrk="1" hangingPunct="1"/>
            <a:r>
              <a:rPr lang="en-US" sz="2000" b="1" dirty="0" smtClean="0">
                <a:solidFill>
                  <a:schemeClr val="tx2"/>
                </a:solidFill>
              </a:rPr>
              <a:t>Ownership of Goods</a:t>
            </a:r>
          </a:p>
          <a:p>
            <a:pPr lvl="1" eaLnBrk="1" hangingPunct="1"/>
            <a:r>
              <a:rPr lang="en-US" sz="2000" b="1" dirty="0" smtClean="0">
                <a:solidFill>
                  <a:schemeClr val="tx2"/>
                </a:solidFill>
              </a:rPr>
              <a:t>Wealth </a:t>
            </a:r>
          </a:p>
          <a:p>
            <a:pPr eaLnBrk="1" hangingPunct="1"/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Respondent Characteristics</a:t>
            </a:r>
          </a:p>
          <a:p>
            <a:pPr lvl="1" eaLnBrk="1" hangingPunct="1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Education</a:t>
            </a:r>
          </a:p>
          <a:p>
            <a:pPr lvl="1" eaLnBrk="1" hangingPunct="1"/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Employment and Occupation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Jordan’s Households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600200"/>
            <a:ext cx="7086600" cy="4525963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accent2"/>
                </a:solidFill>
              </a:rPr>
              <a:t>11% </a:t>
            </a:r>
            <a:r>
              <a:rPr lang="en-US" dirty="0" smtClean="0"/>
              <a:t>of households are </a:t>
            </a:r>
            <a:r>
              <a:rPr lang="en-US" i="1" dirty="0" smtClean="0">
                <a:solidFill>
                  <a:schemeClr val="accent2"/>
                </a:solidFill>
              </a:rPr>
              <a:t>headed by women</a:t>
            </a:r>
          </a:p>
          <a:p>
            <a:pPr eaLnBrk="1" hangingPunct="1"/>
            <a:r>
              <a:rPr lang="en-US" dirty="0" smtClean="0"/>
              <a:t>Households have an average of </a:t>
            </a:r>
            <a:r>
              <a:rPr lang="en-US" b="1" dirty="0" smtClean="0">
                <a:solidFill>
                  <a:schemeClr val="accent2"/>
                </a:solidFill>
              </a:rPr>
              <a:t>5.1 members  </a:t>
            </a:r>
          </a:p>
          <a:p>
            <a:pPr eaLnBrk="1" hangingPunct="1"/>
            <a:r>
              <a:rPr lang="en-US" b="1" dirty="0" smtClean="0">
                <a:solidFill>
                  <a:schemeClr val="accent2"/>
                </a:solidFill>
              </a:rPr>
              <a:t>37% </a:t>
            </a:r>
            <a:r>
              <a:rPr lang="en-US" dirty="0" smtClean="0"/>
              <a:t>of the population is </a:t>
            </a:r>
            <a:r>
              <a:rPr lang="en-US" i="1" dirty="0" smtClean="0">
                <a:solidFill>
                  <a:schemeClr val="accent2"/>
                </a:solidFill>
              </a:rPr>
              <a:t>under 15 </a:t>
            </a:r>
            <a:r>
              <a:rPr lang="en-US" dirty="0" smtClean="0"/>
              <a:t>years of age; </a:t>
            </a:r>
            <a:r>
              <a:rPr lang="en-US" b="1" dirty="0" smtClean="0">
                <a:solidFill>
                  <a:schemeClr val="accent2"/>
                </a:solidFill>
              </a:rPr>
              <a:t>4%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are over </a:t>
            </a:r>
            <a:r>
              <a:rPr lang="en-US" i="1" dirty="0" smtClean="0">
                <a:solidFill>
                  <a:schemeClr val="accent2"/>
                </a:solidFill>
              </a:rPr>
              <a:t>64</a:t>
            </a:r>
            <a:endParaRPr lang="en-US" dirty="0" smtClean="0"/>
          </a:p>
          <a:p>
            <a:pPr eaLnBrk="1" hangingPunct="1"/>
            <a:r>
              <a:rPr lang="en-US" b="1" dirty="0" smtClean="0">
                <a:solidFill>
                  <a:schemeClr val="accent2"/>
                </a:solidFill>
              </a:rPr>
              <a:t>4% </a:t>
            </a:r>
            <a:r>
              <a:rPr lang="en-US" dirty="0" smtClean="0"/>
              <a:t>of households have </a:t>
            </a:r>
            <a:r>
              <a:rPr lang="en-US" dirty="0" smtClean="0">
                <a:solidFill>
                  <a:schemeClr val="accent2"/>
                </a:solidFill>
              </a:rPr>
              <a:t>orphans or foster children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Educational Attainment</a:t>
            </a:r>
            <a:br>
              <a:rPr lang="en-US" dirty="0" smtClean="0"/>
            </a:br>
            <a:r>
              <a:rPr lang="en-US" dirty="0" smtClean="0"/>
              <a:t>of the Household Population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Drinking Water</a:t>
            </a:r>
          </a:p>
        </p:txBody>
      </p:sp>
      <p:graphicFrame>
        <p:nvGraphicFramePr>
          <p:cNvPr id="14" name="Chart 13"/>
          <p:cNvGraphicFramePr/>
          <p:nvPr/>
        </p:nvGraphicFramePr>
        <p:xfrm>
          <a:off x="228600" y="1295400"/>
          <a:ext cx="8763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324600" y="1600200"/>
            <a:ext cx="23622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98% of Jordanian households use an improved source of drinking water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086600" y="58674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households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Treatment</a:t>
            </a:r>
            <a:endParaRPr lang="en-US" dirty="0"/>
          </a:p>
        </p:txBody>
      </p:sp>
      <p:graphicFrame>
        <p:nvGraphicFramePr>
          <p:cNvPr id="5" name="Chart Placeholder 4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172200" y="5791200"/>
            <a:ext cx="29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households that treat their water prior to drinking, by type of treatment</a:t>
            </a:r>
            <a:endParaRPr lang="en-US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20688" y="152400"/>
            <a:ext cx="8513762" cy="990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Sanitation</a:t>
            </a:r>
          </a:p>
        </p:txBody>
      </p:sp>
      <p:graphicFrame>
        <p:nvGraphicFramePr>
          <p:cNvPr id="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52400" y="1371600"/>
          <a:ext cx="8777287" cy="4895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605087" y="2878137"/>
            <a:ext cx="12192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/>
              <a:t>98% </a:t>
            </a:r>
            <a:r>
              <a:rPr lang="en-US" dirty="0"/>
              <a:t>have an improved sanitation facility</a:t>
            </a:r>
          </a:p>
        </p:txBody>
      </p:sp>
      <p:sp>
        <p:nvSpPr>
          <p:cNvPr id="4101" name="AutoShape 5"/>
          <p:cNvSpPr>
            <a:spLocks/>
          </p:cNvSpPr>
          <p:nvPr/>
        </p:nvSpPr>
        <p:spPr bwMode="auto">
          <a:xfrm>
            <a:off x="2514600" y="1676400"/>
            <a:ext cx="76200" cy="3810000"/>
          </a:xfrm>
          <a:prstGeom prst="rightBrace">
            <a:avLst>
              <a:gd name="adj1" fmla="val 958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5729287" y="2866072"/>
            <a:ext cx="12192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/>
              <a:t>96% </a:t>
            </a:r>
            <a:r>
              <a:rPr lang="en-US" dirty="0"/>
              <a:t>have an improved sanitation facility</a:t>
            </a:r>
          </a:p>
        </p:txBody>
      </p:sp>
      <p:sp>
        <p:nvSpPr>
          <p:cNvPr id="4103" name="AutoShape 8"/>
          <p:cNvSpPr>
            <a:spLocks/>
          </p:cNvSpPr>
          <p:nvPr/>
        </p:nvSpPr>
        <p:spPr bwMode="auto">
          <a:xfrm>
            <a:off x="5562600" y="1676400"/>
            <a:ext cx="152400" cy="3733800"/>
          </a:xfrm>
          <a:prstGeom prst="rightBrace">
            <a:avLst>
              <a:gd name="adj1" fmla="val 1125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3900" dirty="0" smtClean="0"/>
              <a:t>Household Durable Goods and Possessions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152400" y="1371600"/>
          <a:ext cx="8991600" cy="508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81400" y="63246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households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3900" dirty="0" smtClean="0"/>
              <a:t>Household Durable Goods and Possessions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152400" y="1066800"/>
          <a:ext cx="8991600" cy="5203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324600" y="38862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households</a:t>
            </a:r>
            <a:endParaRPr lang="en-US" i="1" dirty="0"/>
          </a:p>
        </p:txBody>
      </p:sp>
      <p:sp>
        <p:nvSpPr>
          <p:cNvPr id="6" name="TextBox 1"/>
          <p:cNvSpPr txBox="1"/>
          <p:nvPr/>
        </p:nvSpPr>
        <p:spPr>
          <a:xfrm>
            <a:off x="2819400" y="3352800"/>
            <a:ext cx="381000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*</a:t>
            </a:r>
            <a:endParaRPr lang="en-US" sz="1800" dirty="0"/>
          </a:p>
        </p:txBody>
      </p:sp>
      <p:sp>
        <p:nvSpPr>
          <p:cNvPr id="7" name="TextBox 1"/>
          <p:cNvSpPr txBox="1"/>
          <p:nvPr/>
        </p:nvSpPr>
        <p:spPr>
          <a:xfrm>
            <a:off x="6553200" y="6248400"/>
            <a:ext cx="2209800" cy="3048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 smtClean="0"/>
              <a:t>*Data from 2007 JPFHS</a:t>
            </a:r>
            <a:endParaRPr lang="en-US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Jordan 2009">
      <a:dk1>
        <a:sysClr val="windowText" lastClr="000000"/>
      </a:dk1>
      <a:lt1>
        <a:sysClr val="window" lastClr="FFFFFF"/>
      </a:lt1>
      <a:dk2>
        <a:srgbClr val="000000"/>
      </a:dk2>
      <a:lt2>
        <a:srgbClr val="687819"/>
      </a:lt2>
      <a:accent1>
        <a:srgbClr val="FFCC00"/>
      </a:accent1>
      <a:accent2>
        <a:srgbClr val="C00000"/>
      </a:accent2>
      <a:accent3>
        <a:srgbClr val="FFC000"/>
      </a:accent3>
      <a:accent4>
        <a:srgbClr val="FFFF0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Jordan 2009">
    <a:dk1>
      <a:sysClr val="windowText" lastClr="000000"/>
    </a:dk1>
    <a:lt1>
      <a:sysClr val="window" lastClr="FFFFFF"/>
    </a:lt1>
    <a:dk2>
      <a:srgbClr val="000000"/>
    </a:dk2>
    <a:lt2>
      <a:srgbClr val="687819"/>
    </a:lt2>
    <a:accent1>
      <a:srgbClr val="FFCC00"/>
    </a:accent1>
    <a:accent2>
      <a:srgbClr val="C00000"/>
    </a:accent2>
    <a:accent3>
      <a:srgbClr val="FFC000"/>
    </a:accent3>
    <a:accent4>
      <a:srgbClr val="FFFF00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932</TotalTime>
  <Words>509</Words>
  <Application>Microsoft Office PowerPoint</Application>
  <PresentationFormat>On-screen Show (4:3)</PresentationFormat>
  <Paragraphs>114</Paragraphs>
  <Slides>18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Jordan’s Households</vt:lpstr>
      <vt:lpstr>Educational Attainment of the Household Population</vt:lpstr>
      <vt:lpstr>Drinking Water</vt:lpstr>
      <vt:lpstr>Water Treatment</vt:lpstr>
      <vt:lpstr>Sanitation</vt:lpstr>
      <vt:lpstr>Household Durable Goods and Possessions</vt:lpstr>
      <vt:lpstr>Household Durable Goods and Possessions</vt:lpstr>
      <vt:lpstr>Electricity</vt:lpstr>
      <vt:lpstr>Wealth Index</vt:lpstr>
      <vt:lpstr>Wealth Index</vt:lpstr>
      <vt:lpstr>Wealth Index by Region</vt:lpstr>
      <vt:lpstr>Slide 14</vt:lpstr>
      <vt:lpstr>Trends in Education</vt:lpstr>
      <vt:lpstr>Employment</vt:lpstr>
      <vt:lpstr>Occupation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86</cp:revision>
  <dcterms:created xsi:type="dcterms:W3CDTF">2008-02-29T16:41:57Z</dcterms:created>
  <dcterms:modified xsi:type="dcterms:W3CDTF">2012-05-09T18:46:37Z</dcterms:modified>
</cp:coreProperties>
</file>