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2" r:id="rId2"/>
    <p:sldId id="325" r:id="rId3"/>
    <p:sldId id="302" r:id="rId4"/>
    <p:sldId id="320" r:id="rId5"/>
    <p:sldId id="311" r:id="rId6"/>
    <p:sldId id="307" r:id="rId7"/>
    <p:sldId id="308" r:id="rId8"/>
    <p:sldId id="314" r:id="rId9"/>
    <p:sldId id="316" r:id="rId10"/>
    <p:sldId id="323" r:id="rId11"/>
    <p:sldId id="324" r:id="rId12"/>
    <p:sldId id="318" r:id="rId13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58" autoAdjust="0"/>
  </p:normalViewPr>
  <p:slideViewPr>
    <p:cSldViewPr>
      <p:cViewPr varScale="1">
        <p:scale>
          <a:sx n="76" d="100"/>
          <a:sy n="76" d="100"/>
        </p:scale>
        <p:origin x="-115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8A6090E5-838D-4064-8DCB-9DCBFEAF5FF0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B75631F8-CB0D-4A32-A236-3862FC1460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930" y="0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628" y="4423331"/>
            <a:ext cx="5621020" cy="419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5045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930" y="8845045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67FDD49-D07E-4E0E-A387-8E5EEDDE4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802DAE-8E8F-40BD-B11D-ED43DF373FAA}" type="slidenum">
              <a:rPr lang="en-US"/>
              <a:pPr/>
              <a:t>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BC2C67-19E3-4A0D-BB6C-5CE7C9AF31D0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0FD317-541A-46DD-AF5E-7E60FA95638E}" type="slidenum">
              <a:rPr lang="en-US"/>
              <a:pPr/>
              <a:t>5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309D1F-4BBA-4D4C-84FB-B4CF70D6D330}" type="slidenum">
              <a:rPr lang="en-US"/>
              <a:pPr/>
              <a:t>6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1E79AA-2721-4BDC-84C5-4FCAD395FA08}" type="slidenum">
              <a:rPr lang="en-US"/>
              <a:pPr/>
              <a:t>7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1E15F0-1349-4068-9794-2733128BF696}" type="slidenum">
              <a:rPr lang="en-US"/>
              <a:pPr/>
              <a:t>8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6E9FBC-7150-425F-ACC3-BFF7F22BF4A4}" type="slidenum">
              <a:rPr lang="en-US"/>
              <a:pPr/>
              <a:t>9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A443ED-81F2-44E7-8431-1E17CE22DCA6}" type="slidenum">
              <a:rPr lang="en-US"/>
              <a:pPr/>
              <a:t>12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56137" cy="34925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 lIns="91614" tIns="45807" rIns="91614" bIns="45807"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87959-59A6-4DC9-AA7D-422EB26E3A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EC241-1847-4DC8-8533-D4B7FEFC7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4D3C2-878C-4FD9-A6F4-9BF86537F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2F2EC-CD98-4315-9531-464D32D20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4C9D0-D062-4EA1-8E53-FAC3F25BB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E657C-97DD-4821-8B29-19DAECCF3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3F7FA-A43F-44DC-8EAD-C28195DF5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91AE6-2179-4C6B-B121-9D633B9883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0C963-856A-4473-B3EC-BC4DB69AD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05376-D376-4929-B844-D0280FB6A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31AA4-6DD2-466E-81BB-51066675D6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4F253-7EFF-416D-B081-1ECAAEF40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DA6B80-31CE-47B1-A462-CC15D3689A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CD5DB-1BD8-47DD-A6D9-A99458322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r>
              <a:rPr lang="en-US" smtClean="0"/>
              <a:t>2006-07 SDHS – CSO and Macro International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en-US" smtClean="0"/>
              <a:t>2007 JPFHS- DoS and and Macro International, Inc.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59F54EE-5439-47D4-A49C-CAFE8DEDB5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 smtClean="0">
                <a:latin typeface="+mn-lt"/>
              </a:rPr>
              <a:t>Introduction and Methodology</a:t>
            </a:r>
            <a:endParaRPr lang="en-US" sz="4400" b="1" dirty="0">
              <a:latin typeface="+mn-lt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2009 Jordan Population and Family Health Survey </a:t>
            </a:r>
            <a:endParaRPr lang="en-US" sz="32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1752600"/>
            <a:ext cx="9144000" cy="3755150"/>
            <a:chOff x="0" y="1170425"/>
            <a:chExt cx="9144000" cy="3755150"/>
          </a:xfrm>
        </p:grpSpPr>
        <p:pic>
          <p:nvPicPr>
            <p:cNvPr id="8" name="Picture 7" descr="iStock_000004917274XXLarge_Resized_for_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12" name="Picture 11" descr="Cover_band1 resized for PP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3" name="Picture 12" descr="Cover_band1 resized for PP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Quality Control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Double entry of data by DP staff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Data edited in the field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Data processing program</a:t>
            </a:r>
          </a:p>
          <a:p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Spotchecks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3000" dirty="0" err="1" smtClean="0">
                <a:latin typeface="Calibri" pitchFamily="34" charset="0"/>
                <a:cs typeface="Calibri" pitchFamily="34" charset="0"/>
              </a:rPr>
              <a:t>reinterviews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 of some respondents conducted by team controller or field supervisor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Outputs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Preliminary report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Full report: English and Arabic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Factsheet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Seminars: national and regional</a:t>
            </a:r>
          </a:p>
          <a:p>
            <a:r>
              <a:rPr lang="en-US" sz="3000" dirty="0" smtClean="0">
                <a:latin typeface="Calibri" pitchFamily="34" charset="0"/>
                <a:cs typeface="Calibri" pitchFamily="34" charset="0"/>
              </a:rPr>
              <a:t>Raw data available for use </a:t>
            </a:r>
            <a:r>
              <a:rPr lang="en-US" sz="3000" smtClean="0">
                <a:latin typeface="Calibri" pitchFamily="34" charset="0"/>
                <a:cs typeface="Calibri" pitchFamily="34" charset="0"/>
              </a:rPr>
              <a:t>by researchers</a:t>
            </a:r>
            <a:endParaRPr lang="en-US" sz="3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620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dirty="0" smtClean="0">
                <a:solidFill>
                  <a:srgbClr val="000066"/>
                </a:solidFill>
                <a:latin typeface="Calibri" pitchFamily="34" charset="0"/>
                <a:cs typeface="Calibri" pitchFamily="34" charset="0"/>
              </a:rPr>
              <a:t>   </a:t>
            </a:r>
            <a:br>
              <a:rPr lang="en-US" dirty="0" smtClean="0">
                <a:solidFill>
                  <a:srgbClr val="000066"/>
                </a:solidFill>
                <a:latin typeface="Calibri" pitchFamily="34" charset="0"/>
                <a:cs typeface="Calibri" pitchFamily="34" charset="0"/>
              </a:rPr>
            </a:br>
            <a:r>
              <a:rPr lang="en-US" dirty="0" smtClean="0">
                <a:latin typeface="Calibri" pitchFamily="34" charset="0"/>
                <a:cs typeface="Calibri" pitchFamily="34" charset="0"/>
              </a:rPr>
              <a:t>Results of the household </a:t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r>
              <a:rPr lang="en-US" dirty="0" smtClean="0">
                <a:latin typeface="Calibri" pitchFamily="34" charset="0"/>
                <a:cs typeface="Calibri" pitchFamily="34" charset="0"/>
              </a:rPr>
              <a:t>and individual interviews </a:t>
            </a:r>
            <a: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GB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4179888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4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>
              <a:lnSpc>
                <a:spcPct val="9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b="1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1600" y="1981200"/>
            <a:ext cx="6061075" cy="1947863"/>
            <a:chOff x="1392" y="1007"/>
            <a:chExt cx="3818" cy="1675"/>
          </a:xfrm>
        </p:grpSpPr>
        <p:sp>
          <p:nvSpPr>
            <p:cNvPr id="15372" name="Text Box 6"/>
            <p:cNvSpPr txBox="1">
              <a:spLocks noChangeArrowheads="1"/>
            </p:cNvSpPr>
            <p:nvPr/>
          </p:nvSpPr>
          <p:spPr bwMode="auto">
            <a:xfrm>
              <a:off x="1392" y="1007"/>
              <a:ext cx="2536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</a:rPr>
                <a:t>Households Occupied</a:t>
              </a:r>
              <a:endParaRPr lang="en-GB" sz="2400" b="1" dirty="0">
                <a:solidFill>
                  <a:schemeClr val="tx2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b="1" dirty="0"/>
            </a:p>
            <a:p>
              <a:pPr eaLnBrk="0" hangingPunct="0">
                <a:lnSpc>
                  <a:spcPct val="80000"/>
                </a:lnSpc>
              </a:pPr>
              <a:r>
                <a:rPr lang="en-GB" sz="2400" b="1" dirty="0"/>
                <a:t> 	</a:t>
              </a:r>
              <a:r>
                <a:rPr lang="en-GB" sz="2400" b="1" dirty="0">
                  <a:solidFill>
                    <a:schemeClr val="accent2"/>
                  </a:solidFill>
                  <a:latin typeface="Calibri" pitchFamily="34" charset="0"/>
                </a:rPr>
                <a:t>Response </a:t>
              </a:r>
              <a:r>
                <a:rPr lang="en-US" sz="2400" b="1" dirty="0">
                  <a:solidFill>
                    <a:schemeClr val="accent2"/>
                  </a:solidFill>
                  <a:latin typeface="Calibri" pitchFamily="34" charset="0"/>
                </a:rPr>
                <a:t>r</a:t>
              </a:r>
              <a:r>
                <a:rPr lang="en-GB" sz="2400" b="1" dirty="0">
                  <a:solidFill>
                    <a:schemeClr val="accent2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15373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710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/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</a:rPr>
                <a:t>14,872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</a:rPr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</a:rPr>
                <a:t>13,959</a:t>
              </a:r>
              <a:endParaRPr lang="en-GB" sz="2400" b="1" dirty="0">
                <a:solidFill>
                  <a:schemeClr val="tx2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</a:rPr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</a:rPr>
                <a:t>13,577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40000"/>
                </a:lnSpc>
              </a:pPr>
              <a:endParaRPr lang="en-US" sz="2400" b="1" dirty="0">
                <a:solidFill>
                  <a:srgbClr val="000066"/>
                </a:solidFill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rgbClr val="00B050"/>
                  </a:solidFill>
                </a:rPr>
                <a:t>  </a:t>
              </a:r>
              <a:r>
                <a:rPr lang="en-US" sz="2400" b="1" dirty="0" smtClean="0">
                  <a:solidFill>
                    <a:schemeClr val="accent2"/>
                  </a:solidFill>
                  <a:latin typeface="Calibri" pitchFamily="34" charset="0"/>
                </a:rPr>
                <a:t>97%</a:t>
              </a:r>
              <a:endParaRPr lang="en-US" sz="2400" b="1" dirty="0">
                <a:solidFill>
                  <a:schemeClr val="accent2"/>
                </a:solidFill>
                <a:latin typeface="Calibri" pitchFamily="34" charset="0"/>
              </a:endParaRPr>
            </a:p>
            <a:p>
              <a:pPr eaLnBrk="0" hangingPunct="0"/>
              <a:endParaRPr lang="en-US" sz="2400" dirty="0">
                <a:solidFill>
                  <a:srgbClr val="FF6600"/>
                </a:solidFill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447800" y="3905250"/>
            <a:ext cx="5937253" cy="1257300"/>
            <a:chOff x="1392" y="2112"/>
            <a:chExt cx="3740" cy="792"/>
          </a:xfrm>
        </p:grpSpPr>
        <p:sp>
          <p:nvSpPr>
            <p:cNvPr id="15370" name="Text Box 9"/>
            <p:cNvSpPr txBox="1">
              <a:spLocks noChangeArrowheads="1"/>
            </p:cNvSpPr>
            <p:nvPr/>
          </p:nvSpPr>
          <p:spPr bwMode="auto">
            <a:xfrm>
              <a:off x="1392" y="2148"/>
              <a:ext cx="2139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</a:rPr>
                <a:t>Eligible Women</a:t>
              </a:r>
            </a:p>
            <a:p>
              <a:pPr eaLnBrk="0" hangingPunct="0"/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</a:rPr>
                <a:t>Women </a:t>
              </a:r>
              <a:r>
                <a:rPr lang="en-GB" sz="2400" b="1" dirty="0" smtClean="0">
                  <a:solidFill>
                    <a:schemeClr val="tx2"/>
                  </a:solidFill>
                  <a:latin typeface="Calibri" pitchFamily="34" charset="0"/>
                </a:rPr>
                <a:t>Interviewed</a:t>
              </a:r>
            </a:p>
            <a:p>
              <a:pPr eaLnBrk="0" hangingPunct="0"/>
              <a:r>
                <a:rPr lang="en-GB" sz="2400" b="1" dirty="0">
                  <a:solidFill>
                    <a:schemeClr val="tx2"/>
                  </a:solidFill>
                </a:rPr>
                <a:t>	</a:t>
              </a:r>
              <a:r>
                <a:rPr lang="en-GB" sz="2400" b="1" dirty="0" smtClean="0">
                  <a:solidFill>
                    <a:schemeClr val="accent2"/>
                  </a:solidFill>
                  <a:latin typeface="Calibri" pitchFamily="34" charset="0"/>
                </a:rPr>
                <a:t>Response </a:t>
              </a:r>
              <a:r>
                <a:rPr lang="en-US" sz="2400" b="1" dirty="0">
                  <a:solidFill>
                    <a:schemeClr val="accent2"/>
                  </a:solidFill>
                  <a:latin typeface="Calibri" pitchFamily="34" charset="0"/>
                </a:rPr>
                <a:t>r</a:t>
              </a:r>
              <a:r>
                <a:rPr lang="en-GB" sz="2400" b="1" dirty="0">
                  <a:solidFill>
                    <a:schemeClr val="accent2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368" y="2112"/>
              <a:ext cx="764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400" b="1" dirty="0"/>
                <a:t> </a:t>
              </a:r>
              <a:r>
                <a:rPr lang="en-US" sz="2400" b="1" dirty="0" smtClean="0"/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</a:rPr>
                <a:t>10,401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</a:endParaRPr>
            </a:p>
            <a:p>
              <a:pPr eaLnBrk="0" hangingPunct="0"/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</a:rPr>
                <a:t> 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</a:rPr>
                <a:t>10,109</a:t>
              </a:r>
            </a:p>
            <a:p>
              <a:pPr eaLnBrk="0" hangingPunct="0"/>
              <a:r>
                <a:rPr lang="en-US" sz="2400" b="1" dirty="0" smtClean="0">
                  <a:solidFill>
                    <a:schemeClr val="accent2"/>
                  </a:solidFill>
                  <a:latin typeface="Calibri" pitchFamily="34" charset="0"/>
                </a:rPr>
                <a:t>     97%</a:t>
              </a:r>
              <a:endParaRPr lang="en-US" sz="2400" b="1" dirty="0">
                <a:solidFill>
                  <a:schemeClr val="accent2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495800"/>
            <a:ext cx="91440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381000" y="381000"/>
            <a:ext cx="800100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The JPFHS was carried out by the Department of Statistics.  ICF Macro International, Inc. provided technical assistance.  Funding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for the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2009 JPFHS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was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provided primarily by the Government of Jordan and by the United States Agency for International Development (USAID).  Additional funds were provided by UNFPA.</a:t>
            </a:r>
            <a:endParaRPr lang="en-US" sz="2800" baseline="30000" dirty="0">
              <a:latin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</a:pP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 descr="Jordan_InterimDHS_log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4648200"/>
            <a:ext cx="364236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609600"/>
            <a:ext cx="7802563" cy="5813425"/>
          </a:xfrm>
          <a:noFill/>
        </p:spPr>
        <p:txBody>
          <a:bodyPr/>
          <a:lstStyle/>
          <a:p>
            <a:pPr algn="ctr" eaLnBrk="1" hangingPunct="1">
              <a:spcAft>
                <a:spcPct val="11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Objectives</a:t>
            </a:r>
          </a:p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Provide estimates of basic demographic and health indicators, especially fertility, family planning, childhood mortality, and nutrition among women and children.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The Survey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276600"/>
          </a:xfrm>
        </p:spPr>
        <p:txBody>
          <a:bodyPr/>
          <a:lstStyle/>
          <a:p>
            <a:pPr eaLnBrk="1" hangingPunct="1"/>
            <a:r>
              <a:rPr lang="en-GB" sz="3000" dirty="0" smtClean="0">
                <a:latin typeface="Calibri" pitchFamily="34" charset="0"/>
              </a:rPr>
              <a:t>5</a:t>
            </a:r>
            <a:r>
              <a:rPr lang="en-GB" sz="3000" baseline="30000" dirty="0" smtClean="0">
                <a:latin typeface="Calibri" pitchFamily="34" charset="0"/>
              </a:rPr>
              <a:t>th</a:t>
            </a:r>
            <a:r>
              <a:rPr lang="en-GB" sz="3000" dirty="0" smtClean="0">
                <a:latin typeface="Calibri" pitchFamily="34" charset="0"/>
              </a:rPr>
              <a:t> Population and Family Health Survey conducted in Jordan as part of the DHS program.</a:t>
            </a:r>
          </a:p>
          <a:p>
            <a:pPr eaLnBrk="1" hangingPunct="1"/>
            <a:r>
              <a:rPr lang="en-US" sz="3000" dirty="0" smtClean="0">
                <a:latin typeface="Calibri" pitchFamily="34" charset="0"/>
              </a:rPr>
              <a:t>N</a:t>
            </a:r>
            <a:r>
              <a:rPr lang="en-GB" sz="3000" dirty="0" err="1" smtClean="0">
                <a:solidFill>
                  <a:schemeClr val="tx2"/>
                </a:solidFill>
                <a:latin typeface="Calibri" pitchFamily="34" charset="0"/>
              </a:rPr>
              <a:t>ationally</a:t>
            </a:r>
            <a:r>
              <a:rPr lang="en-GB" sz="3000" dirty="0" smtClean="0">
                <a:solidFill>
                  <a:schemeClr val="tx2"/>
                </a:solidFill>
                <a:latin typeface="Calibri" pitchFamily="34" charset="0"/>
              </a:rPr>
              <a:t> representative sample </a:t>
            </a:r>
            <a:r>
              <a:rPr lang="en-US" sz="3000" dirty="0" smtClean="0">
                <a:latin typeface="Calibri" pitchFamily="34" charset="0"/>
              </a:rPr>
              <a:t>provides estimates for the whole country, for urban and rural areas, </a:t>
            </a:r>
            <a:r>
              <a:rPr lang="en-US" sz="3000" dirty="0" err="1" smtClean="0">
                <a:latin typeface="Calibri" pitchFamily="34" charset="0"/>
              </a:rPr>
              <a:t>Badia</a:t>
            </a:r>
            <a:r>
              <a:rPr lang="en-US" sz="3000" dirty="0" smtClean="0">
                <a:latin typeface="Calibri" pitchFamily="34" charset="0"/>
              </a:rPr>
              <a:t> and non-</a:t>
            </a:r>
            <a:r>
              <a:rPr lang="en-US" sz="3000" dirty="0" err="1" smtClean="0">
                <a:latin typeface="Calibri" pitchFamily="34" charset="0"/>
              </a:rPr>
              <a:t>Badia</a:t>
            </a:r>
            <a:r>
              <a:rPr lang="en-US" sz="3000" dirty="0" smtClean="0">
                <a:latin typeface="Calibri" pitchFamily="34" charset="0"/>
              </a:rPr>
              <a:t> areas, the North, Central, and South regions, and for each of the 12 governorates.</a:t>
            </a:r>
            <a:endParaRPr lang="en-US" sz="3000" i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838200"/>
            <a:ext cx="7802563" cy="5694363"/>
          </a:xfrm>
          <a:noFill/>
        </p:spPr>
        <p:txBody>
          <a:bodyPr/>
          <a:lstStyle/>
          <a:p>
            <a:pPr algn="ctr" eaLnBrk="1" hangingPunct="1">
              <a:lnSpc>
                <a:spcPct val="75000"/>
              </a:lnSpc>
              <a:spcBef>
                <a:spcPct val="15000"/>
              </a:spcBef>
              <a:spcAft>
                <a:spcPct val="45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  <a:cs typeface="Calibri" pitchFamily="34" charset="0"/>
              </a:rPr>
              <a:t>Sample Design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Sampling frame: 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2004 Jordan Population and Housing Census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First stage: 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930</a:t>
            </a:r>
            <a:r>
              <a:rPr lang="en-US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Primary Sampling Units (PSUs) selected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3000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Second stage: 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16 houses selected in each PSU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Selected households were visited and interviewed; ever-married women age 15-49 were interviewed. 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>
                <a:solidFill>
                  <a:srgbClr val="008000"/>
                </a:solidFill>
              </a:rPr>
              <a:t>	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457200"/>
            <a:ext cx="7802563" cy="5889625"/>
          </a:xfrm>
          <a:noFill/>
        </p:spPr>
        <p:txBody>
          <a:bodyPr/>
          <a:lstStyle/>
          <a:p>
            <a:pPr algn="ctr"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Questionnaires: Household Questionnaire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Lists usual members and visitors to identify eligible individuals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Housing characteristics (access to water, sanitation facilities, floor/roof/wall materials, etc.)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609600"/>
            <a:ext cx="7802563" cy="6096000"/>
          </a:xfrm>
          <a:noFill/>
        </p:spPr>
        <p:txBody>
          <a:bodyPr/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Questionnaires: Woman’s Questionnaire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Basic characteristics (age, education, literacy, employment, etc.)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Birth History, Fertility and its Determinants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Family Planning knowledge, use and attitude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Infant and child mortality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Nutrition among women and children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0538" y="533400"/>
            <a:ext cx="7802562" cy="5761038"/>
          </a:xfrm>
          <a:noFill/>
        </p:spPr>
        <p:txBody>
          <a:bodyPr/>
          <a:lstStyle/>
          <a:p>
            <a:pPr algn="ctr" eaLnBrk="1" hangingPunct="1">
              <a:spcAft>
                <a:spcPct val="7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Survey Timeline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Training of field staff: Sept – Oct 2009, 3 week training in Amman run by the Department of Statistics.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Pretest fieldwork: one week in 5 urban and 4 rural cluster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0538" y="385763"/>
            <a:ext cx="7802562" cy="5908675"/>
          </a:xfrm>
          <a:noFill/>
        </p:spPr>
        <p:txBody>
          <a:bodyPr/>
          <a:lstStyle/>
          <a:p>
            <a:pPr algn="ctr" eaLnBrk="1" hangingPunct="1">
              <a:spcAft>
                <a:spcPct val="7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Fieldwork and Data Processing</a:t>
            </a:r>
          </a:p>
          <a:p>
            <a:pPr eaLnBrk="1" hangingPunct="1">
              <a:spcAft>
                <a:spcPct val="70000"/>
              </a:spcAft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Total of 18 teams (consisting of a team controller, interviewers, health technicians, and field editors)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Fieldwork conducted from October 7</a:t>
            </a:r>
            <a:r>
              <a:rPr lang="en-US" sz="3000" baseline="30000" dirty="0" smtClean="0">
                <a:solidFill>
                  <a:schemeClr val="tx2"/>
                </a:solidFill>
                <a:latin typeface="Calibri" pitchFamily="34" charset="0"/>
              </a:rPr>
              <a:t>th</a:t>
            </a: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 – December 28</a:t>
            </a:r>
            <a:r>
              <a:rPr lang="en-US" sz="3000" baseline="30000" dirty="0" smtClean="0">
                <a:solidFill>
                  <a:schemeClr val="tx2"/>
                </a:solidFill>
                <a:latin typeface="Calibri" pitchFamily="34" charset="0"/>
              </a:rPr>
              <a:t>th</a:t>
            </a: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, 2009.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Data Processing: Completed by January 2010.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444</Words>
  <Application>Microsoft Office PowerPoint</Application>
  <PresentationFormat>On-screen Show (4:3)</PresentationFormat>
  <Paragraphs>81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Slide 1</vt:lpstr>
      <vt:lpstr>Slide 2</vt:lpstr>
      <vt:lpstr>Slide 3</vt:lpstr>
      <vt:lpstr>The Survey</vt:lpstr>
      <vt:lpstr>Slide 5</vt:lpstr>
      <vt:lpstr>Slide 6</vt:lpstr>
      <vt:lpstr>Slide 7</vt:lpstr>
      <vt:lpstr>Slide 8</vt:lpstr>
      <vt:lpstr>Slide 9</vt:lpstr>
      <vt:lpstr>Quality Control</vt:lpstr>
      <vt:lpstr>Outputs</vt:lpstr>
      <vt:lpstr>    Results of the household  and individual interviews  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Administrator</cp:lastModifiedBy>
  <cp:revision>122</cp:revision>
  <dcterms:created xsi:type="dcterms:W3CDTF">2005-10-11T14:32:07Z</dcterms:created>
  <dcterms:modified xsi:type="dcterms:W3CDTF">2012-06-15T17:33:35Z</dcterms:modified>
</cp:coreProperties>
</file>