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98" r:id="rId5"/>
    <p:sldId id="260" r:id="rId6"/>
    <p:sldId id="304" r:id="rId7"/>
    <p:sldId id="261" r:id="rId8"/>
    <p:sldId id="262" r:id="rId9"/>
    <p:sldId id="263" r:id="rId10"/>
    <p:sldId id="299" r:id="rId11"/>
    <p:sldId id="267" r:id="rId12"/>
    <p:sldId id="268" r:id="rId13"/>
    <p:sldId id="269" r:id="rId14"/>
    <p:sldId id="300" r:id="rId15"/>
    <p:sldId id="270" r:id="rId16"/>
    <p:sldId id="307" r:id="rId17"/>
    <p:sldId id="302" r:id="rId18"/>
    <p:sldId id="275" r:id="rId19"/>
    <p:sldId id="303" r:id="rId20"/>
    <p:sldId id="306" r:id="rId21"/>
    <p:sldId id="278" r:id="rId22"/>
    <p:sldId id="279" r:id="rId23"/>
    <p:sldId id="280" r:id="rId24"/>
    <p:sldId id="281" r:id="rId25"/>
    <p:sldId id="305" r:id="rId26"/>
    <p:sldId id="282" r:id="rId27"/>
    <p:sldId id="284" r:id="rId28"/>
    <p:sldId id="285" r:id="rId29"/>
    <p:sldId id="286" r:id="rId30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8" autoAdjust="0"/>
    <p:restoredTop sz="94612" autoAdjust="0"/>
  </p:normalViewPr>
  <p:slideViewPr>
    <p:cSldViewPr>
      <p:cViewPr varScale="1">
        <p:scale>
          <a:sx n="82" d="100"/>
          <a:sy n="82" d="100"/>
        </p:scale>
        <p:origin x="-187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numFmt formatCode="#,##0.0" sourceLinked="0"/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JPFHS 1983</c:v>
                </c:pt>
                <c:pt idx="1">
                  <c:v>JPFHS 1990</c:v>
                </c:pt>
                <c:pt idx="2">
                  <c:v>JPFHS 1997</c:v>
                </c:pt>
                <c:pt idx="3">
                  <c:v>JPFHS 2002</c:v>
                </c:pt>
                <c:pt idx="4">
                  <c:v>JPFHS 2007</c:v>
                </c:pt>
                <c:pt idx="5">
                  <c:v>JPFHS 2009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6.6</c:v>
                </c:pt>
                <c:pt idx="1">
                  <c:v>5.6</c:v>
                </c:pt>
                <c:pt idx="2">
                  <c:v>4.4000000000000004</c:v>
                </c:pt>
                <c:pt idx="3">
                  <c:v>3.7</c:v>
                </c:pt>
                <c:pt idx="4">
                  <c:v>3.6</c:v>
                </c:pt>
                <c:pt idx="5">
                  <c:v>3.8</c:v>
                </c:pt>
              </c:numCache>
            </c:numRef>
          </c:val>
        </c:ser>
        <c:dLbls>
          <c:showVal val="1"/>
        </c:dLbls>
        <c:overlap val="-25"/>
        <c:axId val="75834880"/>
        <c:axId val="75836416"/>
      </c:barChart>
      <c:catAx>
        <c:axId val="758348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5836416"/>
        <c:crosses val="autoZero"/>
        <c:auto val="1"/>
        <c:lblAlgn val="ctr"/>
        <c:lblOffset val="100"/>
      </c:catAx>
      <c:valAx>
        <c:axId val="75836416"/>
        <c:scaling>
          <c:orientation val="minMax"/>
        </c:scaling>
        <c:delete val="1"/>
        <c:axPos val="l"/>
        <c:numFmt formatCode="General" sourceLinked="1"/>
        <c:tickLblPos val="none"/>
        <c:crossAx val="75834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Median age at first sex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22.4</c:v>
                </c:pt>
                <c:pt idx="1">
                  <c:v>20.2</c:v>
                </c:pt>
                <c:pt idx="2">
                  <c:v>19.899999999999999</c:v>
                </c:pt>
                <c:pt idx="3">
                  <c:v>18.899999999999999</c:v>
                </c:pt>
                <c:pt idx="4">
                  <c:v>21.4</c:v>
                </c:pt>
                <c:pt idx="5">
                  <c:v>24.7</c:v>
                </c:pt>
              </c:numCache>
            </c:numRef>
          </c:val>
        </c:ser>
        <c:dLbls>
          <c:showVal val="1"/>
        </c:dLbls>
        <c:overlap val="-25"/>
        <c:axId val="89540096"/>
        <c:axId val="89541632"/>
      </c:barChart>
      <c:catAx>
        <c:axId val="895400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89541632"/>
        <c:crosses val="autoZero"/>
        <c:auto val="1"/>
        <c:lblAlgn val="ctr"/>
        <c:lblOffset val="100"/>
      </c:catAx>
      <c:valAx>
        <c:axId val="89541632"/>
        <c:scaling>
          <c:orientation val="minMax"/>
        </c:scaling>
        <c:delete val="1"/>
        <c:axPos val="l"/>
        <c:numFmt formatCode="General" sourceLinked="1"/>
        <c:tickLblPos val="none"/>
        <c:crossAx val="89540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Want no more
</a:t>
                    </a:r>
                    <a:r>
                      <a:rPr lang="en-US" smtClean="0"/>
                      <a:t>47%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0.1092738407699038"/>
                  <c:y val="0.11785337175756851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</c:v>
                </c:pt>
                <c:pt idx="1">
                  <c:v>Have another soon (&lt;2 years)</c:v>
                </c:pt>
                <c:pt idx="2">
                  <c:v>Have another later</c:v>
                </c:pt>
                <c:pt idx="3">
                  <c:v>Have another, undecided when</c:v>
                </c:pt>
                <c:pt idx="4">
                  <c:v>Undecided</c:v>
                </c:pt>
                <c:pt idx="5">
                  <c:v>Infecund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47</c:v>
                </c:pt>
                <c:pt idx="1">
                  <c:v>19</c:v>
                </c:pt>
                <c:pt idx="2">
                  <c:v>28</c:v>
                </c:pt>
                <c:pt idx="3">
                  <c:v>0.8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chemeClr val="accent5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</c:v>
                </c:pt>
                <c:pt idx="1">
                  <c:v>Met need</c:v>
                </c:pt>
                <c:pt idx="2">
                  <c:v>Unmet need</c:v>
                </c:pt>
                <c:pt idx="3">
                  <c:v>Percent of demand satisifed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72.900000000000006</c:v>
                </c:pt>
                <c:pt idx="1">
                  <c:v>59.3</c:v>
                </c:pt>
                <c:pt idx="2">
                  <c:v>11.2</c:v>
                </c:pt>
                <c:pt idx="3">
                  <c:v>85</c:v>
                </c:pt>
              </c:numCache>
            </c:numRef>
          </c:val>
        </c:ser>
        <c:dLbls>
          <c:showVal val="1"/>
        </c:dLbls>
        <c:overlap val="-25"/>
        <c:axId val="89865216"/>
        <c:axId val="89875200"/>
      </c:barChart>
      <c:catAx>
        <c:axId val="898652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9875200"/>
        <c:crosses val="autoZero"/>
        <c:auto val="1"/>
        <c:lblAlgn val="ctr"/>
        <c:lblOffset val="100"/>
      </c:catAx>
      <c:valAx>
        <c:axId val="89875200"/>
        <c:scaling>
          <c:orientation val="minMax"/>
        </c:scaling>
        <c:delete val="1"/>
        <c:axPos val="l"/>
        <c:numFmt formatCode="0" sourceLinked="1"/>
        <c:tickLblPos val="none"/>
        <c:crossAx val="89865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Unmet need</c:v>
                </c:pt>
                <c:pt idx="1">
                  <c:v>Current use</c:v>
                </c:pt>
                <c:pt idx="2">
                  <c:v>Total demand</c:v>
                </c:pt>
                <c:pt idx="3">
                  <c:v>Percentage of demand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56</c:v>
                </c:pt>
                <c:pt idx="2">
                  <c:v>70</c:v>
                </c:pt>
                <c:pt idx="3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2007 JPFHS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Unmet need</c:v>
                </c:pt>
                <c:pt idx="1">
                  <c:v>Current use</c:v>
                </c:pt>
                <c:pt idx="2">
                  <c:v>Total demand</c:v>
                </c:pt>
                <c:pt idx="3">
                  <c:v>Percentage of demand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57</c:v>
                </c:pt>
                <c:pt idx="2">
                  <c:v>71</c:v>
                </c:pt>
                <c:pt idx="3">
                  <c:v>83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 JPFHS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Unmet need</c:v>
                </c:pt>
                <c:pt idx="1">
                  <c:v>Current use</c:v>
                </c:pt>
                <c:pt idx="2">
                  <c:v>Total demand</c:v>
                </c:pt>
                <c:pt idx="3">
                  <c:v>Percentage of demand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11</c:v>
                </c:pt>
                <c:pt idx="1">
                  <c:v>59</c:v>
                </c:pt>
                <c:pt idx="2">
                  <c:v>73</c:v>
                </c:pt>
                <c:pt idx="3">
                  <c:v>85</c:v>
                </c:pt>
              </c:numCache>
            </c:numRef>
          </c:val>
        </c:ser>
        <c:dLbls>
          <c:showVal val="1"/>
        </c:dLbls>
        <c:overlap val="-25"/>
        <c:axId val="89971712"/>
        <c:axId val="89981696"/>
      </c:barChart>
      <c:catAx>
        <c:axId val="89971712"/>
        <c:scaling>
          <c:orientation val="minMax"/>
        </c:scaling>
        <c:axPos val="b"/>
        <c:majorTickMark val="none"/>
        <c:tickLblPos val="nextTo"/>
        <c:crossAx val="89981696"/>
        <c:crosses val="autoZero"/>
        <c:auto val="1"/>
        <c:lblAlgn val="ctr"/>
        <c:lblOffset val="100"/>
      </c:catAx>
      <c:valAx>
        <c:axId val="89981696"/>
        <c:scaling>
          <c:orientation val="minMax"/>
        </c:scaling>
        <c:delete val="1"/>
        <c:axPos val="l"/>
        <c:numFmt formatCode="General" sourceLinked="1"/>
        <c:tickLblPos val="none"/>
        <c:crossAx val="899717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32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0.21578691552444912"/>
                  <c:y val="-0.17397402497545827"/>
                </c:manualLayout>
              </c:layout>
              <c:tx>
                <c:rich>
                  <a:bodyPr/>
                  <a:lstStyle/>
                  <a:p>
                    <a:r>
                      <a:rPr lang="en-US" b="0" dirty="0">
                        <a:solidFill>
                          <a:schemeClr val="tx1"/>
                        </a:solidFill>
                      </a:rPr>
                      <a:t>Wanted then
</a:t>
                    </a:r>
                    <a:r>
                      <a:rPr lang="en-US" b="0" dirty="0" smtClean="0">
                        <a:solidFill>
                          <a:schemeClr val="tx1"/>
                        </a:solidFill>
                      </a:rPr>
                      <a:t>74%</a:t>
                    </a:r>
                    <a:endParaRPr lang="en-US" b="0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spPr/>
              <c:txPr>
                <a:bodyPr/>
                <a:lstStyle/>
                <a:p>
                  <a:pPr>
                    <a:defRPr lang="en-US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lang="en-US" b="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73.5</c:v>
                </c:pt>
                <c:pt idx="1">
                  <c:v>10.8</c:v>
                </c:pt>
                <c:pt idx="2">
                  <c:v>15.6</c:v>
                </c:pt>
              </c:numCache>
            </c:numRef>
          </c:val>
        </c:ser>
        <c:dLbls>
          <c:showCatName val="1"/>
          <c:showPercent val="1"/>
        </c:dLbls>
        <c:firstSliceAng val="10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219716179545433"/>
          <c:y val="0.1475409836065574"/>
          <c:w val="0.61933515725788779"/>
          <c:h val="0.85001807151155295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168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 lang="en-US"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Sheet1!$B$1:$K$1</c:f>
              <c:strCache>
                <c:ptCount val="10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  <c:pt idx="5">
                  <c:v>No education</c:v>
                </c:pt>
                <c:pt idx="6">
                  <c:v>Elementary</c:v>
                </c:pt>
                <c:pt idx="7">
                  <c:v>Preparatory</c:v>
                </c:pt>
                <c:pt idx="8">
                  <c:v>Secondary</c:v>
                </c:pt>
                <c:pt idx="9">
                  <c:v>Higher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3</c:v>
                </c:pt>
                <c:pt idx="2">
                  <c:v>2.9</c:v>
                </c:pt>
                <c:pt idx="3">
                  <c:v>3.1</c:v>
                </c:pt>
                <c:pt idx="5">
                  <c:v>2.7</c:v>
                </c:pt>
                <c:pt idx="6">
                  <c:v>3</c:v>
                </c:pt>
                <c:pt idx="7">
                  <c:v>3.4</c:v>
                </c:pt>
                <c:pt idx="8">
                  <c:v>3.1</c:v>
                </c:pt>
                <c:pt idx="9">
                  <c:v>2.9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Sheet1!$B$1:$K$1</c:f>
              <c:strCache>
                <c:ptCount val="10"/>
                <c:pt idx="0">
                  <c:v>Total </c:v>
                </c:pt>
                <c:pt idx="2">
                  <c:v>Urban</c:v>
                </c:pt>
                <c:pt idx="3">
                  <c:v>Rural</c:v>
                </c:pt>
                <c:pt idx="5">
                  <c:v>No education</c:v>
                </c:pt>
                <c:pt idx="6">
                  <c:v>Elementary</c:v>
                </c:pt>
                <c:pt idx="7">
                  <c:v>Preparatory</c:v>
                </c:pt>
                <c:pt idx="8">
                  <c:v>Secondary</c:v>
                </c:pt>
                <c:pt idx="9">
                  <c:v>Higher</c:v>
                </c:pt>
              </c:strCache>
            </c:strRef>
          </c:cat>
          <c:val>
            <c:numRef>
              <c:f>Sheet1!$B$3:$K$3</c:f>
              <c:numCache>
                <c:formatCode>General</c:formatCode>
                <c:ptCount val="10"/>
                <c:pt idx="0">
                  <c:v>0.8</c:v>
                </c:pt>
                <c:pt idx="2">
                  <c:v>0.9</c:v>
                </c:pt>
                <c:pt idx="3">
                  <c:v>0.9</c:v>
                </c:pt>
                <c:pt idx="5">
                  <c:v>1.3999999999999992</c:v>
                </c:pt>
                <c:pt idx="6">
                  <c:v>1.1000000000000001</c:v>
                </c:pt>
                <c:pt idx="7">
                  <c:v>1.3000000000000003</c:v>
                </c:pt>
                <c:pt idx="8">
                  <c:v>0.99999999999999967</c:v>
                </c:pt>
                <c:pt idx="9">
                  <c:v>0.6000000000000002</c:v>
                </c:pt>
              </c:numCache>
            </c:numRef>
          </c:val>
        </c:ser>
        <c:gapWidth val="75"/>
        <c:overlap val="100"/>
        <c:axId val="90109056"/>
        <c:axId val="90110592"/>
      </c:barChart>
      <c:catAx>
        <c:axId val="90109056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 sz="1800"/>
            </a:pPr>
            <a:endParaRPr lang="en-US"/>
          </a:p>
        </c:txPr>
        <c:crossAx val="90110592"/>
        <c:crosses val="autoZero"/>
        <c:auto val="1"/>
        <c:lblAlgn val="ctr"/>
        <c:lblOffset val="100"/>
        <c:tickLblSkip val="1"/>
        <c:tickMarkSkip val="1"/>
      </c:catAx>
      <c:valAx>
        <c:axId val="90110592"/>
        <c:scaling>
          <c:orientation val="minMax"/>
          <c:max val="4.5"/>
          <c:min val="0"/>
        </c:scaling>
        <c:delete val="1"/>
        <c:axPos val="t"/>
        <c:numFmt formatCode="General" sourceLinked="1"/>
        <c:tickLblPos val="none"/>
        <c:crossAx val="90109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6462998798879193"/>
          <c:y val="1.7418140355406429E-2"/>
          <c:w val="0.49271464477957339"/>
          <c:h val="0.12252893593218928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Lbls>
            <c:numFmt formatCode="#,##0.0" sourceLinked="0"/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Central</c:v>
                </c:pt>
                <c:pt idx="4">
                  <c:v>North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3.8</c:v>
                </c:pt>
                <c:pt idx="1">
                  <c:v>3.8</c:v>
                </c:pt>
                <c:pt idx="2">
                  <c:v>4</c:v>
                </c:pt>
                <c:pt idx="3">
                  <c:v>3.8</c:v>
                </c:pt>
                <c:pt idx="4">
                  <c:v>4</c:v>
                </c:pt>
                <c:pt idx="5">
                  <c:v>4.0999999999999996</c:v>
                </c:pt>
              </c:numCache>
            </c:numRef>
          </c:val>
        </c:ser>
        <c:dLbls>
          <c:showVal val="1"/>
        </c:dLbls>
        <c:overlap val="-25"/>
        <c:axId val="79189120"/>
        <c:axId val="79190656"/>
      </c:barChart>
      <c:catAx>
        <c:axId val="791891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79190656"/>
        <c:crosses val="autoZero"/>
        <c:auto val="1"/>
        <c:lblAlgn val="ctr"/>
        <c:lblOffset val="100"/>
      </c:catAx>
      <c:valAx>
        <c:axId val="79190656"/>
        <c:scaling>
          <c:orientation val="minMax"/>
          <c:max val="5"/>
          <c:min val="0"/>
        </c:scaling>
        <c:delete val="1"/>
        <c:axPos val="l"/>
        <c:numFmt formatCode="General" sourceLinked="1"/>
        <c:tickLblPos val="none"/>
        <c:crossAx val="791891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5"/>
                <c:pt idx="0">
                  <c:v>Urban</c:v>
                </c:pt>
                <c:pt idx="1">
                  <c:v>Rural</c:v>
                </c:pt>
                <c:pt idx="2">
                  <c:v>Central</c:v>
                </c:pt>
                <c:pt idx="3">
                  <c:v>North</c:v>
                </c:pt>
                <c:pt idx="4">
                  <c:v>South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5"/>
                <c:pt idx="0">
                  <c:v>3.5</c:v>
                </c:pt>
                <c:pt idx="1">
                  <c:v>4.2</c:v>
                </c:pt>
                <c:pt idx="2">
                  <c:v>3.5</c:v>
                </c:pt>
                <c:pt idx="3">
                  <c:v>3.9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2007 JPFHS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5"/>
                <c:pt idx="0">
                  <c:v>Urban</c:v>
                </c:pt>
                <c:pt idx="1">
                  <c:v>Rural</c:v>
                </c:pt>
                <c:pt idx="2">
                  <c:v>Central</c:v>
                </c:pt>
                <c:pt idx="3">
                  <c:v>North</c:v>
                </c:pt>
                <c:pt idx="4">
                  <c:v>South</c:v>
                </c:pt>
              </c:strCache>
            </c:strRef>
          </c:cat>
          <c:val>
            <c:numRef>
              <c:f>Sheet1!$C$2:$C$7</c:f>
              <c:numCache>
                <c:formatCode>0.0</c:formatCode>
                <c:ptCount val="5"/>
                <c:pt idx="0">
                  <c:v>3.6</c:v>
                </c:pt>
                <c:pt idx="1">
                  <c:v>3.7</c:v>
                </c:pt>
                <c:pt idx="2">
                  <c:v>3.5</c:v>
                </c:pt>
                <c:pt idx="3">
                  <c:v>3.8</c:v>
                </c:pt>
                <c:pt idx="4">
                  <c:v>3.6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 JPFHS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5"/>
                <c:pt idx="0">
                  <c:v>Urban</c:v>
                </c:pt>
                <c:pt idx="1">
                  <c:v>Rural</c:v>
                </c:pt>
                <c:pt idx="2">
                  <c:v>Central</c:v>
                </c:pt>
                <c:pt idx="3">
                  <c:v>North</c:v>
                </c:pt>
                <c:pt idx="4">
                  <c:v>South</c:v>
                </c:pt>
              </c:strCache>
            </c:strRef>
          </c:cat>
          <c:val>
            <c:numRef>
              <c:f>Sheet1!$D$2:$D$7</c:f>
              <c:numCache>
                <c:formatCode>0.0</c:formatCode>
                <c:ptCount val="5"/>
                <c:pt idx="0">
                  <c:v>3.8</c:v>
                </c:pt>
                <c:pt idx="1">
                  <c:v>4</c:v>
                </c:pt>
                <c:pt idx="2">
                  <c:v>3.8</c:v>
                </c:pt>
                <c:pt idx="3">
                  <c:v>4</c:v>
                </c:pt>
                <c:pt idx="4">
                  <c:v>4.0999999999999996</c:v>
                </c:pt>
              </c:numCache>
            </c:numRef>
          </c:val>
        </c:ser>
        <c:dLbls>
          <c:showVal val="1"/>
        </c:dLbls>
        <c:overlap val="-25"/>
        <c:axId val="79252864"/>
        <c:axId val="79275136"/>
      </c:barChart>
      <c:catAx>
        <c:axId val="792528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9275136"/>
        <c:crosses val="autoZero"/>
        <c:auto val="1"/>
        <c:lblAlgn val="ctr"/>
        <c:lblOffset val="100"/>
        <c:tickLblSkip val="1"/>
        <c:tickMarkSkip val="1"/>
      </c:catAx>
      <c:valAx>
        <c:axId val="79275136"/>
        <c:scaling>
          <c:orientation val="minMax"/>
          <c:max val="5"/>
        </c:scaling>
        <c:delete val="1"/>
        <c:axPos val="l"/>
        <c:numFmt formatCode="0.0" sourceLinked="1"/>
        <c:tickLblPos val="none"/>
        <c:crossAx val="792528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2.6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4.5</a:t>
                    </a:r>
                    <a:endParaRPr lang="en-US" sz="1800" b="1" dirty="0"/>
                  </a:p>
                </c:rich>
              </c:tx>
              <c:showVal val="1"/>
            </c:dLbl>
            <c:numFmt formatCode="#,##0.0" sourceLinked="0"/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</c:v>
                </c:pt>
                <c:pt idx="5">
                  <c:v>Higher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3.8</c:v>
                </c:pt>
                <c:pt idx="1">
                  <c:v>4.0999999999999996</c:v>
                </c:pt>
                <c:pt idx="2">
                  <c:v>4.0999999999999996</c:v>
                </c:pt>
                <c:pt idx="3">
                  <c:v>4.7</c:v>
                </c:pt>
                <c:pt idx="4">
                  <c:v>4.0999999999999996</c:v>
                </c:pt>
                <c:pt idx="5">
                  <c:v>3.5</c:v>
                </c:pt>
              </c:numCache>
            </c:numRef>
          </c:val>
        </c:ser>
        <c:dLbls>
          <c:showVal val="1"/>
        </c:dLbls>
        <c:overlap val="-25"/>
        <c:axId val="102621568"/>
        <c:axId val="102623104"/>
      </c:barChart>
      <c:catAx>
        <c:axId val="1026215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2623104"/>
        <c:crosses val="autoZero"/>
        <c:auto val="1"/>
        <c:lblAlgn val="ctr"/>
        <c:lblOffset val="100"/>
      </c:catAx>
      <c:valAx>
        <c:axId val="102623104"/>
        <c:scaling>
          <c:orientation val="minMax"/>
        </c:scaling>
        <c:delete val="1"/>
        <c:axPos val="l"/>
        <c:numFmt formatCode="General" sourceLinked="1"/>
        <c:tickLblPos val="none"/>
        <c:crossAx val="102621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numFmt formatCode="#,##0.0" sourceLinked="0"/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Lowest</c:v>
                </c:pt>
                <c:pt idx="2">
                  <c:v>Second</c:v>
                </c:pt>
                <c:pt idx="3">
                  <c:v>Middle</c:v>
                </c:pt>
                <c:pt idx="4">
                  <c:v>Fourth</c:v>
                </c:pt>
                <c:pt idx="5">
                  <c:v>Highest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3.8</c:v>
                </c:pt>
                <c:pt idx="1">
                  <c:v>4.9000000000000004</c:v>
                </c:pt>
                <c:pt idx="2">
                  <c:v>4.4000000000000004</c:v>
                </c:pt>
                <c:pt idx="3">
                  <c:v>3.9</c:v>
                </c:pt>
                <c:pt idx="4">
                  <c:v>3.6</c:v>
                </c:pt>
                <c:pt idx="5">
                  <c:v>2.7</c:v>
                </c:pt>
              </c:numCache>
            </c:numRef>
          </c:val>
        </c:ser>
        <c:dLbls>
          <c:showVal val="1"/>
        </c:dLbls>
        <c:overlap val="-25"/>
        <c:axId val="102729600"/>
        <c:axId val="102731136"/>
      </c:barChart>
      <c:catAx>
        <c:axId val="1027296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2731136"/>
        <c:crosses val="autoZero"/>
        <c:auto val="1"/>
        <c:lblAlgn val="ctr"/>
        <c:lblOffset val="100"/>
      </c:catAx>
      <c:valAx>
        <c:axId val="102731136"/>
        <c:scaling>
          <c:orientation val="minMax"/>
        </c:scaling>
        <c:delete val="1"/>
        <c:axPos val="l"/>
        <c:numFmt formatCode="General" sourceLinked="1"/>
        <c:tickLblPos val="none"/>
        <c:crossAx val="102729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5688125789831844E-2"/>
          <c:y val="0"/>
          <c:w val="0.54603127734033263"/>
          <c:h val="0.9928536755603172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4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7.5617283950617925E-2"/>
                  <c:y val="-4.7702555235206709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7-17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ctr"/>
              <c:showCatName val="1"/>
              <c:showPercent val="1"/>
            </c:dLbl>
            <c:dLbl>
              <c:idx val="1"/>
              <c:layout>
                <c:manualLayout>
                  <c:x val="-7.2720788373675516E-2"/>
                  <c:y val="-0.1963387681251481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18-23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2.9320987654320996E-2"/>
                  <c:y val="4.7702555235206584E-2"/>
                </c:manualLayout>
              </c:layout>
              <c:dLblPos val="ctr"/>
              <c:showCatName val="1"/>
              <c:showPercent val="1"/>
            </c:dLbl>
            <c:dLbl>
              <c:idx val="3"/>
              <c:layout>
                <c:manualLayout>
                  <c:x val="-7.2530864197530909E-2"/>
                  <c:y val="-4.7702555235206584E-2"/>
                </c:manualLayout>
              </c:layout>
              <c:dLblPos val="ctr"/>
              <c:showCatName val="1"/>
              <c:showPercent val="1"/>
            </c:dLbl>
            <c:dLbl>
              <c:idx val="4"/>
              <c:layout>
                <c:manualLayout>
                  <c:x val="-2.1605059784193789E-2"/>
                  <c:y val="-0.13468956772293542"/>
                </c:manualLayout>
              </c:layout>
              <c:spPr/>
              <c:txPr>
                <a:bodyPr/>
                <a:lstStyle/>
                <a:p>
                  <a:pPr>
                    <a:defRPr lang="en-US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CatName val="1"/>
              <c:showPercent val="1"/>
            </c:dLbl>
            <c:dLbl>
              <c:idx val="5"/>
              <c:layout>
                <c:manualLayout>
                  <c:x val="2.6234567901234612E-2"/>
                  <c:y val="-9.8211143131307077E-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60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+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16%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ctr"/>
              <c:showCatName val="1"/>
              <c:showPercent val="1"/>
            </c:dLbl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dLblPos val="ctr"/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</c:v>
                </c:pt>
                <c:pt idx="1">
                  <c:v>18-23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  <c:pt idx="5">
                  <c:v>60+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16.8</c:v>
                </c:pt>
                <c:pt idx="1">
                  <c:v>16.399999999999999</c:v>
                </c:pt>
                <c:pt idx="2">
                  <c:v>24.9</c:v>
                </c:pt>
                <c:pt idx="3">
                  <c:v>16.2</c:v>
                </c:pt>
                <c:pt idx="4">
                  <c:v>10.200000000000001</c:v>
                </c:pt>
                <c:pt idx="5">
                  <c:v>15.5</c:v>
                </c:pt>
              </c:numCache>
            </c:numRef>
          </c:val>
        </c:ser>
        <c:dLbls>
          <c:showCatName val="1"/>
          <c:showPercent val="1"/>
        </c:dLbls>
        <c:firstSliceAng val="58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398E-2"/>
          <c:y val="0.11785337175756851"/>
          <c:w val="0.96783625730994161"/>
          <c:h val="0.7668796673768700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24.3</a:t>
                    </a:r>
                    <a:endParaRPr lang="en-US" sz="1800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Urban</c:v>
                </c:pt>
                <c:pt idx="2">
                  <c:v>Rural </c:v>
                </c:pt>
                <c:pt idx="3">
                  <c:v>Central</c:v>
                </c:pt>
                <c:pt idx="4">
                  <c:v>North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24</c:v>
                </c:pt>
                <c:pt idx="1">
                  <c:v>24</c:v>
                </c:pt>
                <c:pt idx="2">
                  <c:v>24.1</c:v>
                </c:pt>
                <c:pt idx="3">
                  <c:v>23.9</c:v>
                </c:pt>
                <c:pt idx="4">
                  <c:v>24</c:v>
                </c:pt>
                <c:pt idx="5">
                  <c:v>24.4</c:v>
                </c:pt>
              </c:numCache>
            </c:numRef>
          </c:val>
        </c:ser>
        <c:dLbls>
          <c:showVal val="1"/>
        </c:dLbls>
        <c:overlap val="-25"/>
        <c:axId val="102771328"/>
        <c:axId val="102788480"/>
      </c:barChart>
      <c:catAx>
        <c:axId val="1027713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02788480"/>
        <c:crosses val="autoZero"/>
        <c:auto val="1"/>
        <c:lblAlgn val="ctr"/>
        <c:lblOffset val="100"/>
      </c:catAx>
      <c:valAx>
        <c:axId val="102788480"/>
        <c:scaling>
          <c:orientation val="minMax"/>
          <c:max val="25"/>
          <c:min val="0"/>
        </c:scaling>
        <c:delete val="1"/>
        <c:axPos val="l"/>
        <c:numFmt formatCode="0.0" sourceLinked="1"/>
        <c:tickLblPos val="none"/>
        <c:crossAx val="102771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409E-2"/>
          <c:y val="0.11785337175756851"/>
          <c:w val="0.96783625730994161"/>
          <c:h val="0.76687966737687074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20.8</a:t>
                    </a:r>
                    <a:endParaRPr lang="en-US" sz="1800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1">
                  <c:v>No education</c:v>
                </c:pt>
                <c:pt idx="2">
                  <c:v>Elementary</c:v>
                </c:pt>
                <c:pt idx="3">
                  <c:v>Preparatory</c:v>
                </c:pt>
                <c:pt idx="4">
                  <c:v>Secondary 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24</c:v>
                </c:pt>
                <c:pt idx="1">
                  <c:v>22.6</c:v>
                </c:pt>
                <c:pt idx="2">
                  <c:v>21.5</c:v>
                </c:pt>
                <c:pt idx="3">
                  <c:v>20.8</c:v>
                </c:pt>
                <c:pt idx="4">
                  <c:v>22.9</c:v>
                </c:pt>
              </c:numCache>
            </c:numRef>
          </c:val>
        </c:ser>
        <c:dLbls>
          <c:showVal val="1"/>
        </c:dLbls>
        <c:overlap val="-25"/>
        <c:axId val="107511168"/>
        <c:axId val="107517440"/>
      </c:barChart>
      <c:catAx>
        <c:axId val="1075111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7517440"/>
        <c:crosses val="autoZero"/>
        <c:auto val="1"/>
        <c:lblAlgn val="ctr"/>
        <c:lblOffset val="100"/>
      </c:catAx>
      <c:valAx>
        <c:axId val="107517440"/>
        <c:scaling>
          <c:orientation val="minMax"/>
          <c:max val="25"/>
          <c:min val="0"/>
        </c:scaling>
        <c:delete val="1"/>
        <c:axPos val="l"/>
        <c:numFmt formatCode="0.0" sourceLinked="1"/>
        <c:tickLblPos val="none"/>
        <c:crossAx val="1075111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1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539327549334124"/>
                  <c:y val="-8.749452878868008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Married</c:v>
                </c:pt>
                <c:pt idx="1">
                  <c:v>Never married</c:v>
                </c:pt>
                <c:pt idx="2">
                  <c:v>Divorced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42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0.32407</cdr:x>
      <cdr:y>0.25254</cdr:y>
    </cdr:from>
    <cdr:to>
      <cdr:x>0.47222</cdr:x>
      <cdr:y>0.52191</cdr:y>
    </cdr:to>
    <cdr:pic>
      <cdr:nvPicPr>
        <cdr:cNvPr id="2" name="Picture 1" descr="DARTS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667000" y="1143000"/>
          <a:ext cx="1219215" cy="1219159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3798751A-C308-43E6-AA25-8D046D78EAE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B9C6036A-EF0E-441D-8708-7F8F9FFC30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0" tIns="46680" rIns="93360" bIns="466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0" tIns="46680" rIns="93360" bIns="4668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/>
          </a:p>
        </p:txBody>
      </p:sp>
      <p:sp>
        <p:nvSpPr>
          <p:cNvPr id="717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/>
          </a:p>
        </p:txBody>
      </p:sp>
      <p:sp>
        <p:nvSpPr>
          <p:cNvPr id="71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0C9D76-6145-4E90-8AB0-B457AC255E17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fr-FR"/>
          </a:p>
        </p:txBody>
      </p:sp>
      <p:sp>
        <p:nvSpPr>
          <p:cNvPr id="71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2D50-5D94-49FF-8D7F-101D647CC63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3C04-1C82-49B6-9D3E-8754A14774F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AC3DC-FA9A-4893-B8CD-8D8D261AE2A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fr-FR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4ECC0-FA29-48DC-B175-A5F908A5BCD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996C-68D7-45CC-889D-738D0ED0D62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0323B-6299-4678-90DF-EAF91408A73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9579E-6504-431C-AA2F-70E9151E91A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3F67-5300-4A57-A0E7-7F95B21D304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CB3-F5D5-41E8-9688-F56751E3532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DA38E-B518-4D47-9619-D22EAE91FDB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CB8F-B28C-4887-A729-F5DCB0F94B5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B33F1-892A-4402-AC9C-1D189AD73AB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5831F-4057-4240-9E3B-5A4005D4373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JPFHS- DoS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81200"/>
          </a:xfrm>
        </p:spPr>
        <p:txBody>
          <a:bodyPr>
            <a:normAutofit/>
          </a:bodyPr>
          <a:lstStyle/>
          <a:p>
            <a:r>
              <a:rPr lang="en-US" b="1" dirty="0" smtClean="0"/>
              <a:t>Fertility, Proximate Determinants and Fertility Preferences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867400"/>
            <a:ext cx="9144000" cy="990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2009 Jordan Population and Family Health Survey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2036050"/>
            <a:ext cx="9144000" cy="3755150"/>
            <a:chOff x="0" y="1170425"/>
            <a:chExt cx="9144000" cy="3755150"/>
          </a:xfrm>
        </p:grpSpPr>
        <p:pic>
          <p:nvPicPr>
            <p:cNvPr id="8" name="Picture 7" descr="iStock_000004917274XXLarge_Resized_for_PP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10" name="Picture 9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1" name="Picture 10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3810000" cy="4144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Levels, trends, and differentials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Determinants of fertility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Fertility preferences, and ideal family size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Birth Intervals</a:t>
            </a:r>
            <a:endParaRPr lang="en-US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28825" y="2209800"/>
            <a:ext cx="50657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200" b="0" dirty="0">
                <a:latin typeface="Calibri" pitchFamily="34" charset="0"/>
                <a:cs typeface="Calibri" pitchFamily="34" charset="0"/>
              </a:rPr>
              <a:t>In addition to their impact on</a:t>
            </a:r>
            <a:r>
              <a:rPr lang="en-US" sz="3200" b="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fertility</a:t>
            </a:r>
            <a:r>
              <a:rPr lang="en-US" sz="3200" b="0" dirty="0">
                <a:latin typeface="Calibri" pitchFamily="34" charset="0"/>
                <a:cs typeface="Calibri" pitchFamily="34" charset="0"/>
              </a:rPr>
              <a:t>, birth intervals may also affect the </a:t>
            </a:r>
            <a:r>
              <a:rPr lang="en-US" sz="3200" b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health</a:t>
            </a:r>
            <a:r>
              <a:rPr lang="en-US" sz="3200" b="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0" dirty="0">
                <a:latin typeface="Calibri" pitchFamily="34" charset="0"/>
                <a:cs typeface="Calibri" pitchFamily="34" charset="0"/>
              </a:rPr>
              <a:t>of mothers and their children.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Length of Birth Intervals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val 5"/>
          <p:cNvSpPr/>
          <p:nvPr/>
        </p:nvSpPr>
        <p:spPr>
          <a:xfrm>
            <a:off x="6019800" y="3048000"/>
            <a:ext cx="2971800" cy="2743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248400" y="3429000"/>
            <a:ext cx="2514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dirty="0" smtClean="0"/>
              <a:t>33% of births occur less than 24 months after the preceding birth.  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029200" y="2667000"/>
            <a:ext cx="2209800" cy="3810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276600" y="5715000"/>
            <a:ext cx="3733800" cy="38100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Median Age at First Birth </a:t>
            </a:r>
            <a:br>
              <a:rPr lang="en-US" dirty="0" smtClean="0"/>
            </a:br>
            <a:r>
              <a:rPr lang="en-US" dirty="0" smtClean="0"/>
              <a:t>for Women 25-49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Median Age at First Birth by Education</a:t>
            </a:r>
            <a:br>
              <a:rPr lang="en-US" dirty="0" smtClean="0"/>
            </a:br>
            <a:r>
              <a:rPr lang="en-US" dirty="0" smtClean="0"/>
              <a:t>for Women 25-49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686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09800" y="6400800"/>
            <a:ext cx="60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*Higher education: Less than 50% of the women had a birth before age 25</a:t>
            </a:r>
            <a:endParaRPr 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Teenage Pregnancy and Motherhood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5943600" cy="3992563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3% </a:t>
            </a:r>
            <a:r>
              <a:rPr lang="en-US" dirty="0" smtClean="0"/>
              <a:t>of women between the ages of 15-19 are </a:t>
            </a:r>
            <a:r>
              <a:rPr lang="en-US" i="1" dirty="0" smtClean="0">
                <a:solidFill>
                  <a:schemeClr val="accent2"/>
                </a:solidFill>
              </a:rPr>
              <a:t>already mothers </a:t>
            </a:r>
            <a:r>
              <a:rPr lang="en-US" dirty="0" smtClean="0"/>
              <a:t>and another </a:t>
            </a:r>
            <a:r>
              <a:rPr lang="en-US" b="1" dirty="0" smtClean="0">
                <a:solidFill>
                  <a:schemeClr val="accent2"/>
                </a:solidFill>
              </a:rPr>
              <a:t>1% </a:t>
            </a:r>
            <a:r>
              <a:rPr lang="en-US" dirty="0" smtClean="0"/>
              <a:t>are </a:t>
            </a:r>
            <a:r>
              <a:rPr lang="en-US" i="1" dirty="0" smtClean="0">
                <a:solidFill>
                  <a:schemeClr val="accent2"/>
                </a:solidFill>
              </a:rPr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Marital Status: Women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58000" y="5352871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743200"/>
            <a:ext cx="3962400" cy="1447800"/>
          </a:xfrm>
        </p:spPr>
        <p:txBody>
          <a:bodyPr>
            <a:normAutofit/>
          </a:bodyPr>
          <a:lstStyle/>
          <a:p>
            <a:r>
              <a:rPr lang="en-US" sz="4000" dirty="0" err="1" smtClean="0"/>
              <a:t>Polygyny</a:t>
            </a:r>
            <a:r>
              <a:rPr lang="en-US" sz="4000" dirty="0" smtClean="0"/>
              <a:t> by Governorate</a:t>
            </a:r>
            <a:endParaRPr lang="en-US" sz="4000" i="1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Mafraq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533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Irbid</a:t>
            </a:r>
            <a:endParaRPr lang="en-US" sz="1600" dirty="0" smtClean="0"/>
          </a:p>
          <a:p>
            <a:pPr algn="ctr"/>
            <a:r>
              <a:rPr lang="en-US" sz="1600" dirty="0" smtClean="0"/>
              <a:t>3%</a:t>
            </a:r>
            <a:endParaRPr lang="en-US" sz="1600" dirty="0"/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Ajloun</a:t>
            </a:r>
            <a:endParaRPr lang="en-US" sz="1600" dirty="0" smtClean="0"/>
          </a:p>
          <a:p>
            <a:pPr algn="ctr"/>
            <a:r>
              <a:rPr lang="en-US" sz="1600" dirty="0" smtClean="0"/>
              <a:t>4%</a:t>
            </a:r>
            <a:endParaRPr lang="en-US" sz="1600" dirty="0"/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Jarash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6%</a:t>
            </a:r>
            <a:endParaRPr lang="en-US" sz="1600" dirty="0"/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Balqa</a:t>
            </a:r>
            <a:endParaRPr lang="en-US" dirty="0" smtClean="0"/>
          </a:p>
          <a:p>
            <a:pPr algn="ctr"/>
            <a:r>
              <a:rPr lang="en-US" dirty="0" smtClean="0"/>
              <a:t>6%</a:t>
            </a:r>
            <a:endParaRPr lang="en-US" dirty="0"/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Madaba</a:t>
            </a:r>
            <a:endParaRPr lang="en-US" sz="1600" dirty="0" smtClean="0"/>
          </a:p>
          <a:p>
            <a:pPr algn="ctr"/>
            <a:r>
              <a:rPr lang="en-US" sz="1600" dirty="0" smtClean="0"/>
              <a:t>6%</a:t>
            </a:r>
            <a:endParaRPr lang="en-US" sz="1600" dirty="0"/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Karak</a:t>
            </a:r>
            <a:endParaRPr lang="en-US" dirty="0" smtClean="0"/>
          </a:p>
          <a:p>
            <a:pPr algn="ctr"/>
            <a:r>
              <a:rPr lang="en-US" dirty="0" smtClean="0"/>
              <a:t>6%</a:t>
            </a:r>
            <a:endParaRPr 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Tafiela</a:t>
            </a:r>
            <a:endParaRPr lang="en-US" dirty="0" smtClean="0"/>
          </a:p>
          <a:p>
            <a:pPr algn="ctr"/>
            <a:r>
              <a:rPr lang="en-US" dirty="0" smtClean="0"/>
              <a:t>5%</a:t>
            </a:r>
            <a:endParaRPr lang="en-US" dirty="0"/>
          </a:p>
        </p:txBody>
      </p:sp>
      <p:sp>
        <p:nvSpPr>
          <p:cNvPr id="190" name="TextBox 189"/>
          <p:cNvSpPr txBox="1"/>
          <p:nvPr/>
        </p:nvSpPr>
        <p:spPr>
          <a:xfrm>
            <a:off x="609600" y="56388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Aqaba</a:t>
            </a:r>
          </a:p>
          <a:p>
            <a:pPr algn="ctr"/>
            <a:r>
              <a:rPr lang="en-US" dirty="0" smtClean="0"/>
              <a:t>7%</a:t>
            </a:r>
            <a:endParaRPr 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Ma’an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Amman</a:t>
            </a:r>
          </a:p>
          <a:p>
            <a:pPr algn="ctr"/>
            <a:r>
              <a:rPr lang="en-US" dirty="0" smtClean="0"/>
              <a:t>6%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3124200" y="2325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Zarqa</a:t>
            </a:r>
            <a:endParaRPr lang="en-US" dirty="0" smtClean="0"/>
          </a:p>
          <a:p>
            <a:pPr algn="ctr"/>
            <a:r>
              <a:rPr lang="en-US" dirty="0" smtClean="0"/>
              <a:t>5%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62600" y="42672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 average: 5%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: 12%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876800" y="56388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currently married women 25-49 who are married to a man who has more than 1 wife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Age at First Marriage by Education 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66800" y="1447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667000"/>
            <a:ext cx="114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Median age at first marriage among women </a:t>
            </a:r>
          </a:p>
          <a:p>
            <a:r>
              <a:rPr lang="en-US" sz="1600" i="1" dirty="0" smtClean="0"/>
              <a:t>25-49</a:t>
            </a:r>
            <a:endParaRPr lang="en-US" sz="1600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905000"/>
            <a:ext cx="3810000" cy="42211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Levels, trends, and differentials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Determinants of fertility</a:t>
            </a:r>
          </a:p>
          <a:p>
            <a:r>
              <a:rPr lang="en-US" sz="2400" b="1" dirty="0" smtClean="0"/>
              <a:t>Fertility preferences, and ideal family size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400" y="1905000"/>
            <a:ext cx="3657600" cy="24384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Levels, trends, and differentials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Determinants of fertility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Fertility preferences, and ideal family size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Fertility Preferences of </a:t>
            </a:r>
            <a:br>
              <a:rPr lang="en-US" dirty="0" smtClean="0"/>
            </a:br>
            <a:r>
              <a:rPr lang="en-US" dirty="0" smtClean="0"/>
              <a:t>Married Women 15-49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2590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>
                <a:solidFill>
                  <a:schemeClr val="accent2"/>
                </a:solidFill>
              </a:rPr>
              <a:t>more than 7 in 10 </a:t>
            </a:r>
            <a:r>
              <a:rPr lang="en-US" dirty="0" smtClean="0"/>
              <a:t>women either want to </a:t>
            </a:r>
            <a:r>
              <a:rPr lang="en-US" i="1" dirty="0" smtClean="0">
                <a:solidFill>
                  <a:schemeClr val="accent2"/>
                </a:solidFill>
              </a:rPr>
              <a:t>delay </a:t>
            </a:r>
            <a:r>
              <a:rPr lang="en-US" dirty="0" smtClean="0"/>
              <a:t>having another child or </a:t>
            </a:r>
            <a:r>
              <a:rPr lang="en-US" b="1" dirty="0" smtClean="0">
                <a:solidFill>
                  <a:schemeClr val="accent2"/>
                </a:solidFill>
              </a:rPr>
              <a:t>stop childbearing </a:t>
            </a:r>
            <a:r>
              <a:rPr lang="en-US" dirty="0" smtClean="0"/>
              <a:t>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>
                <a:solidFill>
                  <a:schemeClr val="accent2"/>
                </a:solidFill>
              </a:rPr>
              <a:t>spacing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chemeClr val="accent2"/>
                </a:solidFill>
              </a:rPr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304800"/>
            <a:ext cx="9144000" cy="2438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b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4400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38200" y="2895600"/>
            <a:ext cx="764381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600" dirty="0">
                <a:solidFill>
                  <a:schemeClr val="accent2"/>
                </a:solidFill>
                <a:latin typeface="Gill Sans Std" pitchFamily="34" charset="0"/>
              </a:rPr>
              <a:t> to space their next birth </a:t>
            </a:r>
          </a:p>
          <a:p>
            <a:pPr algn="ctr" eaLnBrk="0" hangingPunct="0">
              <a:lnSpc>
                <a:spcPct val="15000"/>
              </a:lnSpc>
            </a:pPr>
            <a:endParaRPr lang="en-US" sz="3600" dirty="0">
              <a:solidFill>
                <a:schemeClr val="accent2"/>
              </a:solidFill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accent2"/>
                </a:solidFill>
                <a:latin typeface="Gill Sans Std" pitchFamily="34" charset="0"/>
              </a:rPr>
              <a:t>OR</a:t>
            </a:r>
            <a:endParaRPr lang="en-US" sz="3600" dirty="0">
              <a:solidFill>
                <a:schemeClr val="accent2"/>
              </a:solidFill>
              <a:latin typeface="Gill Sans Std" pitchFamily="34" charset="0"/>
            </a:endParaRPr>
          </a:p>
          <a:p>
            <a:pPr algn="ctr" eaLnBrk="0" hangingPunct="0">
              <a:lnSpc>
                <a:spcPct val="25000"/>
              </a:lnSpc>
            </a:pPr>
            <a:endParaRPr lang="en-US" sz="3600" dirty="0">
              <a:solidFill>
                <a:schemeClr val="accent2"/>
              </a:solidFill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600" dirty="0">
                <a:solidFill>
                  <a:schemeClr val="accent2"/>
                </a:solidFill>
                <a:latin typeface="Gill Sans Std" pitchFamily="34" charset="0"/>
              </a:rPr>
              <a:t> to limit childbearing </a:t>
            </a:r>
            <a:r>
              <a:rPr lang="en-US" sz="3600" dirty="0" smtClean="0">
                <a:solidFill>
                  <a:schemeClr val="accent2"/>
                </a:solidFill>
                <a:latin typeface="Gill Sans Std" pitchFamily="34" charset="0"/>
              </a:rPr>
              <a:t>altogether</a:t>
            </a:r>
          </a:p>
          <a:p>
            <a:pPr algn="ctr" eaLnBrk="0" hangingPunct="0">
              <a:lnSpc>
                <a:spcPct val="85000"/>
              </a:lnSpc>
            </a:pPr>
            <a:endParaRPr lang="en-US" sz="3600" dirty="0" smtClean="0">
              <a:solidFill>
                <a:schemeClr val="accent2"/>
              </a:solidFill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accent2"/>
                </a:solidFill>
                <a:latin typeface="Gill Sans Std" pitchFamily="34" charset="0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600" dirty="0" smtClean="0">
              <a:solidFill>
                <a:schemeClr val="accent2"/>
              </a:solidFill>
              <a:latin typeface="Gill Sans Std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accent2"/>
                </a:solidFill>
                <a:latin typeface="Gill Sans Std" pitchFamily="34" charset="0"/>
              </a:rPr>
              <a:t>are not using contraception</a:t>
            </a:r>
          </a:p>
          <a:p>
            <a:pPr algn="ctr" eaLnBrk="0" hangingPunct="0">
              <a:lnSpc>
                <a:spcPct val="35000"/>
              </a:lnSpc>
            </a:pPr>
            <a:endParaRPr 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 Std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anchor="ctr">
            <a:norm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sz="3600" b="1" dirty="0" smtClean="0">
                <a:solidFill>
                  <a:schemeClr val="accent2"/>
                </a:solidFill>
              </a:rPr>
              <a:t>11 % </a:t>
            </a:r>
            <a:r>
              <a:rPr lang="en-US" sz="3600" b="1" dirty="0">
                <a:solidFill>
                  <a:schemeClr val="accent2"/>
                </a:solidFill>
              </a:rPr>
              <a:t>of currently married women have an unmet need 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600" b="1" dirty="0"/>
          </a:p>
          <a:p>
            <a:pPr marL="0" lvl="1" indent="0" algn="ctr">
              <a:spcBef>
                <a:spcPct val="0"/>
              </a:spcBef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5% </a:t>
            </a:r>
            <a:r>
              <a:rPr lang="en-US" sz="3600" b="1" dirty="0">
                <a:solidFill>
                  <a:schemeClr val="tx2"/>
                </a:solidFill>
              </a:rPr>
              <a:t>for spacing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3600" b="1" dirty="0">
              <a:solidFill>
                <a:schemeClr val="tx2"/>
              </a:solidFill>
            </a:endParaRPr>
          </a:p>
          <a:p>
            <a:pPr marL="0" lvl="1" indent="0" algn="ctr">
              <a:spcBef>
                <a:spcPct val="0"/>
              </a:spcBef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7% </a:t>
            </a:r>
            <a:r>
              <a:rPr lang="en-US" sz="3600" b="1" dirty="0">
                <a:solidFill>
                  <a:schemeClr val="tx2"/>
                </a:solidFill>
              </a:rPr>
              <a:t>for limiting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36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Demand for Family Planning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3716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5486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(Met need + unmet need)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43200" y="5486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(Currently using)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10400" y="57150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(Met need/ total demand)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6336268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Trends in Need and Demand </a:t>
            </a:r>
            <a:br>
              <a:rPr lang="en-US" dirty="0" smtClean="0"/>
            </a:br>
            <a:r>
              <a:rPr lang="en-US" dirty="0" smtClean="0"/>
              <a:t>for Family Planning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/>
          <a:lstStyle/>
          <a:p>
            <a:r>
              <a:rPr lang="en-US" dirty="0" smtClean="0"/>
              <a:t>Ideal Family Size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2438400"/>
            <a:ext cx="5943600" cy="2057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Women report an ideal family size of</a:t>
            </a:r>
            <a:r>
              <a:rPr lang="en-US" sz="4000" dirty="0" smtClean="0">
                <a:solidFill>
                  <a:schemeClr val="accent2"/>
                </a:solidFill>
              </a:rPr>
              <a:t> </a:t>
            </a:r>
            <a:r>
              <a:rPr lang="en-US" sz="4000" b="1" dirty="0" smtClean="0">
                <a:solidFill>
                  <a:schemeClr val="accent2"/>
                </a:solidFill>
              </a:rPr>
              <a:t>4.2</a:t>
            </a:r>
            <a:r>
              <a:rPr lang="en-US" sz="4000" dirty="0" smtClean="0">
                <a:solidFill>
                  <a:schemeClr val="accent2"/>
                </a:solidFill>
              </a:rPr>
              <a:t> </a:t>
            </a:r>
            <a:r>
              <a:rPr lang="en-US" sz="4000" dirty="0" smtClean="0"/>
              <a:t>children.</a:t>
            </a:r>
            <a:endParaRPr lang="en-US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Desired Timing of Last Birth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Distribution of births (including current pregnancy) in the 5 years preceding the survey by birth planning status</a:t>
            </a:r>
            <a:endParaRPr lang="en-US" i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Wanted and Actual Fertility Rates</a:t>
            </a:r>
            <a:endParaRPr lang="en-US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0" y="1600200"/>
          <a:ext cx="8991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62800" y="3048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3.8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91400" y="3429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4.0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43800" y="42480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4.1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391400" y="4648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4.1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001000" y="5029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4.7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62800" y="22860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3.8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43800" y="5410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4.1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05600" y="58482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3.5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10000"/>
          </a:bodyPr>
          <a:lstStyle/>
          <a:p>
            <a:pPr marL="171450" indent="-171450">
              <a:lnSpc>
                <a:spcPct val="90000"/>
              </a:lnSpc>
            </a:pP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Women have on average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3.8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children.</a:t>
            </a:r>
          </a:p>
          <a:p>
            <a:pPr marL="171450" indent="-171450">
              <a:lnSpc>
                <a:spcPct val="90000"/>
              </a:lnSpc>
            </a:pP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TFR has dropped dramatically in the last 20 years, but has remained relatively stable since 2002.</a:t>
            </a:r>
          </a:p>
          <a:p>
            <a:pPr marL="171450" indent="-171450">
              <a:lnSpc>
                <a:spcPct val="90000"/>
              </a:lnSpc>
            </a:pP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Women have their </a:t>
            </a:r>
            <a:r>
              <a:rPr lang="en-US" i="1" dirty="0" smtClean="0">
                <a:solidFill>
                  <a:schemeClr val="tx2">
                    <a:lumMod val="90000"/>
                  </a:schemeClr>
                </a:solidFill>
              </a:rPr>
              <a:t>first birth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at a median age of </a:t>
            </a:r>
            <a:r>
              <a:rPr lang="en-US" b="1" dirty="0" smtClean="0">
                <a:solidFill>
                  <a:schemeClr val="accent2"/>
                </a:solidFill>
              </a:rPr>
              <a:t>24.0</a:t>
            </a:r>
          </a:p>
          <a:p>
            <a:pPr marL="171450" indent="-171450">
              <a:lnSpc>
                <a:spcPct val="90000"/>
              </a:lnSpc>
            </a:pPr>
            <a:r>
              <a:rPr lang="en-US" b="1" dirty="0" smtClean="0">
                <a:solidFill>
                  <a:schemeClr val="accent2"/>
                </a:solidFill>
              </a:rPr>
              <a:t>More than 7 in 10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of currently married women either </a:t>
            </a:r>
            <a:r>
              <a:rPr lang="en-US" i="1" dirty="0" smtClean="0">
                <a:solidFill>
                  <a:schemeClr val="accent2"/>
                </a:solidFill>
              </a:rPr>
              <a:t>want no more children </a:t>
            </a:r>
            <a:r>
              <a:rPr lang="en-US" dirty="0" smtClean="0">
                <a:solidFill>
                  <a:schemeClr val="accent2"/>
                </a:solidFill>
              </a:rPr>
              <a:t>or want </a:t>
            </a:r>
            <a:r>
              <a:rPr lang="en-US" i="1" dirty="0" smtClean="0">
                <a:solidFill>
                  <a:schemeClr val="accent2"/>
                </a:solidFill>
              </a:rPr>
              <a:t>to wait at least 2 years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b="1" dirty="0" smtClean="0">
                <a:solidFill>
                  <a:schemeClr val="accent2"/>
                </a:solidFill>
              </a:rPr>
              <a:t>11%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of married women have an </a:t>
            </a:r>
            <a:r>
              <a:rPr lang="en-US" i="1" dirty="0" smtClean="0">
                <a:solidFill>
                  <a:schemeClr val="accent2"/>
                </a:solidFill>
              </a:rPr>
              <a:t>unmet need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for family planning.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534400" cy="1752600"/>
          </a:xfrm>
        </p:spPr>
        <p:txBody>
          <a:bodyPr>
            <a:noAutofit/>
          </a:bodyPr>
          <a:lstStyle/>
          <a:p>
            <a:r>
              <a:rPr lang="en-US" sz="40000" dirty="0" smtClean="0">
                <a:solidFill>
                  <a:schemeClr val="accent1"/>
                </a:solidFill>
              </a:rPr>
              <a:t>3.8</a:t>
            </a:r>
            <a:endParaRPr lang="en-US" sz="40000" dirty="0">
              <a:solidFill>
                <a:schemeClr val="accent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4114800"/>
          </a:xfrm>
        </p:spPr>
        <p:txBody>
          <a:bodyPr>
            <a:noAutofit/>
          </a:bodyPr>
          <a:lstStyle/>
          <a:p>
            <a:r>
              <a:rPr lang="en-US" sz="4800" dirty="0" smtClean="0"/>
              <a:t>At current fertility levels, </a:t>
            </a:r>
            <a:br>
              <a:rPr lang="en-US" sz="4800" dirty="0" smtClean="0"/>
            </a:br>
            <a:r>
              <a:rPr lang="en-US" sz="4800" dirty="0" smtClean="0"/>
              <a:t>a woman in Jordan will have an average of 3.8 children in her lifetime.  </a:t>
            </a:r>
            <a:endParaRPr lang="en-US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Trends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29400" y="1295400"/>
            <a:ext cx="220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Differentials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13716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28600" y="1295401"/>
          <a:ext cx="8543925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Trends in Fertility by Region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6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2819400"/>
            <a:ext cx="50292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Fertility by Governorate</a:t>
            </a:r>
            <a:endParaRPr lang="en-US" sz="4000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Mafraq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Irbid</a:t>
            </a:r>
            <a:endParaRPr lang="en-US" sz="1600" dirty="0" smtClean="0"/>
          </a:p>
          <a:p>
            <a:pPr algn="ctr"/>
            <a:r>
              <a:rPr lang="en-US" sz="1600" dirty="0" smtClean="0"/>
              <a:t>3.8</a:t>
            </a:r>
            <a:endParaRPr lang="en-US" sz="1600" dirty="0"/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Ajloun</a:t>
            </a:r>
            <a:endParaRPr lang="en-US" sz="1600" dirty="0" smtClean="0"/>
          </a:p>
          <a:p>
            <a:pPr algn="ctr"/>
            <a:r>
              <a:rPr lang="en-US" sz="1600" dirty="0" smtClean="0"/>
              <a:t>4.0</a:t>
            </a:r>
            <a:endParaRPr lang="en-US" sz="1600" dirty="0"/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Jarash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4.5</a:t>
            </a:r>
            <a:endParaRPr lang="en-US" sz="1600" dirty="0"/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Balqa</a:t>
            </a:r>
            <a:endParaRPr lang="en-US" sz="1600" dirty="0" smtClean="0"/>
          </a:p>
          <a:p>
            <a:pPr algn="ctr"/>
            <a:r>
              <a:rPr lang="en-US" sz="1600" dirty="0" smtClean="0"/>
              <a:t>3.9</a:t>
            </a:r>
            <a:endParaRPr lang="en-US" sz="1600" dirty="0"/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Madaba</a:t>
            </a:r>
            <a:endParaRPr lang="en-US" sz="1600" dirty="0" smtClean="0"/>
          </a:p>
          <a:p>
            <a:pPr algn="ctr"/>
            <a:r>
              <a:rPr lang="en-US" sz="1600" dirty="0" smtClean="0"/>
              <a:t>3.6</a:t>
            </a:r>
            <a:endParaRPr lang="en-US" sz="1600" dirty="0"/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Karak</a:t>
            </a:r>
            <a:endParaRPr lang="en-US" dirty="0" smtClean="0"/>
          </a:p>
          <a:p>
            <a:pPr algn="ctr"/>
            <a:r>
              <a:rPr lang="en-US" dirty="0" smtClean="0"/>
              <a:t>3.8</a:t>
            </a:r>
            <a:endParaRPr 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Tafiela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85800" y="5754469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Aqaba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Ma’an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Amman</a:t>
            </a:r>
          </a:p>
          <a:p>
            <a:pPr algn="ctr"/>
            <a:r>
              <a:rPr lang="en-US" dirty="0" smtClean="0"/>
              <a:t>3.7</a:t>
            </a:r>
            <a:endParaRPr 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3124200" y="2325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Zarqa</a:t>
            </a:r>
            <a:endParaRPr lang="en-US" dirty="0" smtClean="0"/>
          </a:p>
          <a:p>
            <a:pPr algn="ctr"/>
            <a:r>
              <a:rPr lang="en-US" dirty="0" smtClean="0"/>
              <a:t>3.9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324600" y="547747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334000" y="39624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 TFR: 3.8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 TFR: 4.5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by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2860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Fertility By Wealth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914400" y="1219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27432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209800" y="5715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62800" y="5715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4038600" y="5943600"/>
            <a:ext cx="3352800" cy="152400"/>
          </a:xfrm>
          <a:prstGeom prst="notch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643</Words>
  <Application>Microsoft Office PowerPoint</Application>
  <PresentationFormat>On-screen Show (4:3)</PresentationFormat>
  <Paragraphs>170</Paragraphs>
  <Slides>29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Fertility, Proximate Determinants and Fertility Preferences</vt:lpstr>
      <vt:lpstr>Slide 2</vt:lpstr>
      <vt:lpstr>At current fertility levels,  a woman in Jordan will have an average of 3.8 children in her lifetime.  </vt:lpstr>
      <vt:lpstr>Fertility Trends</vt:lpstr>
      <vt:lpstr>Fertility Differentials</vt:lpstr>
      <vt:lpstr>Trends in Fertility by Region</vt:lpstr>
      <vt:lpstr>Fertility by Governorate</vt:lpstr>
      <vt:lpstr>Fertility by Education</vt:lpstr>
      <vt:lpstr>Fertility By Wealth</vt:lpstr>
      <vt:lpstr>Slide 10</vt:lpstr>
      <vt:lpstr>Birth Intervals</vt:lpstr>
      <vt:lpstr>Length of Birth Intervals</vt:lpstr>
      <vt:lpstr>Median Age at First Birth  for Women 25-49</vt:lpstr>
      <vt:lpstr>Median Age at First Birth by Education for Women 25-49</vt:lpstr>
      <vt:lpstr>Teenage Pregnancy and Motherhood</vt:lpstr>
      <vt:lpstr>Current Marital Status: Women</vt:lpstr>
      <vt:lpstr>Polygyny by Governorate</vt:lpstr>
      <vt:lpstr>Age at First Marriage by Education  </vt:lpstr>
      <vt:lpstr>Slide 19</vt:lpstr>
      <vt:lpstr>Fertility Preferences of  Married Women 15-49</vt:lpstr>
      <vt:lpstr>Slide 21</vt:lpstr>
      <vt:lpstr>Slide 22</vt:lpstr>
      <vt:lpstr>Slide 23</vt:lpstr>
      <vt:lpstr>Demand for Family Planning</vt:lpstr>
      <vt:lpstr>Trends in Need and Demand  for Family Planning</vt:lpstr>
      <vt:lpstr>Ideal Family Size</vt:lpstr>
      <vt:lpstr>Desired Timing of Last Birth</vt:lpstr>
      <vt:lpstr>Difference Between Wanted and Actual Fertility Rates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107</cp:revision>
  <dcterms:created xsi:type="dcterms:W3CDTF">2008-03-17T19:32:21Z</dcterms:created>
  <dcterms:modified xsi:type="dcterms:W3CDTF">2012-05-09T18:47:51Z</dcterms:modified>
</cp:coreProperties>
</file>